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23"/>
  </p:notesMasterIdLst>
  <p:sldIdLst>
    <p:sldId id="294" r:id="rId2"/>
    <p:sldId id="316" r:id="rId3"/>
    <p:sldId id="297" r:id="rId4"/>
    <p:sldId id="305" r:id="rId5"/>
    <p:sldId id="320" r:id="rId6"/>
    <p:sldId id="321" r:id="rId7"/>
    <p:sldId id="306" r:id="rId8"/>
    <p:sldId id="323" r:id="rId9"/>
    <p:sldId id="322" r:id="rId10"/>
    <p:sldId id="324" r:id="rId11"/>
    <p:sldId id="325" r:id="rId12"/>
    <p:sldId id="326" r:id="rId13"/>
    <p:sldId id="327" r:id="rId14"/>
    <p:sldId id="328" r:id="rId15"/>
    <p:sldId id="329" r:id="rId16"/>
    <p:sldId id="330" r:id="rId17"/>
    <p:sldId id="331" r:id="rId18"/>
    <p:sldId id="332" r:id="rId19"/>
    <p:sldId id="334" r:id="rId20"/>
    <p:sldId id="333" r:id="rId21"/>
    <p:sldId id="26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47" userDrawn="1">
          <p15:clr>
            <a:srgbClr val="A4A3A4"/>
          </p15:clr>
        </p15:guide>
        <p15:guide id="4" pos="5133" userDrawn="1">
          <p15:clr>
            <a:srgbClr val="A4A3A4"/>
          </p15:clr>
        </p15:guide>
        <p15:guide id="5" orient="horz" pos="1457" userDrawn="1">
          <p15:clr>
            <a:srgbClr val="A4A3A4"/>
          </p15:clr>
        </p15:guide>
        <p15:guide id="6" orient="horz" pos="2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6A80"/>
    <a:srgbClr val="967BDC"/>
    <a:srgbClr val="D870AD"/>
    <a:srgbClr val="3BAEDA"/>
    <a:srgbClr val="3F90CA"/>
    <a:srgbClr val="ED6579"/>
    <a:srgbClr val="8CC051"/>
    <a:srgbClr val="1D6FA9"/>
    <a:srgbClr val="354B5E"/>
    <a:srgbClr val="969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8" autoAdjust="0"/>
    <p:restoredTop sz="89415" autoAdjust="0"/>
  </p:normalViewPr>
  <p:slideViewPr>
    <p:cSldViewPr snapToGrid="0">
      <p:cViewPr varScale="1">
        <p:scale>
          <a:sx n="66" d="100"/>
          <a:sy n="66" d="100"/>
        </p:scale>
        <p:origin x="822" y="72"/>
      </p:cViewPr>
      <p:guideLst>
        <p:guide orient="horz" pos="2160"/>
        <p:guide pos="3840"/>
        <p:guide pos="2547"/>
        <p:guide pos="5133"/>
        <p:guide orient="horz" pos="1457"/>
        <p:guide orient="horz" pos="2908"/>
      </p:guideLst>
    </p:cSldViewPr>
  </p:slideViewPr>
  <p:outlineViewPr>
    <p:cViewPr>
      <p:scale>
        <a:sx n="33" d="100"/>
        <a:sy n="33" d="100"/>
      </p:scale>
      <p:origin x="0" y="-48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CPC&#35770;&#25991;\&#23454;&#39564;&#25968;&#25454;\&#20803;&#24378;&#21487;&#25193;&#23637;&#24615;01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CPC&#35770;&#25991;\&#23454;&#39564;&#25968;&#25454;\&#20803;&#24378;&#21487;&#25193;&#23637;&#24615;01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CPC&#35770;&#25991;\&#23454;&#39564;&#25968;&#25454;\&#20803;&#24378;&#21487;&#25193;&#23637;&#24615;012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05192616666406"/>
          <c:y val="4.1359364788896021E-2"/>
          <c:w val="0.83020591831999679"/>
          <c:h val="0.83281707958616213"/>
        </c:manualLayout>
      </c:layout>
      <c:barChart>
        <c:barDir val="col"/>
        <c:grouping val="clustered"/>
        <c:varyColors val="0"/>
        <c:ser>
          <c:idx val="0"/>
          <c:order val="0"/>
          <c:tx>
            <c:strRef>
              <c:f>Sheet3!$D$3</c:f>
              <c:strCache>
                <c:ptCount val="1"/>
                <c:pt idx="0">
                  <c:v>SPPARKS</c:v>
                </c:pt>
              </c:strCache>
            </c:strRef>
          </c:tx>
          <c:spPr>
            <a:pattFill prst="wdDnDiag">
              <a:fgClr>
                <a:srgbClr val="4285F4"/>
              </a:fgClr>
              <a:bgClr>
                <a:schemeClr val="bg1"/>
              </a:bgClr>
            </a:pattFill>
            <a:ln>
              <a:solidFill>
                <a:schemeClr val="accent1"/>
              </a:solidFill>
            </a:ln>
            <a:effectLst/>
          </c:spPr>
          <c:invertIfNegative val="0"/>
          <c:cat>
            <c:numRef>
              <c:f>[1]Sheet6!$A$12:$A$17</c:f>
              <c:numCache>
                <c:formatCode>General</c:formatCode>
                <c:ptCount val="6"/>
                <c:pt idx="0">
                  <c:v>20</c:v>
                </c:pt>
                <c:pt idx="1">
                  <c:v>40</c:v>
                </c:pt>
                <c:pt idx="2">
                  <c:v>80</c:v>
                </c:pt>
                <c:pt idx="3">
                  <c:v>160</c:v>
                </c:pt>
                <c:pt idx="4">
                  <c:v>320</c:v>
                </c:pt>
                <c:pt idx="5">
                  <c:v>640</c:v>
                </c:pt>
              </c:numCache>
            </c:numRef>
          </c:cat>
          <c:val>
            <c:numRef>
              <c:f>Sheet3!$D$4:$D$9</c:f>
              <c:numCache>
                <c:formatCode>General</c:formatCode>
                <c:ptCount val="6"/>
                <c:pt idx="0">
                  <c:v>93.100700000000003</c:v>
                </c:pt>
                <c:pt idx="1">
                  <c:v>59.0931</c:v>
                </c:pt>
                <c:pt idx="2">
                  <c:v>36.386200000000002</c:v>
                </c:pt>
                <c:pt idx="3">
                  <c:v>23.904199999999999</c:v>
                </c:pt>
                <c:pt idx="4">
                  <c:v>18.015000000000001</c:v>
                </c:pt>
                <c:pt idx="5">
                  <c:v>11.2522</c:v>
                </c:pt>
              </c:numCache>
            </c:numRef>
          </c:val>
        </c:ser>
        <c:ser>
          <c:idx val="1"/>
          <c:order val="1"/>
          <c:tx>
            <c:strRef>
              <c:f>Sheet3!$F$10</c:f>
              <c:strCache>
                <c:ptCount val="1"/>
                <c:pt idx="0">
                  <c:v>共享内存优化算法</c:v>
                </c:pt>
              </c:strCache>
            </c:strRef>
          </c:tx>
          <c:spPr>
            <a:pattFill prst="dashHorz">
              <a:fgClr>
                <a:srgbClr val="EA4335"/>
              </a:fgClr>
              <a:bgClr>
                <a:schemeClr val="bg1"/>
              </a:bgClr>
            </a:pattFill>
            <a:ln>
              <a:solidFill>
                <a:srgbClr val="EA4335"/>
              </a:solidFill>
            </a:ln>
            <a:effectLst/>
          </c:spPr>
          <c:invertIfNegative val="0"/>
          <c:val>
            <c:numRef>
              <c:f>Sheet3!$E$4:$E$9</c:f>
              <c:numCache>
                <c:formatCode>General</c:formatCode>
                <c:ptCount val="6"/>
                <c:pt idx="0">
                  <c:v>85.289000000000001</c:v>
                </c:pt>
                <c:pt idx="1">
                  <c:v>50.244900000000001</c:v>
                </c:pt>
                <c:pt idx="2">
                  <c:v>36.978000000000002</c:v>
                </c:pt>
                <c:pt idx="3">
                  <c:v>25.8965</c:v>
                </c:pt>
                <c:pt idx="4">
                  <c:v>17.200500000000002</c:v>
                </c:pt>
                <c:pt idx="5">
                  <c:v>9.1176999999999992</c:v>
                </c:pt>
              </c:numCache>
            </c:numRef>
          </c:val>
        </c:ser>
        <c:ser>
          <c:idx val="2"/>
          <c:order val="2"/>
          <c:tx>
            <c:strRef>
              <c:f>Sheet3!$G$10</c:f>
              <c:strCache>
                <c:ptCount val="1"/>
                <c:pt idx="0">
                  <c:v>邻居集合通信算法</c:v>
                </c:pt>
              </c:strCache>
            </c:strRef>
          </c:tx>
          <c:spPr>
            <a:pattFill prst="wdUpDiag">
              <a:fgClr>
                <a:srgbClr val="FBBC05"/>
              </a:fgClr>
              <a:bgClr>
                <a:schemeClr val="bg1"/>
              </a:bgClr>
            </a:pattFill>
            <a:ln>
              <a:solidFill>
                <a:srgbClr val="FBBC05"/>
              </a:solidFill>
            </a:ln>
            <a:effectLst/>
          </c:spPr>
          <c:invertIfNegative val="0"/>
          <c:val>
            <c:numRef>
              <c:f>Sheet3!$F$4:$F$9</c:f>
              <c:numCache>
                <c:formatCode>General</c:formatCode>
                <c:ptCount val="6"/>
                <c:pt idx="0">
                  <c:v>84.826499999999996</c:v>
                </c:pt>
                <c:pt idx="1">
                  <c:v>51.950800000000001</c:v>
                </c:pt>
                <c:pt idx="2">
                  <c:v>42.080800000000004</c:v>
                </c:pt>
                <c:pt idx="3">
                  <c:v>23.763100000000001</c:v>
                </c:pt>
                <c:pt idx="4">
                  <c:v>15.195</c:v>
                </c:pt>
                <c:pt idx="5">
                  <c:v>9.3149999999999995</c:v>
                </c:pt>
              </c:numCache>
            </c:numRef>
          </c:val>
        </c:ser>
        <c:ser>
          <c:idx val="3"/>
          <c:order val="3"/>
          <c:tx>
            <c:strRef>
              <c:f>Sheet3!$H$10</c:f>
              <c:strCache>
                <c:ptCount val="1"/>
                <c:pt idx="0">
                  <c:v>共享内存+邻居集合通信</c:v>
                </c:pt>
              </c:strCache>
            </c:strRef>
          </c:tx>
          <c:spPr>
            <a:pattFill prst="dkHorz">
              <a:fgClr>
                <a:srgbClr val="34A853"/>
              </a:fgClr>
              <a:bgClr>
                <a:schemeClr val="bg1"/>
              </a:bgClr>
            </a:pattFill>
            <a:ln>
              <a:solidFill>
                <a:srgbClr val="34A853"/>
              </a:solidFill>
            </a:ln>
            <a:effectLst/>
          </c:spPr>
          <c:invertIfNegative val="0"/>
          <c:val>
            <c:numRef>
              <c:f>Sheet3!$G$4:$G$9</c:f>
              <c:numCache>
                <c:formatCode>General</c:formatCode>
                <c:ptCount val="6"/>
                <c:pt idx="0">
                  <c:v>80.649000000000001</c:v>
                </c:pt>
                <c:pt idx="1">
                  <c:v>47.768000000000001</c:v>
                </c:pt>
                <c:pt idx="2">
                  <c:v>30.6785</c:v>
                </c:pt>
                <c:pt idx="3">
                  <c:v>21.4815</c:v>
                </c:pt>
                <c:pt idx="4">
                  <c:v>14.0647</c:v>
                </c:pt>
                <c:pt idx="5">
                  <c:v>7.1444299999999998</c:v>
                </c:pt>
              </c:numCache>
            </c:numRef>
          </c:val>
        </c:ser>
        <c:ser>
          <c:idx val="4"/>
          <c:order val="4"/>
          <c:tx>
            <c:strRef>
              <c:f>Sheet3!$I$10</c:f>
              <c:strCache>
                <c:ptCount val="1"/>
                <c:pt idx="0">
                  <c:v>通信块合并算法</c:v>
                </c:pt>
              </c:strCache>
            </c:strRef>
          </c:tx>
          <c:spPr>
            <a:pattFill prst="lgConfetti">
              <a:fgClr>
                <a:srgbClr val="7030A0"/>
              </a:fgClr>
              <a:bgClr>
                <a:schemeClr val="bg1"/>
              </a:bgClr>
            </a:pattFill>
            <a:ln>
              <a:solidFill>
                <a:srgbClr val="7030A0"/>
              </a:solidFill>
            </a:ln>
            <a:effectLst/>
          </c:spPr>
          <c:invertIfNegative val="0"/>
          <c:val>
            <c:numRef>
              <c:f>Sheet3!$H$4:$H$9</c:f>
              <c:numCache>
                <c:formatCode>General</c:formatCode>
                <c:ptCount val="6"/>
                <c:pt idx="0">
                  <c:v>89.620599999999996</c:v>
                </c:pt>
                <c:pt idx="1">
                  <c:v>48.621699999999997</c:v>
                </c:pt>
                <c:pt idx="2">
                  <c:v>35.472499999999997</c:v>
                </c:pt>
                <c:pt idx="3">
                  <c:v>19.995799999999999</c:v>
                </c:pt>
                <c:pt idx="4">
                  <c:v>13.564299999999999</c:v>
                </c:pt>
                <c:pt idx="5">
                  <c:v>9.0959500000000002</c:v>
                </c:pt>
              </c:numCache>
            </c:numRef>
          </c:val>
        </c:ser>
        <c:ser>
          <c:idx val="5"/>
          <c:order val="5"/>
          <c:tx>
            <c:strRef>
              <c:f>Sheet3!$J$10</c:f>
              <c:strCache>
                <c:ptCount val="1"/>
                <c:pt idx="0">
                  <c:v>层次化通信优化策略</c:v>
                </c:pt>
              </c:strCache>
            </c:strRef>
          </c:tx>
          <c:spPr>
            <a:pattFill prst="narHorz">
              <a:fgClr>
                <a:srgbClr val="E81D62"/>
              </a:fgClr>
              <a:bgClr>
                <a:schemeClr val="bg1"/>
              </a:bgClr>
            </a:pattFill>
            <a:ln>
              <a:solidFill>
                <a:srgbClr val="E81D62"/>
              </a:solidFill>
            </a:ln>
            <a:effectLst/>
          </c:spPr>
          <c:invertIfNegative val="0"/>
          <c:val>
            <c:numRef>
              <c:f>Sheet3!$I$4:$I$9</c:f>
              <c:numCache>
                <c:formatCode>General</c:formatCode>
                <c:ptCount val="6"/>
                <c:pt idx="0">
                  <c:v>78.886799999999994</c:v>
                </c:pt>
                <c:pt idx="1">
                  <c:v>44.294199999999996</c:v>
                </c:pt>
                <c:pt idx="2">
                  <c:v>32.114400000000003</c:v>
                </c:pt>
                <c:pt idx="3">
                  <c:v>20.981000000000002</c:v>
                </c:pt>
                <c:pt idx="4">
                  <c:v>14.208</c:v>
                </c:pt>
                <c:pt idx="5">
                  <c:v>8.4588999999999999</c:v>
                </c:pt>
              </c:numCache>
            </c:numRef>
          </c:val>
        </c:ser>
        <c:dLbls>
          <c:showLegendKey val="0"/>
          <c:showVal val="0"/>
          <c:showCatName val="0"/>
          <c:showSerName val="0"/>
          <c:showPercent val="0"/>
          <c:showBubbleSize val="0"/>
        </c:dLbls>
        <c:gapWidth val="219"/>
        <c:axId val="116447376"/>
        <c:axId val="181136672"/>
      </c:barChart>
      <c:scatterChart>
        <c:scatterStyle val="lineMarker"/>
        <c:varyColors val="0"/>
        <c:ser>
          <c:idx val="6"/>
          <c:order val="6"/>
          <c:spPr>
            <a:ln w="25400" cap="rnd">
              <a:noFill/>
              <a:round/>
            </a:ln>
            <a:effectLst/>
          </c:spPr>
          <c:marker>
            <c:symbol val="circle"/>
            <c:size val="5"/>
            <c:spPr>
              <a:solidFill>
                <a:sysClr val="window" lastClr="FFFFFF"/>
              </a:solidFill>
              <a:ln w="9525">
                <a:noFill/>
              </a:ln>
              <a:effectLst/>
            </c:spPr>
          </c:marker>
          <c:yVal>
            <c:numRef>
              <c:f>Sheet3!$K$4:$K$9</c:f>
              <c:numCache>
                <c:formatCode>General</c:formatCode>
                <c:ptCount val="6"/>
                <c:pt idx="0">
                  <c:v>95</c:v>
                </c:pt>
                <c:pt idx="1">
                  <c:v>95</c:v>
                </c:pt>
                <c:pt idx="2">
                  <c:v>95</c:v>
                </c:pt>
                <c:pt idx="3">
                  <c:v>95</c:v>
                </c:pt>
                <c:pt idx="4">
                  <c:v>95</c:v>
                </c:pt>
                <c:pt idx="5">
                  <c:v>95</c:v>
                </c:pt>
              </c:numCache>
            </c:numRef>
          </c:yVal>
          <c:smooth val="0"/>
        </c:ser>
        <c:dLbls>
          <c:showLegendKey val="0"/>
          <c:showVal val="0"/>
          <c:showCatName val="0"/>
          <c:showSerName val="0"/>
          <c:showPercent val="0"/>
          <c:showBubbleSize val="0"/>
        </c:dLbls>
        <c:axId val="181137792"/>
        <c:axId val="181137232"/>
      </c:scatterChart>
      <c:catAx>
        <c:axId val="116447376"/>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zh-CN" altLang="en-US"/>
                  <a:t>使用进程数</a:t>
                </a: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81136672"/>
        <c:crosses val="autoZero"/>
        <c:auto val="1"/>
        <c:lblAlgn val="ctr"/>
        <c:lblOffset val="100"/>
        <c:noMultiLvlLbl val="0"/>
      </c:catAx>
      <c:valAx>
        <c:axId val="181136672"/>
        <c:scaling>
          <c:orientation val="minMax"/>
          <c:min val="0"/>
        </c:scaling>
        <c:delete val="0"/>
        <c:axPos val="l"/>
        <c:title>
          <c:tx>
            <c:rich>
              <a:bodyPr rot="-540000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zh-CN" altLang="en-US"/>
                  <a:t>通信时间</a:t>
                </a:r>
                <a:r>
                  <a:rPr lang="en-US" altLang="zh-CN"/>
                  <a:t>(</a:t>
                </a:r>
                <a:r>
                  <a:rPr lang="en-US"/>
                  <a:t>s)</a:t>
                </a:r>
              </a:p>
            </c:rich>
          </c:tx>
          <c:layout>
            <c:manualLayout>
              <c:xMode val="edge"/>
              <c:yMode val="edge"/>
              <c:x val="1.5133586582638353E-2"/>
              <c:y val="0.30275725012490223"/>
            </c:manualLayout>
          </c:layout>
          <c:overlay val="0"/>
          <c:spPr>
            <a:noFill/>
            <a:ln>
              <a:noFill/>
            </a:ln>
            <a:effectLst/>
          </c:spPr>
          <c:txPr>
            <a:bodyPr rot="-540000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Red]0" sourceLinked="0"/>
        <c:majorTickMark val="in"/>
        <c:minorTickMark val="in"/>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16447376"/>
        <c:crosses val="autoZero"/>
        <c:crossBetween val="between"/>
        <c:minorUnit val="10"/>
      </c:valAx>
      <c:valAx>
        <c:axId val="181137232"/>
        <c:scaling>
          <c:orientation val="minMax"/>
          <c:max val="100"/>
          <c:min val="0"/>
        </c:scaling>
        <c:delete val="0"/>
        <c:axPos val="r"/>
        <c:numFmt formatCode="General" sourceLinked="1"/>
        <c:majorTickMark val="in"/>
        <c:minorTickMark val="in"/>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81137792"/>
        <c:crosses val="max"/>
        <c:crossBetween val="midCat"/>
        <c:minorUnit val="10"/>
      </c:valAx>
      <c:valAx>
        <c:axId val="181137792"/>
        <c:scaling>
          <c:orientation val="minMax"/>
        </c:scaling>
        <c:delete val="1"/>
        <c:axPos val="b"/>
        <c:majorTickMark val="out"/>
        <c:minorTickMark val="none"/>
        <c:tickLblPos val="nextTo"/>
        <c:crossAx val="181137232"/>
        <c:crosses val="autoZero"/>
        <c:crossBetween val="midCat"/>
      </c:valAx>
      <c:spPr>
        <a:noFill/>
        <a:ln>
          <a:solidFill>
            <a:schemeClr val="tx1"/>
          </a:solidFill>
        </a:ln>
        <a:effectLst/>
      </c:spPr>
    </c:plotArea>
    <c:legend>
      <c:legendPos val="t"/>
      <c:legendEntry>
        <c:idx val="6"/>
        <c:delete val="1"/>
      </c:legendEntry>
      <c:layout>
        <c:manualLayout>
          <c:xMode val="edge"/>
          <c:yMode val="edge"/>
          <c:x val="0.33192902760987164"/>
          <c:y val="4.3358620981710179E-2"/>
          <c:w val="0.53114287239048918"/>
          <c:h val="0.27923849569174586"/>
        </c:manualLayout>
      </c:layout>
      <c:overlay val="0"/>
      <c:spPr>
        <a:noFill/>
        <a:ln w="6350">
          <a:solidFill>
            <a:schemeClr val="tx1"/>
          </a:solidFill>
        </a:ln>
        <a:effectLst/>
      </c:spPr>
      <c:txPr>
        <a:bodyPr rot="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900">
          <a:solidFill>
            <a:schemeClr val="tx1"/>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05192616666406"/>
          <c:y val="4.1359364788896021E-2"/>
          <c:w val="0.83020591831999679"/>
          <c:h val="0.83281707958616213"/>
        </c:manualLayout>
      </c:layout>
      <c:barChart>
        <c:barDir val="col"/>
        <c:grouping val="clustered"/>
        <c:varyColors val="0"/>
        <c:ser>
          <c:idx val="0"/>
          <c:order val="0"/>
          <c:tx>
            <c:strRef>
              <c:f>Sheet3!$E$11</c:f>
              <c:strCache>
                <c:ptCount val="1"/>
                <c:pt idx="0">
                  <c:v>SPPARKS</c:v>
                </c:pt>
              </c:strCache>
            </c:strRef>
          </c:tx>
          <c:spPr>
            <a:pattFill prst="wdDnDiag">
              <a:fgClr>
                <a:srgbClr val="4285F4"/>
              </a:fgClr>
              <a:bgClr>
                <a:schemeClr val="bg1"/>
              </a:bgClr>
            </a:pattFill>
            <a:ln>
              <a:solidFill>
                <a:schemeClr val="accent1"/>
              </a:solidFill>
            </a:ln>
            <a:effectLst/>
          </c:spPr>
          <c:invertIfNegative val="0"/>
          <c:cat>
            <c:numRef>
              <c:f>Sheet3!$D$12:$D$15</c:f>
              <c:numCache>
                <c:formatCode>General</c:formatCode>
                <c:ptCount val="4"/>
                <c:pt idx="0">
                  <c:v>96</c:v>
                </c:pt>
                <c:pt idx="1">
                  <c:v>192</c:v>
                </c:pt>
                <c:pt idx="2">
                  <c:v>384</c:v>
                </c:pt>
                <c:pt idx="3">
                  <c:v>768</c:v>
                </c:pt>
              </c:numCache>
            </c:numRef>
          </c:cat>
          <c:val>
            <c:numRef>
              <c:f>Sheet3!$E$12:$E$15</c:f>
              <c:numCache>
                <c:formatCode>General</c:formatCode>
                <c:ptCount val="4"/>
                <c:pt idx="0">
                  <c:v>76.509399999999999</c:v>
                </c:pt>
                <c:pt idx="1">
                  <c:v>48.093699999999998</c:v>
                </c:pt>
                <c:pt idx="2">
                  <c:v>31.2544</c:v>
                </c:pt>
                <c:pt idx="3">
                  <c:v>24.6752</c:v>
                </c:pt>
              </c:numCache>
            </c:numRef>
          </c:val>
        </c:ser>
        <c:ser>
          <c:idx val="1"/>
          <c:order val="1"/>
          <c:tx>
            <c:strRef>
              <c:f>Sheet3!$F$10</c:f>
              <c:strCache>
                <c:ptCount val="1"/>
                <c:pt idx="0">
                  <c:v>共享内存优化算法</c:v>
                </c:pt>
              </c:strCache>
            </c:strRef>
          </c:tx>
          <c:spPr>
            <a:pattFill prst="dashHorz">
              <a:fgClr>
                <a:srgbClr val="EA4335"/>
              </a:fgClr>
              <a:bgClr>
                <a:schemeClr val="bg1"/>
              </a:bgClr>
            </a:pattFill>
            <a:ln>
              <a:solidFill>
                <a:srgbClr val="EA4335"/>
              </a:solidFill>
            </a:ln>
            <a:effectLst/>
          </c:spPr>
          <c:invertIfNegative val="0"/>
          <c:cat>
            <c:numRef>
              <c:f>Sheet3!$D$12:$D$15</c:f>
              <c:numCache>
                <c:formatCode>General</c:formatCode>
                <c:ptCount val="4"/>
                <c:pt idx="0">
                  <c:v>96</c:v>
                </c:pt>
                <c:pt idx="1">
                  <c:v>192</c:v>
                </c:pt>
                <c:pt idx="2">
                  <c:v>384</c:v>
                </c:pt>
                <c:pt idx="3">
                  <c:v>768</c:v>
                </c:pt>
              </c:numCache>
            </c:numRef>
          </c:cat>
          <c:val>
            <c:numRef>
              <c:f>Sheet3!$F$12:$F$15</c:f>
              <c:numCache>
                <c:formatCode>General</c:formatCode>
                <c:ptCount val="4"/>
                <c:pt idx="0">
                  <c:v>73.0946</c:v>
                </c:pt>
                <c:pt idx="1">
                  <c:v>43.412799999999997</c:v>
                </c:pt>
                <c:pt idx="2">
                  <c:v>25.934899999999999</c:v>
                </c:pt>
                <c:pt idx="3">
                  <c:v>18.671199999999999</c:v>
                </c:pt>
              </c:numCache>
            </c:numRef>
          </c:val>
        </c:ser>
        <c:ser>
          <c:idx val="2"/>
          <c:order val="2"/>
          <c:tx>
            <c:strRef>
              <c:f>Sheet3!$G$10</c:f>
              <c:strCache>
                <c:ptCount val="1"/>
                <c:pt idx="0">
                  <c:v>邻居集合通信算法</c:v>
                </c:pt>
              </c:strCache>
            </c:strRef>
          </c:tx>
          <c:spPr>
            <a:pattFill prst="wdUpDiag">
              <a:fgClr>
                <a:srgbClr val="FBBC05"/>
              </a:fgClr>
              <a:bgClr>
                <a:schemeClr val="bg1"/>
              </a:bgClr>
            </a:pattFill>
            <a:ln>
              <a:solidFill>
                <a:srgbClr val="FBBC05"/>
              </a:solidFill>
            </a:ln>
            <a:effectLst/>
          </c:spPr>
          <c:invertIfNegative val="0"/>
          <c:cat>
            <c:numRef>
              <c:f>Sheet3!$D$12:$D$15</c:f>
              <c:numCache>
                <c:formatCode>General</c:formatCode>
                <c:ptCount val="4"/>
                <c:pt idx="0">
                  <c:v>96</c:v>
                </c:pt>
                <c:pt idx="1">
                  <c:v>192</c:v>
                </c:pt>
                <c:pt idx="2">
                  <c:v>384</c:v>
                </c:pt>
                <c:pt idx="3">
                  <c:v>768</c:v>
                </c:pt>
              </c:numCache>
            </c:numRef>
          </c:cat>
          <c:val>
            <c:numRef>
              <c:f>Sheet3!$G$12:$G$15</c:f>
              <c:numCache>
                <c:formatCode>General</c:formatCode>
                <c:ptCount val="4"/>
                <c:pt idx="0">
                  <c:v>73.536100000000005</c:v>
                </c:pt>
                <c:pt idx="1">
                  <c:v>46.378900000000002</c:v>
                </c:pt>
                <c:pt idx="2">
                  <c:v>27.724</c:v>
                </c:pt>
                <c:pt idx="3">
                  <c:v>20.9087</c:v>
                </c:pt>
              </c:numCache>
            </c:numRef>
          </c:val>
        </c:ser>
        <c:ser>
          <c:idx val="3"/>
          <c:order val="3"/>
          <c:tx>
            <c:strRef>
              <c:f>Sheet3!$H$10</c:f>
              <c:strCache>
                <c:ptCount val="1"/>
                <c:pt idx="0">
                  <c:v>共享内存+邻居集合通信</c:v>
                </c:pt>
              </c:strCache>
            </c:strRef>
          </c:tx>
          <c:spPr>
            <a:pattFill prst="dkHorz">
              <a:fgClr>
                <a:srgbClr val="34A853"/>
              </a:fgClr>
              <a:bgClr>
                <a:schemeClr val="bg1"/>
              </a:bgClr>
            </a:pattFill>
            <a:ln>
              <a:solidFill>
                <a:srgbClr val="34A853"/>
              </a:solidFill>
            </a:ln>
            <a:effectLst/>
          </c:spPr>
          <c:invertIfNegative val="0"/>
          <c:cat>
            <c:numRef>
              <c:f>Sheet3!$D$12:$D$15</c:f>
              <c:numCache>
                <c:formatCode>General</c:formatCode>
                <c:ptCount val="4"/>
                <c:pt idx="0">
                  <c:v>96</c:v>
                </c:pt>
                <c:pt idx="1">
                  <c:v>192</c:v>
                </c:pt>
                <c:pt idx="2">
                  <c:v>384</c:v>
                </c:pt>
                <c:pt idx="3">
                  <c:v>768</c:v>
                </c:pt>
              </c:numCache>
            </c:numRef>
          </c:cat>
          <c:val>
            <c:numRef>
              <c:f>Sheet3!$H$12:$H$15</c:f>
              <c:numCache>
                <c:formatCode>General</c:formatCode>
                <c:ptCount val="4"/>
                <c:pt idx="0">
                  <c:v>74.809799999999996</c:v>
                </c:pt>
                <c:pt idx="1">
                  <c:v>41.633099999999999</c:v>
                </c:pt>
                <c:pt idx="2">
                  <c:v>25.394200000000001</c:v>
                </c:pt>
                <c:pt idx="3">
                  <c:v>21.3779</c:v>
                </c:pt>
              </c:numCache>
            </c:numRef>
          </c:val>
        </c:ser>
        <c:ser>
          <c:idx val="4"/>
          <c:order val="4"/>
          <c:tx>
            <c:strRef>
              <c:f>Sheet3!$I$10</c:f>
              <c:strCache>
                <c:ptCount val="1"/>
                <c:pt idx="0">
                  <c:v>通信块合并算法</c:v>
                </c:pt>
              </c:strCache>
            </c:strRef>
          </c:tx>
          <c:spPr>
            <a:pattFill prst="lgConfetti">
              <a:fgClr>
                <a:srgbClr val="7030A0"/>
              </a:fgClr>
              <a:bgClr>
                <a:schemeClr val="bg1"/>
              </a:bgClr>
            </a:pattFill>
            <a:ln>
              <a:solidFill>
                <a:srgbClr val="7030A0"/>
              </a:solidFill>
            </a:ln>
            <a:effectLst/>
          </c:spPr>
          <c:invertIfNegative val="0"/>
          <c:cat>
            <c:numRef>
              <c:f>Sheet3!$D$12:$D$15</c:f>
              <c:numCache>
                <c:formatCode>General</c:formatCode>
                <c:ptCount val="4"/>
                <c:pt idx="0">
                  <c:v>96</c:v>
                </c:pt>
                <c:pt idx="1">
                  <c:v>192</c:v>
                </c:pt>
                <c:pt idx="2">
                  <c:v>384</c:v>
                </c:pt>
                <c:pt idx="3">
                  <c:v>768</c:v>
                </c:pt>
              </c:numCache>
            </c:numRef>
          </c:cat>
          <c:val>
            <c:numRef>
              <c:f>Sheet3!$I$12:$I$15</c:f>
              <c:numCache>
                <c:formatCode>General</c:formatCode>
                <c:ptCount val="4"/>
                <c:pt idx="0">
                  <c:v>70.608400000000003</c:v>
                </c:pt>
                <c:pt idx="1">
                  <c:v>45.219799999999999</c:v>
                </c:pt>
                <c:pt idx="2">
                  <c:v>37.664999999999999</c:v>
                </c:pt>
                <c:pt idx="3">
                  <c:v>18.728200000000001</c:v>
                </c:pt>
              </c:numCache>
            </c:numRef>
          </c:val>
        </c:ser>
        <c:ser>
          <c:idx val="5"/>
          <c:order val="5"/>
          <c:tx>
            <c:strRef>
              <c:f>Sheet3!$J$10</c:f>
              <c:strCache>
                <c:ptCount val="1"/>
                <c:pt idx="0">
                  <c:v>层次化通信优化策略</c:v>
                </c:pt>
              </c:strCache>
            </c:strRef>
          </c:tx>
          <c:spPr>
            <a:pattFill prst="narHorz">
              <a:fgClr>
                <a:srgbClr val="E81D62"/>
              </a:fgClr>
              <a:bgClr>
                <a:schemeClr val="bg1"/>
              </a:bgClr>
            </a:pattFill>
            <a:ln>
              <a:solidFill>
                <a:srgbClr val="E81D62"/>
              </a:solidFill>
            </a:ln>
            <a:effectLst/>
          </c:spPr>
          <c:invertIfNegative val="0"/>
          <c:cat>
            <c:numRef>
              <c:f>Sheet3!$D$12:$D$15</c:f>
              <c:numCache>
                <c:formatCode>General</c:formatCode>
                <c:ptCount val="4"/>
                <c:pt idx="0">
                  <c:v>96</c:v>
                </c:pt>
                <c:pt idx="1">
                  <c:v>192</c:v>
                </c:pt>
                <c:pt idx="2">
                  <c:v>384</c:v>
                </c:pt>
                <c:pt idx="3">
                  <c:v>768</c:v>
                </c:pt>
              </c:numCache>
            </c:numRef>
          </c:cat>
          <c:val>
            <c:numRef>
              <c:f>Sheet3!$J$12:$J$15</c:f>
              <c:numCache>
                <c:formatCode>General</c:formatCode>
                <c:ptCount val="4"/>
                <c:pt idx="0">
                  <c:v>67.651399999999995</c:v>
                </c:pt>
                <c:pt idx="1">
                  <c:v>47.003599999999999</c:v>
                </c:pt>
                <c:pt idx="2">
                  <c:v>30.477699999999999</c:v>
                </c:pt>
                <c:pt idx="3">
                  <c:v>17.643799999999999</c:v>
                </c:pt>
              </c:numCache>
            </c:numRef>
          </c:val>
        </c:ser>
        <c:dLbls>
          <c:showLegendKey val="0"/>
          <c:showVal val="0"/>
          <c:showCatName val="0"/>
          <c:showSerName val="0"/>
          <c:showPercent val="0"/>
          <c:showBubbleSize val="0"/>
        </c:dLbls>
        <c:gapWidth val="219"/>
        <c:axId val="181143392"/>
        <c:axId val="181143952"/>
      </c:barChart>
      <c:scatterChart>
        <c:scatterStyle val="lineMarker"/>
        <c:varyColors val="0"/>
        <c:ser>
          <c:idx val="6"/>
          <c:order val="6"/>
          <c:tx>
            <c:strRef>
              <c:f>Sheet3!$K$11</c:f>
              <c:strCache>
                <c:ptCount val="1"/>
              </c:strCache>
            </c:strRef>
          </c:tx>
          <c:spPr>
            <a:ln w="25400" cap="rnd">
              <a:noFill/>
              <a:round/>
            </a:ln>
            <a:effectLst/>
          </c:spPr>
          <c:marker>
            <c:symbol val="circle"/>
            <c:size val="5"/>
            <c:spPr>
              <a:solidFill>
                <a:sysClr val="window" lastClr="FFFFFF"/>
              </a:solidFill>
              <a:ln w="9525">
                <a:noFill/>
              </a:ln>
              <a:effectLst/>
            </c:spPr>
          </c:marker>
          <c:yVal>
            <c:numRef>
              <c:f>Sheet3!$K$12:$K$15</c:f>
              <c:numCache>
                <c:formatCode>General</c:formatCode>
                <c:ptCount val="4"/>
                <c:pt idx="0">
                  <c:v>78</c:v>
                </c:pt>
                <c:pt idx="1">
                  <c:v>78</c:v>
                </c:pt>
                <c:pt idx="2">
                  <c:v>78</c:v>
                </c:pt>
                <c:pt idx="3">
                  <c:v>78</c:v>
                </c:pt>
              </c:numCache>
            </c:numRef>
          </c:yVal>
          <c:smooth val="0"/>
        </c:ser>
        <c:dLbls>
          <c:showLegendKey val="0"/>
          <c:showVal val="0"/>
          <c:showCatName val="0"/>
          <c:showSerName val="0"/>
          <c:showPercent val="0"/>
          <c:showBubbleSize val="0"/>
        </c:dLbls>
        <c:axId val="181341664"/>
        <c:axId val="181341104"/>
      </c:scatterChart>
      <c:catAx>
        <c:axId val="181143392"/>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zh-CN" altLang="en-US"/>
                  <a:t>使用进程数</a:t>
                </a: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81143952"/>
        <c:crosses val="autoZero"/>
        <c:auto val="1"/>
        <c:lblAlgn val="ctr"/>
        <c:lblOffset val="100"/>
        <c:noMultiLvlLbl val="0"/>
      </c:catAx>
      <c:valAx>
        <c:axId val="181143952"/>
        <c:scaling>
          <c:orientation val="minMax"/>
          <c:min val="10"/>
        </c:scaling>
        <c:delete val="0"/>
        <c:axPos val="l"/>
        <c:title>
          <c:tx>
            <c:rich>
              <a:bodyPr rot="-540000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zh-CN" altLang="en-US" baseline="0"/>
                  <a:t>通信时间</a:t>
                </a:r>
                <a:r>
                  <a:rPr lang="en-US" baseline="0"/>
                  <a:t>(s)</a:t>
                </a:r>
                <a:endParaRPr lang="en-US"/>
              </a:p>
            </c:rich>
          </c:tx>
          <c:layout>
            <c:manualLayout>
              <c:xMode val="edge"/>
              <c:yMode val="edge"/>
              <c:x val="1.5133586582638353E-2"/>
              <c:y val="0.30275725012490223"/>
            </c:manualLayout>
          </c:layout>
          <c:overlay val="0"/>
          <c:spPr>
            <a:noFill/>
            <a:ln>
              <a:noFill/>
            </a:ln>
            <a:effectLst/>
          </c:spPr>
          <c:txPr>
            <a:bodyPr rot="-540000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Red]0" sourceLinked="0"/>
        <c:majorTickMark val="in"/>
        <c:minorTickMark val="in"/>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81143392"/>
        <c:crosses val="autoZero"/>
        <c:crossBetween val="between"/>
        <c:minorUnit val="10"/>
      </c:valAx>
      <c:valAx>
        <c:axId val="181341104"/>
        <c:scaling>
          <c:orientation val="minMax"/>
          <c:max val="80"/>
          <c:min val="10"/>
        </c:scaling>
        <c:delete val="0"/>
        <c:axPos val="r"/>
        <c:numFmt formatCode="General" sourceLinked="1"/>
        <c:majorTickMark val="in"/>
        <c:minorTickMark val="in"/>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81341664"/>
        <c:crosses val="max"/>
        <c:crossBetween val="midCat"/>
        <c:minorUnit val="10"/>
      </c:valAx>
      <c:valAx>
        <c:axId val="181341664"/>
        <c:scaling>
          <c:orientation val="minMax"/>
        </c:scaling>
        <c:delete val="1"/>
        <c:axPos val="b"/>
        <c:numFmt formatCode="General" sourceLinked="1"/>
        <c:majorTickMark val="out"/>
        <c:minorTickMark val="none"/>
        <c:tickLblPos val="nextTo"/>
        <c:crossAx val="181341104"/>
        <c:crosses val="autoZero"/>
        <c:crossBetween val="midCat"/>
      </c:valAx>
      <c:spPr>
        <a:noFill/>
        <a:ln>
          <a:solidFill>
            <a:schemeClr val="tx1"/>
          </a:solidFill>
        </a:ln>
        <a:effectLst/>
      </c:spPr>
    </c:plotArea>
    <c:legend>
      <c:legendPos val="t"/>
      <c:legendEntry>
        <c:idx val="6"/>
        <c:delete val="1"/>
      </c:legendEntry>
      <c:layout>
        <c:manualLayout>
          <c:xMode val="edge"/>
          <c:yMode val="edge"/>
          <c:x val="0.33192902760987164"/>
          <c:y val="4.3358620981710179E-2"/>
          <c:w val="0.53114287239048918"/>
          <c:h val="0.27923849569174586"/>
        </c:manualLayout>
      </c:layout>
      <c:overlay val="0"/>
      <c:spPr>
        <a:noFill/>
        <a:ln w="6350">
          <a:solidFill>
            <a:schemeClr val="tx1"/>
          </a:solidFill>
        </a:ln>
        <a:effectLst/>
      </c:spPr>
      <c:txPr>
        <a:bodyPr rot="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900">
          <a:solidFill>
            <a:schemeClr val="tx1"/>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05192616666406"/>
          <c:y val="4.1359364788896021E-2"/>
          <c:w val="0.83020591831999679"/>
          <c:h val="0.83281707958616213"/>
        </c:manualLayout>
      </c:layout>
      <c:barChart>
        <c:barDir val="col"/>
        <c:grouping val="clustered"/>
        <c:varyColors val="0"/>
        <c:ser>
          <c:idx val="0"/>
          <c:order val="0"/>
          <c:tx>
            <c:strRef>
              <c:f>Sheet3!$D$3</c:f>
              <c:strCache>
                <c:ptCount val="1"/>
                <c:pt idx="0">
                  <c:v>SPPARKS</c:v>
                </c:pt>
              </c:strCache>
            </c:strRef>
          </c:tx>
          <c:spPr>
            <a:pattFill prst="wdDnDiag">
              <a:fgClr>
                <a:srgbClr val="4285F4"/>
              </a:fgClr>
              <a:bgClr>
                <a:schemeClr val="bg1"/>
              </a:bgClr>
            </a:pattFill>
            <a:ln>
              <a:solidFill>
                <a:schemeClr val="accent1"/>
              </a:solidFill>
            </a:ln>
            <a:effectLst/>
          </c:spPr>
          <c:invertIfNegative val="0"/>
          <c:cat>
            <c:numRef>
              <c:f>Sheet3!$C$25:$C$28</c:f>
              <c:numCache>
                <c:formatCode>General</c:formatCode>
                <c:ptCount val="4"/>
                <c:pt idx="0">
                  <c:v>64</c:v>
                </c:pt>
                <c:pt idx="1">
                  <c:v>216</c:v>
                </c:pt>
                <c:pt idx="2">
                  <c:v>512</c:v>
                </c:pt>
                <c:pt idx="3">
                  <c:v>1000</c:v>
                </c:pt>
              </c:numCache>
            </c:numRef>
          </c:cat>
          <c:val>
            <c:numRef>
              <c:f>Sheet3!$D$25:$D$28</c:f>
              <c:numCache>
                <c:formatCode>General</c:formatCode>
                <c:ptCount val="4"/>
                <c:pt idx="0">
                  <c:v>29.939</c:v>
                </c:pt>
                <c:pt idx="1">
                  <c:v>32.990600000000001</c:v>
                </c:pt>
                <c:pt idx="2">
                  <c:v>37.1053</c:v>
                </c:pt>
                <c:pt idx="3">
                  <c:v>44.828400000000002</c:v>
                </c:pt>
              </c:numCache>
            </c:numRef>
          </c:val>
        </c:ser>
        <c:ser>
          <c:idx val="1"/>
          <c:order val="1"/>
          <c:tx>
            <c:strRef>
              <c:f>Sheet3!$F$10</c:f>
              <c:strCache>
                <c:ptCount val="1"/>
                <c:pt idx="0">
                  <c:v>共享内存优化算法</c:v>
                </c:pt>
              </c:strCache>
            </c:strRef>
          </c:tx>
          <c:spPr>
            <a:pattFill prst="dashHorz">
              <a:fgClr>
                <a:srgbClr val="EA4335"/>
              </a:fgClr>
              <a:bgClr>
                <a:schemeClr val="bg1"/>
              </a:bgClr>
            </a:pattFill>
            <a:ln>
              <a:solidFill>
                <a:srgbClr val="EA4335"/>
              </a:solidFill>
            </a:ln>
            <a:effectLst/>
          </c:spPr>
          <c:invertIfNegative val="0"/>
          <c:cat>
            <c:numRef>
              <c:f>Sheet3!$C$25:$C$28</c:f>
              <c:numCache>
                <c:formatCode>General</c:formatCode>
                <c:ptCount val="4"/>
                <c:pt idx="0">
                  <c:v>64</c:v>
                </c:pt>
                <c:pt idx="1">
                  <c:v>216</c:v>
                </c:pt>
                <c:pt idx="2">
                  <c:v>512</c:v>
                </c:pt>
                <c:pt idx="3">
                  <c:v>1000</c:v>
                </c:pt>
              </c:numCache>
            </c:numRef>
          </c:cat>
          <c:val>
            <c:numRef>
              <c:f>Sheet3!$E$25:$E$28</c:f>
              <c:numCache>
                <c:formatCode>General</c:formatCode>
                <c:ptCount val="4"/>
                <c:pt idx="0">
                  <c:v>23.064</c:v>
                </c:pt>
                <c:pt idx="1">
                  <c:v>30.3005</c:v>
                </c:pt>
                <c:pt idx="2">
                  <c:v>33.3703</c:v>
                </c:pt>
                <c:pt idx="3">
                  <c:v>34.442500000000003</c:v>
                </c:pt>
              </c:numCache>
            </c:numRef>
          </c:val>
        </c:ser>
        <c:ser>
          <c:idx val="2"/>
          <c:order val="2"/>
          <c:tx>
            <c:strRef>
              <c:f>Sheet3!$G$10</c:f>
              <c:strCache>
                <c:ptCount val="1"/>
                <c:pt idx="0">
                  <c:v>邻居集合通信算法</c:v>
                </c:pt>
              </c:strCache>
            </c:strRef>
          </c:tx>
          <c:spPr>
            <a:pattFill prst="wdUpDiag">
              <a:fgClr>
                <a:srgbClr val="FBBC05"/>
              </a:fgClr>
              <a:bgClr>
                <a:schemeClr val="bg1"/>
              </a:bgClr>
            </a:pattFill>
            <a:ln>
              <a:solidFill>
                <a:srgbClr val="FBBC05"/>
              </a:solidFill>
            </a:ln>
            <a:effectLst/>
          </c:spPr>
          <c:invertIfNegative val="0"/>
          <c:cat>
            <c:numRef>
              <c:f>Sheet3!$C$25:$C$28</c:f>
              <c:numCache>
                <c:formatCode>General</c:formatCode>
                <c:ptCount val="4"/>
                <c:pt idx="0">
                  <c:v>64</c:v>
                </c:pt>
                <c:pt idx="1">
                  <c:v>216</c:v>
                </c:pt>
                <c:pt idx="2">
                  <c:v>512</c:v>
                </c:pt>
                <c:pt idx="3">
                  <c:v>1000</c:v>
                </c:pt>
              </c:numCache>
            </c:numRef>
          </c:cat>
          <c:val>
            <c:numRef>
              <c:f>Sheet3!$F$25:$F$28</c:f>
              <c:numCache>
                <c:formatCode>General</c:formatCode>
                <c:ptCount val="4"/>
                <c:pt idx="0">
                  <c:v>24.798500000000001</c:v>
                </c:pt>
                <c:pt idx="1">
                  <c:v>31.1678</c:v>
                </c:pt>
                <c:pt idx="2">
                  <c:v>28.202200000000001</c:v>
                </c:pt>
                <c:pt idx="3">
                  <c:v>33.549700000000001</c:v>
                </c:pt>
              </c:numCache>
            </c:numRef>
          </c:val>
        </c:ser>
        <c:ser>
          <c:idx val="3"/>
          <c:order val="3"/>
          <c:tx>
            <c:strRef>
              <c:f>Sheet3!$H$10</c:f>
              <c:strCache>
                <c:ptCount val="1"/>
                <c:pt idx="0">
                  <c:v>共享内存+邻居集合通信</c:v>
                </c:pt>
              </c:strCache>
            </c:strRef>
          </c:tx>
          <c:spPr>
            <a:pattFill prst="dkHorz">
              <a:fgClr>
                <a:srgbClr val="34A853"/>
              </a:fgClr>
              <a:bgClr>
                <a:schemeClr val="bg1"/>
              </a:bgClr>
            </a:pattFill>
            <a:ln>
              <a:solidFill>
                <a:srgbClr val="34A853"/>
              </a:solidFill>
            </a:ln>
            <a:effectLst/>
          </c:spPr>
          <c:invertIfNegative val="0"/>
          <c:cat>
            <c:numRef>
              <c:f>Sheet3!$C$25:$C$28</c:f>
              <c:numCache>
                <c:formatCode>General</c:formatCode>
                <c:ptCount val="4"/>
                <c:pt idx="0">
                  <c:v>64</c:v>
                </c:pt>
                <c:pt idx="1">
                  <c:v>216</c:v>
                </c:pt>
                <c:pt idx="2">
                  <c:v>512</c:v>
                </c:pt>
                <c:pt idx="3">
                  <c:v>1000</c:v>
                </c:pt>
              </c:numCache>
            </c:numRef>
          </c:cat>
          <c:val>
            <c:numRef>
              <c:f>Sheet3!$G$25:$G$28</c:f>
              <c:numCache>
                <c:formatCode>General</c:formatCode>
                <c:ptCount val="4"/>
                <c:pt idx="0">
                  <c:v>21.884</c:v>
                </c:pt>
                <c:pt idx="1">
                  <c:v>24.078800000000001</c:v>
                </c:pt>
                <c:pt idx="2">
                  <c:v>30.733899999999998</c:v>
                </c:pt>
                <c:pt idx="3">
                  <c:v>31.289300000000001</c:v>
                </c:pt>
              </c:numCache>
            </c:numRef>
          </c:val>
        </c:ser>
        <c:ser>
          <c:idx val="4"/>
          <c:order val="4"/>
          <c:tx>
            <c:strRef>
              <c:f>Sheet3!$I$10</c:f>
              <c:strCache>
                <c:ptCount val="1"/>
                <c:pt idx="0">
                  <c:v>通信块合并算法</c:v>
                </c:pt>
              </c:strCache>
            </c:strRef>
          </c:tx>
          <c:spPr>
            <a:pattFill prst="lgConfetti">
              <a:fgClr>
                <a:srgbClr val="7030A0"/>
              </a:fgClr>
              <a:bgClr>
                <a:schemeClr val="bg1"/>
              </a:bgClr>
            </a:pattFill>
            <a:ln>
              <a:solidFill>
                <a:srgbClr val="7030A0"/>
              </a:solidFill>
            </a:ln>
            <a:effectLst/>
          </c:spPr>
          <c:invertIfNegative val="0"/>
          <c:cat>
            <c:numRef>
              <c:f>Sheet3!$C$25:$C$28</c:f>
              <c:numCache>
                <c:formatCode>General</c:formatCode>
                <c:ptCount val="4"/>
                <c:pt idx="0">
                  <c:v>64</c:v>
                </c:pt>
                <c:pt idx="1">
                  <c:v>216</c:v>
                </c:pt>
                <c:pt idx="2">
                  <c:v>512</c:v>
                </c:pt>
                <c:pt idx="3">
                  <c:v>1000</c:v>
                </c:pt>
              </c:numCache>
            </c:numRef>
          </c:cat>
          <c:val>
            <c:numRef>
              <c:f>Sheet3!$H$25:$H$28</c:f>
              <c:numCache>
                <c:formatCode>General</c:formatCode>
                <c:ptCount val="4"/>
                <c:pt idx="0">
                  <c:v>21.685400000000001</c:v>
                </c:pt>
                <c:pt idx="1">
                  <c:v>37.855600000000003</c:v>
                </c:pt>
                <c:pt idx="2">
                  <c:v>27.400200000000002</c:v>
                </c:pt>
                <c:pt idx="3">
                  <c:v>40.787599999999998</c:v>
                </c:pt>
              </c:numCache>
            </c:numRef>
          </c:val>
        </c:ser>
        <c:ser>
          <c:idx val="5"/>
          <c:order val="5"/>
          <c:tx>
            <c:strRef>
              <c:f>Sheet3!$J$10</c:f>
              <c:strCache>
                <c:ptCount val="1"/>
                <c:pt idx="0">
                  <c:v>层次化通信优化策略</c:v>
                </c:pt>
              </c:strCache>
            </c:strRef>
          </c:tx>
          <c:spPr>
            <a:pattFill prst="narHorz">
              <a:fgClr>
                <a:srgbClr val="E81D62"/>
              </a:fgClr>
              <a:bgClr>
                <a:schemeClr val="bg1"/>
              </a:bgClr>
            </a:pattFill>
            <a:ln>
              <a:solidFill>
                <a:srgbClr val="E81D62"/>
              </a:solidFill>
            </a:ln>
            <a:effectLst/>
          </c:spPr>
          <c:invertIfNegative val="0"/>
          <c:cat>
            <c:numRef>
              <c:f>Sheet3!$C$25:$C$28</c:f>
              <c:numCache>
                <c:formatCode>General</c:formatCode>
                <c:ptCount val="4"/>
                <c:pt idx="0">
                  <c:v>64</c:v>
                </c:pt>
                <c:pt idx="1">
                  <c:v>216</c:v>
                </c:pt>
                <c:pt idx="2">
                  <c:v>512</c:v>
                </c:pt>
                <c:pt idx="3">
                  <c:v>1000</c:v>
                </c:pt>
              </c:numCache>
            </c:numRef>
          </c:cat>
          <c:val>
            <c:numRef>
              <c:f>Sheet3!$I$25:$I$28</c:f>
              <c:numCache>
                <c:formatCode>General</c:formatCode>
                <c:ptCount val="4"/>
                <c:pt idx="0">
                  <c:v>27.469899999999999</c:v>
                </c:pt>
                <c:pt idx="1">
                  <c:v>26.9953</c:v>
                </c:pt>
                <c:pt idx="2">
                  <c:v>40.242400000000004</c:v>
                </c:pt>
                <c:pt idx="3">
                  <c:v>40.204799999999999</c:v>
                </c:pt>
              </c:numCache>
            </c:numRef>
          </c:val>
        </c:ser>
        <c:dLbls>
          <c:showLegendKey val="0"/>
          <c:showVal val="0"/>
          <c:showCatName val="0"/>
          <c:showSerName val="0"/>
          <c:showPercent val="0"/>
          <c:showBubbleSize val="0"/>
        </c:dLbls>
        <c:gapWidth val="219"/>
        <c:axId val="181347264"/>
        <c:axId val="181347824"/>
      </c:barChart>
      <c:scatterChart>
        <c:scatterStyle val="lineMarker"/>
        <c:varyColors val="0"/>
        <c:ser>
          <c:idx val="6"/>
          <c:order val="6"/>
          <c:spPr>
            <a:ln w="25400" cap="rnd">
              <a:noFill/>
              <a:round/>
            </a:ln>
            <a:effectLst/>
          </c:spPr>
          <c:marker>
            <c:symbol val="circle"/>
            <c:size val="5"/>
            <c:spPr>
              <a:solidFill>
                <a:sysClr val="window" lastClr="FFFFFF"/>
              </a:solidFill>
              <a:ln w="9525">
                <a:noFill/>
              </a:ln>
              <a:effectLst/>
            </c:spPr>
          </c:marker>
          <c:yVal>
            <c:numRef>
              <c:f>Sheet3!$K$12:$K$15</c:f>
              <c:numCache>
                <c:formatCode>General</c:formatCode>
                <c:ptCount val="4"/>
                <c:pt idx="0">
                  <c:v>78</c:v>
                </c:pt>
                <c:pt idx="1">
                  <c:v>78</c:v>
                </c:pt>
                <c:pt idx="2">
                  <c:v>78</c:v>
                </c:pt>
                <c:pt idx="3">
                  <c:v>78</c:v>
                </c:pt>
              </c:numCache>
            </c:numRef>
          </c:yVal>
          <c:smooth val="0"/>
        </c:ser>
        <c:dLbls>
          <c:showLegendKey val="0"/>
          <c:showVal val="0"/>
          <c:showCatName val="0"/>
          <c:showSerName val="0"/>
          <c:showPercent val="0"/>
          <c:showBubbleSize val="0"/>
        </c:dLbls>
        <c:axId val="180724240"/>
        <c:axId val="181348384"/>
      </c:scatterChart>
      <c:catAx>
        <c:axId val="181347264"/>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zh-CN" altLang="en-US"/>
                  <a:t>使用处理核数</a:t>
                </a: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81347824"/>
        <c:crosses val="autoZero"/>
        <c:auto val="1"/>
        <c:lblAlgn val="ctr"/>
        <c:lblOffset val="100"/>
        <c:noMultiLvlLbl val="0"/>
      </c:catAx>
      <c:valAx>
        <c:axId val="181347824"/>
        <c:scaling>
          <c:orientation val="minMax"/>
          <c:max val="70"/>
          <c:min val="0"/>
        </c:scaling>
        <c:delete val="0"/>
        <c:axPos val="l"/>
        <c:title>
          <c:tx>
            <c:rich>
              <a:bodyPr rot="-540000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zh-CN" altLang="en-US" baseline="0"/>
                  <a:t>通信时间</a:t>
                </a:r>
                <a:r>
                  <a:rPr lang="en-US" baseline="0"/>
                  <a:t>(s)</a:t>
                </a:r>
                <a:endParaRPr lang="en-US"/>
              </a:p>
            </c:rich>
          </c:tx>
          <c:layout>
            <c:manualLayout>
              <c:xMode val="edge"/>
              <c:yMode val="edge"/>
              <c:x val="1.5133586582638353E-2"/>
              <c:y val="0.30275725012490223"/>
            </c:manualLayout>
          </c:layout>
          <c:overlay val="0"/>
          <c:spPr>
            <a:noFill/>
            <a:ln>
              <a:noFill/>
            </a:ln>
            <a:effectLst/>
          </c:spPr>
          <c:txPr>
            <a:bodyPr rot="-540000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Red]0" sourceLinked="0"/>
        <c:majorTickMark val="in"/>
        <c:minorTickMark val="in"/>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81347264"/>
        <c:crosses val="autoZero"/>
        <c:crossBetween val="between"/>
        <c:minorUnit val="10"/>
      </c:valAx>
      <c:valAx>
        <c:axId val="181348384"/>
        <c:scaling>
          <c:orientation val="minMax"/>
          <c:max val="70"/>
          <c:min val="0"/>
        </c:scaling>
        <c:delete val="0"/>
        <c:axPos val="r"/>
        <c:numFmt formatCode="General" sourceLinked="1"/>
        <c:majorTickMark val="in"/>
        <c:minorTickMark val="in"/>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80724240"/>
        <c:crosses val="max"/>
        <c:crossBetween val="midCat"/>
        <c:minorUnit val="10"/>
      </c:valAx>
      <c:valAx>
        <c:axId val="180724240"/>
        <c:scaling>
          <c:orientation val="minMax"/>
        </c:scaling>
        <c:delete val="1"/>
        <c:axPos val="b"/>
        <c:majorTickMark val="out"/>
        <c:minorTickMark val="none"/>
        <c:tickLblPos val="nextTo"/>
        <c:crossAx val="181348384"/>
        <c:crosses val="autoZero"/>
        <c:crossBetween val="midCat"/>
      </c:valAx>
      <c:spPr>
        <a:noFill/>
        <a:ln>
          <a:solidFill>
            <a:schemeClr val="tx1"/>
          </a:solidFill>
        </a:ln>
        <a:effectLst/>
      </c:spPr>
    </c:plotArea>
    <c:legend>
      <c:legendPos val="t"/>
      <c:legendEntry>
        <c:idx val="6"/>
        <c:delete val="1"/>
      </c:legendEntry>
      <c:layout>
        <c:manualLayout>
          <c:xMode val="edge"/>
          <c:yMode val="edge"/>
          <c:x val="0.33192902760987164"/>
          <c:y val="4.3358620981710179E-2"/>
          <c:w val="0.53114287239048918"/>
          <c:h val="0.27923849569174586"/>
        </c:manualLayout>
      </c:layout>
      <c:overlay val="0"/>
      <c:spPr>
        <a:noFill/>
        <a:ln w="6350">
          <a:solidFill>
            <a:schemeClr val="tx1"/>
          </a:solidFill>
        </a:ln>
        <a:effectLst/>
      </c:spPr>
      <c:txPr>
        <a:bodyPr rot="0" spcFirstLastPara="1" vertOverflow="ellipsis" vert="horz" wrap="square" anchor="ctr" anchorCtr="1"/>
        <a:lstStyle/>
        <a:p>
          <a:pPr algn="ct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900">
          <a:solidFill>
            <a:schemeClr val="tx1"/>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CD51B-30D2-43EF-A04B-AF046346EB8C}" type="datetimeFigureOut">
              <a:rPr lang="zh-CN" altLang="en-US" smtClean="0"/>
              <a:t>2016/4/21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4FBE1-20C5-4F17-BEA3-E26CBE172149}" type="slidenum">
              <a:rPr lang="zh-CN" altLang="en-US" smtClean="0"/>
              <a:t>‹#›</a:t>
            </a:fld>
            <a:endParaRPr lang="zh-CN" altLang="en-US"/>
          </a:p>
        </p:txBody>
      </p:sp>
    </p:spTree>
    <p:extLst>
      <p:ext uri="{BB962C8B-B14F-4D97-AF65-F5344CB8AC3E}">
        <p14:creationId xmlns:p14="http://schemas.microsoft.com/office/powerpoint/2010/main" val="393091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1</a:t>
            </a:fld>
            <a:endParaRPr lang="zh-CN" altLang="en-US"/>
          </a:p>
        </p:txBody>
      </p:sp>
    </p:spTree>
    <p:extLst>
      <p:ext uri="{BB962C8B-B14F-4D97-AF65-F5344CB8AC3E}">
        <p14:creationId xmlns:p14="http://schemas.microsoft.com/office/powerpoint/2010/main" val="2390975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Fig.1 shows 8 processes which are mapped into a 3d coordinate, and each process is responsible for the simulation of a sub-domain.  In order to avoid data collisions that may occur in parallel simulation, the sub-domain owned by each process is further divided into sectors. When the sites owned by one process need the data of their neighbor sites which are not in the same process, the process will exchange data with neighbor processes.</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12</a:t>
            </a:fld>
            <a:endParaRPr lang="zh-CN" altLang="en-US"/>
          </a:p>
        </p:txBody>
      </p:sp>
    </p:spTree>
    <p:extLst>
      <p:ext uri="{BB962C8B-B14F-4D97-AF65-F5344CB8AC3E}">
        <p14:creationId xmlns:p14="http://schemas.microsoft.com/office/powerpoint/2010/main" val="2207788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Fig.1 shows 8 processes which are mapped into a 3d coordinate, and each process is responsible for the simulation of a sub-domain.  In order to avoid data collisions that may occur in parallel simulation, the sub-domain owned by each process is further divided into sectors. When the sites owned by one process need the data of their neighbor sites which are not in the same process, the process will exchange data with neighbor processes.</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13</a:t>
            </a:fld>
            <a:endParaRPr lang="zh-CN" altLang="en-US"/>
          </a:p>
        </p:txBody>
      </p:sp>
    </p:spTree>
    <p:extLst>
      <p:ext uri="{BB962C8B-B14F-4D97-AF65-F5344CB8AC3E}">
        <p14:creationId xmlns:p14="http://schemas.microsoft.com/office/powerpoint/2010/main" val="309374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 is network latency</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without contention</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 n is network contention per message </a:t>
            </a:r>
            <a:r>
              <a:rPr lang="en-US" altLang="zh-CN" sz="1200" kern="1200" dirty="0" err="1" smtClean="0">
                <a:solidFill>
                  <a:schemeClr val="tx1"/>
                </a:solidFill>
                <a:effectLst/>
                <a:latin typeface="+mn-lt"/>
                <a:ea typeface="+mn-ea"/>
                <a:cs typeface="+mn-cs"/>
              </a:rPr>
              <a:t>message</a:t>
            </a:r>
            <a:r>
              <a:rPr lang="en-US" altLang="zh-CN" sz="1200" kern="1200" dirty="0" smtClean="0">
                <a:solidFill>
                  <a:schemeClr val="tx1"/>
                </a:solidFill>
                <a:effectLst/>
                <a:latin typeface="+mn-lt"/>
                <a:ea typeface="+mn-ea"/>
                <a:cs typeface="+mn-cs"/>
              </a:rPr>
              <a:t> injection rate including contention delay is m c. if the number</a:t>
            </a:r>
          </a:p>
          <a:p>
            <a:r>
              <a:rPr lang="en-US" altLang="zh-CN" sz="1200" kern="1200" dirty="0" smtClean="0">
                <a:solidFill>
                  <a:schemeClr val="tx1"/>
                </a:solidFill>
                <a:effectLst/>
                <a:latin typeface="+mn-lt"/>
                <a:ea typeface="+mn-ea"/>
                <a:cs typeface="+mn-cs"/>
              </a:rPr>
              <a:t>of processors is p, and each process contributes its local injection bandwidth </a:t>
            </a:r>
            <a:r>
              <a:rPr lang="en-US" altLang="zh-CN" sz="1200" kern="1200" dirty="0" err="1" smtClean="0">
                <a:solidFill>
                  <a:schemeClr val="tx1"/>
                </a:solidFill>
                <a:effectLst/>
                <a:latin typeface="+mn-lt"/>
                <a:ea typeface="+mn-ea"/>
                <a:cs typeface="+mn-cs"/>
              </a:rPr>
              <a:t>bw</a:t>
            </a:r>
            <a:r>
              <a:rPr lang="en-US" altLang="zh-CN" sz="120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14</a:t>
            </a:fld>
            <a:endParaRPr lang="zh-CN" altLang="en-US"/>
          </a:p>
        </p:txBody>
      </p:sp>
    </p:spTree>
    <p:extLst>
      <p:ext uri="{BB962C8B-B14F-4D97-AF65-F5344CB8AC3E}">
        <p14:creationId xmlns:p14="http://schemas.microsoft.com/office/powerpoint/2010/main" val="2785346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Fig.1 shows 8 processes which are mapped into a 3d coordinate, and each process is responsible for the simulation of a sub-domain.  In order to avoid data collisions that may occur in parallel simulation, the sub-domain owned by each process is further divided into sectors. When the sites owned by one process need the data of their neighbor sites which are not in the same process, the process will exchange data with neighbor processes.</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16</a:t>
            </a:fld>
            <a:endParaRPr lang="zh-CN" altLang="en-US"/>
          </a:p>
        </p:txBody>
      </p:sp>
    </p:spTree>
    <p:extLst>
      <p:ext uri="{BB962C8B-B14F-4D97-AF65-F5344CB8AC3E}">
        <p14:creationId xmlns:p14="http://schemas.microsoft.com/office/powerpoint/2010/main" val="504271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Fig.1 shows 8 processes which are mapped into a 3d coordinate, and each process is responsible for the simulation of a sub-domain.  In order to avoid data collisions that may occur in parallel simulation, the sub-domain owned by each process is further divided into sectors. When the sites owned by one process need the data of their neighbor sites which are not in the same process, the process will exchange data with neighbor processes.</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17</a:t>
            </a:fld>
            <a:endParaRPr lang="zh-CN" altLang="en-US"/>
          </a:p>
        </p:txBody>
      </p:sp>
    </p:spTree>
    <p:extLst>
      <p:ext uri="{BB962C8B-B14F-4D97-AF65-F5344CB8AC3E}">
        <p14:creationId xmlns:p14="http://schemas.microsoft.com/office/powerpoint/2010/main" val="754982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Fig.1 shows 8 processes which are mapped into a 3d coordinate, and each process is responsible for the simulation of a sub-domain.  In order to avoid data collisions that may occur in parallel simulation, the sub-domain owned by each process is further divided into sectors. When the sites owned by one process need the data of their neighbor sites which are not in the same process, the process will exchange data with neighbor processes.</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18</a:t>
            </a:fld>
            <a:endParaRPr lang="zh-CN" altLang="en-US"/>
          </a:p>
        </p:txBody>
      </p:sp>
    </p:spTree>
    <p:extLst>
      <p:ext uri="{BB962C8B-B14F-4D97-AF65-F5344CB8AC3E}">
        <p14:creationId xmlns:p14="http://schemas.microsoft.com/office/powerpoint/2010/main" val="4062534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Fig.1 shows 8 processes which are mapped into a 3d coordinate, and each process is responsible for the simulation of a sub-domain.  In order to avoid data collisions that may occur in parallel simulation, the sub-domain owned by each process is further divided into sectors. When the sites owned by one process need the data of their neighbor sites which are not in the same process, the process will exchange data with neighbor processes.</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20</a:t>
            </a:fld>
            <a:endParaRPr lang="zh-CN" altLang="en-US"/>
          </a:p>
        </p:txBody>
      </p:sp>
    </p:spTree>
    <p:extLst>
      <p:ext uri="{BB962C8B-B14F-4D97-AF65-F5344CB8AC3E}">
        <p14:creationId xmlns:p14="http://schemas.microsoft.com/office/powerpoint/2010/main" val="4288776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2</a:t>
            </a:fld>
            <a:endParaRPr lang="zh-CN" altLang="en-US"/>
          </a:p>
        </p:txBody>
      </p:sp>
    </p:spTree>
    <p:extLst>
      <p:ext uri="{BB962C8B-B14F-4D97-AF65-F5344CB8AC3E}">
        <p14:creationId xmlns:p14="http://schemas.microsoft.com/office/powerpoint/2010/main" val="939450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4</a:t>
            </a:fld>
            <a:endParaRPr lang="zh-CN" altLang="en-US"/>
          </a:p>
        </p:txBody>
      </p:sp>
    </p:spTree>
    <p:extLst>
      <p:ext uri="{BB962C8B-B14F-4D97-AF65-F5344CB8AC3E}">
        <p14:creationId xmlns:p14="http://schemas.microsoft.com/office/powerpoint/2010/main" val="686725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5</a:t>
            </a:fld>
            <a:endParaRPr lang="zh-CN" altLang="en-US"/>
          </a:p>
        </p:txBody>
      </p:sp>
    </p:spTree>
    <p:extLst>
      <p:ext uri="{BB962C8B-B14F-4D97-AF65-F5344CB8AC3E}">
        <p14:creationId xmlns:p14="http://schemas.microsoft.com/office/powerpoint/2010/main" val="2010029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Fig.1 shows 8 processes which are mapped into a 3d coordinate, and each process is responsible for the simulation of a sub-domain.  In order to avoid data collisions that may occur in parallel simulation, the sub-domain owned by each process is further divided into sectors. When the sites owned by one process need the data of their neighbor sites which are not in the same process, the process will exchange data with neighbor processes.</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7</a:t>
            </a:fld>
            <a:endParaRPr lang="zh-CN" altLang="en-US"/>
          </a:p>
        </p:txBody>
      </p:sp>
    </p:spTree>
    <p:extLst>
      <p:ext uri="{BB962C8B-B14F-4D97-AF65-F5344CB8AC3E}">
        <p14:creationId xmlns:p14="http://schemas.microsoft.com/office/powerpoint/2010/main" val="1497516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Fig.1 shows 8 processes which are mapped into a 3d coordinate, and each process is responsible for the simulation of a sub-domain.  In order to avoid data collisions that may occur in parallel simulation, the sub-domain owned by each process is further divided into sectors. When the sites owned by one process need the data of their neighbor sites which are not in the same process, the process will exchange data with neighbor processes.</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8</a:t>
            </a:fld>
            <a:endParaRPr lang="zh-CN" altLang="en-US"/>
          </a:p>
        </p:txBody>
      </p:sp>
    </p:spTree>
    <p:extLst>
      <p:ext uri="{BB962C8B-B14F-4D97-AF65-F5344CB8AC3E}">
        <p14:creationId xmlns:p14="http://schemas.microsoft.com/office/powerpoint/2010/main" val="3937121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Fig.1 shows 8 processes which are mapped into a 3d coordinate, and each process is responsible for the simulation of a sub-domain.  In order to avoid data collisions that may occur in parallel simulation, the sub-domain owned by each process is further divided into sectors. When the sites owned by one process need the data of their neighbor sites which are not in the same process, the process will exchange data with neighbor processes.</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9</a:t>
            </a:fld>
            <a:endParaRPr lang="zh-CN" altLang="en-US"/>
          </a:p>
        </p:txBody>
      </p:sp>
    </p:spTree>
    <p:extLst>
      <p:ext uri="{BB962C8B-B14F-4D97-AF65-F5344CB8AC3E}">
        <p14:creationId xmlns:p14="http://schemas.microsoft.com/office/powerpoint/2010/main" val="328535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Fig.1 shows 8 processes which are mapped into a 3d coordinate, and each process is responsible for the simulation of a sub-domain.  In order to avoid data collisions that may occur in parallel simulation, the sub-domain owned by each process is further divided into sectors. When the sites owned by one process need the data of their neighbor sites which are not in the same process, the process will exchange data with neighbor processes.</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10</a:t>
            </a:fld>
            <a:endParaRPr lang="zh-CN" altLang="en-US"/>
          </a:p>
        </p:txBody>
      </p:sp>
    </p:spTree>
    <p:extLst>
      <p:ext uri="{BB962C8B-B14F-4D97-AF65-F5344CB8AC3E}">
        <p14:creationId xmlns:p14="http://schemas.microsoft.com/office/powerpoint/2010/main" val="2526438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Fig.1 shows 8 processes which are mapped into a 3d coordinate, and each process is responsible for the simulation of a sub-domain.  In order to avoid data collisions that may occur in parallel simulation, the sub-domain owned by each process is further divided into sectors. When the sites owned by one process need the data of their neighbor sites which are not in the same process, the process will exchange data with neighbor processes.</a:t>
            </a:r>
            <a:endParaRPr lang="zh-CN" altLang="en-US" dirty="0"/>
          </a:p>
        </p:txBody>
      </p:sp>
      <p:sp>
        <p:nvSpPr>
          <p:cNvPr id="4" name="灯片编号占位符 3"/>
          <p:cNvSpPr>
            <a:spLocks noGrp="1"/>
          </p:cNvSpPr>
          <p:nvPr>
            <p:ph type="sldNum" sz="quarter" idx="10"/>
          </p:nvPr>
        </p:nvSpPr>
        <p:spPr/>
        <p:txBody>
          <a:bodyPr/>
          <a:lstStyle/>
          <a:p>
            <a:fld id="{A084FBE1-20C5-4F17-BEA3-E26CBE172149}" type="slidenum">
              <a:rPr lang="zh-CN" altLang="en-US" smtClean="0"/>
              <a:t>11</a:t>
            </a:fld>
            <a:endParaRPr lang="zh-CN" altLang="en-US"/>
          </a:p>
        </p:txBody>
      </p:sp>
    </p:spTree>
    <p:extLst>
      <p:ext uri="{BB962C8B-B14F-4D97-AF65-F5344CB8AC3E}">
        <p14:creationId xmlns:p14="http://schemas.microsoft.com/office/powerpoint/2010/main" val="2051785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Picture 2" descr="http://pic.pptstore.net/pptpic/43/39/708ce8f058664a59.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7375"/>
          <a:stretch/>
        </p:blipFill>
        <p:spPr bwMode="auto">
          <a:xfrm>
            <a:off x="9433560" y="0"/>
            <a:ext cx="275844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35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026" name="Picture 2" descr="http://pic.pptstore.net/pptpic/35/81/3e0a92892551b68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2308" b="82564"/>
          <a:stretch/>
        </p:blipFill>
        <p:spPr bwMode="auto">
          <a:xfrm>
            <a:off x="8815754" y="1"/>
            <a:ext cx="3376246" cy="1195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27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661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0"/>
            <a:ext cx="12192000" cy="6858001"/>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0208110"/>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1.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package" Target="../embeddings/Microsoft_Visio___222.vsdx"/><Relationship Id="rId4" Type="http://schemas.openxmlformats.org/officeDocument/2006/relationships/oleObject" Target="../embeddings/oleObject2.bin"/><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2.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package" Target="../embeddings/Microsoft_Visio___333.vsdx"/><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Visio___111.vsdx"/><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2449234"/>
            <a:ext cx="12192000" cy="707886"/>
          </a:xfrm>
          <a:prstGeom prst="roundRect">
            <a:avLst>
              <a:gd name="adj" fmla="val 464"/>
            </a:avLst>
          </a:prstGeom>
          <a:noFill/>
          <a:ln>
            <a:noFill/>
            <a:prstDash val="dash"/>
          </a:ln>
        </p:spPr>
        <p:txBody>
          <a:bodyPr wrap="square" rtlCol="0">
            <a:spAutoFit/>
          </a:bodyPr>
          <a:lstStyle/>
          <a:p>
            <a:pPr algn="ctr"/>
            <a:r>
              <a:rPr lang="zh-CN" altLang="en-US" sz="4000" b="1" dirty="0" smtClean="0">
                <a:solidFill>
                  <a:srgbClr val="3B3A39"/>
                </a:solidFill>
                <a:latin typeface="方正正纤黑简体" panose="02000000000000000000" pitchFamily="2" charset="-122"/>
                <a:ea typeface="方正正纤黑简体" panose="02000000000000000000" pitchFamily="2" charset="-122"/>
              </a:rPr>
              <a:t>一种面向</a:t>
            </a:r>
            <a:r>
              <a:rPr lang="en-US" altLang="zh-CN" sz="4000" b="1" dirty="0" smtClean="0">
                <a:solidFill>
                  <a:srgbClr val="3B3A39"/>
                </a:solidFill>
                <a:latin typeface="方正正纤黑简体" panose="02000000000000000000" pitchFamily="2" charset="-122"/>
                <a:ea typeface="方正正纤黑简体" panose="02000000000000000000" pitchFamily="2" charset="-122"/>
              </a:rPr>
              <a:t>KMC</a:t>
            </a:r>
            <a:r>
              <a:rPr lang="zh-CN" altLang="en-US" sz="4000" b="1" dirty="0" smtClean="0">
                <a:solidFill>
                  <a:srgbClr val="3B3A39"/>
                </a:solidFill>
                <a:latin typeface="方正正纤黑简体" panose="02000000000000000000" pitchFamily="2" charset="-122"/>
                <a:ea typeface="方正正纤黑简体" panose="02000000000000000000" pitchFamily="2" charset="-122"/>
              </a:rPr>
              <a:t>并行模拟的层次化通信优化策略</a:t>
            </a:r>
            <a:endParaRPr lang="zh-CN" altLang="en-US" sz="4000" b="1" dirty="0">
              <a:solidFill>
                <a:srgbClr val="3B3A39"/>
              </a:solidFill>
              <a:latin typeface="方正正纤黑简体" panose="02000000000000000000" pitchFamily="2" charset="-122"/>
              <a:ea typeface="方正正纤黑简体" panose="02000000000000000000" pitchFamily="2" charset="-122"/>
            </a:endParaRPr>
          </a:p>
        </p:txBody>
      </p:sp>
      <p:sp>
        <p:nvSpPr>
          <p:cNvPr id="5" name="圆角矩形 4"/>
          <p:cNvSpPr/>
          <p:nvPr/>
        </p:nvSpPr>
        <p:spPr>
          <a:xfrm>
            <a:off x="4515339" y="3900059"/>
            <a:ext cx="3162573" cy="510778"/>
          </a:xfrm>
          <a:prstGeom prst="roundRect">
            <a:avLst/>
          </a:prstGeom>
          <a:noFill/>
        </p:spPr>
        <p:txBody>
          <a:bodyPr wrap="square">
            <a:spAutoFit/>
          </a:bodyPr>
          <a:lstStyle/>
          <a:p>
            <a:r>
              <a:rPr lang="zh-CN" altLang="en-US" sz="2400" dirty="0" smtClean="0">
                <a:solidFill>
                  <a:schemeClr val="tx1">
                    <a:lumMod val="95000"/>
                    <a:lumOff val="5000"/>
                  </a:schemeClr>
                </a:solidFill>
                <a:latin typeface="微软雅黑 Light" panose="020B0502040204020203" pitchFamily="34" charset="-122"/>
                <a:ea typeface="微软雅黑 Light" panose="020B0502040204020203" pitchFamily="34" charset="-122"/>
                <a:cs typeface="Arial Unicode MS" panose="020B0604020202020204" pitchFamily="34" charset="-122"/>
              </a:rPr>
              <a:t>吴保东 李士刚 张云泉</a:t>
            </a:r>
            <a:endParaRPr lang="en-US" altLang="zh-CN" sz="2400" dirty="0">
              <a:solidFill>
                <a:schemeClr val="tx1">
                  <a:lumMod val="95000"/>
                  <a:lumOff val="5000"/>
                </a:schemeClr>
              </a:solidFill>
              <a:latin typeface="微软雅黑 Light" panose="020B0502040204020203" pitchFamily="34" charset="-122"/>
              <a:ea typeface="微软雅黑 Light" panose="020B0502040204020203" pitchFamily="34" charset="-122"/>
              <a:cs typeface="Arial Unicode MS" panose="020B0604020202020204" pitchFamily="34" charset="-122"/>
            </a:endParaRPr>
          </a:p>
        </p:txBody>
      </p:sp>
      <p:sp>
        <p:nvSpPr>
          <p:cNvPr id="4" name="矩形 3"/>
          <p:cNvSpPr/>
          <p:nvPr/>
        </p:nvSpPr>
        <p:spPr>
          <a:xfrm>
            <a:off x="984837" y="364358"/>
            <a:ext cx="6745577" cy="400110"/>
          </a:xfrm>
          <a:prstGeom prst="rect">
            <a:avLst/>
          </a:prstGeom>
        </p:spPr>
        <p:txBody>
          <a:bodyPr wrap="square">
            <a:spAutoFit/>
          </a:bodyPr>
          <a:lstStyle/>
          <a:p>
            <a:r>
              <a:rPr lang="en-US" altLang="zh-CN" sz="2000" i="1" dirty="0" smtClean="0">
                <a:solidFill>
                  <a:schemeClr val="bg2">
                    <a:lumMod val="25000"/>
                  </a:schemeClr>
                </a:solidFill>
                <a:latin typeface="+mj-lt"/>
              </a:rPr>
              <a:t>Institute of Computing Technology Chinese Academy of Sciences</a:t>
            </a:r>
            <a:endParaRPr lang="en-US" altLang="zh-CN" sz="2000" i="1" dirty="0">
              <a:solidFill>
                <a:schemeClr val="bg2">
                  <a:lumMod val="25000"/>
                </a:schemeClr>
              </a:solidFill>
              <a:latin typeface="+mj-lt"/>
            </a:endParaRPr>
          </a:p>
        </p:txBody>
      </p:sp>
      <p:pic>
        <p:nvPicPr>
          <p:cNvPr id="25" name="Picture 2" descr="http://www.bjb.cas.cn/ddjs/cxwh/bszs/200404/W02010051055313754682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063" t="19901" r="7495" b="8095"/>
          <a:stretch/>
        </p:blipFill>
        <p:spPr bwMode="auto">
          <a:xfrm>
            <a:off x="372977" y="316795"/>
            <a:ext cx="566890" cy="458597"/>
          </a:xfrm>
          <a:prstGeom prst="ellipse">
            <a:avLst/>
          </a:prstGeom>
          <a:solidFill>
            <a:schemeClr val="bg1"/>
          </a:solidFill>
          <a:extLst/>
        </p:spPr>
      </p:pic>
      <p:cxnSp>
        <p:nvCxnSpPr>
          <p:cNvPr id="28" name="直接连接符 27"/>
          <p:cNvCxnSpPr/>
          <p:nvPr/>
        </p:nvCxnSpPr>
        <p:spPr>
          <a:xfrm>
            <a:off x="4660392" y="3906916"/>
            <a:ext cx="288036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289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3892412" cy="584775"/>
          </a:xfrm>
          <a:prstGeom prst="rect">
            <a:avLst/>
          </a:prstGeom>
          <a:noFill/>
        </p:spPr>
        <p:txBody>
          <a:bodyPr wrap="none" rtlCol="0">
            <a:spAutoFit/>
          </a:bodyPr>
          <a:lstStyle/>
          <a:p>
            <a:r>
              <a:rPr lang="zh-CN" altLang="en-US" sz="3200" b="1" dirty="0" smtClean="0">
                <a:solidFill>
                  <a:schemeClr val="bg2">
                    <a:lumMod val="25000"/>
                  </a:schemeClr>
                </a:solidFill>
                <a:latin typeface="幼圆" panose="02010509060101010101" pitchFamily="49" charset="-122"/>
                <a:ea typeface="幼圆" panose="02010509060101010101" pitchFamily="49" charset="-122"/>
              </a:rPr>
              <a:t>层次化通信优化策略</a:t>
            </a:r>
            <a:endParaRPr lang="zh-CN" altLang="en-US" sz="3200" b="1" dirty="0">
              <a:solidFill>
                <a:schemeClr val="bg2">
                  <a:lumMod val="25000"/>
                </a:schemeClr>
              </a:solidFill>
              <a:latin typeface="幼圆" panose="02010509060101010101" pitchFamily="49" charset="-122"/>
              <a:ea typeface="幼圆" panose="02010509060101010101" pitchFamily="49" charset="-122"/>
            </a:endParaRPr>
          </a:p>
        </p:txBody>
      </p:sp>
      <p:sp>
        <p:nvSpPr>
          <p:cNvPr id="4" name="矩形 3"/>
          <p:cNvSpPr/>
          <p:nvPr/>
        </p:nvSpPr>
        <p:spPr>
          <a:xfrm>
            <a:off x="-74803" y="657049"/>
            <a:ext cx="755335"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02</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4618672" y="1474169"/>
            <a:ext cx="2954655" cy="646331"/>
          </a:xfrm>
          <a:prstGeom prst="rect">
            <a:avLst/>
          </a:prstGeom>
          <a:noFill/>
        </p:spPr>
        <p:txBody>
          <a:bodyPr wrap="none" rtlCol="0">
            <a:spAutoFit/>
          </a:bodyPr>
          <a:lstStyle/>
          <a:p>
            <a:r>
              <a:rPr lang="zh-CN" altLang="en-US" sz="3600" dirty="0" smtClean="0">
                <a:solidFill>
                  <a:srgbClr val="354B5E"/>
                </a:solidFill>
                <a:latin typeface="微软雅黑" panose="020B0503020204020204" pitchFamily="34" charset="-122"/>
                <a:ea typeface="微软雅黑" panose="020B0503020204020204" pitchFamily="34" charset="-122"/>
                <a:cs typeface="Khmer UI" panose="020B0502040204020203" pitchFamily="34" charset="0"/>
              </a:rPr>
              <a:t>通信合并算法</a:t>
            </a:r>
            <a:endPar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endParaRPr>
          </a:p>
        </p:txBody>
      </p:sp>
      <p:sp>
        <p:nvSpPr>
          <p:cNvPr id="25" name="矩形 24"/>
          <p:cNvSpPr/>
          <p:nvPr/>
        </p:nvSpPr>
        <p:spPr>
          <a:xfrm>
            <a:off x="414599" y="2734865"/>
            <a:ext cx="6993197" cy="3693319"/>
          </a:xfrm>
          <a:prstGeom prst="rect">
            <a:avLst/>
          </a:prstGeom>
          <a:ln>
            <a:noFill/>
          </a:ln>
        </p:spPr>
        <p:txBody>
          <a:bodyPr wrap="square">
            <a:spAutoFit/>
          </a:bodyPr>
          <a:lstStyle/>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进行通信块合并的两个</a:t>
            </a:r>
            <a:r>
              <a:rPr lang="en-US" altLang="zh-CN" sz="2400" b="1" dirty="0" smtClean="0">
                <a:latin typeface="Microsoft YaHei UI Light" panose="020B0502040204020203" pitchFamily="34" charset="-122"/>
                <a:ea typeface="Microsoft YaHei UI Light" panose="020B0502040204020203" pitchFamily="34" charset="-122"/>
              </a:rPr>
              <a:t>sector</a:t>
            </a:r>
            <a:r>
              <a:rPr lang="zh-CN" altLang="en-US" sz="2400" b="1" dirty="0" smtClean="0">
                <a:latin typeface="Microsoft YaHei UI Light" panose="020B0502040204020203" pitchFamily="34" charset="-122"/>
                <a:ea typeface="Microsoft YaHei UI Light" panose="020B0502040204020203" pitchFamily="34" charset="-122"/>
              </a:rPr>
              <a:t>边相邻</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中间出现一个数据块合并冲突</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解决冲突：</a:t>
            </a:r>
            <a:endParaRPr lang="en-US" altLang="zh-CN" sz="2400" b="1" dirty="0" smtClean="0">
              <a:latin typeface="Microsoft YaHei UI Light" panose="020B0502040204020203" pitchFamily="34" charset="-122"/>
              <a:ea typeface="Microsoft YaHei UI Light" panose="020B0502040204020203" pitchFamily="34" charset="-122"/>
            </a:endParaRPr>
          </a:p>
          <a:p>
            <a:pPr marL="800100" lvl="1" indent="-342900">
              <a:lnSpc>
                <a:spcPct val="150000"/>
              </a:lnSpc>
              <a:buClr>
                <a:srgbClr val="E7E6E6">
                  <a:lumMod val="50000"/>
                </a:srgbClr>
              </a:buClr>
              <a:buSzPct val="90000"/>
              <a:buFont typeface="Wingdings" panose="05000000000000000000" pitchFamily="2" charset="2"/>
              <a:buChar char="ü"/>
            </a:pPr>
            <a:r>
              <a:rPr lang="en-US" altLang="zh-CN" sz="2000" b="1" dirty="0">
                <a:solidFill>
                  <a:prstClr val="black"/>
                </a:solidFill>
                <a:latin typeface="Microsoft YaHei UI Light" panose="020B0502040204020203" pitchFamily="34" charset="-122"/>
                <a:ea typeface="Microsoft YaHei UI Light" panose="020B0502040204020203" pitchFamily="34" charset="-122"/>
              </a:rPr>
              <a:t> </a:t>
            </a:r>
            <a:r>
              <a:rPr lang="zh-CN" altLang="en-US" sz="2000" dirty="0" smtClean="0">
                <a:solidFill>
                  <a:prstClr val="white">
                    <a:lumMod val="50000"/>
                  </a:prstClr>
                </a:solidFill>
                <a:latin typeface="微软雅黑" panose="020B0503020204020204" pitchFamily="34" charset="-122"/>
                <a:ea typeface="微软雅黑" panose="020B0503020204020204" pitchFamily="34" charset="-122"/>
                <a:cs typeface="Tahoma" panose="020B0604030504040204" pitchFamily="34" charset="0"/>
              </a:rPr>
              <a:t>单独对冲突块进行通信操作</a:t>
            </a:r>
            <a:endParaRPr lang="en-US" altLang="zh-CN" sz="2000" dirty="0" smtClean="0">
              <a:solidFill>
                <a:prstClr val="white">
                  <a:lumMod val="50000"/>
                </a:prstClr>
              </a:solidFill>
              <a:latin typeface="微软雅黑" panose="020B0503020204020204" pitchFamily="34" charset="-122"/>
              <a:ea typeface="微软雅黑" panose="020B0503020204020204" pitchFamily="34" charset="-122"/>
              <a:cs typeface="Tahoma" panose="020B0604030504040204" pitchFamily="34" charset="0"/>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每个</a:t>
            </a:r>
            <a:r>
              <a:rPr lang="en-US" altLang="zh-CN" sz="2400" b="1" dirty="0" smtClean="0">
                <a:latin typeface="Microsoft YaHei UI Light" panose="020B0502040204020203" pitchFamily="34" charset="-122"/>
                <a:ea typeface="Microsoft YaHei UI Light" panose="020B0502040204020203" pitchFamily="34" charset="-122"/>
              </a:rPr>
              <a:t>sector</a:t>
            </a:r>
            <a:r>
              <a:rPr lang="zh-CN" altLang="en-US" sz="2400" b="1" dirty="0">
                <a:latin typeface="Microsoft YaHei UI Light" panose="020B0502040204020203" pitchFamily="34" charset="-122"/>
                <a:ea typeface="Microsoft YaHei UI Light" panose="020B0502040204020203" pitchFamily="34" charset="-122"/>
              </a:rPr>
              <a:t>平均</a:t>
            </a:r>
            <a:r>
              <a:rPr lang="zh-CN" altLang="en-US" sz="2400" b="1" dirty="0" smtClean="0">
                <a:latin typeface="Microsoft YaHei UI Light" panose="020B0502040204020203" pitchFamily="34" charset="-122"/>
                <a:ea typeface="Microsoft YaHei UI Light" panose="020B0502040204020203" pitchFamily="34" charset="-122"/>
              </a:rPr>
              <a:t>通信次数对比</a:t>
            </a:r>
            <a:endParaRPr lang="en-US" altLang="zh-CN" sz="2400" b="1" dirty="0" smtClean="0">
              <a:latin typeface="Microsoft YaHei UI Light" panose="020B0502040204020203" pitchFamily="34" charset="-122"/>
              <a:ea typeface="Microsoft YaHei UI Light" panose="020B0502040204020203" pitchFamily="34" charset="-122"/>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 合并</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前：</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14</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(2*7</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a:t>
            </a: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 合并后</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9</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7+2*1</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a:t>
            </a:r>
          </a:p>
        </p:txBody>
      </p:sp>
      <p:sp>
        <p:nvSpPr>
          <p:cNvPr id="26" name="矩形 25"/>
          <p:cNvSpPr/>
          <p:nvPr/>
        </p:nvSpPr>
        <p:spPr>
          <a:xfrm>
            <a:off x="1345875" y="2152884"/>
            <a:ext cx="2734000" cy="461665"/>
          </a:xfrm>
          <a:prstGeom prst="rect">
            <a:avLst/>
          </a:prstGeom>
          <a:solidFill>
            <a:srgbClr val="3BAEDA"/>
          </a:solidFill>
        </p:spPr>
        <p:txBody>
          <a:bodyPr wrap="square">
            <a:spAutoFit/>
          </a:bodyPr>
          <a:lstStyle/>
          <a:p>
            <a:pPr algn="ctr"/>
            <a:r>
              <a:rPr lang="zh-CN" altLang="en-US" sz="2400" dirty="0">
                <a:solidFill>
                  <a:schemeClr val="bg1"/>
                </a:solidFill>
                <a:latin typeface="Hiragino Sans GB W3" panose="020B0300000000000000" pitchFamily="34" charset="-122"/>
                <a:ea typeface="Hiragino Sans GB W3" panose="020B0300000000000000" pitchFamily="34" charset="-122"/>
              </a:rPr>
              <a:t>边</a:t>
            </a:r>
            <a:r>
              <a:rPr lang="zh-CN" altLang="en-US" sz="2400" dirty="0" smtClean="0">
                <a:solidFill>
                  <a:schemeClr val="bg1"/>
                </a:solidFill>
                <a:latin typeface="Hiragino Sans GB W3" panose="020B0300000000000000" pitchFamily="34" charset="-122"/>
                <a:ea typeface="Hiragino Sans GB W3" panose="020B0300000000000000" pitchFamily="34" charset="-122"/>
              </a:rPr>
              <a:t>相邻</a:t>
            </a:r>
            <a:r>
              <a:rPr lang="en-US" altLang="zh-CN" sz="2400" dirty="0" smtClean="0">
                <a:solidFill>
                  <a:schemeClr val="bg1"/>
                </a:solidFill>
                <a:latin typeface="Hiragino Sans GB W3" panose="020B0300000000000000" pitchFamily="34" charset="-122"/>
                <a:ea typeface="Hiragino Sans GB W3" panose="020B0300000000000000" pitchFamily="34" charset="-122"/>
              </a:rPr>
              <a:t>sector</a:t>
            </a:r>
            <a:r>
              <a:rPr lang="zh-CN" altLang="en-US" sz="2400" dirty="0" smtClean="0">
                <a:solidFill>
                  <a:schemeClr val="bg1"/>
                </a:solidFill>
                <a:latin typeface="Hiragino Sans GB W3" panose="020B0300000000000000" pitchFamily="34" charset="-122"/>
                <a:ea typeface="Hiragino Sans GB W3" panose="020B0300000000000000" pitchFamily="34" charset="-122"/>
              </a:rPr>
              <a:t>情况</a:t>
            </a:r>
            <a:endParaRPr lang="zh-CN" altLang="en-US" sz="2400" dirty="0">
              <a:solidFill>
                <a:schemeClr val="bg1"/>
              </a:solidFill>
              <a:latin typeface="Hiragino Sans GB W3" panose="020B0300000000000000" pitchFamily="34" charset="-122"/>
              <a:ea typeface="Hiragino Sans GB W3" panose="020B0300000000000000" pitchFamily="34" charset="-122"/>
            </a:endParaRPr>
          </a:p>
        </p:txBody>
      </p:sp>
      <p:pic>
        <p:nvPicPr>
          <p:cNvPr id="9"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760" y="2734865"/>
            <a:ext cx="5533352" cy="406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664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3892412" cy="584775"/>
          </a:xfrm>
          <a:prstGeom prst="rect">
            <a:avLst/>
          </a:prstGeom>
          <a:noFill/>
        </p:spPr>
        <p:txBody>
          <a:bodyPr wrap="none" rtlCol="0">
            <a:spAutoFit/>
          </a:bodyPr>
          <a:lstStyle/>
          <a:p>
            <a:r>
              <a:rPr lang="zh-CN" altLang="en-US" sz="3200" b="1" dirty="0" smtClean="0">
                <a:solidFill>
                  <a:schemeClr val="bg2">
                    <a:lumMod val="25000"/>
                  </a:schemeClr>
                </a:solidFill>
                <a:latin typeface="幼圆" panose="02010509060101010101" pitchFamily="49" charset="-122"/>
                <a:ea typeface="幼圆" panose="02010509060101010101" pitchFamily="49" charset="-122"/>
              </a:rPr>
              <a:t>层次化通信优化策略</a:t>
            </a:r>
            <a:endParaRPr lang="zh-CN" altLang="en-US" sz="3200" b="1" dirty="0">
              <a:solidFill>
                <a:schemeClr val="bg2">
                  <a:lumMod val="25000"/>
                </a:schemeClr>
              </a:solidFill>
              <a:latin typeface="幼圆" panose="02010509060101010101" pitchFamily="49" charset="-122"/>
              <a:ea typeface="幼圆" panose="02010509060101010101" pitchFamily="49" charset="-122"/>
            </a:endParaRPr>
          </a:p>
        </p:txBody>
      </p:sp>
      <p:sp>
        <p:nvSpPr>
          <p:cNvPr id="4" name="矩形 3"/>
          <p:cNvSpPr/>
          <p:nvPr/>
        </p:nvSpPr>
        <p:spPr>
          <a:xfrm>
            <a:off x="-74803" y="657049"/>
            <a:ext cx="755335"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02</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4618672" y="1474169"/>
            <a:ext cx="2954655" cy="646331"/>
          </a:xfrm>
          <a:prstGeom prst="rect">
            <a:avLst/>
          </a:prstGeom>
          <a:noFill/>
        </p:spPr>
        <p:txBody>
          <a:bodyPr wrap="none" rtlCol="0">
            <a:spAutoFit/>
          </a:bodyPr>
          <a:lstStyle/>
          <a:p>
            <a:r>
              <a:rPr lang="zh-CN" altLang="en-US" sz="3600" dirty="0" smtClean="0">
                <a:solidFill>
                  <a:srgbClr val="354B5E"/>
                </a:solidFill>
                <a:latin typeface="微软雅黑" panose="020B0503020204020204" pitchFamily="34" charset="-122"/>
                <a:ea typeface="微软雅黑" panose="020B0503020204020204" pitchFamily="34" charset="-122"/>
                <a:cs typeface="Khmer UI" panose="020B0502040204020203" pitchFamily="34" charset="0"/>
              </a:rPr>
              <a:t>通信合并算法</a:t>
            </a:r>
            <a:endPar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endParaRPr>
          </a:p>
        </p:txBody>
      </p:sp>
      <p:sp>
        <p:nvSpPr>
          <p:cNvPr id="25" name="矩形 24"/>
          <p:cNvSpPr/>
          <p:nvPr/>
        </p:nvSpPr>
        <p:spPr>
          <a:xfrm>
            <a:off x="414599" y="2734865"/>
            <a:ext cx="6993197" cy="2677656"/>
          </a:xfrm>
          <a:prstGeom prst="rect">
            <a:avLst/>
          </a:prstGeom>
          <a:ln>
            <a:noFill/>
          </a:ln>
        </p:spPr>
        <p:txBody>
          <a:bodyPr wrap="square">
            <a:spAutoFit/>
          </a:bodyPr>
          <a:lstStyle/>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进行通信块合并的两个</a:t>
            </a:r>
            <a:r>
              <a:rPr lang="en-US" altLang="zh-CN" sz="2400" b="1" dirty="0" smtClean="0">
                <a:latin typeface="Microsoft YaHei UI Light" panose="020B0502040204020203" pitchFamily="34" charset="-122"/>
                <a:ea typeface="Microsoft YaHei UI Light" panose="020B0502040204020203" pitchFamily="34" charset="-122"/>
              </a:rPr>
              <a:t>sector</a:t>
            </a:r>
            <a:r>
              <a:rPr lang="zh-CN" altLang="en-US" sz="2400" b="1" dirty="0" smtClean="0">
                <a:latin typeface="Microsoft YaHei UI Light" panose="020B0502040204020203" pitchFamily="34" charset="-122"/>
                <a:ea typeface="Microsoft YaHei UI Light" panose="020B0502040204020203" pitchFamily="34" charset="-122"/>
              </a:rPr>
              <a:t>角相邻</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中间没有产生数据块合并冲突</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每个</a:t>
            </a:r>
            <a:r>
              <a:rPr lang="en-US" altLang="zh-CN" sz="2400" b="1" dirty="0" smtClean="0">
                <a:latin typeface="Microsoft YaHei UI Light" panose="020B0502040204020203" pitchFamily="34" charset="-122"/>
                <a:ea typeface="Microsoft YaHei UI Light" panose="020B0502040204020203" pitchFamily="34" charset="-122"/>
              </a:rPr>
              <a:t>sector</a:t>
            </a:r>
            <a:r>
              <a:rPr lang="zh-CN" altLang="en-US" sz="2400" b="1" dirty="0">
                <a:latin typeface="Microsoft YaHei UI Light" panose="020B0502040204020203" pitchFamily="34" charset="-122"/>
                <a:ea typeface="Microsoft YaHei UI Light" panose="020B0502040204020203" pitchFamily="34" charset="-122"/>
              </a:rPr>
              <a:t>平均</a:t>
            </a:r>
            <a:r>
              <a:rPr lang="zh-CN" altLang="en-US" sz="2400" b="1" dirty="0" smtClean="0">
                <a:latin typeface="Microsoft YaHei UI Light" panose="020B0502040204020203" pitchFamily="34" charset="-122"/>
                <a:ea typeface="Microsoft YaHei UI Light" panose="020B0502040204020203" pitchFamily="34" charset="-122"/>
              </a:rPr>
              <a:t>通信次数对比</a:t>
            </a:r>
            <a:endParaRPr lang="en-US" altLang="zh-CN" sz="2400" b="1" dirty="0" smtClean="0">
              <a:latin typeface="Microsoft YaHei UI Light" panose="020B0502040204020203" pitchFamily="34" charset="-122"/>
              <a:ea typeface="Microsoft YaHei UI Light" panose="020B0502040204020203" pitchFamily="34" charset="-122"/>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 合并</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前：</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14</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(2*7</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a:t>
            </a: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 合并后</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7</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(1*7</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a:t>
            </a:r>
          </a:p>
        </p:txBody>
      </p:sp>
      <p:sp>
        <p:nvSpPr>
          <p:cNvPr id="26" name="矩形 25"/>
          <p:cNvSpPr/>
          <p:nvPr/>
        </p:nvSpPr>
        <p:spPr>
          <a:xfrm>
            <a:off x="1345875" y="2152884"/>
            <a:ext cx="2734000" cy="461665"/>
          </a:xfrm>
          <a:prstGeom prst="rect">
            <a:avLst/>
          </a:prstGeom>
          <a:solidFill>
            <a:srgbClr val="3BAEDA"/>
          </a:solidFill>
        </p:spPr>
        <p:txBody>
          <a:bodyPr wrap="square">
            <a:spAutoFit/>
          </a:bodyPr>
          <a:lstStyle/>
          <a:p>
            <a:pPr algn="ctr"/>
            <a:r>
              <a:rPr lang="zh-CN" altLang="en-US" sz="2400" dirty="0" smtClean="0">
                <a:solidFill>
                  <a:schemeClr val="bg1"/>
                </a:solidFill>
                <a:latin typeface="Hiragino Sans GB W3" panose="020B0300000000000000" pitchFamily="34" charset="-122"/>
                <a:ea typeface="Hiragino Sans GB W3" panose="020B0300000000000000" pitchFamily="34" charset="-122"/>
              </a:rPr>
              <a:t>角相邻</a:t>
            </a:r>
            <a:r>
              <a:rPr lang="en-US" altLang="zh-CN" sz="2400" dirty="0" smtClean="0">
                <a:solidFill>
                  <a:schemeClr val="bg1"/>
                </a:solidFill>
                <a:latin typeface="Hiragino Sans GB W3" panose="020B0300000000000000" pitchFamily="34" charset="-122"/>
                <a:ea typeface="Hiragino Sans GB W3" panose="020B0300000000000000" pitchFamily="34" charset="-122"/>
              </a:rPr>
              <a:t>sector</a:t>
            </a:r>
            <a:r>
              <a:rPr lang="zh-CN" altLang="en-US" sz="2400" dirty="0" smtClean="0">
                <a:solidFill>
                  <a:schemeClr val="bg1"/>
                </a:solidFill>
                <a:latin typeface="Hiragino Sans GB W3" panose="020B0300000000000000" pitchFamily="34" charset="-122"/>
                <a:ea typeface="Hiragino Sans GB W3" panose="020B0300000000000000" pitchFamily="34" charset="-122"/>
              </a:rPr>
              <a:t>情况</a:t>
            </a:r>
            <a:endParaRPr lang="zh-CN" altLang="en-US" sz="2400" dirty="0">
              <a:solidFill>
                <a:schemeClr val="bg1"/>
              </a:solidFill>
              <a:latin typeface="Hiragino Sans GB W3" panose="020B0300000000000000" pitchFamily="34" charset="-122"/>
              <a:ea typeface="Hiragino Sans GB W3" panose="020B0300000000000000" pitchFamily="34" charset="-122"/>
            </a:endParaRPr>
          </a:p>
        </p:txBody>
      </p:sp>
      <p:pic>
        <p:nvPicPr>
          <p:cNvPr id="9"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379" y="2734865"/>
            <a:ext cx="5301074" cy="401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954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3892412" cy="584775"/>
          </a:xfrm>
          <a:prstGeom prst="rect">
            <a:avLst/>
          </a:prstGeom>
          <a:noFill/>
        </p:spPr>
        <p:txBody>
          <a:bodyPr wrap="none" rtlCol="0">
            <a:spAutoFit/>
          </a:bodyPr>
          <a:lstStyle/>
          <a:p>
            <a:r>
              <a:rPr lang="zh-CN" altLang="en-US" sz="3200" b="1" dirty="0" smtClean="0">
                <a:solidFill>
                  <a:schemeClr val="bg2">
                    <a:lumMod val="25000"/>
                  </a:schemeClr>
                </a:solidFill>
                <a:latin typeface="幼圆" panose="02010509060101010101" pitchFamily="49" charset="-122"/>
                <a:ea typeface="幼圆" panose="02010509060101010101" pitchFamily="49" charset="-122"/>
              </a:rPr>
              <a:t>层次化通信优化策略</a:t>
            </a:r>
            <a:endParaRPr lang="zh-CN" altLang="en-US" sz="3200" b="1" dirty="0">
              <a:solidFill>
                <a:schemeClr val="bg2">
                  <a:lumMod val="25000"/>
                </a:schemeClr>
              </a:solidFill>
              <a:latin typeface="幼圆" panose="02010509060101010101" pitchFamily="49" charset="-122"/>
              <a:ea typeface="幼圆" panose="02010509060101010101" pitchFamily="49" charset="-122"/>
            </a:endParaRPr>
          </a:p>
        </p:txBody>
      </p:sp>
      <p:sp>
        <p:nvSpPr>
          <p:cNvPr id="4" name="矩形 3"/>
          <p:cNvSpPr/>
          <p:nvPr/>
        </p:nvSpPr>
        <p:spPr>
          <a:xfrm>
            <a:off x="-74803" y="657049"/>
            <a:ext cx="755335"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02</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4157007" y="1506553"/>
            <a:ext cx="3877985" cy="646331"/>
          </a:xfrm>
          <a:prstGeom prst="rect">
            <a:avLst/>
          </a:prstGeom>
          <a:noFill/>
        </p:spPr>
        <p:txBody>
          <a:bodyPr wrap="none" rtlCol="0">
            <a:spAutoFit/>
          </a:bodyPr>
          <a:lstStyle/>
          <a:p>
            <a:r>
              <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rPr>
              <a:t>进程拓扑优化算法</a:t>
            </a:r>
          </a:p>
        </p:txBody>
      </p:sp>
      <p:pic>
        <p:nvPicPr>
          <p:cNvPr id="5" name="图片 4"/>
          <p:cNvPicPr>
            <a:picLocks noChangeAspect="1"/>
          </p:cNvPicPr>
          <p:nvPr/>
        </p:nvPicPr>
        <p:blipFill>
          <a:blip r:embed="rId3"/>
          <a:stretch>
            <a:fillRect/>
          </a:stretch>
        </p:blipFill>
        <p:spPr>
          <a:xfrm>
            <a:off x="205329" y="2302058"/>
            <a:ext cx="5890671" cy="4390517"/>
          </a:xfrm>
          <a:prstGeom prst="rect">
            <a:avLst/>
          </a:prstGeom>
        </p:spPr>
      </p:pic>
      <p:sp>
        <p:nvSpPr>
          <p:cNvPr id="11" name="矩形 10"/>
          <p:cNvSpPr/>
          <p:nvPr/>
        </p:nvSpPr>
        <p:spPr>
          <a:xfrm>
            <a:off x="6547175" y="2753162"/>
            <a:ext cx="5644825" cy="3139321"/>
          </a:xfrm>
          <a:prstGeom prst="rect">
            <a:avLst/>
          </a:prstGeom>
          <a:ln>
            <a:noFill/>
          </a:ln>
        </p:spPr>
        <p:txBody>
          <a:bodyPr wrap="square">
            <a:spAutoFit/>
          </a:bodyPr>
          <a:lstStyle/>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进程拓扑划分特点</a:t>
            </a:r>
            <a:endParaRPr lang="en-US" altLang="zh-CN" sz="2400" b="1" dirty="0" smtClean="0">
              <a:latin typeface="Microsoft YaHei UI Light" panose="020B0502040204020203" pitchFamily="34" charset="-122"/>
              <a:ea typeface="Microsoft YaHei UI Light" panose="020B0502040204020203" pitchFamily="34" charset="-122"/>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三维进程分布尽可能均衡</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最大化</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节点内通信进程</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数</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最小</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化节点间通信进程</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数</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充分发挥节点内进程通信优势</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对节点内的进程进行</a:t>
            </a:r>
            <a:r>
              <a:rPr lang="en-US" altLang="zh-CN" sz="2400" b="1" dirty="0" smtClean="0">
                <a:latin typeface="Microsoft YaHei UI Light" panose="020B0502040204020203" pitchFamily="34" charset="-122"/>
                <a:ea typeface="Microsoft YaHei UI Light" panose="020B0502040204020203" pitchFamily="34" charset="-122"/>
              </a:rPr>
              <a:t>2</a:t>
            </a:r>
            <a:r>
              <a:rPr lang="zh-CN" altLang="en-US" sz="2400" b="1" dirty="0" smtClean="0">
                <a:latin typeface="Microsoft YaHei UI Light" panose="020B0502040204020203" pitchFamily="34" charset="-122"/>
                <a:ea typeface="Microsoft YaHei UI Light" panose="020B0502040204020203" pitchFamily="34" charset="-122"/>
              </a:rPr>
              <a:t>次拓扑划分</a:t>
            </a:r>
            <a:endParaRPr lang="en-US" altLang="zh-CN" sz="2400" b="1" dirty="0" smtClean="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577267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3892412" cy="584775"/>
          </a:xfrm>
          <a:prstGeom prst="rect">
            <a:avLst/>
          </a:prstGeom>
          <a:noFill/>
        </p:spPr>
        <p:txBody>
          <a:bodyPr wrap="none" rtlCol="0">
            <a:spAutoFit/>
          </a:bodyPr>
          <a:lstStyle/>
          <a:p>
            <a:r>
              <a:rPr lang="zh-CN" altLang="en-US" sz="3200" b="1" dirty="0" smtClean="0">
                <a:solidFill>
                  <a:schemeClr val="bg2">
                    <a:lumMod val="25000"/>
                  </a:schemeClr>
                </a:solidFill>
                <a:latin typeface="幼圆" panose="02010509060101010101" pitchFamily="49" charset="-122"/>
                <a:ea typeface="幼圆" panose="02010509060101010101" pitchFamily="49" charset="-122"/>
              </a:rPr>
              <a:t>层次化通信优化策略</a:t>
            </a:r>
            <a:endParaRPr lang="zh-CN" altLang="en-US" sz="3200" b="1" dirty="0">
              <a:solidFill>
                <a:schemeClr val="bg2">
                  <a:lumMod val="25000"/>
                </a:schemeClr>
              </a:solidFill>
              <a:latin typeface="幼圆" panose="02010509060101010101" pitchFamily="49" charset="-122"/>
              <a:ea typeface="幼圆" panose="02010509060101010101" pitchFamily="49" charset="-122"/>
            </a:endParaRPr>
          </a:p>
        </p:txBody>
      </p:sp>
      <p:sp>
        <p:nvSpPr>
          <p:cNvPr id="4" name="矩形 3"/>
          <p:cNvSpPr/>
          <p:nvPr/>
        </p:nvSpPr>
        <p:spPr>
          <a:xfrm>
            <a:off x="-74803" y="657049"/>
            <a:ext cx="755335"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02</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1093129" y="1598834"/>
            <a:ext cx="3877985" cy="646331"/>
          </a:xfrm>
          <a:prstGeom prst="rect">
            <a:avLst/>
          </a:prstGeom>
          <a:noFill/>
        </p:spPr>
        <p:txBody>
          <a:bodyPr wrap="none" rtlCol="0">
            <a:spAutoFit/>
          </a:bodyPr>
          <a:lstStyle/>
          <a:p>
            <a:r>
              <a:rPr lang="zh-CN" altLang="en-US" sz="3600" dirty="0" smtClean="0">
                <a:solidFill>
                  <a:srgbClr val="354B5E"/>
                </a:solidFill>
                <a:latin typeface="微软雅黑" panose="020B0503020204020204" pitchFamily="34" charset="-122"/>
                <a:ea typeface="微软雅黑" panose="020B0503020204020204" pitchFamily="34" charset="-122"/>
                <a:cs typeface="Khmer UI" panose="020B0502040204020203" pitchFamily="34" charset="0"/>
              </a:rPr>
              <a:t>共享内存优化</a:t>
            </a:r>
            <a:r>
              <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rPr>
              <a:t>算法</a:t>
            </a:r>
          </a:p>
        </p:txBody>
      </p:sp>
      <p:sp>
        <p:nvSpPr>
          <p:cNvPr id="11" name="矩形 10"/>
          <p:cNvSpPr/>
          <p:nvPr/>
        </p:nvSpPr>
        <p:spPr>
          <a:xfrm>
            <a:off x="307246" y="2238050"/>
            <a:ext cx="5644825" cy="2862322"/>
          </a:xfrm>
          <a:prstGeom prst="rect">
            <a:avLst/>
          </a:prstGeom>
          <a:ln>
            <a:noFill/>
          </a:ln>
        </p:spPr>
        <p:txBody>
          <a:bodyPr wrap="square">
            <a:spAutoFit/>
          </a:bodyPr>
          <a:lstStyle/>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针对节点内进程通信</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创建共享内存通信窗口</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减少进程间内存拷贝次数</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提高通信效率</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并行性能对比</a:t>
            </a:r>
            <a:endParaRPr lang="en-US" altLang="zh-CN" sz="2400" b="1" dirty="0" smtClean="0">
              <a:latin typeface="Microsoft YaHei UI Light" panose="020B0502040204020203" pitchFamily="34" charset="-122"/>
              <a:ea typeface="Microsoft YaHei UI Light" panose="020B0502040204020203"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209803248"/>
              </p:ext>
            </p:extLst>
          </p:nvPr>
        </p:nvGraphicFramePr>
        <p:xfrm>
          <a:off x="6527020" y="1287275"/>
          <a:ext cx="5201684" cy="5452860"/>
        </p:xfrm>
        <a:graphic>
          <a:graphicData uri="http://schemas.openxmlformats.org/presentationml/2006/ole">
            <mc:AlternateContent xmlns:mc="http://schemas.openxmlformats.org/markup-compatibility/2006">
              <mc:Choice xmlns:v="urn:schemas-microsoft-com:vml" Requires="v">
                <p:oleObj spid="_x0000_s3109" name="Visio" r:id="rId5" imgW="3939486" imgH="4130112" progId="Visio.Drawing.15">
                  <p:embed/>
                </p:oleObj>
              </mc:Choice>
              <mc:Fallback>
                <p:oleObj name="Visio" r:id="rId5" imgW="3939486" imgH="4130112"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7020" y="1287275"/>
                        <a:ext cx="5201684" cy="545286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8" name="文本框 7"/>
              <p:cNvSpPr txBox="1"/>
              <p:nvPr/>
            </p:nvSpPr>
            <p:spPr>
              <a:xfrm>
                <a:off x="981623" y="5030988"/>
                <a:ext cx="37525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𝑇</m:t>
                          </m:r>
                        </m:e>
                        <m:sub>
                          <m:r>
                            <m:rPr>
                              <m:sty m:val="p"/>
                            </m:rPr>
                            <a:rPr lang="en-US" altLang="zh-CN" sz="2400" i="1">
                              <a:latin typeface="Cambria Math" panose="02040503050406030204" pitchFamily="18" charset="0"/>
                            </a:rPr>
                            <m:t>intra</m:t>
                          </m:r>
                          <m:r>
                            <a:rPr lang="en-US" altLang="zh-CN" sz="2400" b="0" i="1" smtClean="0">
                              <a:latin typeface="Cambria Math" panose="02040503050406030204" pitchFamily="18" charset="0"/>
                            </a:rPr>
                            <m:t>𝑠𝑚</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𝑠𝑚</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𝛽</m:t>
                          </m:r>
                        </m:e>
                        <m:sub>
                          <m:r>
                            <a:rPr lang="en-US" altLang="zh-CN" sz="2400" b="0" i="1" smtClean="0">
                              <a:latin typeface="Cambria Math" panose="02040503050406030204" pitchFamily="18" charset="0"/>
                            </a:rPr>
                            <m:t>𝑠𝑚</m:t>
                          </m:r>
                        </m:sub>
                      </m:sSub>
                      <m:r>
                        <a:rPr lang="zh-CN" altLang="en-US"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𝑠𝑚</m:t>
                          </m:r>
                        </m:sub>
                      </m:sSub>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81623" y="5030988"/>
                <a:ext cx="3752566" cy="369332"/>
              </a:xfrm>
              <a:prstGeom prst="rect">
                <a:avLst/>
              </a:prstGeom>
              <a:blipFill rotWithShape="0">
                <a:blip r:embed="rId7"/>
                <a:stretch>
                  <a:fillRect l="-1461"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959313" y="6092090"/>
                <a:ext cx="4708328" cy="603755"/>
              </a:xfrm>
              <a:prstGeom prst="rect">
                <a:avLst/>
              </a:prstGeom>
              <a:noFill/>
            </p:spPr>
            <p:txBody>
              <a:bodyPr wrap="square" rtlCol="0">
                <a:spAutoFit/>
              </a:bodyPr>
              <a:lstStyle/>
              <a:p>
                <a:r>
                  <a:rPr lang="en-US" altLang="zh-CN" sz="1600" dirty="0" smtClean="0"/>
                  <a:t>(</a:t>
                </a:r>
                <a14:m>
                  <m:oMath xmlns:m="http://schemas.openxmlformats.org/officeDocument/2006/math">
                    <m:r>
                      <a:rPr lang="zh-CN" altLang="en-US" sz="1600" i="1" smtClean="0">
                        <a:latin typeface="Cambria Math" panose="02040503050406030204" pitchFamily="18" charset="0"/>
                      </a:rPr>
                      <m:t>𝛼</m:t>
                    </m:r>
                  </m:oMath>
                </a14:m>
                <a:r>
                  <a:rPr lang="zh-CN" altLang="en-US" sz="1600" dirty="0" smtClean="0"/>
                  <a:t>表示每条消息的延迟</a:t>
                </a:r>
                <a:r>
                  <a:rPr lang="en-US" altLang="zh-CN" sz="1600" dirty="0" smtClean="0"/>
                  <a:t>, </a:t>
                </a:r>
                <a14:m>
                  <m:oMath xmlns:m="http://schemas.openxmlformats.org/officeDocument/2006/math">
                    <m:r>
                      <a:rPr lang="zh-CN" altLang="en-US" sz="1600" i="1">
                        <a:latin typeface="Cambria Math" panose="02040503050406030204" pitchFamily="18" charset="0"/>
                      </a:rPr>
                      <m:t>𝛽</m:t>
                    </m:r>
                  </m:oMath>
                </a14:m>
                <a:r>
                  <a:rPr lang="zh-CN" altLang="en-US" sz="1600" dirty="0" smtClean="0"/>
                  <a:t>表示每字节的传输时间</a:t>
                </a:r>
                <a:r>
                  <a:rPr lang="en-US" altLang="zh-CN" sz="1600" dirty="0" smtClean="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𝑠𝑚</m:t>
                        </m:r>
                      </m:sub>
                    </m:sSub>
                  </m:oMath>
                </a14:m>
                <a:r>
                  <a:rPr lang="zh-CN" altLang="en-US" sz="1600" dirty="0" smtClean="0"/>
                  <a:t>表示</a:t>
                </a:r>
                <a:r>
                  <a:rPr lang="en-US" altLang="zh-CN" sz="1600" dirty="0" smtClean="0"/>
                  <a:t>cache line</a:t>
                </a:r>
                <a:r>
                  <a:rPr lang="zh-CN" altLang="en-US" sz="1600" dirty="0" smtClean="0"/>
                  <a:t>大小</a:t>
                </a:r>
                <a:r>
                  <a:rPr lang="en-US" altLang="zh-CN" sz="1600" dirty="0" smtClean="0"/>
                  <a:t>,</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b="0" i="1" smtClean="0">
                            <a:latin typeface="Cambria Math" panose="02040503050406030204" pitchFamily="18" charset="0"/>
                          </a:rPr>
                          <m:t>𝑝</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𝑝</m:t>
                        </m:r>
                      </m:sub>
                    </m:sSub>
                    <m:r>
                      <a:rPr lang="zh-CN" altLang="en-US" sz="1600" i="1">
                        <a:latin typeface="Cambria Math" panose="02040503050406030204" pitchFamily="18" charset="0"/>
                      </a:rPr>
                      <m:t>表示通信消息大小</m:t>
                    </m:r>
                  </m:oMath>
                </a14:m>
                <a:r>
                  <a:rPr lang="en-US" altLang="zh-CN" sz="1600" dirty="0" smtClean="0"/>
                  <a:t>)</a:t>
                </a:r>
                <a:endParaRPr lang="zh-CN" alt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959313" y="6092090"/>
                <a:ext cx="4708328" cy="603755"/>
              </a:xfrm>
              <a:prstGeom prst="rect">
                <a:avLst/>
              </a:prstGeom>
              <a:blipFill rotWithShape="0">
                <a:blip r:embed="rId8"/>
                <a:stretch>
                  <a:fillRect l="-647" t="-5051"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934337" y="5511936"/>
                <a:ext cx="4628831"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𝑖𝑛𝑡𝑟𝑎𝑝</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𝑝</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2∗</m:t>
                          </m:r>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𝑝</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𝛽</m:t>
                          </m:r>
                        </m:e>
                        <m:sub>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𝑝</m:t>
                          </m:r>
                        </m:sub>
                      </m:sSub>
                      <m:r>
                        <a:rPr lang="zh-CN" altLang="en-US"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𝑝</m:t>
                          </m:r>
                        </m:sub>
                      </m:sSub>
                    </m:oMath>
                  </m:oMathPara>
                </a14:m>
                <a:endParaRPr lang="zh-CN" altLang="en-US" sz="2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934337" y="5511936"/>
                <a:ext cx="4628831" cy="397866"/>
              </a:xfrm>
              <a:prstGeom prst="rect">
                <a:avLst/>
              </a:prstGeom>
              <a:blipFill rotWithShape="0">
                <a:blip r:embed="rId9"/>
                <a:stretch>
                  <a:fillRect l="-1053" r="-526" b="-27692"/>
                </a:stretch>
              </a:blipFill>
            </p:spPr>
            <p:txBody>
              <a:bodyPr/>
              <a:lstStyle/>
              <a:p>
                <a:r>
                  <a:rPr lang="zh-CN" altLang="en-US">
                    <a:noFill/>
                  </a:rPr>
                  <a:t> </a:t>
                </a:r>
              </a:p>
            </p:txBody>
          </p:sp>
        </mc:Fallback>
      </mc:AlternateContent>
      <p:sp>
        <p:nvSpPr>
          <p:cNvPr id="13" name="椭圆 12"/>
          <p:cNvSpPr/>
          <p:nvPr/>
        </p:nvSpPr>
        <p:spPr>
          <a:xfrm>
            <a:off x="2335067" y="5033802"/>
            <a:ext cx="723601" cy="46289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496105" y="5513936"/>
            <a:ext cx="1137512" cy="46289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277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300"/>
                                        <p:tgtEl>
                                          <p:spTgt spid="13"/>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3892412" cy="584775"/>
          </a:xfrm>
          <a:prstGeom prst="rect">
            <a:avLst/>
          </a:prstGeom>
          <a:noFill/>
        </p:spPr>
        <p:txBody>
          <a:bodyPr wrap="none" rtlCol="0">
            <a:spAutoFit/>
          </a:bodyPr>
          <a:lstStyle/>
          <a:p>
            <a:r>
              <a:rPr lang="zh-CN" altLang="en-US" sz="3200" b="1" dirty="0" smtClean="0">
                <a:solidFill>
                  <a:schemeClr val="bg2">
                    <a:lumMod val="25000"/>
                  </a:schemeClr>
                </a:solidFill>
                <a:latin typeface="幼圆" panose="02010509060101010101" pitchFamily="49" charset="-122"/>
                <a:ea typeface="幼圆" panose="02010509060101010101" pitchFamily="49" charset="-122"/>
              </a:rPr>
              <a:t>层次化通信优化策略</a:t>
            </a:r>
            <a:endParaRPr lang="zh-CN" altLang="en-US" sz="3200" b="1" dirty="0">
              <a:solidFill>
                <a:schemeClr val="bg2">
                  <a:lumMod val="25000"/>
                </a:schemeClr>
              </a:solidFill>
              <a:latin typeface="幼圆" panose="02010509060101010101" pitchFamily="49" charset="-122"/>
              <a:ea typeface="幼圆" panose="02010509060101010101" pitchFamily="49" charset="-122"/>
            </a:endParaRPr>
          </a:p>
        </p:txBody>
      </p:sp>
      <p:sp>
        <p:nvSpPr>
          <p:cNvPr id="4" name="矩形 3"/>
          <p:cNvSpPr/>
          <p:nvPr/>
        </p:nvSpPr>
        <p:spPr>
          <a:xfrm>
            <a:off x="-74803" y="657049"/>
            <a:ext cx="755335"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02</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1093129" y="1366818"/>
            <a:ext cx="3877985" cy="646331"/>
          </a:xfrm>
          <a:prstGeom prst="rect">
            <a:avLst/>
          </a:prstGeom>
          <a:noFill/>
        </p:spPr>
        <p:txBody>
          <a:bodyPr wrap="none" rtlCol="0">
            <a:spAutoFit/>
          </a:bodyPr>
          <a:lstStyle/>
          <a:p>
            <a:r>
              <a:rPr lang="zh-CN" altLang="en-US" sz="3600" dirty="0" smtClean="0">
                <a:solidFill>
                  <a:srgbClr val="354B5E"/>
                </a:solidFill>
                <a:latin typeface="微软雅黑" panose="020B0503020204020204" pitchFamily="34" charset="-122"/>
                <a:ea typeface="微软雅黑" panose="020B0503020204020204" pitchFamily="34" charset="-122"/>
                <a:cs typeface="Khmer UI" panose="020B0502040204020203" pitchFamily="34" charset="0"/>
              </a:rPr>
              <a:t>邻居集合通信算法</a:t>
            </a:r>
            <a:endPar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endParaRPr>
          </a:p>
        </p:txBody>
      </p:sp>
      <p:sp>
        <p:nvSpPr>
          <p:cNvPr id="11" name="矩形 10"/>
          <p:cNvSpPr/>
          <p:nvPr/>
        </p:nvSpPr>
        <p:spPr>
          <a:xfrm>
            <a:off x="246286" y="1910498"/>
            <a:ext cx="6032594" cy="2862322"/>
          </a:xfrm>
          <a:prstGeom prst="rect">
            <a:avLst/>
          </a:prstGeom>
          <a:ln>
            <a:noFill/>
          </a:ln>
        </p:spPr>
        <p:txBody>
          <a:bodyPr wrap="square">
            <a:spAutoFit/>
          </a:bodyPr>
          <a:lstStyle/>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针对节点</a:t>
            </a:r>
            <a:r>
              <a:rPr lang="zh-CN" altLang="en-US" sz="2400" b="1" dirty="0">
                <a:latin typeface="Microsoft YaHei UI Light" panose="020B0502040204020203" pitchFamily="34" charset="-122"/>
                <a:ea typeface="Microsoft YaHei UI Light" panose="020B0502040204020203" pitchFamily="34" charset="-122"/>
              </a:rPr>
              <a:t>间</a:t>
            </a:r>
            <a:r>
              <a:rPr lang="zh-CN" altLang="en-US" sz="2400" b="1" dirty="0" smtClean="0">
                <a:latin typeface="Microsoft YaHei UI Light" panose="020B0502040204020203" pitchFamily="34" charset="-122"/>
                <a:ea typeface="Microsoft YaHei UI Light" panose="020B0502040204020203" pitchFamily="34" charset="-122"/>
              </a:rPr>
              <a:t>进程通信</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优化通信拓扑、大小和缓冲区访问</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a:latin typeface="Microsoft YaHei UI Light" panose="020B0502040204020203" pitchFamily="34" charset="-122"/>
                <a:ea typeface="Microsoft YaHei UI Light" panose="020B0502040204020203" pitchFamily="34" charset="-122"/>
              </a:rPr>
              <a:t>预定</a:t>
            </a:r>
            <a:r>
              <a:rPr lang="zh-CN" altLang="en-US" sz="2400" b="1" dirty="0" smtClean="0">
                <a:latin typeface="Microsoft YaHei UI Light" panose="020B0502040204020203" pitchFamily="34" charset="-122"/>
                <a:ea typeface="Microsoft YaHei UI Light" panose="020B0502040204020203" pitchFamily="34" charset="-122"/>
              </a:rPr>
              <a:t>义集合通信缓解网络带宽拥塞</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优化通信调度</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并行性能对比</a:t>
            </a:r>
            <a:endParaRPr lang="en-US" altLang="zh-CN" sz="2400" b="1" dirty="0" smtClean="0">
              <a:latin typeface="Microsoft YaHei UI Light" panose="020B0502040204020203" pitchFamily="34" charset="-122"/>
              <a:ea typeface="Microsoft YaHei UI Light" panose="020B0502040204020203"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077833337"/>
              </p:ext>
            </p:extLst>
          </p:nvPr>
        </p:nvGraphicFramePr>
        <p:xfrm>
          <a:off x="6096000" y="1028017"/>
          <a:ext cx="5841737" cy="4801966"/>
        </p:xfrm>
        <a:graphic>
          <a:graphicData uri="http://schemas.openxmlformats.org/presentationml/2006/ole">
            <mc:AlternateContent xmlns:mc="http://schemas.openxmlformats.org/markup-compatibility/2006">
              <mc:Choice xmlns:v="urn:schemas-microsoft-com:vml" Requires="v">
                <p:oleObj spid="_x0000_s10279" name="Visio" r:id="rId5" imgW="6286446" imgH="4716708" progId="Visio.Drawing.15">
                  <p:embed/>
                </p:oleObj>
              </mc:Choice>
              <mc:Fallback>
                <p:oleObj name="Visio" r:id="rId5" imgW="6286446" imgH="471670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028017"/>
                        <a:ext cx="5841737" cy="4801966"/>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2" name="文本框 11"/>
              <p:cNvSpPr txBox="1"/>
              <p:nvPr/>
            </p:nvSpPr>
            <p:spPr>
              <a:xfrm>
                <a:off x="589953" y="4581748"/>
                <a:ext cx="5031510" cy="15266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i="1">
                              <a:latin typeface="Cambria Math" panose="02040503050406030204" pitchFamily="18" charset="0"/>
                            </a:rPr>
                            <m:t>𝑖𝑛𝑡</m:t>
                          </m:r>
                          <m:r>
                            <a:rPr lang="en-US" altLang="zh-CN" sz="2400" i="1" smtClean="0">
                              <a:latin typeface="Cambria Math" panose="02040503050406030204" pitchFamily="18" charset="0"/>
                            </a:rPr>
                            <m:t>𝑒𝑟</m:t>
                          </m:r>
                          <m:r>
                            <a:rPr lang="en-US" altLang="zh-CN" sz="2400" b="0" i="1" smtClean="0">
                              <a:latin typeface="Cambria Math" panose="02040503050406030204" pitchFamily="18" charset="0"/>
                            </a:rPr>
                            <m:t>𝑛𝑔</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𝑛𝑔</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𝛽</m:t>
                          </m:r>
                        </m:e>
                        <m:sub>
                          <m:r>
                            <a:rPr lang="en-US" altLang="zh-CN" sz="2400" b="0" i="1" smtClean="0">
                              <a:latin typeface="Cambria Math" panose="02040503050406030204" pitchFamily="18" charset="0"/>
                            </a:rPr>
                            <m:t>𝑛𝑔</m:t>
                          </m:r>
                        </m:sub>
                      </m:sSub>
                      <m:r>
                        <a:rPr lang="zh-CN" altLang="en-US"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𝑛𝑔</m:t>
                          </m:r>
                        </m:sub>
                      </m:sSub>
                      <m:r>
                        <a:rPr lang="en-US" altLang="zh-CN" sz="2400" b="0" i="1" smtClean="0">
                          <a:latin typeface="Cambria Math" panose="02040503050406030204" pitchFamily="18" charset="0"/>
                        </a:rPr>
                        <m:t>       </m:t>
                      </m:r>
                    </m:oMath>
                  </m:oMathPara>
                </a14:m>
                <a:endParaRPr lang="en-US" altLang="zh-CN" sz="2400" b="0" i="1" dirty="0" smtClean="0">
                  <a:latin typeface="Cambria Math" panose="02040503050406030204" pitchFamily="18" charset="0"/>
                </a:endParaRPr>
              </a:p>
              <a:p>
                <a:r>
                  <a:rPr lang="en-US" altLang="zh-CN" sz="2400" i="1" dirty="0"/>
                  <a:t> </a:t>
                </a:r>
                <a:r>
                  <a:rPr lang="en-US" altLang="zh-CN" sz="2400" i="1" dirty="0" smtClean="0"/>
                  <a:t>                      </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𝑜</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𝑛𝑔</m:t>
                            </m:r>
                          </m:sub>
                        </m:sSub>
                      </m:num>
                      <m:den>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𝑏𝑤</m:t>
                        </m:r>
                      </m:den>
                    </m:f>
                  </m:oMath>
                </a14:m>
                <a:endParaRPr lang="en-US" altLang="zh-CN" sz="2400" b="0" i="1" dirty="0" smtClean="0">
                  <a:latin typeface="Cambria Math" panose="02040503050406030204" pitchFamily="18" charset="0"/>
                </a:endParaRPr>
              </a:p>
              <a:p>
                <a:r>
                  <a:rPr lang="en-US" altLang="zh-CN" sz="2400" b="0" dirty="0" smtClean="0"/>
                  <a:t>                       </a:t>
                </a:r>
                <a14:m>
                  <m:oMath xmlns:m="http://schemas.openxmlformats.org/officeDocument/2006/math">
                    <m:r>
                      <a:rPr lang="en-US" altLang="zh-CN" sz="2400" b="0" i="1" smtClean="0">
                        <a:latin typeface="Cambria Math" panose="02040503050406030204" pitchFamily="18" charset="0"/>
                      </a:rPr>
                      <m:t>=</m:t>
                    </m:r>
                    <m:r>
                      <a:rPr lang="en-US" altLang="zh-CN" sz="2400" i="1">
                        <a:latin typeface="Cambria Math" panose="02040503050406030204" pitchFamily="18" charset="0"/>
                      </a:rPr>
                      <m:t>𝐿</m:t>
                    </m:r>
                    <m:r>
                      <a:rPr lang="en-US" altLang="zh-CN" sz="2400" i="1">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𝑐</m:t>
                            </m:r>
                          </m:sub>
                        </m:sSub>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i="1">
                        <a:latin typeface="Cambria Math" panose="02040503050406030204" pitchFamily="18" charset="0"/>
                      </a:rPr>
                      <m:t>+2</m:t>
                    </m:r>
                    <m:r>
                      <a:rPr lang="en-US" altLang="zh-CN" sz="2400" i="1">
                        <a:latin typeface="Cambria Math" panose="02040503050406030204" pitchFamily="18" charset="0"/>
                      </a:rPr>
                      <m:t>𝑜</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𝑚</m:t>
                            </m:r>
                          </m:e>
                          <m:sub>
                            <m:r>
                              <a:rPr lang="en-US" altLang="zh-CN" sz="2400" i="1">
                                <a:latin typeface="Cambria Math" panose="02040503050406030204" pitchFamily="18" charset="0"/>
                              </a:rPr>
                              <m:t>𝑛𝑔</m:t>
                            </m:r>
                          </m:sub>
                        </m:sSub>
                      </m:num>
                      <m:den>
                        <m:r>
                          <a:rPr lang="en-US" altLang="zh-CN" sz="2400" i="1">
                            <a:latin typeface="Cambria Math" panose="02040503050406030204" pitchFamily="18" charset="0"/>
                          </a:rPr>
                          <m:t>𝑝</m:t>
                        </m:r>
                        <m:r>
                          <a:rPr lang="en-US" altLang="zh-CN" sz="2400" i="1">
                            <a:latin typeface="Cambria Math" panose="02040503050406030204" pitchFamily="18" charset="0"/>
                          </a:rPr>
                          <m:t>∗</m:t>
                        </m:r>
                        <m:r>
                          <a:rPr lang="en-US" altLang="zh-CN" sz="2400" i="1">
                            <a:latin typeface="Cambria Math" panose="02040503050406030204" pitchFamily="18" charset="0"/>
                          </a:rPr>
                          <m:t>𝑏𝑤</m:t>
                        </m:r>
                      </m:den>
                    </m:f>
                  </m:oMath>
                </a14:m>
                <a:endParaRPr lang="en-US" altLang="zh-CN" sz="2400" i="1" dirty="0"/>
              </a:p>
            </p:txBody>
          </p:sp>
        </mc:Choice>
        <mc:Fallback xmlns="">
          <p:sp>
            <p:nvSpPr>
              <p:cNvPr id="12" name="文本框 11"/>
              <p:cNvSpPr txBox="1">
                <a:spLocks noRot="1" noChangeAspect="1" noMove="1" noResize="1" noEditPoints="1" noAdjustHandles="1" noChangeArrowheads="1" noChangeShapeType="1" noTextEdit="1"/>
              </p:cNvSpPr>
              <p:nvPr/>
            </p:nvSpPr>
            <p:spPr>
              <a:xfrm>
                <a:off x="589953" y="4581748"/>
                <a:ext cx="5031510" cy="1526636"/>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59708" y="6044500"/>
                <a:ext cx="8599504" cy="8486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𝑖𝑛𝑡𝑒𝑟𝑝</m:t>
                          </m:r>
                          <m:r>
                            <a:rPr lang="en-US" altLang="zh-CN" sz="2400" i="1">
                              <a:latin typeface="Cambria Math" panose="02040503050406030204" pitchFamily="18" charset="0"/>
                            </a:rPr>
                            <m:t>2</m:t>
                          </m:r>
                          <m:r>
                            <a:rPr lang="en-US" altLang="zh-CN" sz="2400" i="1">
                              <a:latin typeface="Cambria Math" panose="02040503050406030204" pitchFamily="18" charset="0"/>
                            </a:rPr>
                            <m:t>𝑝</m:t>
                          </m:r>
                        </m:sub>
                      </m:sSub>
                      <m:r>
                        <a:rPr lang="en-US" altLang="zh-CN" sz="2400" i="1">
                          <a:latin typeface="Cambria Math" panose="02040503050406030204" pitchFamily="18" charset="0"/>
                        </a:rPr>
                        <m:t>=</m:t>
                      </m:r>
                      <m:r>
                        <a:rPr lang="en-US" altLang="zh-CN" sz="2400" i="1">
                          <a:latin typeface="Cambria Math" panose="02040503050406030204" pitchFamily="18" charset="0"/>
                        </a:rPr>
                        <m:t>𝐿</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+2</m:t>
                      </m:r>
                      <m:r>
                        <a:rPr lang="en-US" altLang="zh-CN" sz="2400" i="1">
                          <a:latin typeface="Cambria Math" panose="02040503050406030204" pitchFamily="18" charset="0"/>
                        </a:rPr>
                        <m:t>𝑜</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𝑚</m:t>
                              </m:r>
                            </m:e>
                            <m:sub>
                              <m:r>
                                <a:rPr lang="en-US" altLang="zh-CN" sz="2400" i="1">
                                  <a:latin typeface="Cambria Math" panose="02040503050406030204" pitchFamily="18" charset="0"/>
                                </a:rPr>
                                <m:t>𝑛𝑔</m:t>
                              </m:r>
                            </m:sub>
                          </m:sSub>
                        </m:num>
                        <m:den>
                          <m:r>
                            <a:rPr lang="en-US" altLang="zh-CN" sz="2400" i="1">
                              <a:latin typeface="Cambria Math" panose="02040503050406030204" pitchFamily="18" charset="0"/>
                            </a:rPr>
                            <m:t>𝑏𝑤</m:t>
                          </m:r>
                        </m:den>
                      </m:f>
                      <m:r>
                        <a:rPr lang="en-US" altLang="zh-CN" sz="2400" i="1">
                          <a:latin typeface="Cambria Math" panose="02040503050406030204" pitchFamily="18" charset="0"/>
                        </a:rPr>
                        <m:t>=</m:t>
                      </m:r>
                      <m:r>
                        <a:rPr lang="en-US" altLang="zh-CN" sz="2400" i="1">
                          <a:latin typeface="Cambria Math" panose="02040503050406030204" pitchFamily="18" charset="0"/>
                        </a:rPr>
                        <m:t>𝐿</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𝑚</m:t>
                              </m:r>
                            </m:e>
                            <m:sub>
                              <m:r>
                                <a:rPr lang="en-US" altLang="zh-CN" sz="2400" i="1">
                                  <a:latin typeface="Cambria Math" panose="02040503050406030204" pitchFamily="18" charset="0"/>
                                </a:rPr>
                                <m:t>𝑐</m:t>
                              </m:r>
                            </m:sub>
                          </m:sSub>
                        </m:den>
                      </m:f>
                      <m:r>
                        <a:rPr lang="en-US" altLang="zh-CN" sz="2400" i="1">
                          <a:latin typeface="Cambria Math" panose="02040503050406030204" pitchFamily="18" charset="0"/>
                        </a:rPr>
                        <m:t>−</m:t>
                      </m:r>
                      <m:r>
                        <a:rPr lang="en-US" altLang="zh-CN" sz="2400" i="1">
                          <a:latin typeface="Cambria Math" panose="02040503050406030204" pitchFamily="18" charset="0"/>
                        </a:rPr>
                        <m:t>𝑇</m:t>
                      </m:r>
                      <m:r>
                        <a:rPr lang="en-US" altLang="zh-CN" sz="2400" i="1">
                          <a:latin typeface="Cambria Math" panose="02040503050406030204" pitchFamily="18" charset="0"/>
                        </a:rPr>
                        <m:t>+2</m:t>
                      </m:r>
                      <m:r>
                        <a:rPr lang="en-US" altLang="zh-CN" sz="2400" i="1">
                          <a:latin typeface="Cambria Math" panose="02040503050406030204" pitchFamily="18" charset="0"/>
                        </a:rPr>
                        <m:t>𝑜</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𝑚</m:t>
                              </m:r>
                            </m:e>
                            <m:sub>
                              <m:r>
                                <a:rPr lang="en-US" altLang="zh-CN" sz="2400" i="1">
                                  <a:latin typeface="Cambria Math" panose="02040503050406030204" pitchFamily="18" charset="0"/>
                                </a:rPr>
                                <m:t>𝑛𝑔</m:t>
                              </m:r>
                            </m:sub>
                          </m:sSub>
                        </m:num>
                        <m:den>
                          <m:r>
                            <a:rPr lang="en-US" altLang="zh-CN" sz="2400" i="1">
                              <a:latin typeface="Cambria Math" panose="02040503050406030204" pitchFamily="18" charset="0"/>
                            </a:rPr>
                            <m:t>𝑏𝑤</m:t>
                          </m:r>
                        </m:den>
                      </m:f>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59708" y="6044500"/>
                <a:ext cx="8599504" cy="848630"/>
              </a:xfrm>
              <a:prstGeom prst="rect">
                <a:avLst/>
              </a:prstGeom>
              <a:blipFill rotWithShape="0">
                <a:blip r:embed="rId8"/>
                <a:stretch>
                  <a:fillRect/>
                </a:stretch>
              </a:blipFill>
            </p:spPr>
            <p:txBody>
              <a:bodyPr/>
              <a:lstStyle/>
              <a:p>
                <a:r>
                  <a:rPr lang="zh-CN" altLang="en-US">
                    <a:noFill/>
                  </a:rPr>
                  <a:t> </a:t>
                </a:r>
              </a:p>
            </p:txBody>
          </p:sp>
        </mc:Fallback>
      </mc:AlternateContent>
      <p:sp>
        <p:nvSpPr>
          <p:cNvPr id="9" name="椭圆 8"/>
          <p:cNvSpPr/>
          <p:nvPr/>
        </p:nvSpPr>
        <p:spPr>
          <a:xfrm>
            <a:off x="4804012" y="5802686"/>
            <a:ext cx="817451" cy="40260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863386" y="6468815"/>
            <a:ext cx="817451" cy="40260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9" idx="6"/>
          </p:cNvCxnSpPr>
          <p:nvPr/>
        </p:nvCxnSpPr>
        <p:spPr>
          <a:xfrm>
            <a:off x="5621463" y="6003991"/>
            <a:ext cx="2527175" cy="449215"/>
          </a:xfrm>
          <a:prstGeom prst="line">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19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300"/>
                                        <p:tgtEl>
                                          <p:spTgt spid="14"/>
                                        </p:tgtEl>
                                      </p:cBhvr>
                                    </p:animEffect>
                                  </p:childTnLst>
                                </p:cTn>
                              </p:par>
                            </p:childTnLst>
                          </p:cTn>
                        </p:par>
                        <p:par>
                          <p:cTn id="11" fill="hold">
                            <p:stCondLst>
                              <p:cond delay="300"/>
                            </p:stCondLst>
                            <p:childTnLst>
                              <p:par>
                                <p:cTn id="12" presetID="53" presetClass="entr" presetSubtype="16"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707147" y="2952225"/>
            <a:ext cx="892704" cy="902624"/>
          </a:xfrm>
          <a:prstGeom prst="ellipse">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lumMod val="75000"/>
                    <a:lumOff val="25000"/>
                  </a:schemeClr>
                </a:solidFill>
                <a:latin typeface="Microsoft YaHei UI Light" panose="020B0502040204020203" pitchFamily="34" charset="-122"/>
                <a:ea typeface="Microsoft YaHei UI Light" panose="020B0502040204020203" pitchFamily="34" charset="-122"/>
              </a:rPr>
              <a:t>3</a:t>
            </a:r>
            <a:endParaRPr lang="en-US" altLang="zh-CN" sz="4400" dirty="0">
              <a:solidFill>
                <a:schemeClr val="tx1">
                  <a:lumMod val="75000"/>
                  <a:lumOff val="25000"/>
                </a:schemeClr>
              </a:solidFill>
              <a:latin typeface="Microsoft YaHei UI Light" panose="020B0502040204020203" pitchFamily="34" charset="-122"/>
              <a:ea typeface="Microsoft YaHei UI Light" panose="020B0502040204020203" pitchFamily="34" charset="-122"/>
            </a:endParaRPr>
          </a:p>
        </p:txBody>
      </p:sp>
      <p:sp>
        <p:nvSpPr>
          <p:cNvPr id="7" name="文本框 6"/>
          <p:cNvSpPr txBox="1"/>
          <p:nvPr/>
        </p:nvSpPr>
        <p:spPr>
          <a:xfrm>
            <a:off x="2851073" y="2952225"/>
            <a:ext cx="3877985" cy="830997"/>
          </a:xfrm>
          <a:prstGeom prst="rect">
            <a:avLst/>
          </a:prstGeom>
          <a:noFill/>
        </p:spPr>
        <p:txBody>
          <a:bodyPr wrap="none" rtlCol="0">
            <a:spAutoFit/>
          </a:bodyPr>
          <a:lstStyle/>
          <a:p>
            <a:r>
              <a:rPr lang="zh-CN" altLang="en-US" sz="4800" b="1" dirty="0" smtClean="0">
                <a:solidFill>
                  <a:schemeClr val="bg2">
                    <a:lumMod val="25000"/>
                  </a:schemeClr>
                </a:solidFill>
                <a:latin typeface="华文细黑" panose="02010600040101010101" pitchFamily="2" charset="-122"/>
                <a:ea typeface="华文细黑" panose="02010600040101010101" pitchFamily="2" charset="-122"/>
              </a:rPr>
              <a:t>实验</a:t>
            </a:r>
            <a:r>
              <a:rPr lang="zh-CN" altLang="en-US" sz="4800" b="1" dirty="0">
                <a:solidFill>
                  <a:schemeClr val="bg2">
                    <a:lumMod val="25000"/>
                  </a:schemeClr>
                </a:solidFill>
                <a:latin typeface="华文细黑" panose="02010600040101010101" pitchFamily="2" charset="-122"/>
                <a:ea typeface="华文细黑" panose="02010600040101010101" pitchFamily="2" charset="-122"/>
              </a:rPr>
              <a:t>对比</a:t>
            </a:r>
            <a:r>
              <a:rPr lang="zh-CN" altLang="en-US" sz="4800" b="1" dirty="0" smtClean="0">
                <a:solidFill>
                  <a:schemeClr val="bg2">
                    <a:lumMod val="25000"/>
                  </a:schemeClr>
                </a:solidFill>
                <a:latin typeface="华文细黑" panose="02010600040101010101" pitchFamily="2" charset="-122"/>
                <a:ea typeface="华文细黑" panose="02010600040101010101" pitchFamily="2" charset="-122"/>
              </a:rPr>
              <a:t>分析</a:t>
            </a:r>
            <a:endParaRPr lang="zh-CN" altLang="en-US" sz="4800" b="1" dirty="0">
              <a:solidFill>
                <a:schemeClr val="bg2">
                  <a:lumMod val="25000"/>
                </a:schemeClr>
              </a:solidFill>
              <a:latin typeface="华文细黑" panose="02010600040101010101" pitchFamily="2" charset="-122"/>
              <a:ea typeface="华文细黑" panose="02010600040101010101" pitchFamily="2" charset="-122"/>
            </a:endParaRPr>
          </a:p>
        </p:txBody>
      </p:sp>
      <p:cxnSp>
        <p:nvCxnSpPr>
          <p:cNvPr id="4" name="直接连接符 3"/>
          <p:cNvCxnSpPr/>
          <p:nvPr/>
        </p:nvCxnSpPr>
        <p:spPr>
          <a:xfrm>
            <a:off x="2955247" y="3772127"/>
            <a:ext cx="377381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343426"/>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2656496" cy="584775"/>
          </a:xfrm>
          <a:prstGeom prst="rect">
            <a:avLst/>
          </a:prstGeom>
          <a:noFill/>
        </p:spPr>
        <p:txBody>
          <a:bodyPr wrap="none" rtlCol="0">
            <a:spAutoFit/>
          </a:bodyPr>
          <a:lstStyle/>
          <a:p>
            <a:r>
              <a:rPr lang="zh-CN" altLang="en-US" sz="3200" b="1" dirty="0">
                <a:solidFill>
                  <a:schemeClr val="bg2">
                    <a:lumMod val="25000"/>
                  </a:schemeClr>
                </a:solidFill>
                <a:latin typeface="幼圆" panose="02010509060101010101" pitchFamily="49" charset="-122"/>
                <a:ea typeface="幼圆" panose="02010509060101010101" pitchFamily="49" charset="-122"/>
              </a:rPr>
              <a:t>实验对比分析</a:t>
            </a:r>
          </a:p>
        </p:txBody>
      </p:sp>
      <p:sp>
        <p:nvSpPr>
          <p:cNvPr id="4" name="矩形 3"/>
          <p:cNvSpPr/>
          <p:nvPr/>
        </p:nvSpPr>
        <p:spPr>
          <a:xfrm>
            <a:off x="-74803" y="657049"/>
            <a:ext cx="755335"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03</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0" y="1387820"/>
            <a:ext cx="12191999" cy="646331"/>
          </a:xfrm>
          <a:prstGeom prst="rect">
            <a:avLst/>
          </a:prstGeom>
          <a:noFill/>
        </p:spPr>
        <p:txBody>
          <a:bodyPr wrap="square" rtlCol="0">
            <a:spAutoFit/>
          </a:bodyPr>
          <a:lstStyle/>
          <a:p>
            <a:pPr algn="ctr"/>
            <a:r>
              <a:rPr lang="zh-CN" altLang="en-US" sz="3600" dirty="0" smtClean="0">
                <a:solidFill>
                  <a:srgbClr val="354B5E"/>
                </a:solidFill>
                <a:latin typeface="微软雅黑" panose="020B0503020204020204" pitchFamily="34" charset="-122"/>
                <a:ea typeface="微软雅黑" panose="020B0503020204020204" pitchFamily="34" charset="-122"/>
                <a:cs typeface="Khmer UI" panose="020B0502040204020203" pitchFamily="34" charset="0"/>
              </a:rPr>
              <a:t>实验环境</a:t>
            </a:r>
            <a:endPar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endParaRPr>
          </a:p>
        </p:txBody>
      </p:sp>
      <p:sp>
        <p:nvSpPr>
          <p:cNvPr id="12" name="矩形 11"/>
          <p:cNvSpPr/>
          <p:nvPr/>
        </p:nvSpPr>
        <p:spPr>
          <a:xfrm>
            <a:off x="853440" y="2027036"/>
            <a:ext cx="10411968" cy="1200329"/>
          </a:xfrm>
          <a:prstGeom prst="rect">
            <a:avLst/>
          </a:prstGeom>
          <a:ln>
            <a:noFill/>
          </a:ln>
        </p:spPr>
        <p:txBody>
          <a:bodyPr wrap="square">
            <a:spAutoFit/>
          </a:bodyPr>
          <a:lstStyle/>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分别对比</a:t>
            </a:r>
            <a:r>
              <a:rPr lang="en-US" altLang="zh-CN" sz="2400" b="1" dirty="0" smtClean="0">
                <a:latin typeface="Microsoft YaHei UI Light" panose="020B0502040204020203" pitchFamily="34" charset="-122"/>
                <a:ea typeface="Microsoft YaHei UI Light" panose="020B0502040204020203" pitchFamily="34" charset="-122"/>
              </a:rPr>
              <a:t>SPPARKS</a:t>
            </a:r>
            <a:r>
              <a:rPr lang="zh-CN" altLang="en-US" sz="2400" b="1" dirty="0" smtClean="0">
                <a:latin typeface="Microsoft YaHei UI Light" panose="020B0502040204020203" pitchFamily="34" charset="-122"/>
                <a:ea typeface="Microsoft YaHei UI Light" panose="020B0502040204020203" pitchFamily="34" charset="-122"/>
              </a:rPr>
              <a:t>原始算法与各优化算法的可扩展性</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分别在“元”超级计算机和“天河</a:t>
            </a:r>
            <a:r>
              <a:rPr lang="en-US" altLang="zh-CN" sz="2400" b="1" dirty="0" smtClean="0">
                <a:latin typeface="Microsoft YaHei UI Light" panose="020B0502040204020203" pitchFamily="34" charset="-122"/>
                <a:ea typeface="Microsoft YaHei UI Light" panose="020B0502040204020203" pitchFamily="34" charset="-122"/>
              </a:rPr>
              <a:t>2</a:t>
            </a:r>
            <a:r>
              <a:rPr lang="zh-CN" altLang="en-US" sz="2400" b="1" dirty="0" smtClean="0">
                <a:latin typeface="Microsoft YaHei UI Light" panose="020B0502040204020203" pitchFamily="34" charset="-122"/>
                <a:ea typeface="Microsoft YaHei UI Light" panose="020B0502040204020203" pitchFamily="34" charset="-122"/>
              </a:rPr>
              <a:t>号”超算平台上进行优化通信调度</a:t>
            </a:r>
            <a:endParaRPr lang="en-US" altLang="zh-CN" sz="2400" b="1" dirty="0" smtClean="0">
              <a:latin typeface="Microsoft YaHei UI Light" panose="020B0502040204020203" pitchFamily="34" charset="-122"/>
              <a:ea typeface="Microsoft YaHei UI Light" panose="020B0502040204020203"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901283707"/>
              </p:ext>
            </p:extLst>
          </p:nvPr>
        </p:nvGraphicFramePr>
        <p:xfrm>
          <a:off x="935628" y="3324664"/>
          <a:ext cx="10382611" cy="3167806"/>
        </p:xfrm>
        <a:graphic>
          <a:graphicData uri="http://schemas.openxmlformats.org/drawingml/2006/table">
            <a:tbl>
              <a:tblPr firstRow="1" firstCol="1" bandRow="1">
                <a:tableStyleId>{F5AB1C69-6EDB-4FF4-983F-18BD219EF322}</a:tableStyleId>
              </a:tblPr>
              <a:tblGrid>
                <a:gridCol w="2148948"/>
                <a:gridCol w="4084320"/>
                <a:gridCol w="4149343"/>
              </a:tblGrid>
              <a:tr h="278300">
                <a:tc>
                  <a:txBody>
                    <a:bodyPr/>
                    <a:lstStyle/>
                    <a:p>
                      <a:pPr algn="ctr" hangingPunct="0">
                        <a:lnSpc>
                          <a:spcPct val="100000"/>
                        </a:lnSpc>
                        <a:spcAft>
                          <a:spcPts val="0"/>
                        </a:spcAft>
                      </a:pPr>
                      <a:r>
                        <a:rPr lang="zh-CN" sz="1400" kern="100" dirty="0">
                          <a:solidFill>
                            <a:schemeClr val="tx1"/>
                          </a:solidFill>
                          <a:effectLst/>
                          <a:latin typeface="微软雅黑 Light" panose="020B0502040204020203" pitchFamily="34" charset="-122"/>
                          <a:ea typeface="微软雅黑 Light" panose="020B0502040204020203" pitchFamily="34" charset="-122"/>
                        </a:rPr>
                        <a:t>机器名称</a:t>
                      </a:r>
                      <a:endParaRPr lang="zh-CN" sz="1800" b="1" kern="100" dirty="0">
                        <a:solidFill>
                          <a:schemeClr val="tx1"/>
                        </a:solidFill>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hangingPunct="0">
                        <a:spcAft>
                          <a:spcPts val="0"/>
                        </a:spcAft>
                      </a:pPr>
                      <a:r>
                        <a:rPr lang="zh-CN" sz="1600" b="0" kern="100" dirty="0">
                          <a:effectLst/>
                          <a:latin typeface="微软雅黑 Light" panose="020B0502040204020203" pitchFamily="34" charset="-122"/>
                          <a:ea typeface="微软雅黑 Light" panose="020B0502040204020203" pitchFamily="34" charset="-122"/>
                        </a:rPr>
                        <a:t>超级计算机“元”上</a:t>
                      </a:r>
                      <a:r>
                        <a:rPr lang="zh-CN" sz="1600" b="0" kern="100" dirty="0" smtClean="0">
                          <a:effectLst/>
                          <a:latin typeface="微软雅黑 Light" panose="020B0502040204020203" pitchFamily="34" charset="-122"/>
                          <a:ea typeface="微软雅黑 Light" panose="020B0502040204020203" pitchFamily="34" charset="-122"/>
                        </a:rPr>
                        <a:t>的计算</a:t>
                      </a:r>
                      <a:r>
                        <a:rPr lang="zh-CN" sz="1600" b="0" kern="100" dirty="0">
                          <a:effectLst/>
                          <a:latin typeface="微软雅黑 Light" panose="020B0502040204020203" pitchFamily="34" charset="-122"/>
                          <a:ea typeface="微软雅黑 Light" panose="020B0502040204020203" pitchFamily="34" charset="-122"/>
                        </a:rPr>
                        <a:t>节点</a:t>
                      </a:r>
                      <a:endParaRPr lang="zh-CN" sz="2000" b="0" kern="100" dirty="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marL="0" marR="0" indent="0" algn="ctr" defTabSz="914400" rtl="0" eaLnBrk="1" fontAlgn="auto" latinLnBrk="0" hangingPunct="0">
                        <a:lnSpc>
                          <a:spcPct val="100000"/>
                        </a:lnSpc>
                        <a:spcBef>
                          <a:spcPts val="0"/>
                        </a:spcBef>
                        <a:spcAft>
                          <a:spcPts val="0"/>
                        </a:spcAft>
                        <a:buClrTx/>
                        <a:buSzTx/>
                        <a:buFontTx/>
                        <a:buNone/>
                        <a:tabLst/>
                        <a:defRPr/>
                      </a:pPr>
                      <a:r>
                        <a:rPr lang="zh-CN" altLang="en-US" sz="1400" b="0" kern="100" dirty="0" smtClean="0">
                          <a:effectLst/>
                          <a:latin typeface="微软雅黑 Light" panose="020B0502040204020203" pitchFamily="34" charset="-122"/>
                          <a:ea typeface="微软雅黑 Light" panose="020B0502040204020203" pitchFamily="34" charset="-122"/>
                        </a:rPr>
                        <a:t>超算中心</a:t>
                      </a:r>
                      <a:r>
                        <a:rPr lang="zh-CN" altLang="zh-CN" sz="1400" b="0" kern="100" dirty="0" smtClean="0">
                          <a:effectLst/>
                          <a:latin typeface="微软雅黑 Light" panose="020B0502040204020203" pitchFamily="34" charset="-122"/>
                          <a:ea typeface="微软雅黑 Light" panose="020B0502040204020203" pitchFamily="34" charset="-122"/>
                        </a:rPr>
                        <a:t> “</a:t>
                      </a:r>
                      <a:r>
                        <a:rPr lang="zh-CN" altLang="en-US" sz="1400" b="0" kern="100" dirty="0" smtClean="0">
                          <a:effectLst/>
                          <a:latin typeface="微软雅黑 Light" panose="020B0502040204020203" pitchFamily="34" charset="-122"/>
                          <a:ea typeface="微软雅黑 Light" panose="020B0502040204020203" pitchFamily="34" charset="-122"/>
                        </a:rPr>
                        <a:t>天河</a:t>
                      </a:r>
                      <a:r>
                        <a:rPr lang="en-US" altLang="zh-CN" sz="1400" b="0" kern="100" dirty="0" smtClean="0">
                          <a:effectLst/>
                          <a:latin typeface="微软雅黑 Light" panose="020B0502040204020203" pitchFamily="34" charset="-122"/>
                          <a:ea typeface="微软雅黑 Light" panose="020B0502040204020203" pitchFamily="34" charset="-122"/>
                        </a:rPr>
                        <a:t>2</a:t>
                      </a:r>
                      <a:r>
                        <a:rPr lang="zh-CN" altLang="en-US" sz="1400" b="0" kern="100" dirty="0" smtClean="0">
                          <a:effectLst/>
                          <a:latin typeface="微软雅黑 Light" panose="020B0502040204020203" pitchFamily="34" charset="-122"/>
                          <a:ea typeface="微软雅黑 Light" panose="020B0502040204020203" pitchFamily="34" charset="-122"/>
                        </a:rPr>
                        <a:t>号”</a:t>
                      </a:r>
                      <a:r>
                        <a:rPr lang="zh-CN" altLang="zh-CN" sz="1400" b="0" kern="100" dirty="0" smtClean="0">
                          <a:effectLst/>
                          <a:latin typeface="微软雅黑 Light" panose="020B0502040204020203" pitchFamily="34" charset="-122"/>
                          <a:ea typeface="微软雅黑 Light" panose="020B0502040204020203" pitchFamily="34" charset="-122"/>
                        </a:rPr>
                        <a:t>上的计算节点</a:t>
                      </a:r>
                      <a:endParaRPr lang="zh-CN" altLang="zh-CN" sz="1800" b="0" kern="100" dirty="0" smtClean="0">
                        <a:effectLst/>
                        <a:latin typeface="微软雅黑 Light" panose="020B0502040204020203" pitchFamily="34" charset="-122"/>
                        <a:ea typeface="微软雅黑 Light" panose="020B0502040204020203" pitchFamily="34" charset="-122"/>
                      </a:endParaRPr>
                    </a:p>
                  </a:txBody>
                  <a:tcPr marL="68580" marR="68580" marT="0" marB="0" anchor="ctr"/>
                </a:tc>
              </a:tr>
              <a:tr h="278300">
                <a:tc>
                  <a:txBody>
                    <a:bodyPr/>
                    <a:lstStyle/>
                    <a:p>
                      <a:pPr algn="ctr" hangingPunct="0">
                        <a:lnSpc>
                          <a:spcPct val="100000"/>
                        </a:lnSpc>
                        <a:spcAft>
                          <a:spcPts val="0"/>
                        </a:spcAft>
                      </a:pPr>
                      <a:r>
                        <a:rPr lang="en-US" sz="1400" kern="100" dirty="0">
                          <a:solidFill>
                            <a:schemeClr val="tx1"/>
                          </a:solidFill>
                          <a:effectLst/>
                          <a:latin typeface="微软雅黑 Light" panose="020B0502040204020203" pitchFamily="34" charset="-122"/>
                          <a:ea typeface="微软雅黑 Light" panose="020B0502040204020203" pitchFamily="34" charset="-122"/>
                        </a:rPr>
                        <a:t>CPU</a:t>
                      </a:r>
                      <a:r>
                        <a:rPr lang="zh-CN" sz="1400" kern="100" dirty="0">
                          <a:solidFill>
                            <a:schemeClr val="tx1"/>
                          </a:solidFill>
                          <a:effectLst/>
                          <a:latin typeface="微软雅黑 Light" panose="020B0502040204020203" pitchFamily="34" charset="-122"/>
                          <a:ea typeface="微软雅黑 Light" panose="020B0502040204020203" pitchFamily="34" charset="-122"/>
                        </a:rPr>
                        <a:t>型号</a:t>
                      </a:r>
                      <a:endParaRPr lang="zh-CN" sz="1800" b="1" kern="100" dirty="0">
                        <a:solidFill>
                          <a:schemeClr val="tx1"/>
                        </a:solidFill>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hangingPunct="0">
                        <a:spcAft>
                          <a:spcPts val="0"/>
                        </a:spcAft>
                      </a:pPr>
                      <a:r>
                        <a:rPr lang="en-US" sz="1600" b="0" kern="100" dirty="0">
                          <a:effectLst/>
                          <a:latin typeface="微软雅黑 Light" panose="020B0502040204020203" pitchFamily="34" charset="-122"/>
                          <a:ea typeface="微软雅黑 Light" panose="020B0502040204020203" pitchFamily="34" charset="-122"/>
                        </a:rPr>
                        <a:t>Intel E5-2680 V2</a:t>
                      </a:r>
                      <a:endParaRPr lang="zh-CN" sz="2000" b="0" kern="100" dirty="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hangingPunct="0">
                        <a:spcAft>
                          <a:spcPts val="0"/>
                        </a:spcAft>
                      </a:pPr>
                      <a:r>
                        <a:rPr lang="en-US" altLang="zh-CN" sz="1400" kern="100" dirty="0" smtClean="0">
                          <a:effectLst/>
                          <a:latin typeface="微软雅黑 Light" panose="020B0502040204020203" pitchFamily="34" charset="-122"/>
                          <a:ea typeface="微软雅黑 Light" panose="020B0502040204020203" pitchFamily="34" charset="-122"/>
                        </a:rPr>
                        <a:t>Intel E5-4640 </a:t>
                      </a:r>
                      <a:endParaRPr lang="zh-CN" sz="1400" kern="100" dirty="0">
                        <a:effectLst/>
                        <a:latin typeface="微软雅黑 Light" panose="020B0502040204020203" pitchFamily="34" charset="-122"/>
                        <a:ea typeface="微软雅黑 Light" panose="020B0502040204020203" pitchFamily="34" charset="-122"/>
                      </a:endParaRPr>
                    </a:p>
                  </a:txBody>
                  <a:tcPr marL="68580" marR="68580" marT="0" marB="0" anchor="ctr"/>
                </a:tc>
              </a:tr>
              <a:tr h="278300">
                <a:tc>
                  <a:txBody>
                    <a:bodyPr/>
                    <a:lstStyle/>
                    <a:p>
                      <a:pPr algn="ctr" hangingPunct="0">
                        <a:lnSpc>
                          <a:spcPct val="100000"/>
                        </a:lnSpc>
                        <a:spcAft>
                          <a:spcPts val="0"/>
                        </a:spcAft>
                      </a:pPr>
                      <a:r>
                        <a:rPr lang="en-US" sz="1400" kern="100" dirty="0">
                          <a:solidFill>
                            <a:schemeClr val="tx1"/>
                          </a:solidFill>
                          <a:effectLst/>
                          <a:latin typeface="微软雅黑 Light" panose="020B0502040204020203" pitchFamily="34" charset="-122"/>
                          <a:ea typeface="微软雅黑 Light" panose="020B0502040204020203" pitchFamily="34" charset="-122"/>
                        </a:rPr>
                        <a:t>CPU</a:t>
                      </a:r>
                      <a:r>
                        <a:rPr lang="zh-CN" sz="1400" kern="100" dirty="0">
                          <a:solidFill>
                            <a:schemeClr val="tx1"/>
                          </a:solidFill>
                          <a:effectLst/>
                          <a:latin typeface="微软雅黑 Light" panose="020B0502040204020203" pitchFamily="34" charset="-122"/>
                          <a:ea typeface="微软雅黑 Light" panose="020B0502040204020203" pitchFamily="34" charset="-122"/>
                        </a:rPr>
                        <a:t>核数</a:t>
                      </a:r>
                      <a:endParaRPr lang="zh-CN" sz="1800" b="1" kern="100" dirty="0">
                        <a:solidFill>
                          <a:schemeClr val="tx1"/>
                        </a:solidFill>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hangingPunct="0">
                        <a:spcAft>
                          <a:spcPts val="0"/>
                        </a:spcAft>
                      </a:pPr>
                      <a:r>
                        <a:rPr lang="en-US" sz="1600" b="0" kern="100" dirty="0">
                          <a:effectLst/>
                          <a:latin typeface="微软雅黑 Light" panose="020B0502040204020203" pitchFamily="34" charset="-122"/>
                          <a:ea typeface="微软雅黑 Light" panose="020B0502040204020203" pitchFamily="34" charset="-122"/>
                        </a:rPr>
                        <a:t>10</a:t>
                      </a:r>
                      <a:r>
                        <a:rPr lang="zh-CN" sz="1600" b="0" kern="100" dirty="0">
                          <a:effectLst/>
                          <a:latin typeface="微软雅黑 Light" panose="020B0502040204020203" pitchFamily="34" charset="-122"/>
                          <a:ea typeface="微软雅黑 Light" panose="020B0502040204020203" pitchFamily="34" charset="-122"/>
                        </a:rPr>
                        <a:t>（每个</a:t>
                      </a:r>
                      <a:r>
                        <a:rPr lang="en-US" sz="1600" b="0" kern="100" dirty="0">
                          <a:effectLst/>
                          <a:latin typeface="微软雅黑 Light" panose="020B0502040204020203" pitchFamily="34" charset="-122"/>
                          <a:ea typeface="微软雅黑 Light" panose="020B0502040204020203" pitchFamily="34" charset="-122"/>
                        </a:rPr>
                        <a:t>CPU</a:t>
                      </a:r>
                      <a:r>
                        <a:rPr lang="zh-CN" sz="1600" b="0" kern="100" dirty="0">
                          <a:effectLst/>
                          <a:latin typeface="微软雅黑 Light" panose="020B0502040204020203" pitchFamily="34" charset="-122"/>
                          <a:ea typeface="微软雅黑 Light" panose="020B0502040204020203" pitchFamily="34" charset="-122"/>
                        </a:rPr>
                        <a:t>核数）</a:t>
                      </a:r>
                      <a:r>
                        <a:rPr lang="en-US" sz="1600" b="0" kern="100" dirty="0">
                          <a:effectLst/>
                          <a:latin typeface="微软雅黑 Light" panose="020B0502040204020203" pitchFamily="34" charset="-122"/>
                          <a:ea typeface="微软雅黑 Light" panose="020B0502040204020203" pitchFamily="34" charset="-122"/>
                        </a:rPr>
                        <a:t>*2</a:t>
                      </a:r>
                      <a:r>
                        <a:rPr lang="zh-CN" sz="1600" b="0" kern="100" dirty="0">
                          <a:effectLst/>
                          <a:latin typeface="微软雅黑 Light" panose="020B0502040204020203" pitchFamily="34" charset="-122"/>
                          <a:ea typeface="微软雅黑 Light" panose="020B0502040204020203" pitchFamily="34" charset="-122"/>
                        </a:rPr>
                        <a:t>（</a:t>
                      </a:r>
                      <a:r>
                        <a:rPr lang="en-US" sz="1600" b="0" kern="100" dirty="0">
                          <a:effectLst/>
                          <a:latin typeface="微软雅黑 Light" panose="020B0502040204020203" pitchFamily="34" charset="-122"/>
                          <a:ea typeface="微软雅黑 Light" panose="020B0502040204020203" pitchFamily="34" charset="-122"/>
                        </a:rPr>
                        <a:t>CPU</a:t>
                      </a:r>
                      <a:r>
                        <a:rPr lang="zh-CN" sz="1600" b="0" kern="100" dirty="0">
                          <a:effectLst/>
                          <a:latin typeface="微软雅黑 Light" panose="020B0502040204020203" pitchFamily="34" charset="-122"/>
                          <a:ea typeface="微软雅黑 Light" panose="020B0502040204020203" pitchFamily="34" charset="-122"/>
                        </a:rPr>
                        <a:t>数量）</a:t>
                      </a:r>
                      <a:r>
                        <a:rPr lang="en-US" sz="1600" b="0" kern="100" dirty="0">
                          <a:effectLst/>
                          <a:latin typeface="微软雅黑 Light" panose="020B0502040204020203" pitchFamily="34" charset="-122"/>
                          <a:ea typeface="微软雅黑 Light" panose="020B0502040204020203" pitchFamily="34" charset="-122"/>
                        </a:rPr>
                        <a:t>=20</a:t>
                      </a:r>
                      <a:r>
                        <a:rPr lang="zh-CN" sz="1600" b="0" kern="100" dirty="0">
                          <a:effectLst/>
                          <a:latin typeface="微软雅黑 Light" panose="020B0502040204020203" pitchFamily="34" charset="-122"/>
                          <a:ea typeface="微软雅黑 Light" panose="020B0502040204020203" pitchFamily="34" charset="-122"/>
                        </a:rPr>
                        <a:t>核</a:t>
                      </a:r>
                      <a:endParaRPr lang="zh-CN" sz="2000" b="0" kern="100" dirty="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marL="0" marR="0" indent="0" algn="ctr" defTabSz="914400" rtl="0" eaLnBrk="1" fontAlgn="auto" latinLnBrk="0" hangingPunct="0">
                        <a:lnSpc>
                          <a:spcPct val="100000"/>
                        </a:lnSpc>
                        <a:spcBef>
                          <a:spcPts val="0"/>
                        </a:spcBef>
                        <a:spcAft>
                          <a:spcPts val="0"/>
                        </a:spcAft>
                        <a:buClrTx/>
                        <a:buSzTx/>
                        <a:buFontTx/>
                        <a:buNone/>
                        <a:tabLst/>
                        <a:defRPr/>
                      </a:pPr>
                      <a:r>
                        <a:rPr lang="en-US" altLang="zh-CN" sz="1400" b="0" kern="100" dirty="0" smtClean="0">
                          <a:effectLst/>
                          <a:latin typeface="微软雅黑 Light" panose="020B0502040204020203" pitchFamily="34" charset="-122"/>
                          <a:ea typeface="微软雅黑 Light" panose="020B0502040204020203" pitchFamily="34" charset="-122"/>
                        </a:rPr>
                        <a:t>12</a:t>
                      </a:r>
                      <a:r>
                        <a:rPr lang="zh-CN" altLang="zh-CN" sz="1400" b="0" kern="100" dirty="0" smtClean="0">
                          <a:effectLst/>
                          <a:latin typeface="微软雅黑 Light" panose="020B0502040204020203" pitchFamily="34" charset="-122"/>
                          <a:ea typeface="微软雅黑 Light" panose="020B0502040204020203" pitchFamily="34" charset="-122"/>
                        </a:rPr>
                        <a:t>（每个</a:t>
                      </a:r>
                      <a:r>
                        <a:rPr lang="en-US" altLang="zh-CN" sz="1400" b="0" kern="100" dirty="0" smtClean="0">
                          <a:effectLst/>
                          <a:latin typeface="微软雅黑 Light" panose="020B0502040204020203" pitchFamily="34" charset="-122"/>
                          <a:ea typeface="微软雅黑 Light" panose="020B0502040204020203" pitchFamily="34" charset="-122"/>
                        </a:rPr>
                        <a:t>CPU</a:t>
                      </a:r>
                      <a:r>
                        <a:rPr lang="zh-CN" altLang="zh-CN" sz="1400" b="0" kern="100" dirty="0" smtClean="0">
                          <a:effectLst/>
                          <a:latin typeface="微软雅黑 Light" panose="020B0502040204020203" pitchFamily="34" charset="-122"/>
                          <a:ea typeface="微软雅黑 Light" panose="020B0502040204020203" pitchFamily="34" charset="-122"/>
                        </a:rPr>
                        <a:t>核数）</a:t>
                      </a:r>
                      <a:r>
                        <a:rPr lang="en-US" altLang="zh-CN" sz="1400" b="0" kern="100" dirty="0" smtClean="0">
                          <a:effectLst/>
                          <a:latin typeface="微软雅黑 Light" panose="020B0502040204020203" pitchFamily="34" charset="-122"/>
                          <a:ea typeface="微软雅黑 Light" panose="020B0502040204020203" pitchFamily="34" charset="-122"/>
                        </a:rPr>
                        <a:t>*2</a:t>
                      </a:r>
                      <a:r>
                        <a:rPr lang="zh-CN" altLang="zh-CN" sz="1400" b="0" kern="100" dirty="0" smtClean="0">
                          <a:effectLst/>
                          <a:latin typeface="微软雅黑 Light" panose="020B0502040204020203" pitchFamily="34" charset="-122"/>
                          <a:ea typeface="微软雅黑 Light" panose="020B0502040204020203" pitchFamily="34" charset="-122"/>
                        </a:rPr>
                        <a:t>（</a:t>
                      </a:r>
                      <a:r>
                        <a:rPr lang="en-US" altLang="zh-CN" sz="1400" b="0" kern="100" dirty="0" smtClean="0">
                          <a:effectLst/>
                          <a:latin typeface="微软雅黑 Light" panose="020B0502040204020203" pitchFamily="34" charset="-122"/>
                          <a:ea typeface="微软雅黑 Light" panose="020B0502040204020203" pitchFamily="34" charset="-122"/>
                        </a:rPr>
                        <a:t>CPU</a:t>
                      </a:r>
                      <a:r>
                        <a:rPr lang="zh-CN" altLang="zh-CN" sz="1400" b="0" kern="100" dirty="0" smtClean="0">
                          <a:effectLst/>
                          <a:latin typeface="微软雅黑 Light" panose="020B0502040204020203" pitchFamily="34" charset="-122"/>
                          <a:ea typeface="微软雅黑 Light" panose="020B0502040204020203" pitchFamily="34" charset="-122"/>
                        </a:rPr>
                        <a:t>数量）</a:t>
                      </a:r>
                      <a:r>
                        <a:rPr lang="en-US" altLang="zh-CN" sz="1400" b="0" kern="100" dirty="0" smtClean="0">
                          <a:effectLst/>
                          <a:latin typeface="微软雅黑 Light" panose="020B0502040204020203" pitchFamily="34" charset="-122"/>
                          <a:ea typeface="微软雅黑 Light" panose="020B0502040204020203" pitchFamily="34" charset="-122"/>
                        </a:rPr>
                        <a:t>=24</a:t>
                      </a:r>
                      <a:r>
                        <a:rPr lang="zh-CN" altLang="zh-CN" sz="1400" b="0" kern="100" dirty="0" smtClean="0">
                          <a:effectLst/>
                          <a:latin typeface="微软雅黑 Light" panose="020B0502040204020203" pitchFamily="34" charset="-122"/>
                          <a:ea typeface="微软雅黑 Light" panose="020B0502040204020203" pitchFamily="34" charset="-122"/>
                        </a:rPr>
                        <a:t>核</a:t>
                      </a:r>
                      <a:endParaRPr lang="zh-CN" altLang="zh-CN" sz="1800" b="0" kern="100" dirty="0" smtClean="0">
                        <a:effectLst/>
                        <a:latin typeface="微软雅黑 Light" panose="020B0502040204020203" pitchFamily="34" charset="-122"/>
                        <a:ea typeface="微软雅黑 Light" panose="020B0502040204020203" pitchFamily="34" charset="-122"/>
                      </a:endParaRPr>
                    </a:p>
                  </a:txBody>
                  <a:tcPr marL="68580" marR="68580" marT="0" marB="0" anchor="ctr"/>
                </a:tc>
              </a:tr>
              <a:tr h="278300">
                <a:tc>
                  <a:txBody>
                    <a:bodyPr/>
                    <a:lstStyle/>
                    <a:p>
                      <a:pPr algn="ctr" hangingPunct="0">
                        <a:lnSpc>
                          <a:spcPct val="100000"/>
                        </a:lnSpc>
                        <a:spcAft>
                          <a:spcPts val="0"/>
                        </a:spcAft>
                      </a:pPr>
                      <a:r>
                        <a:rPr lang="zh-CN" sz="1400" kern="100" dirty="0">
                          <a:solidFill>
                            <a:schemeClr val="tx1"/>
                          </a:solidFill>
                          <a:effectLst/>
                          <a:latin typeface="微软雅黑 Light" panose="020B0502040204020203" pitchFamily="34" charset="-122"/>
                          <a:ea typeface="微软雅黑 Light" panose="020B0502040204020203" pitchFamily="34" charset="-122"/>
                        </a:rPr>
                        <a:t>网络连接方式</a:t>
                      </a:r>
                      <a:endParaRPr lang="zh-CN" sz="1800" b="1" kern="100" dirty="0">
                        <a:solidFill>
                          <a:schemeClr val="tx1"/>
                        </a:solidFill>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hangingPunct="0">
                        <a:spcAft>
                          <a:spcPts val="0"/>
                        </a:spcAft>
                      </a:pPr>
                      <a:r>
                        <a:rPr lang="en-US" sz="1600" b="0" kern="100" dirty="0" err="1">
                          <a:effectLst/>
                          <a:latin typeface="微软雅黑 Light" panose="020B0502040204020203" pitchFamily="34" charset="-122"/>
                          <a:ea typeface="微软雅黑 Light" panose="020B0502040204020203" pitchFamily="34" charset="-122"/>
                        </a:rPr>
                        <a:t>Infiniband</a:t>
                      </a:r>
                      <a:endParaRPr lang="zh-CN" sz="2000" b="0" kern="100" dirty="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hangingPunct="0">
                        <a:spcAft>
                          <a:spcPts val="0"/>
                        </a:spcAft>
                      </a:pPr>
                      <a:r>
                        <a:rPr lang="zh-CN" altLang="en-US" sz="1400" kern="100" dirty="0" smtClean="0">
                          <a:effectLst/>
                          <a:latin typeface="微软雅黑 Light" panose="020B0502040204020203" pitchFamily="34" charset="-122"/>
                          <a:ea typeface="微软雅黑 Light" panose="020B0502040204020203" pitchFamily="34" charset="-122"/>
                        </a:rPr>
                        <a:t>自主定制的高速互连系统</a:t>
                      </a:r>
                      <a:endParaRPr lang="zh-CN" sz="1400" kern="100" dirty="0">
                        <a:effectLst/>
                        <a:latin typeface="微软雅黑 Light" panose="020B0502040204020203" pitchFamily="34" charset="-122"/>
                        <a:ea typeface="微软雅黑 Light" panose="020B0502040204020203" pitchFamily="34" charset="-122"/>
                      </a:endParaRPr>
                    </a:p>
                  </a:txBody>
                  <a:tcPr marL="68580" marR="68580" marT="0" marB="0" anchor="ctr"/>
                </a:tc>
              </a:tr>
              <a:tr h="278300">
                <a:tc>
                  <a:txBody>
                    <a:bodyPr/>
                    <a:lstStyle/>
                    <a:p>
                      <a:pPr algn="ctr" hangingPunct="0">
                        <a:lnSpc>
                          <a:spcPct val="100000"/>
                        </a:lnSpc>
                        <a:spcAft>
                          <a:spcPts val="0"/>
                        </a:spcAft>
                      </a:pPr>
                      <a:r>
                        <a:rPr lang="en-US" sz="1400" kern="100" dirty="0">
                          <a:solidFill>
                            <a:schemeClr val="tx1"/>
                          </a:solidFill>
                          <a:effectLst/>
                          <a:latin typeface="微软雅黑 Light" panose="020B0502040204020203" pitchFamily="34" charset="-122"/>
                          <a:ea typeface="微软雅黑 Light" panose="020B0502040204020203" pitchFamily="34" charset="-122"/>
                        </a:rPr>
                        <a:t>MPI</a:t>
                      </a:r>
                      <a:r>
                        <a:rPr lang="zh-CN" sz="1400" kern="100" dirty="0">
                          <a:solidFill>
                            <a:schemeClr val="tx1"/>
                          </a:solidFill>
                          <a:effectLst/>
                          <a:latin typeface="微软雅黑 Light" panose="020B0502040204020203" pitchFamily="34" charset="-122"/>
                          <a:ea typeface="微软雅黑 Light" panose="020B0502040204020203" pitchFamily="34" charset="-122"/>
                        </a:rPr>
                        <a:t>版本</a:t>
                      </a:r>
                      <a:endParaRPr lang="zh-CN" sz="1800" b="1" kern="100" dirty="0">
                        <a:solidFill>
                          <a:schemeClr val="tx1"/>
                        </a:solidFill>
                        <a:effectLst/>
                        <a:latin typeface="微软雅黑 Light" panose="020B0502040204020203" pitchFamily="34" charset="-122"/>
                        <a:ea typeface="微软雅黑 Light" panose="020B0502040204020203" pitchFamily="34" charset="-122"/>
                      </a:endParaRPr>
                    </a:p>
                  </a:txBody>
                  <a:tcPr marL="68580" marR="68580" marT="0" marB="0" anchor="ctr"/>
                </a:tc>
                <a:tc gridSpan="2">
                  <a:txBody>
                    <a:bodyPr/>
                    <a:lstStyle/>
                    <a:p>
                      <a:pPr algn="ctr" hangingPunct="0">
                        <a:spcAft>
                          <a:spcPts val="0"/>
                        </a:spcAft>
                      </a:pPr>
                      <a:r>
                        <a:rPr lang="en-US" sz="1600" b="0" kern="100" dirty="0">
                          <a:effectLst/>
                          <a:latin typeface="微软雅黑 Light" panose="020B0502040204020203" pitchFamily="34" charset="-122"/>
                          <a:ea typeface="微软雅黑 Light" panose="020B0502040204020203" pitchFamily="34" charset="-122"/>
                        </a:rPr>
                        <a:t>mvapich2-2.1</a:t>
                      </a:r>
                      <a:endParaRPr lang="zh-CN" sz="2000" b="0" kern="100" dirty="0">
                        <a:effectLst/>
                        <a:latin typeface="微软雅黑 Light" panose="020B0502040204020203" pitchFamily="34" charset="-122"/>
                        <a:ea typeface="微软雅黑 Light" panose="020B0502040204020203" pitchFamily="34" charset="-122"/>
                      </a:endParaRPr>
                    </a:p>
                  </a:txBody>
                  <a:tcPr marL="68580" marR="68580" marT="0" marB="0" anchor="ctr"/>
                </a:tc>
                <a:tc hMerge="1">
                  <a:txBody>
                    <a:bodyPr/>
                    <a:lstStyle/>
                    <a:p>
                      <a:pPr algn="ctr" hangingPunct="0">
                        <a:spcAft>
                          <a:spcPts val="0"/>
                        </a:spcAft>
                      </a:pP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r>
              <a:tr h="278300">
                <a:tc>
                  <a:txBody>
                    <a:bodyPr/>
                    <a:lstStyle/>
                    <a:p>
                      <a:pPr algn="ctr" hangingPunct="0">
                        <a:lnSpc>
                          <a:spcPct val="100000"/>
                        </a:lnSpc>
                        <a:spcAft>
                          <a:spcPts val="0"/>
                        </a:spcAft>
                      </a:pPr>
                      <a:r>
                        <a:rPr lang="zh-CN" sz="1400" kern="100" dirty="0">
                          <a:solidFill>
                            <a:schemeClr val="tx1"/>
                          </a:solidFill>
                          <a:effectLst/>
                          <a:latin typeface="微软雅黑 Light" panose="020B0502040204020203" pitchFamily="34" charset="-122"/>
                          <a:ea typeface="微软雅黑 Light" panose="020B0502040204020203" pitchFamily="34" charset="-122"/>
                        </a:rPr>
                        <a:t>测试用例</a:t>
                      </a:r>
                      <a:endParaRPr lang="zh-CN" sz="1800" b="1" kern="100" dirty="0">
                        <a:solidFill>
                          <a:schemeClr val="tx1"/>
                        </a:solidFill>
                        <a:effectLst/>
                        <a:latin typeface="微软雅黑 Light" panose="020B0502040204020203" pitchFamily="34" charset="-122"/>
                        <a:ea typeface="微软雅黑 Light" panose="020B0502040204020203" pitchFamily="34" charset="-122"/>
                      </a:endParaRPr>
                    </a:p>
                  </a:txBody>
                  <a:tcPr marL="68580" marR="68580" marT="0" marB="0" anchor="ctr"/>
                </a:tc>
                <a:tc gridSpan="2">
                  <a:txBody>
                    <a:bodyPr/>
                    <a:lstStyle/>
                    <a:p>
                      <a:pPr algn="ctr" hangingPunct="0">
                        <a:spcAft>
                          <a:spcPts val="0"/>
                        </a:spcAft>
                      </a:pPr>
                      <a:r>
                        <a:rPr lang="zh-CN" sz="1600" b="0" kern="100" dirty="0">
                          <a:effectLst/>
                          <a:latin typeface="微软雅黑 Light" panose="020B0502040204020203" pitchFamily="34" charset="-122"/>
                          <a:ea typeface="微软雅黑 Light" panose="020B0502040204020203" pitchFamily="34" charset="-122"/>
                        </a:rPr>
                        <a:t>铒晶格反应扩散模型</a:t>
                      </a:r>
                      <a:endParaRPr lang="zh-CN" sz="2000" b="0" kern="100" dirty="0">
                        <a:effectLst/>
                        <a:latin typeface="微软雅黑 Light" panose="020B0502040204020203" pitchFamily="34" charset="-122"/>
                        <a:ea typeface="微软雅黑 Light" panose="020B0502040204020203" pitchFamily="34" charset="-122"/>
                      </a:endParaRPr>
                    </a:p>
                  </a:txBody>
                  <a:tcPr marL="68580" marR="68580" marT="0" marB="0" anchor="ctr"/>
                </a:tc>
                <a:tc hMerge="1">
                  <a:txBody>
                    <a:bodyPr/>
                    <a:lstStyle/>
                    <a:p>
                      <a:pPr algn="ctr" hangingPunct="0">
                        <a:spcAft>
                          <a:spcPts val="0"/>
                        </a:spcAft>
                      </a:pP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r>
              <a:tr h="592624">
                <a:tc>
                  <a:txBody>
                    <a:bodyPr/>
                    <a:lstStyle/>
                    <a:p>
                      <a:pPr algn="ctr" hangingPunct="0">
                        <a:lnSpc>
                          <a:spcPct val="100000"/>
                        </a:lnSpc>
                        <a:spcAft>
                          <a:spcPts val="0"/>
                        </a:spcAft>
                      </a:pPr>
                      <a:r>
                        <a:rPr lang="zh-CN" sz="1400" kern="100" dirty="0">
                          <a:solidFill>
                            <a:schemeClr val="tx1"/>
                          </a:solidFill>
                          <a:effectLst/>
                          <a:latin typeface="微软雅黑 Light" panose="020B0502040204020203" pitchFamily="34" charset="-122"/>
                          <a:ea typeface="微软雅黑 Light" panose="020B0502040204020203" pitchFamily="34" charset="-122"/>
                        </a:rPr>
                        <a:t>并行性能测试</a:t>
                      </a:r>
                      <a:endParaRPr lang="zh-CN" sz="1800" kern="100" dirty="0">
                        <a:solidFill>
                          <a:schemeClr val="tx1"/>
                        </a:solidFill>
                        <a:effectLst/>
                        <a:latin typeface="微软雅黑 Light" panose="020B0502040204020203" pitchFamily="34" charset="-122"/>
                        <a:ea typeface="微软雅黑 Light" panose="020B0502040204020203" pitchFamily="34" charset="-122"/>
                      </a:endParaRPr>
                    </a:p>
                    <a:p>
                      <a:pPr algn="ctr" hangingPunct="0">
                        <a:lnSpc>
                          <a:spcPct val="100000"/>
                        </a:lnSpc>
                        <a:spcAft>
                          <a:spcPts val="0"/>
                        </a:spcAft>
                      </a:pPr>
                      <a:r>
                        <a:rPr lang="zh-CN" sz="1400" kern="100" dirty="0">
                          <a:solidFill>
                            <a:schemeClr val="tx1"/>
                          </a:solidFill>
                          <a:effectLst/>
                          <a:latin typeface="微软雅黑 Light" panose="020B0502040204020203" pitchFamily="34" charset="-122"/>
                          <a:ea typeface="微软雅黑 Light" panose="020B0502040204020203" pitchFamily="34" charset="-122"/>
                        </a:rPr>
                        <a:t>晶格规模</a:t>
                      </a:r>
                      <a:endParaRPr lang="zh-CN" sz="1800" b="1" kern="100" dirty="0">
                        <a:solidFill>
                          <a:schemeClr val="tx1"/>
                        </a:solidFill>
                        <a:effectLst/>
                        <a:latin typeface="微软雅黑 Light" panose="020B0502040204020203" pitchFamily="34" charset="-122"/>
                        <a:ea typeface="微软雅黑 Light" panose="020B0502040204020203" pitchFamily="34" charset="-122"/>
                      </a:endParaRPr>
                    </a:p>
                  </a:txBody>
                  <a:tcPr marL="68580" marR="68580" marT="0" marB="0" anchor="ctr"/>
                </a:tc>
                <a:tc gridSpan="2">
                  <a:txBody>
                    <a:bodyPr/>
                    <a:lstStyle/>
                    <a:p>
                      <a:pPr algn="ctr" hangingPunct="0">
                        <a:lnSpc>
                          <a:spcPts val="1000"/>
                        </a:lnSpc>
                        <a:spcAft>
                          <a:spcPts val="0"/>
                        </a:spcAft>
                      </a:pPr>
                      <a:r>
                        <a:rPr lang="en-US" sz="1600" b="0" kern="100" dirty="0">
                          <a:effectLst/>
                          <a:latin typeface="微软雅黑 Light" panose="020B0502040204020203" pitchFamily="34" charset="-122"/>
                          <a:ea typeface="微软雅黑 Light" panose="020B0502040204020203" pitchFamily="34" charset="-122"/>
                        </a:rPr>
                        <a:t>(200,200,200)</a:t>
                      </a:r>
                      <a:endParaRPr lang="zh-CN" sz="2000" b="0" kern="100" dirty="0">
                        <a:effectLst/>
                        <a:latin typeface="微软雅黑 Light" panose="020B0502040204020203" pitchFamily="34" charset="-122"/>
                        <a:ea typeface="微软雅黑 Light" panose="020B0502040204020203" pitchFamily="34" charset="-122"/>
                      </a:endParaRPr>
                    </a:p>
                  </a:txBody>
                  <a:tcPr marL="68580" marR="68580" marT="0" marB="0" anchor="ctr"/>
                </a:tc>
                <a:tc hMerge="1">
                  <a:txBody>
                    <a:bodyPr/>
                    <a:lstStyle/>
                    <a:p>
                      <a:pPr algn="ctr" hangingPunct="0">
                        <a:lnSpc>
                          <a:spcPts val="1000"/>
                        </a:lnSpc>
                        <a:spcAft>
                          <a:spcPts val="0"/>
                        </a:spcAft>
                      </a:pP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r>
              <a:tr h="627082">
                <a:tc>
                  <a:txBody>
                    <a:bodyPr/>
                    <a:lstStyle/>
                    <a:p>
                      <a:pPr algn="ctr" hangingPunct="0">
                        <a:lnSpc>
                          <a:spcPct val="100000"/>
                        </a:lnSpc>
                        <a:spcAft>
                          <a:spcPts val="0"/>
                        </a:spcAft>
                      </a:pPr>
                      <a:r>
                        <a:rPr lang="zh-CN" sz="1400" kern="100" dirty="0">
                          <a:solidFill>
                            <a:schemeClr val="tx1"/>
                          </a:solidFill>
                          <a:effectLst/>
                          <a:latin typeface="微软雅黑 Light" panose="020B0502040204020203" pitchFamily="34" charset="-122"/>
                          <a:ea typeface="微软雅黑 Light" panose="020B0502040204020203" pitchFamily="34" charset="-122"/>
                        </a:rPr>
                        <a:t>可扩展性测试</a:t>
                      </a:r>
                      <a:endParaRPr lang="zh-CN" sz="1800" kern="100" dirty="0">
                        <a:solidFill>
                          <a:schemeClr val="tx1"/>
                        </a:solidFill>
                        <a:effectLst/>
                        <a:latin typeface="微软雅黑 Light" panose="020B0502040204020203" pitchFamily="34" charset="-122"/>
                        <a:ea typeface="微软雅黑 Light" panose="020B0502040204020203" pitchFamily="34" charset="-122"/>
                      </a:endParaRPr>
                    </a:p>
                    <a:p>
                      <a:pPr algn="ctr" hangingPunct="0">
                        <a:lnSpc>
                          <a:spcPct val="100000"/>
                        </a:lnSpc>
                        <a:spcAft>
                          <a:spcPts val="0"/>
                        </a:spcAft>
                      </a:pPr>
                      <a:r>
                        <a:rPr lang="zh-CN" sz="1400" kern="100" dirty="0">
                          <a:solidFill>
                            <a:schemeClr val="tx1"/>
                          </a:solidFill>
                          <a:effectLst/>
                          <a:latin typeface="微软雅黑 Light" panose="020B0502040204020203" pitchFamily="34" charset="-122"/>
                          <a:ea typeface="微软雅黑 Light" panose="020B0502040204020203" pitchFamily="34" charset="-122"/>
                        </a:rPr>
                        <a:t>晶格规模</a:t>
                      </a:r>
                      <a:endParaRPr lang="zh-CN" sz="1800" b="1" kern="100" dirty="0">
                        <a:solidFill>
                          <a:schemeClr val="tx1"/>
                        </a:solidFill>
                        <a:effectLst/>
                        <a:latin typeface="微软雅黑 Light" panose="020B0502040204020203" pitchFamily="34" charset="-122"/>
                        <a:ea typeface="微软雅黑 Light" panose="020B0502040204020203" pitchFamily="34" charset="-122"/>
                      </a:endParaRPr>
                    </a:p>
                  </a:txBody>
                  <a:tcPr marL="68580" marR="68580" marT="0" marB="0" anchor="ctr"/>
                </a:tc>
                <a:tc gridSpan="2">
                  <a:txBody>
                    <a:bodyPr/>
                    <a:lstStyle/>
                    <a:p>
                      <a:pPr algn="ctr" hangingPunct="0">
                        <a:lnSpc>
                          <a:spcPts val="1000"/>
                        </a:lnSpc>
                        <a:spcAft>
                          <a:spcPts val="0"/>
                        </a:spcAft>
                      </a:pPr>
                      <a:r>
                        <a:rPr lang="en-US" sz="1600" b="0" kern="100" dirty="0">
                          <a:effectLst/>
                          <a:latin typeface="微软雅黑 Light" panose="020B0502040204020203" pitchFamily="34" charset="-122"/>
                          <a:ea typeface="微软雅黑 Light" panose="020B0502040204020203" pitchFamily="34" charset="-122"/>
                        </a:rPr>
                        <a:t>(160,160,160)~(400,400,400)</a:t>
                      </a:r>
                      <a:endParaRPr lang="zh-CN" sz="2000" b="0" kern="100" dirty="0">
                        <a:effectLst/>
                        <a:latin typeface="微软雅黑 Light" panose="020B0502040204020203" pitchFamily="34" charset="-122"/>
                        <a:ea typeface="微软雅黑 Light" panose="020B0502040204020203" pitchFamily="34" charset="-122"/>
                      </a:endParaRPr>
                    </a:p>
                  </a:txBody>
                  <a:tcPr marL="68580" marR="68580" marT="0" marB="0" anchor="ctr"/>
                </a:tc>
                <a:tc hMerge="1">
                  <a:txBody>
                    <a:bodyPr/>
                    <a:lstStyle/>
                    <a:p>
                      <a:pPr algn="ctr" hangingPunct="0">
                        <a:lnSpc>
                          <a:spcPts val="1000"/>
                        </a:lnSpc>
                        <a:spcAft>
                          <a:spcPts val="0"/>
                        </a:spcAft>
                      </a:pP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r>
              <a:tr h="278300">
                <a:tc>
                  <a:txBody>
                    <a:bodyPr/>
                    <a:lstStyle/>
                    <a:p>
                      <a:pPr algn="ctr" hangingPunct="0">
                        <a:spcAft>
                          <a:spcPts val="0"/>
                        </a:spcAft>
                      </a:pPr>
                      <a:r>
                        <a:rPr lang="zh-CN" sz="1400" kern="100" dirty="0">
                          <a:solidFill>
                            <a:schemeClr val="tx1"/>
                          </a:solidFill>
                          <a:effectLst/>
                          <a:latin typeface="微软雅黑 Light" panose="020B0502040204020203" pitchFamily="34" charset="-122"/>
                          <a:ea typeface="微软雅黑 Light" panose="020B0502040204020203" pitchFamily="34" charset="-122"/>
                        </a:rPr>
                        <a:t>模拟时间步长</a:t>
                      </a:r>
                      <a:endParaRPr lang="zh-CN" sz="1800" kern="100" dirty="0">
                        <a:solidFill>
                          <a:schemeClr val="tx1"/>
                        </a:solidFill>
                        <a:effectLst/>
                        <a:latin typeface="微软雅黑 Light" panose="020B0502040204020203" pitchFamily="34" charset="-122"/>
                        <a:ea typeface="微软雅黑 Light" panose="020B0502040204020203" pitchFamily="34" charset="-122"/>
                      </a:endParaRPr>
                    </a:p>
                  </a:txBody>
                  <a:tcPr marL="68580" marR="68580" marT="0" marB="0" anchor="ctr"/>
                </a:tc>
                <a:tc gridSpan="2">
                  <a:txBody>
                    <a:bodyPr/>
                    <a:lstStyle/>
                    <a:p>
                      <a:pPr algn="ctr" hangingPunct="0">
                        <a:spcAft>
                          <a:spcPts val="0"/>
                        </a:spcAft>
                      </a:pPr>
                      <a:r>
                        <a:rPr lang="en-US" sz="1600" b="0" kern="100" dirty="0">
                          <a:effectLst/>
                          <a:latin typeface="微软雅黑 Light" panose="020B0502040204020203" pitchFamily="34" charset="-122"/>
                          <a:ea typeface="微软雅黑 Light" panose="020B0502040204020203" pitchFamily="34" charset="-122"/>
                        </a:rPr>
                        <a:t>100</a:t>
                      </a:r>
                      <a:endParaRPr lang="zh-CN" sz="2000" b="0" kern="100" dirty="0">
                        <a:effectLst/>
                        <a:latin typeface="微软雅黑 Light" panose="020B0502040204020203" pitchFamily="34" charset="-122"/>
                        <a:ea typeface="微软雅黑 Light" panose="020B0502040204020203" pitchFamily="34" charset="-122"/>
                      </a:endParaRPr>
                    </a:p>
                  </a:txBody>
                  <a:tcPr marL="68580" marR="68580" marT="0" marB="0" anchor="ctr"/>
                </a:tc>
                <a:tc hMerge="1">
                  <a:txBody>
                    <a:bodyPr/>
                    <a:lstStyle/>
                    <a:p>
                      <a:pPr algn="ctr" hangingPunct="0">
                        <a:spcAft>
                          <a:spcPts val="0"/>
                        </a:spcAft>
                      </a:pP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extLst>
      <p:ext uri="{BB962C8B-B14F-4D97-AF65-F5344CB8AC3E}">
        <p14:creationId xmlns:p14="http://schemas.microsoft.com/office/powerpoint/2010/main" val="582102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6261325" y="97536"/>
            <a:ext cx="5764192" cy="6760464"/>
          </a:xfrm>
          <a:prstGeom prst="roundRect">
            <a:avLst>
              <a:gd name="adj" fmla="val 2675"/>
            </a:avLst>
          </a:prstGeom>
          <a:solidFill>
            <a:schemeClr val="tx1">
              <a:alpha val="50000"/>
            </a:schemeClr>
          </a:solidFill>
          <a:ln>
            <a:solidFill>
              <a:srgbClr val="566A8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2656496" cy="584775"/>
          </a:xfrm>
          <a:prstGeom prst="rect">
            <a:avLst/>
          </a:prstGeom>
          <a:noFill/>
        </p:spPr>
        <p:txBody>
          <a:bodyPr wrap="none" rtlCol="0">
            <a:spAutoFit/>
          </a:bodyPr>
          <a:lstStyle/>
          <a:p>
            <a:r>
              <a:rPr lang="zh-CN" altLang="en-US" sz="3200" b="1" dirty="0">
                <a:solidFill>
                  <a:schemeClr val="bg2">
                    <a:lumMod val="25000"/>
                  </a:schemeClr>
                </a:solidFill>
                <a:latin typeface="幼圆" panose="02010509060101010101" pitchFamily="49" charset="-122"/>
                <a:ea typeface="幼圆" panose="02010509060101010101" pitchFamily="49" charset="-122"/>
              </a:rPr>
              <a:t>实验对比分析</a:t>
            </a:r>
          </a:p>
        </p:txBody>
      </p:sp>
      <p:sp>
        <p:nvSpPr>
          <p:cNvPr id="4" name="矩形 3"/>
          <p:cNvSpPr/>
          <p:nvPr/>
        </p:nvSpPr>
        <p:spPr>
          <a:xfrm>
            <a:off x="-74803" y="657049"/>
            <a:ext cx="755335"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03</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0" y="1493797"/>
            <a:ext cx="6096000" cy="646331"/>
          </a:xfrm>
          <a:prstGeom prst="rect">
            <a:avLst/>
          </a:prstGeom>
          <a:noFill/>
        </p:spPr>
        <p:txBody>
          <a:bodyPr wrap="square" rtlCol="0">
            <a:spAutoFit/>
          </a:bodyPr>
          <a:lstStyle/>
          <a:p>
            <a:pPr algn="ctr"/>
            <a:r>
              <a:rPr lang="zh-CN" altLang="en-US" sz="3600" dirty="0" smtClean="0">
                <a:solidFill>
                  <a:srgbClr val="354B5E"/>
                </a:solidFill>
                <a:latin typeface="微软雅黑" panose="020B0503020204020204" pitchFamily="34" charset="-122"/>
                <a:ea typeface="微软雅黑" panose="020B0503020204020204" pitchFamily="34" charset="-122"/>
                <a:cs typeface="Khmer UI" panose="020B0502040204020203" pitchFamily="34" charset="0"/>
              </a:rPr>
              <a:t>强可扩展性</a:t>
            </a:r>
            <a:endPar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endParaRPr>
          </a:p>
        </p:txBody>
      </p:sp>
      <p:graphicFrame>
        <p:nvGraphicFramePr>
          <p:cNvPr id="13" name="图表 12"/>
          <p:cNvGraphicFramePr>
            <a:graphicFrameLocks/>
          </p:cNvGraphicFramePr>
          <p:nvPr>
            <p:extLst>
              <p:ext uri="{D42A27DB-BD31-4B8C-83A1-F6EECF244321}">
                <p14:modId xmlns:p14="http://schemas.microsoft.com/office/powerpoint/2010/main" val="2301665542"/>
              </p:ext>
            </p:extLst>
          </p:nvPr>
        </p:nvGraphicFramePr>
        <p:xfrm>
          <a:off x="7291618" y="257895"/>
          <a:ext cx="4585896" cy="30339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a:graphicFrameLocks/>
          </p:cNvGraphicFramePr>
          <p:nvPr>
            <p:extLst>
              <p:ext uri="{D42A27DB-BD31-4B8C-83A1-F6EECF244321}">
                <p14:modId xmlns:p14="http://schemas.microsoft.com/office/powerpoint/2010/main" val="1405264508"/>
              </p:ext>
            </p:extLst>
          </p:nvPr>
        </p:nvGraphicFramePr>
        <p:xfrm>
          <a:off x="7289118" y="3578584"/>
          <a:ext cx="4585896" cy="3172882"/>
        </p:xfrm>
        <a:graphic>
          <a:graphicData uri="http://schemas.openxmlformats.org/drawingml/2006/chart">
            <c:chart xmlns:c="http://schemas.openxmlformats.org/drawingml/2006/chart" xmlns:r="http://schemas.openxmlformats.org/officeDocument/2006/relationships" r:id="rId4"/>
          </a:graphicData>
        </a:graphic>
      </p:graphicFrame>
      <p:sp>
        <p:nvSpPr>
          <p:cNvPr id="9" name="矩形 8"/>
          <p:cNvSpPr/>
          <p:nvPr/>
        </p:nvSpPr>
        <p:spPr>
          <a:xfrm>
            <a:off x="6388057" y="1493797"/>
            <a:ext cx="901061" cy="646331"/>
          </a:xfrm>
          <a:prstGeom prst="rect">
            <a:avLst/>
          </a:prstGeom>
          <a:solidFill>
            <a:srgbClr val="D870AD"/>
          </a:solidFill>
        </p:spPr>
        <p:txBody>
          <a:bodyPr wrap="square">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“元”</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节点</a:t>
            </a:r>
          </a:p>
        </p:txBody>
      </p:sp>
      <p:sp>
        <p:nvSpPr>
          <p:cNvPr id="15" name="矩形 14"/>
          <p:cNvSpPr/>
          <p:nvPr/>
        </p:nvSpPr>
        <p:spPr>
          <a:xfrm>
            <a:off x="6388058" y="4829051"/>
            <a:ext cx="901061" cy="646331"/>
          </a:xfrm>
          <a:prstGeom prst="rect">
            <a:avLst/>
          </a:prstGeom>
          <a:solidFill>
            <a:srgbClr val="967BDC"/>
          </a:solidFill>
        </p:spPr>
        <p:txBody>
          <a:bodyPr wrap="square">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天河</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smtClean="0">
                <a:solidFill>
                  <a:schemeClr val="bg1"/>
                </a:solidFill>
                <a:latin typeface="微软雅黑" panose="020B0503020204020204" pitchFamily="34" charset="-122"/>
                <a:ea typeface="微软雅黑" panose="020B0503020204020204" pitchFamily="34" charset="-122"/>
              </a:rPr>
              <a:t>二号</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7" name="直线连接符 4"/>
          <p:cNvCxnSpPr/>
          <p:nvPr/>
        </p:nvCxnSpPr>
        <p:spPr>
          <a:xfrm>
            <a:off x="6388057" y="3429000"/>
            <a:ext cx="5547479" cy="0"/>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8433" y="2326664"/>
            <a:ext cx="5304487" cy="4616648"/>
          </a:xfrm>
          <a:prstGeom prst="rect">
            <a:avLst/>
          </a:prstGeom>
          <a:ln>
            <a:noFill/>
          </a:ln>
        </p:spPr>
        <p:txBody>
          <a:bodyPr wrap="square">
            <a:spAutoFit/>
          </a:bodyPr>
          <a:lstStyle/>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模拟规模为</a:t>
            </a:r>
            <a:r>
              <a:rPr lang="en-US" altLang="zh-CN" sz="2400" b="1" dirty="0" smtClean="0">
                <a:latin typeface="Microsoft YaHei UI Light" panose="020B0502040204020203" pitchFamily="34" charset="-122"/>
                <a:ea typeface="Microsoft YaHei UI Light" panose="020B0502040204020203" pitchFamily="34" charset="-122"/>
              </a:rPr>
              <a:t>(200,200,200)</a:t>
            </a: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a:latin typeface="Microsoft YaHei UI Light" panose="020B0502040204020203" pitchFamily="34" charset="-122"/>
                <a:ea typeface="Microsoft YaHei UI Light" panose="020B0502040204020203" pitchFamily="34" charset="-122"/>
              </a:rPr>
              <a:t>各</a:t>
            </a:r>
            <a:r>
              <a:rPr lang="zh-CN" altLang="en-US" sz="2400" b="1" dirty="0" smtClean="0">
                <a:latin typeface="Microsoft YaHei UI Light" panose="020B0502040204020203" pitchFamily="34" charset="-122"/>
                <a:ea typeface="Microsoft YaHei UI Light" panose="020B0502040204020203" pitchFamily="34" charset="-122"/>
              </a:rPr>
              <a:t>算法都表现出良好的强可扩展性</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相比</a:t>
            </a:r>
            <a:r>
              <a:rPr lang="en-US" altLang="zh-CN" sz="2400" b="1" dirty="0">
                <a:latin typeface="Microsoft YaHei UI Light" panose="020B0502040204020203" pitchFamily="34" charset="-122"/>
                <a:ea typeface="Microsoft YaHei UI Light" panose="020B0502040204020203" pitchFamily="34" charset="-122"/>
              </a:rPr>
              <a:t>SPPARKS</a:t>
            </a:r>
            <a:r>
              <a:rPr lang="zh-CN" altLang="en-US" sz="2400" b="1" dirty="0">
                <a:latin typeface="Microsoft YaHei UI Light" panose="020B0502040204020203" pitchFamily="34" charset="-122"/>
                <a:ea typeface="Microsoft YaHei UI Light" panose="020B0502040204020203" pitchFamily="34" charset="-122"/>
              </a:rPr>
              <a:t>原始</a:t>
            </a:r>
            <a:r>
              <a:rPr lang="zh-CN" altLang="en-US" sz="2400" b="1" dirty="0" smtClean="0">
                <a:latin typeface="Microsoft YaHei UI Light" panose="020B0502040204020203" pitchFamily="34" charset="-122"/>
                <a:ea typeface="Microsoft YaHei UI Light" panose="020B0502040204020203" pitchFamily="34" charset="-122"/>
              </a:rPr>
              <a:t>算法</a:t>
            </a:r>
            <a:endParaRPr lang="en-US" altLang="zh-CN" sz="2400" b="1" dirty="0" smtClean="0">
              <a:latin typeface="Microsoft YaHei UI Light" panose="020B0502040204020203" pitchFamily="34" charset="-122"/>
              <a:ea typeface="Microsoft YaHei UI Light" panose="020B0502040204020203" pitchFamily="34" charset="-122"/>
            </a:endParaRPr>
          </a:p>
          <a:p>
            <a:pPr marL="800100" lvl="1" indent="-342900">
              <a:lnSpc>
                <a:spcPct val="150000"/>
              </a:lnSpc>
              <a:buClr>
                <a:schemeClr val="bg2">
                  <a:lumMod val="50000"/>
                </a:schemeClr>
              </a:buClr>
              <a:buSzPct val="90000"/>
              <a:buFont typeface="Wingdings" panose="05000000000000000000" pitchFamily="2" charset="2"/>
              <a:buChar char="ü"/>
            </a:pPr>
            <a:r>
              <a:rPr lang="en-US" altLang="zh-CN" sz="2400" b="1" dirty="0">
                <a:latin typeface="Microsoft YaHei UI Light" panose="020B0502040204020203" pitchFamily="34" charset="-122"/>
                <a:ea typeface="Microsoft YaHei UI Light" panose="020B0502040204020203" pitchFamily="34"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各优化算法性能得到不同程度的提升</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在</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“元”</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上使用</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640</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核时，层次化通信优化策略的通信时间减少了</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30.7%</a:t>
            </a: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在“天河</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2</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号”上使用</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640</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核时，</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层次化通信优化策略的通信时间减少了</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37.5%</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2813720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2656496" cy="584775"/>
          </a:xfrm>
          <a:prstGeom prst="rect">
            <a:avLst/>
          </a:prstGeom>
          <a:noFill/>
        </p:spPr>
        <p:txBody>
          <a:bodyPr wrap="none" rtlCol="0">
            <a:spAutoFit/>
          </a:bodyPr>
          <a:lstStyle/>
          <a:p>
            <a:r>
              <a:rPr lang="zh-CN" altLang="en-US" sz="3200" b="1" dirty="0">
                <a:solidFill>
                  <a:schemeClr val="bg2">
                    <a:lumMod val="25000"/>
                  </a:schemeClr>
                </a:solidFill>
                <a:latin typeface="幼圆" panose="02010509060101010101" pitchFamily="49" charset="-122"/>
                <a:ea typeface="幼圆" panose="02010509060101010101" pitchFamily="49" charset="-122"/>
              </a:rPr>
              <a:t>实验对比分析</a:t>
            </a:r>
          </a:p>
        </p:txBody>
      </p:sp>
      <p:sp>
        <p:nvSpPr>
          <p:cNvPr id="4" name="矩形 3"/>
          <p:cNvSpPr/>
          <p:nvPr/>
        </p:nvSpPr>
        <p:spPr>
          <a:xfrm>
            <a:off x="-74803" y="657049"/>
            <a:ext cx="755335"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03</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0" y="1598834"/>
            <a:ext cx="12191999" cy="646331"/>
          </a:xfrm>
          <a:prstGeom prst="rect">
            <a:avLst/>
          </a:prstGeom>
          <a:noFill/>
        </p:spPr>
        <p:txBody>
          <a:bodyPr wrap="square" rtlCol="0">
            <a:spAutoFit/>
          </a:bodyPr>
          <a:lstStyle/>
          <a:p>
            <a:pPr algn="ctr"/>
            <a:r>
              <a:rPr lang="zh-CN" altLang="en-US" sz="3600" dirty="0" smtClean="0">
                <a:solidFill>
                  <a:srgbClr val="354B5E"/>
                </a:solidFill>
                <a:latin typeface="微软雅黑" panose="020B0503020204020204" pitchFamily="34" charset="-122"/>
                <a:ea typeface="微软雅黑" panose="020B0503020204020204" pitchFamily="34" charset="-122"/>
                <a:cs typeface="Khmer UI" panose="020B0502040204020203" pitchFamily="34" charset="0"/>
              </a:rPr>
              <a:t>弱可扩展性</a:t>
            </a:r>
            <a:endPar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endParaRPr>
          </a:p>
        </p:txBody>
      </p:sp>
      <p:sp>
        <p:nvSpPr>
          <p:cNvPr id="12" name="矩形 11"/>
          <p:cNvSpPr/>
          <p:nvPr/>
        </p:nvSpPr>
        <p:spPr>
          <a:xfrm>
            <a:off x="272233" y="2556724"/>
            <a:ext cx="5745480" cy="3231654"/>
          </a:xfrm>
          <a:prstGeom prst="rect">
            <a:avLst/>
          </a:prstGeom>
          <a:ln>
            <a:noFill/>
          </a:ln>
        </p:spPr>
        <p:txBody>
          <a:bodyPr wrap="square">
            <a:spAutoFit/>
          </a:bodyPr>
          <a:lstStyle/>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模拟规模从</a:t>
            </a:r>
            <a:r>
              <a:rPr lang="en-US" altLang="zh-CN" sz="2400" b="1" dirty="0" smtClean="0">
                <a:latin typeface="Microsoft YaHei UI Light" panose="020B0502040204020203" pitchFamily="34" charset="-122"/>
                <a:ea typeface="Microsoft YaHei UI Light" panose="020B0502040204020203" pitchFamily="34" charset="-122"/>
              </a:rPr>
              <a:t>(160,160,160)</a:t>
            </a:r>
            <a:r>
              <a:rPr lang="zh-CN" altLang="en-US" sz="2400" b="1" dirty="0" smtClean="0">
                <a:latin typeface="Microsoft YaHei UI Light" panose="020B0502040204020203" pitchFamily="34" charset="-122"/>
                <a:ea typeface="Microsoft YaHei UI Light" panose="020B0502040204020203" pitchFamily="34" charset="-122"/>
              </a:rPr>
              <a:t>随使用核数同比增长到</a:t>
            </a:r>
            <a:r>
              <a:rPr lang="en-US" altLang="zh-CN" sz="2400" b="1" dirty="0" smtClean="0">
                <a:latin typeface="Microsoft YaHei UI Light" panose="020B0502040204020203" pitchFamily="34" charset="-122"/>
                <a:ea typeface="Microsoft YaHei UI Light" panose="020B0502040204020203" pitchFamily="34" charset="-122"/>
              </a:rPr>
              <a:t>(400,400,400)</a:t>
            </a: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在元节点上，与</a:t>
            </a:r>
            <a:r>
              <a:rPr lang="en-US" altLang="zh-CN" sz="2400" b="1" dirty="0" smtClean="0">
                <a:latin typeface="Microsoft YaHei UI Light" panose="020B0502040204020203" pitchFamily="34" charset="-122"/>
                <a:ea typeface="Microsoft YaHei UI Light" panose="020B0502040204020203" pitchFamily="34" charset="-122"/>
              </a:rPr>
              <a:t>SPPARKS</a:t>
            </a:r>
            <a:r>
              <a:rPr lang="zh-CN" altLang="en-US" sz="2400" b="1" dirty="0" smtClean="0">
                <a:latin typeface="Microsoft YaHei UI Light" panose="020B0502040204020203" pitchFamily="34" charset="-122"/>
                <a:ea typeface="Microsoft YaHei UI Light" panose="020B0502040204020203" pitchFamily="34" charset="-122"/>
              </a:rPr>
              <a:t>原始算法相比</a:t>
            </a:r>
            <a:endParaRPr lang="en-US" altLang="zh-CN" sz="2400" b="1" dirty="0" smtClean="0">
              <a:latin typeface="Microsoft YaHei UI Light" panose="020B0502040204020203" pitchFamily="34" charset="-122"/>
              <a:ea typeface="Microsoft YaHei UI Light" panose="020B0502040204020203" pitchFamily="34" charset="-122"/>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各优化算法的通信时间均有所减少</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共享内存与邻居集合通信相结合的算法表现最好的弱可扩展性。</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graphicFrame>
        <p:nvGraphicFramePr>
          <p:cNvPr id="9" name="图表 8"/>
          <p:cNvGraphicFramePr>
            <a:graphicFrameLocks/>
          </p:cNvGraphicFramePr>
          <p:nvPr>
            <p:extLst>
              <p:ext uri="{D42A27DB-BD31-4B8C-83A1-F6EECF244321}">
                <p14:modId xmlns:p14="http://schemas.microsoft.com/office/powerpoint/2010/main" val="3870248122"/>
              </p:ext>
            </p:extLst>
          </p:nvPr>
        </p:nvGraphicFramePr>
        <p:xfrm>
          <a:off x="6251446" y="2619399"/>
          <a:ext cx="5772913" cy="39941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0333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707147" y="2952225"/>
            <a:ext cx="892704" cy="902624"/>
          </a:xfrm>
          <a:prstGeom prst="ellipse">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smtClean="0">
                <a:solidFill>
                  <a:schemeClr val="tx1">
                    <a:lumMod val="75000"/>
                    <a:lumOff val="25000"/>
                  </a:schemeClr>
                </a:solidFill>
                <a:latin typeface="Microsoft YaHei UI Light" panose="020B0502040204020203" pitchFamily="34" charset="-122"/>
                <a:ea typeface="Microsoft YaHei UI Light" panose="020B0502040204020203" pitchFamily="34" charset="-122"/>
              </a:rPr>
              <a:t>4</a:t>
            </a:r>
            <a:endParaRPr lang="en-US" altLang="zh-CN" sz="4400" dirty="0">
              <a:solidFill>
                <a:schemeClr val="tx1">
                  <a:lumMod val="75000"/>
                  <a:lumOff val="25000"/>
                </a:schemeClr>
              </a:solidFill>
              <a:latin typeface="Microsoft YaHei UI Light" panose="020B0502040204020203" pitchFamily="34" charset="-122"/>
              <a:ea typeface="Microsoft YaHei UI Light" panose="020B0502040204020203" pitchFamily="34" charset="-122"/>
            </a:endParaRPr>
          </a:p>
        </p:txBody>
      </p:sp>
      <p:sp>
        <p:nvSpPr>
          <p:cNvPr id="7" name="文本框 6"/>
          <p:cNvSpPr txBox="1"/>
          <p:nvPr/>
        </p:nvSpPr>
        <p:spPr>
          <a:xfrm>
            <a:off x="2851073" y="2952225"/>
            <a:ext cx="3262432" cy="830997"/>
          </a:xfrm>
          <a:prstGeom prst="rect">
            <a:avLst/>
          </a:prstGeom>
          <a:noFill/>
        </p:spPr>
        <p:txBody>
          <a:bodyPr wrap="none" rtlCol="0">
            <a:spAutoFit/>
          </a:bodyPr>
          <a:lstStyle/>
          <a:p>
            <a:r>
              <a:rPr lang="zh-CN" altLang="en-US" sz="4800" b="1" smtClean="0">
                <a:solidFill>
                  <a:schemeClr val="bg2">
                    <a:lumMod val="25000"/>
                  </a:schemeClr>
                </a:solidFill>
                <a:latin typeface="华文细黑" panose="02010600040101010101" pitchFamily="2" charset="-122"/>
                <a:ea typeface="华文细黑" panose="02010600040101010101" pitchFamily="2" charset="-122"/>
              </a:rPr>
              <a:t>总结与展望</a:t>
            </a:r>
            <a:endParaRPr lang="zh-CN" altLang="en-US" sz="4800" b="1" dirty="0">
              <a:solidFill>
                <a:schemeClr val="bg2">
                  <a:lumMod val="25000"/>
                </a:schemeClr>
              </a:solidFill>
              <a:latin typeface="华文细黑" panose="02010600040101010101" pitchFamily="2" charset="-122"/>
              <a:ea typeface="华文细黑" panose="02010600040101010101" pitchFamily="2" charset="-122"/>
            </a:endParaRPr>
          </a:p>
        </p:txBody>
      </p:sp>
      <p:cxnSp>
        <p:nvCxnSpPr>
          <p:cNvPr id="4" name="直接连接符 3"/>
          <p:cNvCxnSpPr/>
          <p:nvPr/>
        </p:nvCxnSpPr>
        <p:spPr>
          <a:xfrm>
            <a:off x="2955247" y="3772127"/>
            <a:ext cx="301012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029499"/>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39" y="-3222"/>
            <a:ext cx="4095114" cy="68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61076" y="2693155"/>
            <a:ext cx="373145" cy="740094"/>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文本框 19"/>
          <p:cNvSpPr txBox="1"/>
          <p:nvPr/>
        </p:nvSpPr>
        <p:spPr>
          <a:xfrm>
            <a:off x="942506" y="2601537"/>
            <a:ext cx="2010487" cy="461665"/>
          </a:xfrm>
          <a:prstGeom prst="rect">
            <a:avLst/>
          </a:prstGeom>
          <a:noFill/>
        </p:spPr>
        <p:txBody>
          <a:bodyPr wrap="none" rtlCol="0">
            <a:spAutoFit/>
          </a:bodyPr>
          <a:lstStyle/>
          <a:p>
            <a:r>
              <a:rPr lang="en-US" altLang="zh-CN" sz="2400" b="1" dirty="0">
                <a:solidFill>
                  <a:schemeClr val="bg1">
                    <a:lumMod val="95000"/>
                  </a:schemeClr>
                </a:solidFill>
                <a:latin typeface="Hiragino Sans GB W3" panose="020B0300000000000000" pitchFamily="34" charset="-122"/>
                <a:ea typeface="Hiragino Sans GB W3" panose="020B0300000000000000" pitchFamily="34" charset="-122"/>
                <a:cs typeface="Arial Unicode MS" panose="020B0604020202020204" pitchFamily="34" charset="-122"/>
              </a:rPr>
              <a:t>CONTENTS</a:t>
            </a:r>
            <a:endParaRPr lang="zh-CN" altLang="en-US" sz="2400" b="1" dirty="0">
              <a:solidFill>
                <a:schemeClr val="bg1">
                  <a:lumMod val="95000"/>
                </a:schemeClr>
              </a:solidFill>
              <a:latin typeface="Hiragino Sans GB W3" panose="020B0300000000000000" pitchFamily="34" charset="-122"/>
              <a:ea typeface="Hiragino Sans GB W3" panose="020B0300000000000000" pitchFamily="34" charset="-122"/>
              <a:cs typeface="Arial Unicode MS" panose="020B0604020202020204" pitchFamily="34" charset="-122"/>
            </a:endParaRPr>
          </a:p>
        </p:txBody>
      </p:sp>
      <p:sp>
        <p:nvSpPr>
          <p:cNvPr id="29" name="矩形 28"/>
          <p:cNvSpPr/>
          <p:nvPr/>
        </p:nvSpPr>
        <p:spPr>
          <a:xfrm>
            <a:off x="4611217" y="1388907"/>
            <a:ext cx="770595" cy="707886"/>
          </a:xfrm>
          <a:prstGeom prst="rect">
            <a:avLst/>
          </a:prstGeom>
          <a:ln>
            <a:solidFill>
              <a:schemeClr val="bg2">
                <a:lumMod val="25000"/>
              </a:schemeClr>
            </a:solidFill>
          </a:ln>
        </p:spPr>
        <p:txBody>
          <a:bodyPr wrap="square">
            <a:spAutoFit/>
          </a:bodyPr>
          <a:lstStyle/>
          <a:p>
            <a:pPr algn="ctr"/>
            <a:r>
              <a:rPr lang="en-US" altLang="zh-CN" sz="4000" dirty="0">
                <a:solidFill>
                  <a:schemeClr val="tx1">
                    <a:lumMod val="95000"/>
                    <a:lumOff val="5000"/>
                  </a:schemeClr>
                </a:solidFill>
                <a:latin typeface="微软雅黑 Light" panose="020B0502040204020203" pitchFamily="34" charset="-122"/>
                <a:ea typeface="微软雅黑 Light" panose="020B0502040204020203" pitchFamily="34" charset="-122"/>
              </a:rPr>
              <a:t>01</a:t>
            </a:r>
            <a:endParaRPr lang="zh-CN" altLang="en-US" sz="40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4619888" y="2502071"/>
            <a:ext cx="755335" cy="707886"/>
          </a:xfrm>
          <a:prstGeom prst="rect">
            <a:avLst/>
          </a:prstGeom>
          <a:ln>
            <a:solidFill>
              <a:schemeClr val="bg2">
                <a:lumMod val="25000"/>
              </a:schemeClr>
            </a:solidFill>
          </a:ln>
        </p:spPr>
        <p:txBody>
          <a:bodyPr wrap="none">
            <a:spAutoFit/>
          </a:bodyPr>
          <a:lstStyle/>
          <a:p>
            <a:pPr algn="ctr"/>
            <a:r>
              <a:rPr lang="en-US" altLang="zh-CN" sz="4000" dirty="0" smtClean="0">
                <a:solidFill>
                  <a:schemeClr val="tx1">
                    <a:lumMod val="95000"/>
                    <a:lumOff val="5000"/>
                  </a:schemeClr>
                </a:solidFill>
                <a:latin typeface="微软雅黑 Light" panose="020B0502040204020203" pitchFamily="34" charset="-122"/>
                <a:ea typeface="微软雅黑 Light" panose="020B0502040204020203" pitchFamily="34" charset="-122"/>
              </a:rPr>
              <a:t>02</a:t>
            </a:r>
            <a:endParaRPr lang="zh-CN" altLang="en-US" sz="40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32" name="矩形 31"/>
          <p:cNvSpPr/>
          <p:nvPr/>
        </p:nvSpPr>
        <p:spPr>
          <a:xfrm>
            <a:off x="4619889" y="3695014"/>
            <a:ext cx="761923" cy="707886"/>
          </a:xfrm>
          <a:prstGeom prst="rect">
            <a:avLst/>
          </a:prstGeom>
          <a:ln>
            <a:solidFill>
              <a:schemeClr val="bg2">
                <a:lumMod val="25000"/>
              </a:schemeClr>
            </a:solidFill>
          </a:ln>
        </p:spPr>
        <p:txBody>
          <a:bodyPr wrap="square">
            <a:spAutoFit/>
          </a:bodyPr>
          <a:lstStyle/>
          <a:p>
            <a:pPr algn="ctr"/>
            <a:r>
              <a:rPr lang="en-US" altLang="zh-CN" sz="4000" dirty="0" smtClean="0">
                <a:solidFill>
                  <a:schemeClr val="tx1">
                    <a:lumMod val="95000"/>
                    <a:lumOff val="5000"/>
                  </a:schemeClr>
                </a:solidFill>
                <a:latin typeface="微软雅黑 Light" panose="020B0502040204020203" pitchFamily="34" charset="-122"/>
                <a:ea typeface="微软雅黑 Light" panose="020B0502040204020203" pitchFamily="34" charset="-122"/>
              </a:rPr>
              <a:t>03</a:t>
            </a:r>
            <a:endParaRPr lang="zh-CN" altLang="en-US" sz="40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a:xfrm>
            <a:off x="4619888" y="4928842"/>
            <a:ext cx="761924" cy="707886"/>
          </a:xfrm>
          <a:prstGeom prst="rect">
            <a:avLst/>
          </a:prstGeom>
          <a:ln>
            <a:solidFill>
              <a:schemeClr val="bg2">
                <a:lumMod val="25000"/>
              </a:schemeClr>
            </a:solidFill>
          </a:ln>
        </p:spPr>
        <p:txBody>
          <a:bodyPr wrap="square">
            <a:spAutoFit/>
          </a:bodyPr>
          <a:lstStyle/>
          <a:p>
            <a:pPr algn="ctr"/>
            <a:r>
              <a:rPr lang="en-US" altLang="zh-CN" sz="4000" dirty="0" smtClean="0">
                <a:solidFill>
                  <a:schemeClr val="tx1">
                    <a:lumMod val="95000"/>
                    <a:lumOff val="5000"/>
                  </a:schemeClr>
                </a:solidFill>
                <a:latin typeface="微软雅黑 Light" panose="020B0502040204020203" pitchFamily="34" charset="-122"/>
                <a:ea typeface="微软雅黑 Light" panose="020B0502040204020203" pitchFamily="34" charset="-122"/>
              </a:rPr>
              <a:t>04</a:t>
            </a:r>
            <a:endParaRPr lang="zh-CN" altLang="en-US" sz="40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65" name="文本框 64"/>
          <p:cNvSpPr txBox="1"/>
          <p:nvPr/>
        </p:nvSpPr>
        <p:spPr>
          <a:xfrm>
            <a:off x="5433030" y="1429829"/>
            <a:ext cx="3951723" cy="646331"/>
          </a:xfrm>
          <a:prstGeom prst="rect">
            <a:avLst/>
          </a:prstGeom>
          <a:noFill/>
        </p:spPr>
        <p:txBody>
          <a:bodyPr wrap="none" rtlCol="0">
            <a:spAutoFit/>
          </a:bodyPr>
          <a:lstStyle/>
          <a:p>
            <a:r>
              <a:rPr lang="en-US" altLang="zh-CN" sz="3600" b="1" dirty="0" smtClean="0">
                <a:solidFill>
                  <a:schemeClr val="bg2">
                    <a:lumMod val="50000"/>
                  </a:schemeClr>
                </a:solidFill>
                <a:latin typeface="微软雅黑 Light" panose="020B0502040204020203" pitchFamily="34" charset="-122"/>
                <a:ea typeface="微软雅黑 Light" panose="020B0502040204020203" pitchFamily="34" charset="-122"/>
              </a:rPr>
              <a:t>KMC</a:t>
            </a:r>
            <a:r>
              <a:rPr lang="zh-CN" altLang="en-US" sz="3600" b="1" dirty="0" smtClean="0">
                <a:solidFill>
                  <a:schemeClr val="bg2">
                    <a:lumMod val="50000"/>
                  </a:schemeClr>
                </a:solidFill>
                <a:latin typeface="幼圆" panose="02010509060101010101" pitchFamily="49" charset="-122"/>
                <a:ea typeface="幼圆" panose="02010509060101010101" pitchFamily="49" charset="-122"/>
              </a:rPr>
              <a:t>并行通信问题</a:t>
            </a:r>
            <a:endParaRPr lang="zh-CN" altLang="en-US" sz="3600" b="1" dirty="0">
              <a:solidFill>
                <a:schemeClr val="bg2">
                  <a:lumMod val="50000"/>
                </a:schemeClr>
              </a:solidFill>
              <a:latin typeface="幼圆" panose="02010509060101010101" pitchFamily="49" charset="-122"/>
              <a:ea typeface="幼圆" panose="02010509060101010101" pitchFamily="49" charset="-122"/>
            </a:endParaRPr>
          </a:p>
        </p:txBody>
      </p:sp>
      <p:sp>
        <p:nvSpPr>
          <p:cNvPr id="67" name="文本框 66"/>
          <p:cNvSpPr txBox="1"/>
          <p:nvPr/>
        </p:nvSpPr>
        <p:spPr>
          <a:xfrm>
            <a:off x="5384865" y="2544727"/>
            <a:ext cx="4354077" cy="646331"/>
          </a:xfrm>
          <a:prstGeom prst="rect">
            <a:avLst/>
          </a:prstGeom>
          <a:noFill/>
        </p:spPr>
        <p:txBody>
          <a:bodyPr wrap="none" rtlCol="0">
            <a:spAutoFit/>
          </a:bodyPr>
          <a:lstStyle/>
          <a:p>
            <a:r>
              <a:rPr lang="zh-CN" altLang="en-US" sz="3600" b="1" dirty="0" smtClean="0">
                <a:solidFill>
                  <a:schemeClr val="bg2">
                    <a:lumMod val="50000"/>
                  </a:schemeClr>
                </a:solidFill>
                <a:latin typeface="幼圆" panose="02010509060101010101" pitchFamily="49" charset="-122"/>
                <a:ea typeface="幼圆" panose="02010509060101010101" pitchFamily="49" charset="-122"/>
              </a:rPr>
              <a:t>层次化通信优化策略</a:t>
            </a:r>
            <a:endParaRPr lang="en-US" altLang="zh-CN" sz="3600" b="1" dirty="0">
              <a:solidFill>
                <a:schemeClr val="bg2">
                  <a:lumMod val="50000"/>
                </a:schemeClr>
              </a:solidFill>
              <a:latin typeface="幼圆" panose="02010509060101010101" pitchFamily="49" charset="-122"/>
              <a:ea typeface="幼圆" panose="02010509060101010101" pitchFamily="49" charset="-122"/>
            </a:endParaRPr>
          </a:p>
        </p:txBody>
      </p:sp>
      <p:sp>
        <p:nvSpPr>
          <p:cNvPr id="64" name="文本框 63"/>
          <p:cNvSpPr txBox="1"/>
          <p:nvPr/>
        </p:nvSpPr>
        <p:spPr>
          <a:xfrm>
            <a:off x="5384262" y="3819905"/>
            <a:ext cx="2964273" cy="535531"/>
          </a:xfrm>
          <a:prstGeom prst="rect">
            <a:avLst/>
          </a:prstGeom>
          <a:noFill/>
        </p:spPr>
        <p:txBody>
          <a:bodyPr wrap="none" rtlCol="0">
            <a:spAutoFit/>
          </a:bodyPr>
          <a:lstStyle/>
          <a:p>
            <a:pPr>
              <a:lnSpc>
                <a:spcPct val="80000"/>
              </a:lnSpc>
            </a:pPr>
            <a:r>
              <a:rPr lang="zh-CN" altLang="en-US" sz="3600" b="1" dirty="0" smtClean="0">
                <a:solidFill>
                  <a:schemeClr val="bg2">
                    <a:lumMod val="50000"/>
                  </a:schemeClr>
                </a:solidFill>
                <a:latin typeface="幼圆" panose="02010509060101010101" pitchFamily="49" charset="-122"/>
                <a:ea typeface="幼圆" panose="02010509060101010101" pitchFamily="49" charset="-122"/>
              </a:rPr>
              <a:t>实验对比分析</a:t>
            </a:r>
            <a:endParaRPr lang="en-US" altLang="zh-CN" sz="3600" b="1" dirty="0" smtClean="0">
              <a:solidFill>
                <a:schemeClr val="bg2">
                  <a:lumMod val="50000"/>
                </a:schemeClr>
              </a:solidFill>
              <a:latin typeface="幼圆" panose="02010509060101010101" pitchFamily="49" charset="-122"/>
              <a:ea typeface="幼圆" panose="02010509060101010101" pitchFamily="49" charset="-122"/>
            </a:endParaRPr>
          </a:p>
        </p:txBody>
      </p:sp>
      <p:sp>
        <p:nvSpPr>
          <p:cNvPr id="68" name="文本框 67"/>
          <p:cNvSpPr txBox="1"/>
          <p:nvPr/>
        </p:nvSpPr>
        <p:spPr>
          <a:xfrm>
            <a:off x="5384865" y="4947827"/>
            <a:ext cx="2501006" cy="646331"/>
          </a:xfrm>
          <a:prstGeom prst="rect">
            <a:avLst/>
          </a:prstGeom>
          <a:noFill/>
        </p:spPr>
        <p:txBody>
          <a:bodyPr wrap="none" rtlCol="0">
            <a:spAutoFit/>
          </a:bodyPr>
          <a:lstStyle/>
          <a:p>
            <a:r>
              <a:rPr lang="zh-CN" altLang="en-US" sz="3600" b="1" dirty="0" smtClean="0">
                <a:solidFill>
                  <a:schemeClr val="bg2">
                    <a:lumMod val="50000"/>
                  </a:schemeClr>
                </a:solidFill>
                <a:latin typeface="幼圆" panose="02010509060101010101" pitchFamily="49" charset="-122"/>
                <a:ea typeface="幼圆" panose="02010509060101010101" pitchFamily="49" charset="-122"/>
              </a:rPr>
              <a:t>总结和展望</a:t>
            </a:r>
            <a:endParaRPr lang="en-US" altLang="zh-CN" sz="3600" b="1" dirty="0">
              <a:solidFill>
                <a:schemeClr val="bg2">
                  <a:lumMod val="50000"/>
                </a:schemeClr>
              </a:solidFill>
              <a:latin typeface="幼圆" panose="02010509060101010101" pitchFamily="49" charset="-122"/>
              <a:ea typeface="幼圆" panose="02010509060101010101" pitchFamily="49" charset="-122"/>
            </a:endParaRPr>
          </a:p>
        </p:txBody>
      </p:sp>
      <p:sp>
        <p:nvSpPr>
          <p:cNvPr id="25" name="矩形 24"/>
          <p:cNvSpPr/>
          <p:nvPr/>
        </p:nvSpPr>
        <p:spPr>
          <a:xfrm>
            <a:off x="825531" y="2944599"/>
            <a:ext cx="2272511" cy="1323439"/>
          </a:xfrm>
          <a:prstGeom prst="rect">
            <a:avLst/>
          </a:prstGeom>
          <a:noFill/>
        </p:spPr>
        <p:txBody>
          <a:bodyPr wrap="square">
            <a:spAutoFit/>
          </a:bodyPr>
          <a:lstStyle/>
          <a:p>
            <a:r>
              <a:rPr lang="zh-CN" altLang="en-US" sz="8000" dirty="0"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目录</a:t>
            </a:r>
            <a:endParaRPr lang="en-US" altLang="zh-CN" sz="4000"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31056498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2244525" cy="584775"/>
          </a:xfrm>
          <a:prstGeom prst="rect">
            <a:avLst/>
          </a:prstGeom>
          <a:noFill/>
        </p:spPr>
        <p:txBody>
          <a:bodyPr wrap="none" rtlCol="0">
            <a:spAutoFit/>
          </a:bodyPr>
          <a:lstStyle/>
          <a:p>
            <a:r>
              <a:rPr lang="zh-CN" altLang="en-US" sz="3200" b="1" dirty="0" smtClean="0">
                <a:solidFill>
                  <a:schemeClr val="bg2">
                    <a:lumMod val="25000"/>
                  </a:schemeClr>
                </a:solidFill>
                <a:latin typeface="幼圆" panose="02010509060101010101" pitchFamily="49" charset="-122"/>
                <a:ea typeface="幼圆" panose="02010509060101010101" pitchFamily="49" charset="-122"/>
              </a:rPr>
              <a:t>总结和展望</a:t>
            </a:r>
            <a:endParaRPr lang="zh-CN" altLang="en-US" sz="3200" b="1" dirty="0">
              <a:solidFill>
                <a:schemeClr val="bg2">
                  <a:lumMod val="25000"/>
                </a:schemeClr>
              </a:solidFill>
              <a:latin typeface="幼圆" panose="02010509060101010101" pitchFamily="49" charset="-122"/>
              <a:ea typeface="幼圆" panose="02010509060101010101" pitchFamily="49" charset="-122"/>
            </a:endParaRPr>
          </a:p>
        </p:txBody>
      </p:sp>
      <p:sp>
        <p:nvSpPr>
          <p:cNvPr id="4" name="矩形 3"/>
          <p:cNvSpPr/>
          <p:nvPr/>
        </p:nvSpPr>
        <p:spPr>
          <a:xfrm>
            <a:off x="-74803" y="657049"/>
            <a:ext cx="763351"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04</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grpSp>
        <p:nvGrpSpPr>
          <p:cNvPr id="9" name="组合 8"/>
          <p:cNvGrpSpPr/>
          <p:nvPr/>
        </p:nvGrpSpPr>
        <p:grpSpPr>
          <a:xfrm>
            <a:off x="1954038" y="2487811"/>
            <a:ext cx="733465" cy="464577"/>
            <a:chOff x="2861888" y="2126752"/>
            <a:chExt cx="944020" cy="515938"/>
          </a:xfrm>
        </p:grpSpPr>
        <p:sp>
          <p:nvSpPr>
            <p:cNvPr id="11" name="矩形 10"/>
            <p:cNvSpPr/>
            <p:nvPr/>
          </p:nvSpPr>
          <p:spPr>
            <a:xfrm>
              <a:off x="2861888" y="2198346"/>
              <a:ext cx="944020" cy="444344"/>
            </a:xfrm>
            <a:prstGeom prst="rect">
              <a:avLst/>
            </a:prstGeom>
          </p:spPr>
          <p:txBody>
            <a:bodyPr wrap="square">
              <a:spAutoFit/>
            </a:bodyPr>
            <a:lstStyle/>
            <a:p>
              <a:pPr algn="ctr"/>
              <a:r>
                <a:rPr lang="zh-CN" altLang="en-US" sz="2000" dirty="0" smtClean="0">
                  <a:latin typeface="微软雅黑 Light" panose="020B0502040204020203" pitchFamily="34" charset="-122"/>
                  <a:ea typeface="微软雅黑 Light" panose="020B0502040204020203" pitchFamily="34" charset="-122"/>
                </a:rPr>
                <a:t>总结</a:t>
              </a:r>
              <a:endParaRPr lang="zh-CN" altLang="en-US" sz="2000" dirty="0">
                <a:latin typeface="微软雅黑 Light" panose="020B0502040204020203" pitchFamily="34" charset="-122"/>
                <a:ea typeface="微软雅黑 Light" panose="020B0502040204020203" pitchFamily="34" charset="-122"/>
              </a:endParaRPr>
            </a:p>
          </p:txBody>
        </p:sp>
        <p:sp>
          <p:nvSpPr>
            <p:cNvPr id="13" name="圆角矩形 12"/>
            <p:cNvSpPr/>
            <p:nvPr/>
          </p:nvSpPr>
          <p:spPr>
            <a:xfrm>
              <a:off x="2861890" y="2126752"/>
              <a:ext cx="944018" cy="468750"/>
            </a:xfrm>
            <a:prstGeom prst="roundRect">
              <a:avLst/>
            </a:prstGeom>
            <a:noFill/>
            <a:ln>
              <a:solidFill>
                <a:srgbClr val="DD3C2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 name="直接连接符 13"/>
          <p:cNvCxnSpPr/>
          <p:nvPr/>
        </p:nvCxnSpPr>
        <p:spPr>
          <a:xfrm>
            <a:off x="3230767" y="1621760"/>
            <a:ext cx="0" cy="2239766"/>
          </a:xfrm>
          <a:prstGeom prst="line">
            <a:avLst/>
          </a:prstGeom>
          <a:ln>
            <a:solidFill>
              <a:srgbClr val="DD3C27"/>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343571" y="2427695"/>
            <a:ext cx="496483" cy="496483"/>
          </a:xfrm>
          <a:prstGeom prst="ellipse">
            <a:avLst/>
          </a:prstGeom>
          <a:solidFill>
            <a:srgbClr val="DD3C27"/>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954038" y="5038316"/>
            <a:ext cx="733465" cy="468750"/>
            <a:chOff x="2861889" y="2126752"/>
            <a:chExt cx="733465" cy="468750"/>
          </a:xfrm>
        </p:grpSpPr>
        <p:sp>
          <p:nvSpPr>
            <p:cNvPr id="17" name="矩形 16"/>
            <p:cNvSpPr/>
            <p:nvPr/>
          </p:nvSpPr>
          <p:spPr>
            <a:xfrm>
              <a:off x="2861889" y="2188590"/>
              <a:ext cx="733465"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展望</a:t>
              </a:r>
              <a:endParaRPr lang="zh-CN" altLang="en-US" dirty="0">
                <a:latin typeface="微软雅黑 Light" panose="020B0502040204020203" pitchFamily="34" charset="-122"/>
                <a:ea typeface="微软雅黑 Light" panose="020B0502040204020203" pitchFamily="34" charset="-122"/>
              </a:endParaRPr>
            </a:p>
          </p:txBody>
        </p:sp>
        <p:sp>
          <p:nvSpPr>
            <p:cNvPr id="18" name="圆角矩形 17"/>
            <p:cNvSpPr/>
            <p:nvPr/>
          </p:nvSpPr>
          <p:spPr>
            <a:xfrm>
              <a:off x="2861890" y="2126752"/>
              <a:ext cx="733464" cy="468750"/>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 name="直接连接符 18"/>
          <p:cNvCxnSpPr/>
          <p:nvPr/>
        </p:nvCxnSpPr>
        <p:spPr>
          <a:xfrm>
            <a:off x="3230767" y="4197320"/>
            <a:ext cx="0" cy="223976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343571" y="5003255"/>
            <a:ext cx="496483" cy="496483"/>
          </a:xfrm>
          <a:prstGeom prst="ellipse">
            <a:avLst/>
          </a:prstGeom>
          <a:solidFill>
            <a:srgbClr val="73BE83"/>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endParaRPr>
          </a:p>
        </p:txBody>
      </p:sp>
      <p:sp>
        <p:nvSpPr>
          <p:cNvPr id="21" name="矩形 20"/>
          <p:cNvSpPr/>
          <p:nvPr/>
        </p:nvSpPr>
        <p:spPr>
          <a:xfrm>
            <a:off x="3246007" y="1769151"/>
            <a:ext cx="7059636" cy="1938992"/>
          </a:xfrm>
          <a:prstGeom prst="rect">
            <a:avLst/>
          </a:prstGeom>
        </p:spPr>
        <p:txBody>
          <a:bodyPr wrap="square">
            <a:spAutoFit/>
          </a:bodyPr>
          <a:lstStyle/>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层次化通信优化策略在</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KMC</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并行算法上表现了良好的并行性能和可扩展性</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该优化策略适用于基于区域分解的多种并行算法。如</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MD</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模拟，</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stencil</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计算等</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23" name="矩形 22"/>
          <p:cNvSpPr/>
          <p:nvPr/>
        </p:nvSpPr>
        <p:spPr>
          <a:xfrm>
            <a:off x="3230767" y="4393427"/>
            <a:ext cx="7059636" cy="1938992"/>
          </a:xfrm>
          <a:prstGeom prst="rect">
            <a:avLst/>
          </a:prstGeom>
        </p:spPr>
        <p:txBody>
          <a:bodyPr wrap="square">
            <a:spAutoFit/>
          </a:bodyPr>
          <a:lstStyle/>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与宋梦召基于</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SPPARKS</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开发的</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VKMC</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空位模拟算法相结合，减少大规模并行中的通信时间</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优化</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空位模拟</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算法的通信结构，并尝试在天河二号上测试万核规模的并行性能</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1640110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6059488" y="3421235"/>
            <a:ext cx="0" cy="8150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204256" y="2797592"/>
            <a:ext cx="3714478" cy="769441"/>
          </a:xfrm>
          <a:prstGeom prst="rect">
            <a:avLst/>
          </a:prstGeom>
          <a:noFill/>
        </p:spPr>
        <p:txBody>
          <a:bodyPr wrap="none" rtlCol="0">
            <a:spAutoFit/>
          </a:bodyPr>
          <a:lstStyle/>
          <a:p>
            <a:r>
              <a:rPr lang="en-US" altLang="zh-CN" sz="4400" dirty="0" smtClean="0">
                <a:solidFill>
                  <a:schemeClr val="bg2">
                    <a:lumMod val="50000"/>
                  </a:schemeClr>
                </a:solidFill>
                <a:latin typeface="Hiragino Sans GB W3" panose="020B0300000000000000" pitchFamily="34" charset="-122"/>
                <a:ea typeface="Hiragino Sans GB W3" panose="020B0300000000000000" pitchFamily="34" charset="-122"/>
              </a:rPr>
              <a:t>THANK</a:t>
            </a:r>
            <a:r>
              <a:rPr lang="en-US" altLang="zh-CN" sz="4400" dirty="0" smtClean="0">
                <a:latin typeface="Hiragino Sans GB W3" panose="020B0300000000000000" pitchFamily="34" charset="-122"/>
                <a:ea typeface="Hiragino Sans GB W3" panose="020B0300000000000000" pitchFamily="34" charset="-122"/>
              </a:rPr>
              <a:t> </a:t>
            </a:r>
            <a:r>
              <a:rPr lang="en-US" altLang="zh-CN" sz="4400" dirty="0" smtClean="0">
                <a:solidFill>
                  <a:srgbClr val="3F90CA"/>
                </a:solidFill>
                <a:latin typeface="Hiragino Sans GB W3" panose="020B0300000000000000" pitchFamily="34" charset="-122"/>
                <a:ea typeface="Hiragino Sans GB W3" panose="020B0300000000000000" pitchFamily="34" charset="-122"/>
              </a:rPr>
              <a:t>YOU</a:t>
            </a:r>
            <a:endParaRPr lang="zh-CN" altLang="en-US" sz="4400" dirty="0">
              <a:solidFill>
                <a:srgbClr val="3F90CA"/>
              </a:solidFill>
              <a:latin typeface="Hiragino Sans GB W3" panose="020B0300000000000000" pitchFamily="34" charset="-122"/>
              <a:ea typeface="Hiragino Sans GB W3" panose="020B0300000000000000" pitchFamily="34" charset="-122"/>
            </a:endParaRPr>
          </a:p>
        </p:txBody>
      </p:sp>
      <p:sp>
        <p:nvSpPr>
          <p:cNvPr id="13" name="矩形 12"/>
          <p:cNvSpPr/>
          <p:nvPr/>
        </p:nvSpPr>
        <p:spPr>
          <a:xfrm>
            <a:off x="5983261" y="3377946"/>
            <a:ext cx="359664" cy="54864"/>
          </a:xfrm>
          <a:prstGeom prst="rect">
            <a:avLst/>
          </a:prstGeom>
          <a:solidFill>
            <a:srgbClr val="3F9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955700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707147" y="2952225"/>
            <a:ext cx="892704" cy="902624"/>
          </a:xfrm>
          <a:prstGeom prst="ellipse">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lumMod val="75000"/>
                    <a:lumOff val="25000"/>
                  </a:schemeClr>
                </a:solidFill>
                <a:latin typeface="Microsoft YaHei UI Light" panose="020B0502040204020203" pitchFamily="34" charset="-122"/>
                <a:ea typeface="Microsoft YaHei UI Light" panose="020B0502040204020203" pitchFamily="34" charset="-122"/>
              </a:rPr>
              <a:t>1</a:t>
            </a:r>
            <a:endParaRPr lang="en-US" altLang="zh-CN" sz="4400" dirty="0">
              <a:solidFill>
                <a:schemeClr val="tx1">
                  <a:lumMod val="75000"/>
                  <a:lumOff val="25000"/>
                </a:schemeClr>
              </a:solidFill>
              <a:latin typeface="Microsoft YaHei UI Light" panose="020B0502040204020203" pitchFamily="34" charset="-122"/>
              <a:ea typeface="Microsoft YaHei UI Light" panose="020B0502040204020203" pitchFamily="34" charset="-122"/>
            </a:endParaRPr>
          </a:p>
        </p:txBody>
      </p:sp>
      <p:sp>
        <p:nvSpPr>
          <p:cNvPr id="7" name="文本框 6"/>
          <p:cNvSpPr txBox="1"/>
          <p:nvPr/>
        </p:nvSpPr>
        <p:spPr>
          <a:xfrm>
            <a:off x="2851073" y="2952225"/>
            <a:ext cx="5069016" cy="830997"/>
          </a:xfrm>
          <a:prstGeom prst="rect">
            <a:avLst/>
          </a:prstGeom>
          <a:noFill/>
        </p:spPr>
        <p:txBody>
          <a:bodyPr wrap="none" rtlCol="0">
            <a:spAutoFit/>
          </a:bodyPr>
          <a:lstStyle/>
          <a:p>
            <a:r>
              <a:rPr lang="en-US" altLang="zh-CN" sz="4000" b="1" dirty="0">
                <a:solidFill>
                  <a:schemeClr val="bg2">
                    <a:lumMod val="25000"/>
                  </a:schemeClr>
                </a:solidFill>
                <a:latin typeface="华文细黑" panose="02010600040101010101" pitchFamily="2" charset="-122"/>
                <a:ea typeface="华文细黑" panose="02010600040101010101" pitchFamily="2" charset="-122"/>
              </a:rPr>
              <a:t>KMC</a:t>
            </a:r>
            <a:r>
              <a:rPr lang="zh-CN" altLang="en-US" sz="4800" b="1" dirty="0">
                <a:solidFill>
                  <a:schemeClr val="bg2">
                    <a:lumMod val="25000"/>
                  </a:schemeClr>
                </a:solidFill>
                <a:latin typeface="华文细黑" panose="02010600040101010101" pitchFamily="2" charset="-122"/>
                <a:ea typeface="华文细黑" panose="02010600040101010101" pitchFamily="2" charset="-122"/>
              </a:rPr>
              <a:t>并行通信问题</a:t>
            </a:r>
          </a:p>
        </p:txBody>
      </p:sp>
      <p:cxnSp>
        <p:nvCxnSpPr>
          <p:cNvPr id="4" name="直接连接符 3"/>
          <p:cNvCxnSpPr/>
          <p:nvPr/>
        </p:nvCxnSpPr>
        <p:spPr>
          <a:xfrm>
            <a:off x="2955247" y="3772127"/>
            <a:ext cx="48229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812161"/>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432883472"/>
              </p:ext>
            </p:extLst>
          </p:nvPr>
        </p:nvGraphicFramePr>
        <p:xfrm>
          <a:off x="6132575" y="2414108"/>
          <a:ext cx="5783057" cy="3552310"/>
        </p:xfrm>
        <a:graphic>
          <a:graphicData uri="http://schemas.openxmlformats.org/presentationml/2006/ole">
            <mc:AlternateContent xmlns:mc="http://schemas.openxmlformats.org/markup-compatibility/2006">
              <mc:Choice xmlns:v="urn:schemas-microsoft-com:vml" Requires="v">
                <p:oleObj spid="_x0000_s1089" name="Visio" r:id="rId5" imgW="3490068" imgH="2141292" progId="Visio.Drawing.15">
                  <p:embed/>
                </p:oleObj>
              </mc:Choice>
              <mc:Fallback>
                <p:oleObj name="Visio" r:id="rId5" imgW="3490068" imgH="2141292"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2575" y="2414108"/>
                        <a:ext cx="5783057" cy="3552310"/>
                      </a:xfrm>
                      <a:prstGeom prst="rect">
                        <a:avLst/>
                      </a:prstGeom>
                      <a:noFill/>
                    </p:spPr>
                  </p:pic>
                </p:oleObj>
              </mc:Fallback>
            </mc:AlternateContent>
          </a:graphicData>
        </a:graphic>
      </p:graphicFrame>
      <p:sp>
        <p:nvSpPr>
          <p:cNvPr id="2" name="矩形 1"/>
          <p:cNvSpPr/>
          <p:nvPr/>
        </p:nvSpPr>
        <p:spPr>
          <a:xfrm>
            <a:off x="-15241" y="624841"/>
            <a:ext cx="574949" cy="7400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3534942" cy="584775"/>
          </a:xfrm>
          <a:prstGeom prst="rect">
            <a:avLst/>
          </a:prstGeom>
          <a:noFill/>
        </p:spPr>
        <p:txBody>
          <a:bodyPr wrap="none" rtlCol="0">
            <a:spAutoFit/>
          </a:bodyPr>
          <a:lstStyle/>
          <a:p>
            <a:r>
              <a:rPr lang="en-US" altLang="zh-CN" sz="3200" b="1" dirty="0">
                <a:solidFill>
                  <a:schemeClr val="bg2">
                    <a:lumMod val="25000"/>
                  </a:schemeClr>
                </a:solidFill>
                <a:latin typeface="微软雅黑 Light" panose="020B0502040204020203" pitchFamily="34" charset="-122"/>
                <a:ea typeface="微软雅黑 Light" panose="020B0502040204020203" pitchFamily="34" charset="-122"/>
              </a:rPr>
              <a:t>KMC</a:t>
            </a:r>
            <a:r>
              <a:rPr lang="zh-CN" altLang="en-US" sz="3200" b="1" dirty="0">
                <a:solidFill>
                  <a:schemeClr val="bg2">
                    <a:lumMod val="25000"/>
                  </a:schemeClr>
                </a:solidFill>
                <a:latin typeface="幼圆" panose="02010509060101010101" pitchFamily="49" charset="-122"/>
                <a:ea typeface="幼圆" panose="02010509060101010101" pitchFamily="49" charset="-122"/>
              </a:rPr>
              <a:t>并行通信问题</a:t>
            </a:r>
          </a:p>
        </p:txBody>
      </p:sp>
      <p:sp>
        <p:nvSpPr>
          <p:cNvPr id="4" name="矩形 3"/>
          <p:cNvSpPr/>
          <p:nvPr/>
        </p:nvSpPr>
        <p:spPr>
          <a:xfrm>
            <a:off x="-74803" y="657049"/>
            <a:ext cx="667170"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01</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 name="矩形 6"/>
          <p:cNvSpPr/>
          <p:nvPr/>
        </p:nvSpPr>
        <p:spPr>
          <a:xfrm>
            <a:off x="379876" y="2115742"/>
            <a:ext cx="5716123" cy="4431983"/>
          </a:xfrm>
          <a:prstGeom prst="rect">
            <a:avLst/>
          </a:prstGeom>
          <a:ln>
            <a:noFill/>
          </a:ln>
        </p:spPr>
        <p:txBody>
          <a:bodyPr wrap="square">
            <a:spAutoFit/>
          </a:bodyPr>
          <a:lstStyle/>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区域分解</a:t>
            </a:r>
            <a:endParaRPr lang="en-US" altLang="zh-CN" sz="2400" b="1" dirty="0">
              <a:latin typeface="Microsoft YaHei UI Light" panose="020B0502040204020203" pitchFamily="34" charset="-122"/>
              <a:ea typeface="Microsoft YaHei UI Light" panose="020B0502040204020203" pitchFamily="34" charset="-122"/>
            </a:endParaRPr>
          </a:p>
          <a:p>
            <a:pPr marL="800100" lvl="1" indent="-342900">
              <a:lnSpc>
                <a:spcPct val="150000"/>
              </a:lnSpc>
              <a:buClr>
                <a:schemeClr val="bg2">
                  <a:lumMod val="50000"/>
                </a:schemeClr>
              </a:buClr>
              <a:buSzPct val="90000"/>
              <a:buFont typeface="Wingdings" panose="05000000000000000000" pitchFamily="2" charset="2"/>
              <a:buChar char="ü"/>
            </a:pPr>
            <a:r>
              <a:rPr lang="en-US" altLang="zh-CN" sz="2000" b="1" dirty="0">
                <a:latin typeface="Microsoft YaHei UI Light" panose="020B0502040204020203" pitchFamily="34" charset="-122"/>
                <a:ea typeface="Microsoft YaHei UI Light" panose="020B0502040204020203" pitchFamily="34"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对进程做二维或三维划分</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marL="800100" lvl="1" indent="-342900">
              <a:lnSpc>
                <a:spcPct val="150000"/>
              </a:lnSpc>
              <a:buClr>
                <a:schemeClr val="bg2">
                  <a:lumMod val="50000"/>
                </a:schemeClr>
              </a:buClr>
              <a:buSzPct val="90000"/>
              <a:buFont typeface="Wingdings" panose="05000000000000000000" pitchFamily="2" charset="2"/>
              <a:buChar char="ü"/>
            </a:pPr>
            <a:r>
              <a:rPr lang="en-US" altLang="zh-CN" dirty="0">
                <a:latin typeface="幼圆" panose="02010509060101010101" pitchFamily="49" charset="-122"/>
                <a:ea typeface="幼圆" panose="02010509060101010101" pitchFamily="49"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对进程内部二次分割为</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4</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个或</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8</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个</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sector</a:t>
            </a: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近邻粒子数据交换</a:t>
            </a:r>
            <a:endParaRPr lang="en-US" altLang="zh-CN" sz="2400" b="1" dirty="0" smtClean="0">
              <a:latin typeface="Microsoft YaHei UI Light" panose="020B0502040204020203" pitchFamily="34" charset="-122"/>
              <a:ea typeface="Microsoft YaHei UI Light" panose="020B0502040204020203" pitchFamily="34" charset="-122"/>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dirty="0" smtClean="0">
                <a:latin typeface="幼圆" panose="02010509060101010101" pitchFamily="49" charset="-122"/>
                <a:ea typeface="幼圆" panose="02010509060101010101" pitchFamily="49"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粒子与邻居粒子在同一进程，直接获取邻居粒子的相关信息</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marL="800100" lvl="1" indent="-342900">
              <a:lnSpc>
                <a:spcPct val="150000"/>
              </a:lnSpc>
              <a:buClr>
                <a:schemeClr val="bg2">
                  <a:lumMod val="50000"/>
                </a:schemeClr>
              </a:buClr>
              <a:buSzPct val="90000"/>
              <a:buFont typeface="Wingdings" panose="05000000000000000000" pitchFamily="2" charset="2"/>
              <a:buChar char="ü"/>
            </a:pPr>
            <a:r>
              <a:rPr lang="en-US" altLang="zh-CN" dirty="0">
                <a:latin typeface="幼圆" panose="02010509060101010101" pitchFamily="49" charset="-122"/>
                <a:ea typeface="幼圆" panose="02010509060101010101" pitchFamily="49"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对粒子与邻居粒子非同一进程，进行点到点通信操作实现数据交换</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a:lnSpc>
                <a:spcPct val="150000"/>
              </a:lnSpc>
              <a:buClr>
                <a:schemeClr val="tx1">
                  <a:lumMod val="50000"/>
                  <a:lumOff val="50000"/>
                </a:schemeClr>
              </a:buClr>
            </a:pPr>
            <a:endParaRPr lang="en-US" altLang="zh-CN" sz="2000" b="1" dirty="0" smtClean="0">
              <a:latin typeface="Microsoft YaHei UI Light" panose="020B0502040204020203" pitchFamily="34" charset="-122"/>
              <a:ea typeface="Microsoft YaHei UI Light" panose="020B0502040204020203" pitchFamily="34" charset="-122"/>
            </a:endParaRPr>
          </a:p>
        </p:txBody>
      </p:sp>
      <p:sp>
        <p:nvSpPr>
          <p:cNvPr id="8" name="矩形 7"/>
          <p:cNvSpPr/>
          <p:nvPr/>
        </p:nvSpPr>
        <p:spPr>
          <a:xfrm>
            <a:off x="3891734" y="1464580"/>
            <a:ext cx="4408532" cy="461665"/>
          </a:xfrm>
          <a:prstGeom prst="rect">
            <a:avLst/>
          </a:prstGeom>
          <a:solidFill>
            <a:srgbClr val="3BAEDA"/>
          </a:solidFill>
        </p:spPr>
        <p:txBody>
          <a:bodyPr wrap="square">
            <a:spAutoFit/>
          </a:bodyPr>
          <a:lstStyle/>
          <a:p>
            <a:r>
              <a:rPr lang="en-US" altLang="zh-CN" sz="2400" dirty="0" smtClean="0">
                <a:solidFill>
                  <a:schemeClr val="bg1"/>
                </a:solidFill>
                <a:latin typeface="Hiragino Sans GB W3" panose="020B0300000000000000" pitchFamily="34" charset="-122"/>
                <a:ea typeface="Hiragino Sans GB W3" panose="020B0300000000000000" pitchFamily="34" charset="-122"/>
              </a:rPr>
              <a:t>KMC</a:t>
            </a:r>
            <a:r>
              <a:rPr lang="zh-CN" altLang="en-US" sz="2400" dirty="0" smtClean="0">
                <a:solidFill>
                  <a:schemeClr val="bg1"/>
                </a:solidFill>
                <a:latin typeface="Hiragino Sans GB W3" panose="020B0300000000000000" pitchFamily="34" charset="-122"/>
                <a:ea typeface="Hiragino Sans GB W3" panose="020B0300000000000000" pitchFamily="34" charset="-122"/>
              </a:rPr>
              <a:t>并行算法模拟的通信过程</a:t>
            </a:r>
            <a:endParaRPr lang="zh-CN" altLang="en-US" sz="2400" dirty="0">
              <a:solidFill>
                <a:schemeClr val="bg1"/>
              </a:solidFill>
              <a:latin typeface="Hiragino Sans GB W3" panose="020B0300000000000000" pitchFamily="34" charset="-122"/>
              <a:ea typeface="Hiragino Sans GB W3" panose="020B0300000000000000" pitchFamily="34" charset="-122"/>
            </a:endParaRPr>
          </a:p>
        </p:txBody>
      </p:sp>
      <p:sp>
        <p:nvSpPr>
          <p:cNvPr id="5" name="Rectangle 2"/>
          <p:cNvSpPr>
            <a:spLocks noChangeArrowheads="1"/>
          </p:cNvSpPr>
          <p:nvPr/>
        </p:nvSpPr>
        <p:spPr bwMode="auto">
          <a:xfrm>
            <a:off x="7001660" y="21701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43271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3534942" cy="584775"/>
          </a:xfrm>
          <a:prstGeom prst="rect">
            <a:avLst/>
          </a:prstGeom>
          <a:noFill/>
        </p:spPr>
        <p:txBody>
          <a:bodyPr wrap="none" rtlCol="0">
            <a:spAutoFit/>
          </a:bodyPr>
          <a:lstStyle/>
          <a:p>
            <a:r>
              <a:rPr lang="en-US" altLang="zh-CN" sz="3200" b="1" dirty="0">
                <a:solidFill>
                  <a:schemeClr val="bg2">
                    <a:lumMod val="25000"/>
                  </a:schemeClr>
                </a:solidFill>
                <a:latin typeface="微软雅黑 Light" panose="020B0502040204020203" pitchFamily="34" charset="-122"/>
                <a:ea typeface="微软雅黑 Light" panose="020B0502040204020203" pitchFamily="34" charset="-122"/>
              </a:rPr>
              <a:t>KMC</a:t>
            </a:r>
            <a:r>
              <a:rPr lang="zh-CN" altLang="en-US" sz="3200" b="1" dirty="0">
                <a:solidFill>
                  <a:schemeClr val="bg2">
                    <a:lumMod val="25000"/>
                  </a:schemeClr>
                </a:solidFill>
                <a:latin typeface="幼圆" panose="02010509060101010101" pitchFamily="49" charset="-122"/>
                <a:ea typeface="幼圆" panose="02010509060101010101" pitchFamily="49" charset="-122"/>
              </a:rPr>
              <a:t>并行通信问题</a:t>
            </a:r>
          </a:p>
        </p:txBody>
      </p:sp>
      <p:sp>
        <p:nvSpPr>
          <p:cNvPr id="4" name="矩形 3"/>
          <p:cNvSpPr/>
          <p:nvPr/>
        </p:nvSpPr>
        <p:spPr>
          <a:xfrm>
            <a:off x="-74803" y="657049"/>
            <a:ext cx="667170"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01</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cxnSp>
        <p:nvCxnSpPr>
          <p:cNvPr id="13" name="直线连接符 4"/>
          <p:cNvCxnSpPr/>
          <p:nvPr/>
        </p:nvCxnSpPr>
        <p:spPr>
          <a:xfrm>
            <a:off x="6096000" y="2225698"/>
            <a:ext cx="0" cy="4399783"/>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799365" y="1617650"/>
            <a:ext cx="2031325" cy="646331"/>
          </a:xfrm>
          <a:prstGeom prst="rect">
            <a:avLst/>
          </a:prstGeom>
          <a:noFill/>
        </p:spPr>
        <p:txBody>
          <a:bodyPr wrap="none" rtlCol="0">
            <a:spAutoFit/>
          </a:bodyPr>
          <a:lstStyle/>
          <a:p>
            <a:r>
              <a:rPr lang="zh-CN" altLang="en-US" sz="3600" dirty="0" smtClean="0">
                <a:solidFill>
                  <a:srgbClr val="354B5E"/>
                </a:solidFill>
                <a:latin typeface="微软雅黑" panose="020B0503020204020204" pitchFamily="34" charset="-122"/>
                <a:ea typeface="微软雅黑" panose="020B0503020204020204" pitchFamily="34" charset="-122"/>
                <a:cs typeface="Khmer UI" panose="020B0502040204020203" pitchFamily="34" charset="0"/>
              </a:rPr>
              <a:t>性能瓶颈</a:t>
            </a:r>
            <a:endPar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endParaRPr>
          </a:p>
        </p:txBody>
      </p:sp>
      <p:sp>
        <p:nvSpPr>
          <p:cNvPr id="36" name="文本框 35"/>
          <p:cNvSpPr txBox="1"/>
          <p:nvPr/>
        </p:nvSpPr>
        <p:spPr>
          <a:xfrm>
            <a:off x="7249497" y="2753386"/>
            <a:ext cx="4653777" cy="707886"/>
          </a:xfrm>
          <a:prstGeom prst="rect">
            <a:avLst/>
          </a:prstGeom>
          <a:noFill/>
        </p:spPr>
        <p:txBody>
          <a:bodyPr wrap="squar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32</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节点</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(640</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核</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上获得</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20</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倍性能提升，并行效率</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62.5%</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259028" y="3658044"/>
            <a:ext cx="4643412" cy="707886"/>
          </a:xfrm>
          <a:prstGeom prst="rect">
            <a:avLst/>
          </a:prstGeom>
          <a:noFill/>
        </p:spPr>
        <p:txBody>
          <a:bodyPr wrap="square" rtlCol="0">
            <a:spAutoFit/>
          </a:body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通信时间所占百分比从</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20</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核的</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9%</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增大到</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640</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核</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32%</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259028" y="4551288"/>
            <a:ext cx="4643412" cy="707886"/>
          </a:xfrm>
          <a:prstGeom prst="rect">
            <a:avLst/>
          </a:prstGeom>
          <a:noFill/>
        </p:spPr>
        <p:txBody>
          <a:bodyPr wrap="squar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MPIP</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工具分析发现点到点通信时间是影响总通信时间的主要因素</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259028" y="5430854"/>
            <a:ext cx="4643412" cy="707886"/>
          </a:xfrm>
          <a:prstGeom prst="rect">
            <a:avLst/>
          </a:prstGeom>
          <a:noFill/>
        </p:spPr>
        <p:txBody>
          <a:bodyPr wrap="square" rtlCol="0">
            <a:spAutoFit/>
          </a:body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通信消息较长，使用</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点到点通信会引起通信拥塞和进程负载不均衡</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Rounded Rectangle 12"/>
          <p:cNvSpPr/>
          <p:nvPr/>
        </p:nvSpPr>
        <p:spPr>
          <a:xfrm>
            <a:off x="6587561" y="2835487"/>
            <a:ext cx="540414" cy="540414"/>
          </a:xfrm>
          <a:prstGeom prst="roundRect">
            <a:avLst>
              <a:gd name="adj" fmla="val 50000"/>
            </a:avLst>
          </a:prstGeom>
          <a:solidFill>
            <a:srgbClr val="967BD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Roboto condensed"/>
              <a:cs typeface="Roboto condensed"/>
            </a:endParaRPr>
          </a:p>
        </p:txBody>
      </p:sp>
      <p:sp>
        <p:nvSpPr>
          <p:cNvPr id="63" name="Rounded Rectangle 11"/>
          <p:cNvSpPr/>
          <p:nvPr/>
        </p:nvSpPr>
        <p:spPr>
          <a:xfrm>
            <a:off x="6596103" y="3708918"/>
            <a:ext cx="540414" cy="540414"/>
          </a:xfrm>
          <a:prstGeom prst="roundRect">
            <a:avLst>
              <a:gd name="adj" fmla="val 50000"/>
            </a:avLst>
          </a:prstGeom>
          <a:solidFill>
            <a:srgbClr val="8CC05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Roboto condensed"/>
              <a:cs typeface="Roboto condensed"/>
            </a:endParaRPr>
          </a:p>
        </p:txBody>
      </p:sp>
      <p:sp>
        <p:nvSpPr>
          <p:cNvPr id="68" name="Rounded Rectangle 10"/>
          <p:cNvSpPr/>
          <p:nvPr/>
        </p:nvSpPr>
        <p:spPr>
          <a:xfrm>
            <a:off x="6596103" y="4584078"/>
            <a:ext cx="540414" cy="540414"/>
          </a:xfrm>
          <a:prstGeom prst="roundRect">
            <a:avLst>
              <a:gd name="adj" fmla="val 50000"/>
            </a:avLst>
          </a:prstGeom>
          <a:solidFill>
            <a:srgbClr val="ED657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Roboto condensed"/>
              <a:cs typeface="Roboto condensed"/>
            </a:endParaRPr>
          </a:p>
        </p:txBody>
      </p:sp>
      <p:sp>
        <p:nvSpPr>
          <p:cNvPr id="70" name="Rounded Rectangle 13"/>
          <p:cNvSpPr/>
          <p:nvPr/>
        </p:nvSpPr>
        <p:spPr>
          <a:xfrm>
            <a:off x="6596103" y="5441990"/>
            <a:ext cx="540414" cy="540414"/>
          </a:xfrm>
          <a:prstGeom prst="roundRect">
            <a:avLst>
              <a:gd name="adj" fmla="val 50000"/>
            </a:avLst>
          </a:prstGeom>
          <a:solidFill>
            <a:srgbClr val="01C4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Roboto condensed"/>
              <a:cs typeface="Roboto condensed"/>
            </a:endParaRPr>
          </a:p>
        </p:txBody>
      </p:sp>
      <p:sp>
        <p:nvSpPr>
          <p:cNvPr id="81" name="Freeform 131"/>
          <p:cNvSpPr>
            <a:spLocks noChangeAspect="1" noEditPoints="1"/>
          </p:cNvSpPr>
          <p:nvPr/>
        </p:nvSpPr>
        <p:spPr bwMode="black">
          <a:xfrm>
            <a:off x="6689534" y="3009736"/>
            <a:ext cx="336468" cy="191916"/>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3243" tIns="46620" rIns="93243" bIns="46620" numCol="1" anchor="t" anchorCtr="0" compatLnSpc="1">
            <a:prstTxWarp prst="textNoShape">
              <a:avLst/>
            </a:prstTxWarp>
          </a:bodyPr>
          <a:lstStyle/>
          <a:p>
            <a:endParaRPr lang="en-US" dirty="0">
              <a:solidFill>
                <a:srgbClr val="000000"/>
              </a:solidFill>
            </a:endParaRPr>
          </a:p>
        </p:txBody>
      </p:sp>
      <p:sp>
        <p:nvSpPr>
          <p:cNvPr id="82" name="Freeform 131"/>
          <p:cNvSpPr>
            <a:spLocks noChangeAspect="1" noEditPoints="1"/>
          </p:cNvSpPr>
          <p:nvPr/>
        </p:nvSpPr>
        <p:spPr bwMode="black">
          <a:xfrm>
            <a:off x="6689534" y="3884031"/>
            <a:ext cx="336468" cy="191916"/>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3243" tIns="46620" rIns="93243" bIns="46620" numCol="1" anchor="t" anchorCtr="0" compatLnSpc="1">
            <a:prstTxWarp prst="textNoShape">
              <a:avLst/>
            </a:prstTxWarp>
          </a:bodyPr>
          <a:lstStyle/>
          <a:p>
            <a:endParaRPr lang="en-US" dirty="0">
              <a:solidFill>
                <a:srgbClr val="000000"/>
              </a:solidFill>
            </a:endParaRPr>
          </a:p>
        </p:txBody>
      </p:sp>
      <p:sp>
        <p:nvSpPr>
          <p:cNvPr id="83" name="Freeform 131"/>
          <p:cNvSpPr>
            <a:spLocks noChangeAspect="1" noEditPoints="1"/>
          </p:cNvSpPr>
          <p:nvPr/>
        </p:nvSpPr>
        <p:spPr bwMode="black">
          <a:xfrm>
            <a:off x="6711091" y="4758327"/>
            <a:ext cx="336468" cy="191916"/>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3243" tIns="46620" rIns="93243" bIns="46620" numCol="1" anchor="t" anchorCtr="0" compatLnSpc="1">
            <a:prstTxWarp prst="textNoShape">
              <a:avLst/>
            </a:prstTxWarp>
          </a:bodyPr>
          <a:lstStyle/>
          <a:p>
            <a:endParaRPr lang="en-US" dirty="0">
              <a:solidFill>
                <a:srgbClr val="000000"/>
              </a:solidFill>
            </a:endParaRPr>
          </a:p>
        </p:txBody>
      </p:sp>
      <p:sp>
        <p:nvSpPr>
          <p:cNvPr id="84" name="Freeform 131"/>
          <p:cNvSpPr>
            <a:spLocks noChangeAspect="1" noEditPoints="1"/>
          </p:cNvSpPr>
          <p:nvPr/>
        </p:nvSpPr>
        <p:spPr bwMode="black">
          <a:xfrm>
            <a:off x="6711091" y="5616239"/>
            <a:ext cx="336468" cy="191916"/>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3243" tIns="46620" rIns="93243" bIns="46620" numCol="1" anchor="t" anchorCtr="0" compatLnSpc="1">
            <a:prstTxWarp prst="textNoShape">
              <a:avLst/>
            </a:prstTxWarp>
          </a:bodyPr>
          <a:lstStyle/>
          <a:p>
            <a:endParaRPr lang="en-US" dirty="0">
              <a:solidFill>
                <a:srgbClr val="000000"/>
              </a:solidFill>
            </a:endParaRPr>
          </a:p>
        </p:txBody>
      </p:sp>
      <p:pic>
        <p:nvPicPr>
          <p:cNvPr id="2119" name="Picture 71" descr="通信开销比例"/>
          <p:cNvPicPr>
            <a:picLocks noChangeAspect="1" noChangeArrowheads="1"/>
          </p:cNvPicPr>
          <p:nvPr/>
        </p:nvPicPr>
        <p:blipFill>
          <a:blip r:embed="rId3" cstate="print">
            <a:extLst>
              <a:ext uri="{28A0092B-C50C-407E-A947-70E740481C1C}">
                <a14:useLocalDpi xmlns:a14="http://schemas.microsoft.com/office/drawing/2010/main" val="0"/>
              </a:ext>
            </a:extLst>
          </a:blip>
          <a:srcRect t="8273" r="6061" b="3780"/>
          <a:stretch>
            <a:fillRect/>
          </a:stretch>
        </p:blipFill>
        <p:spPr bwMode="auto">
          <a:xfrm>
            <a:off x="332507" y="2263981"/>
            <a:ext cx="5419349" cy="402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685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707147" y="2952225"/>
            <a:ext cx="892704" cy="902624"/>
          </a:xfrm>
          <a:prstGeom prst="ellipse">
            <a:avLst/>
          </a:prstGeom>
          <a:solidFill>
            <a:schemeClr val="bg1"/>
          </a:solidFill>
          <a:ln w="95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lumMod val="75000"/>
                    <a:lumOff val="25000"/>
                  </a:schemeClr>
                </a:solidFill>
                <a:latin typeface="Microsoft YaHei UI Light" panose="020B0502040204020203" pitchFamily="34" charset="-122"/>
                <a:ea typeface="Microsoft YaHei UI Light" panose="020B0502040204020203" pitchFamily="34" charset="-122"/>
              </a:rPr>
              <a:t>2</a:t>
            </a:r>
            <a:endParaRPr lang="en-US" altLang="zh-CN" sz="4400" dirty="0">
              <a:solidFill>
                <a:schemeClr val="tx1">
                  <a:lumMod val="75000"/>
                  <a:lumOff val="25000"/>
                </a:schemeClr>
              </a:solidFill>
              <a:latin typeface="Microsoft YaHei UI Light" panose="020B0502040204020203" pitchFamily="34" charset="-122"/>
              <a:ea typeface="Microsoft YaHei UI Light" panose="020B0502040204020203" pitchFamily="34" charset="-122"/>
            </a:endParaRPr>
          </a:p>
        </p:txBody>
      </p:sp>
      <p:sp>
        <p:nvSpPr>
          <p:cNvPr id="7" name="文本框 6"/>
          <p:cNvSpPr txBox="1"/>
          <p:nvPr/>
        </p:nvSpPr>
        <p:spPr>
          <a:xfrm>
            <a:off x="2851073" y="2952225"/>
            <a:ext cx="5724644" cy="830997"/>
          </a:xfrm>
          <a:prstGeom prst="rect">
            <a:avLst/>
          </a:prstGeom>
          <a:noFill/>
        </p:spPr>
        <p:txBody>
          <a:bodyPr wrap="none" rtlCol="0">
            <a:spAutoFit/>
          </a:bodyPr>
          <a:lstStyle/>
          <a:p>
            <a:r>
              <a:rPr lang="zh-CN" altLang="en-US" sz="4800" b="1" dirty="0" smtClean="0">
                <a:solidFill>
                  <a:schemeClr val="bg2">
                    <a:lumMod val="25000"/>
                  </a:schemeClr>
                </a:solidFill>
                <a:latin typeface="华文细黑" panose="02010600040101010101" pitchFamily="2" charset="-122"/>
                <a:ea typeface="华文细黑" panose="02010600040101010101" pitchFamily="2" charset="-122"/>
              </a:rPr>
              <a:t>层次化通信优化策略</a:t>
            </a:r>
            <a:endParaRPr lang="zh-CN" altLang="en-US" sz="4800" b="1" dirty="0">
              <a:solidFill>
                <a:schemeClr val="bg2">
                  <a:lumMod val="25000"/>
                </a:schemeClr>
              </a:solidFill>
              <a:latin typeface="华文细黑" panose="02010600040101010101" pitchFamily="2" charset="-122"/>
              <a:ea typeface="华文细黑" panose="02010600040101010101" pitchFamily="2" charset="-122"/>
            </a:endParaRPr>
          </a:p>
        </p:txBody>
      </p:sp>
      <p:cxnSp>
        <p:nvCxnSpPr>
          <p:cNvPr id="4" name="直接连接符 3"/>
          <p:cNvCxnSpPr/>
          <p:nvPr/>
        </p:nvCxnSpPr>
        <p:spPr>
          <a:xfrm>
            <a:off x="2955247" y="3772127"/>
            <a:ext cx="542065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1267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3892412" cy="584775"/>
          </a:xfrm>
          <a:prstGeom prst="rect">
            <a:avLst/>
          </a:prstGeom>
          <a:noFill/>
        </p:spPr>
        <p:txBody>
          <a:bodyPr wrap="none" rtlCol="0">
            <a:spAutoFit/>
          </a:bodyPr>
          <a:lstStyle/>
          <a:p>
            <a:r>
              <a:rPr lang="zh-CN" altLang="en-US" sz="3200" b="1" dirty="0" smtClean="0">
                <a:solidFill>
                  <a:schemeClr val="bg2">
                    <a:lumMod val="25000"/>
                  </a:schemeClr>
                </a:solidFill>
                <a:latin typeface="幼圆" panose="02010509060101010101" pitchFamily="49" charset="-122"/>
                <a:ea typeface="幼圆" panose="02010509060101010101" pitchFamily="49" charset="-122"/>
              </a:rPr>
              <a:t>层次化通信优化策略</a:t>
            </a:r>
            <a:endParaRPr lang="zh-CN" altLang="en-US" sz="3200" b="1" dirty="0">
              <a:solidFill>
                <a:schemeClr val="bg2">
                  <a:lumMod val="25000"/>
                </a:schemeClr>
              </a:solidFill>
              <a:latin typeface="幼圆" panose="02010509060101010101" pitchFamily="49" charset="-122"/>
              <a:ea typeface="幼圆" panose="02010509060101010101" pitchFamily="49" charset="-122"/>
            </a:endParaRPr>
          </a:p>
        </p:txBody>
      </p:sp>
      <p:sp>
        <p:nvSpPr>
          <p:cNvPr id="4" name="矩形 3"/>
          <p:cNvSpPr/>
          <p:nvPr/>
        </p:nvSpPr>
        <p:spPr>
          <a:xfrm>
            <a:off x="-74803" y="657049"/>
            <a:ext cx="755335"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02</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pic>
        <p:nvPicPr>
          <p:cNvPr id="6" name="图片 5"/>
          <p:cNvPicPr>
            <a:picLocks noChangeAspect="1"/>
          </p:cNvPicPr>
          <p:nvPr/>
        </p:nvPicPr>
        <p:blipFill>
          <a:blip r:embed="rId3"/>
          <a:stretch>
            <a:fillRect/>
          </a:stretch>
        </p:blipFill>
        <p:spPr>
          <a:xfrm>
            <a:off x="3394989" y="1551008"/>
            <a:ext cx="8472667" cy="5127584"/>
          </a:xfrm>
          <a:prstGeom prst="rect">
            <a:avLst/>
          </a:prstGeom>
        </p:spPr>
      </p:pic>
      <p:sp>
        <p:nvSpPr>
          <p:cNvPr id="10" name="文本框 9"/>
          <p:cNvSpPr txBox="1"/>
          <p:nvPr/>
        </p:nvSpPr>
        <p:spPr>
          <a:xfrm>
            <a:off x="781070" y="1790056"/>
            <a:ext cx="2031325" cy="646331"/>
          </a:xfrm>
          <a:prstGeom prst="rect">
            <a:avLst/>
          </a:prstGeom>
          <a:noFill/>
        </p:spPr>
        <p:txBody>
          <a:bodyPr wrap="none" rtlCol="0">
            <a:spAutoFit/>
          </a:bodyPr>
          <a:lstStyle/>
          <a:p>
            <a:r>
              <a:rPr lang="zh-CN" altLang="en-US" sz="3600" dirty="0" smtClean="0">
                <a:solidFill>
                  <a:srgbClr val="354B5E"/>
                </a:solidFill>
                <a:latin typeface="微软雅黑" panose="020B0503020204020204" pitchFamily="34" charset="-122"/>
                <a:ea typeface="微软雅黑" panose="020B0503020204020204" pitchFamily="34" charset="-122"/>
                <a:cs typeface="Khmer UI" panose="020B0502040204020203" pitchFamily="34" charset="0"/>
              </a:rPr>
              <a:t>算法框架</a:t>
            </a:r>
            <a:endPar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endParaRPr>
          </a:p>
        </p:txBody>
      </p:sp>
      <p:sp>
        <p:nvSpPr>
          <p:cNvPr id="15" name="矩形 8"/>
          <p:cNvSpPr>
            <a:spLocks noChangeArrowheads="1"/>
          </p:cNvSpPr>
          <p:nvPr/>
        </p:nvSpPr>
        <p:spPr bwMode="auto">
          <a:xfrm>
            <a:off x="287357" y="2727082"/>
            <a:ext cx="479425" cy="38735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rgbClr val="967BDC"/>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chemeClr val="bg2">
                    <a:lumMod val="50000"/>
                  </a:schemeClr>
                </a:solidFill>
                <a:latin typeface="Dotum" panose="020B0600000101010101" pitchFamily="34" charset="-127"/>
                <a:ea typeface="Dotum" panose="020B0600000101010101" pitchFamily="34" charset="-127"/>
                <a:sym typeface="Impact" panose="020B0806030902050204" pitchFamily="34" charset="0"/>
              </a:rPr>
              <a:t>01</a:t>
            </a:r>
            <a:endParaRPr lang="zh-CN" altLang="en-US" b="1" dirty="0">
              <a:solidFill>
                <a:schemeClr val="bg2">
                  <a:lumMod val="50000"/>
                </a:schemeClr>
              </a:solidFill>
              <a:latin typeface="Dotum" panose="020B0600000101010101" pitchFamily="34" charset="-127"/>
              <a:ea typeface="Dotum" panose="020B0600000101010101" pitchFamily="34" charset="-127"/>
              <a:sym typeface="Impact" panose="020B0806030902050204" pitchFamily="34" charset="0"/>
            </a:endParaRPr>
          </a:p>
        </p:txBody>
      </p:sp>
      <p:sp>
        <p:nvSpPr>
          <p:cNvPr id="16" name="矩形 8"/>
          <p:cNvSpPr>
            <a:spLocks noChangeArrowheads="1"/>
          </p:cNvSpPr>
          <p:nvPr/>
        </p:nvSpPr>
        <p:spPr bwMode="auto">
          <a:xfrm>
            <a:off x="295295" y="3450982"/>
            <a:ext cx="477837" cy="38735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rgbClr val="95BC49"/>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2">
                    <a:lumMod val="50000"/>
                  </a:schemeClr>
                </a:solidFill>
                <a:latin typeface="Dotum" panose="020B0600000101010101" pitchFamily="34" charset="-127"/>
                <a:ea typeface="Dotum" panose="020B0600000101010101" pitchFamily="34" charset="-127"/>
                <a:sym typeface="Impact" panose="020B0806030902050204" pitchFamily="34" charset="0"/>
              </a:rPr>
              <a:t>02</a:t>
            </a:r>
            <a:endParaRPr lang="zh-CN" altLang="en-US" b="1">
              <a:solidFill>
                <a:schemeClr val="bg2">
                  <a:lumMod val="50000"/>
                </a:schemeClr>
              </a:solidFill>
              <a:latin typeface="Dotum" panose="020B0600000101010101" pitchFamily="34" charset="-127"/>
              <a:ea typeface="Dotum" panose="020B0600000101010101" pitchFamily="34" charset="-127"/>
              <a:sym typeface="Impact" panose="020B0806030902050204" pitchFamily="34" charset="0"/>
            </a:endParaRPr>
          </a:p>
        </p:txBody>
      </p:sp>
      <p:sp>
        <p:nvSpPr>
          <p:cNvPr id="17" name="矩形 8"/>
          <p:cNvSpPr>
            <a:spLocks noChangeArrowheads="1"/>
          </p:cNvSpPr>
          <p:nvPr/>
        </p:nvSpPr>
        <p:spPr bwMode="auto">
          <a:xfrm>
            <a:off x="301645" y="4166945"/>
            <a:ext cx="479425" cy="388937"/>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rgbClr val="ED6579"/>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chemeClr val="bg2">
                    <a:lumMod val="50000"/>
                  </a:schemeClr>
                </a:solidFill>
                <a:latin typeface="Dotum" panose="020B0600000101010101" pitchFamily="34" charset="-127"/>
                <a:ea typeface="Dotum" panose="020B0600000101010101" pitchFamily="34" charset="-127"/>
                <a:sym typeface="Impact" panose="020B0806030902050204" pitchFamily="34" charset="0"/>
              </a:rPr>
              <a:t>03</a:t>
            </a:r>
            <a:endParaRPr lang="zh-CN" altLang="en-US" b="1" dirty="0">
              <a:solidFill>
                <a:schemeClr val="bg2">
                  <a:lumMod val="50000"/>
                </a:schemeClr>
              </a:solidFill>
              <a:latin typeface="Dotum" panose="020B0600000101010101" pitchFamily="34" charset="-127"/>
              <a:ea typeface="Dotum" panose="020B0600000101010101" pitchFamily="34" charset="-127"/>
              <a:sym typeface="Impact" panose="020B0806030902050204" pitchFamily="34" charset="0"/>
            </a:endParaRPr>
          </a:p>
        </p:txBody>
      </p:sp>
      <p:sp>
        <p:nvSpPr>
          <p:cNvPr id="18" name="矩形 8"/>
          <p:cNvSpPr>
            <a:spLocks noChangeArrowheads="1"/>
          </p:cNvSpPr>
          <p:nvPr/>
        </p:nvSpPr>
        <p:spPr bwMode="auto">
          <a:xfrm>
            <a:off x="309582" y="4882907"/>
            <a:ext cx="477838" cy="388938"/>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rgbClr val="3F90CA"/>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solidFill>
                  <a:schemeClr val="bg2">
                    <a:lumMod val="50000"/>
                  </a:schemeClr>
                </a:solidFill>
                <a:latin typeface="Dotum" panose="020B0600000101010101" pitchFamily="34" charset="-127"/>
                <a:ea typeface="Dotum" panose="020B0600000101010101" pitchFamily="34" charset="-127"/>
                <a:sym typeface="Impact" panose="020B0806030902050204" pitchFamily="34" charset="0"/>
              </a:rPr>
              <a:t>04</a:t>
            </a:r>
            <a:endParaRPr lang="zh-CN" altLang="en-US" b="1" dirty="0">
              <a:solidFill>
                <a:schemeClr val="bg2">
                  <a:lumMod val="50000"/>
                </a:schemeClr>
              </a:solidFill>
              <a:latin typeface="Dotum" panose="020B0600000101010101" pitchFamily="34" charset="-127"/>
              <a:ea typeface="Dotum" panose="020B0600000101010101" pitchFamily="34" charset="-127"/>
              <a:sym typeface="Impact" panose="020B0806030902050204" pitchFamily="34" charset="0"/>
            </a:endParaRPr>
          </a:p>
        </p:txBody>
      </p:sp>
      <p:sp>
        <p:nvSpPr>
          <p:cNvPr id="20" name="文本框 19"/>
          <p:cNvSpPr txBox="1"/>
          <p:nvPr/>
        </p:nvSpPr>
        <p:spPr>
          <a:xfrm>
            <a:off x="954150" y="2732929"/>
            <a:ext cx="2217312" cy="400110"/>
          </a:xfrm>
          <a:prstGeom prst="rect">
            <a:avLst/>
          </a:prstGeom>
          <a:noFill/>
        </p:spPr>
        <p:txBody>
          <a:bodyPr wrap="square" rtlCol="0">
            <a:spAutoFit/>
          </a:body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通信合并优化算法</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54151" y="3450982"/>
            <a:ext cx="2217312" cy="400110"/>
          </a:xfrm>
          <a:prstGeom prst="rect">
            <a:avLst/>
          </a:prstGeom>
          <a:noFill/>
        </p:spPr>
        <p:txBody>
          <a:bodyPr wrap="square" rtlCol="0">
            <a:spAutoFit/>
          </a:body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进程拓扑优化算法</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954150" y="4134713"/>
            <a:ext cx="2217312" cy="400110"/>
          </a:xfrm>
          <a:prstGeom prst="rect">
            <a:avLst/>
          </a:prstGeom>
          <a:noFill/>
        </p:spPr>
        <p:txBody>
          <a:bodyPr wrap="square" rtlCol="0">
            <a:spAutoFit/>
          </a:body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共享内存优化算法</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965186" y="4877321"/>
            <a:ext cx="2217312" cy="400110"/>
          </a:xfrm>
          <a:prstGeom prst="rect">
            <a:avLst/>
          </a:prstGeom>
          <a:noFill/>
        </p:spPr>
        <p:txBody>
          <a:bodyPr wrap="square" rtlCol="0">
            <a:spAutoFit/>
          </a:bodyPr>
          <a:lstStyle/>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邻居集合通信算法</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直线连接符 4"/>
          <p:cNvCxnSpPr/>
          <p:nvPr/>
        </p:nvCxnSpPr>
        <p:spPr>
          <a:xfrm>
            <a:off x="3225475" y="1551008"/>
            <a:ext cx="0" cy="512758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489263"/>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3892412" cy="584775"/>
          </a:xfrm>
          <a:prstGeom prst="rect">
            <a:avLst/>
          </a:prstGeom>
          <a:noFill/>
        </p:spPr>
        <p:txBody>
          <a:bodyPr wrap="none" rtlCol="0">
            <a:spAutoFit/>
          </a:bodyPr>
          <a:lstStyle/>
          <a:p>
            <a:r>
              <a:rPr lang="zh-CN" altLang="en-US" sz="3200" b="1" dirty="0" smtClean="0">
                <a:solidFill>
                  <a:schemeClr val="bg2">
                    <a:lumMod val="25000"/>
                  </a:schemeClr>
                </a:solidFill>
                <a:latin typeface="幼圆" panose="02010509060101010101" pitchFamily="49" charset="-122"/>
                <a:ea typeface="幼圆" panose="02010509060101010101" pitchFamily="49" charset="-122"/>
              </a:rPr>
              <a:t>层次化通信优化策略</a:t>
            </a:r>
            <a:endParaRPr lang="zh-CN" altLang="en-US" sz="3200" b="1" dirty="0">
              <a:solidFill>
                <a:schemeClr val="bg2">
                  <a:lumMod val="25000"/>
                </a:schemeClr>
              </a:solidFill>
              <a:latin typeface="幼圆" panose="02010509060101010101" pitchFamily="49" charset="-122"/>
              <a:ea typeface="幼圆" panose="02010509060101010101" pitchFamily="49" charset="-122"/>
            </a:endParaRPr>
          </a:p>
        </p:txBody>
      </p:sp>
      <p:sp>
        <p:nvSpPr>
          <p:cNvPr id="4" name="矩形 3"/>
          <p:cNvSpPr/>
          <p:nvPr/>
        </p:nvSpPr>
        <p:spPr>
          <a:xfrm>
            <a:off x="-74803" y="657049"/>
            <a:ext cx="755335"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02</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4618672" y="1474169"/>
            <a:ext cx="2954655" cy="646331"/>
          </a:xfrm>
          <a:prstGeom prst="rect">
            <a:avLst/>
          </a:prstGeom>
          <a:noFill/>
        </p:spPr>
        <p:txBody>
          <a:bodyPr wrap="none" rtlCol="0">
            <a:spAutoFit/>
          </a:bodyPr>
          <a:lstStyle/>
          <a:p>
            <a:r>
              <a:rPr lang="zh-CN" altLang="en-US" sz="3600" dirty="0" smtClean="0">
                <a:solidFill>
                  <a:srgbClr val="354B5E"/>
                </a:solidFill>
                <a:latin typeface="微软雅黑" panose="020B0503020204020204" pitchFamily="34" charset="-122"/>
                <a:ea typeface="微软雅黑" panose="020B0503020204020204" pitchFamily="34" charset="-122"/>
                <a:cs typeface="Khmer UI" panose="020B0502040204020203" pitchFamily="34" charset="0"/>
              </a:rPr>
              <a:t>通信合并算法</a:t>
            </a:r>
            <a:endPar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endParaRPr>
          </a:p>
        </p:txBody>
      </p:sp>
      <p:pic>
        <p:nvPicPr>
          <p:cNvPr id="1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796" y="2335659"/>
            <a:ext cx="4218882" cy="409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414599" y="2547974"/>
            <a:ext cx="6993197" cy="3693319"/>
          </a:xfrm>
          <a:prstGeom prst="rect">
            <a:avLst/>
          </a:prstGeom>
          <a:ln>
            <a:noFill/>
          </a:ln>
        </p:spPr>
        <p:txBody>
          <a:bodyPr wrap="square">
            <a:spAutoFit/>
          </a:bodyPr>
          <a:lstStyle/>
          <a:p>
            <a:pPr marL="285750" indent="-285750">
              <a:lnSpc>
                <a:spcPct val="150000"/>
              </a:lnSpc>
              <a:buClr>
                <a:schemeClr val="tx1">
                  <a:lumMod val="50000"/>
                  <a:lumOff val="50000"/>
                </a:schemeClr>
              </a:buClr>
              <a:buFont typeface="Wingdings" panose="05000000000000000000" pitchFamily="2" charset="2"/>
              <a:buChar char="l"/>
            </a:pPr>
            <a:r>
              <a:rPr lang="en-US" altLang="zh-CN" sz="2400" b="1" dirty="0" smtClean="0">
                <a:latin typeface="Microsoft YaHei UI Light" panose="020B0502040204020203" pitchFamily="34" charset="-122"/>
                <a:ea typeface="Microsoft YaHei UI Light" panose="020B0502040204020203" pitchFamily="34" charset="-122"/>
              </a:rPr>
              <a:t>KMC</a:t>
            </a:r>
            <a:r>
              <a:rPr lang="zh-CN" altLang="en-US" sz="2400" b="1" dirty="0" smtClean="0">
                <a:latin typeface="Microsoft YaHei UI Light" panose="020B0502040204020203" pitchFamily="34" charset="-122"/>
                <a:ea typeface="Microsoft YaHei UI Light" panose="020B0502040204020203" pitchFamily="34" charset="-122"/>
              </a:rPr>
              <a:t>并行通信是迭代过程</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a:latin typeface="Microsoft YaHei UI Light" panose="020B0502040204020203" pitchFamily="34" charset="-122"/>
                <a:ea typeface="Microsoft YaHei UI Light" panose="020B0502040204020203" pitchFamily="34" charset="-122"/>
              </a:rPr>
              <a:t>一</a:t>
            </a:r>
            <a:r>
              <a:rPr lang="zh-CN" altLang="en-US" sz="2400" b="1" dirty="0" smtClean="0">
                <a:latin typeface="Microsoft YaHei UI Light" panose="020B0502040204020203" pitchFamily="34" charset="-122"/>
                <a:ea typeface="Microsoft YaHei UI Light" panose="020B0502040204020203" pitchFamily="34" charset="-122"/>
              </a:rPr>
              <a:t>次迭代中，各</a:t>
            </a:r>
            <a:r>
              <a:rPr lang="en-US" altLang="zh-CN" sz="2400" b="1" dirty="0" smtClean="0">
                <a:latin typeface="Microsoft YaHei UI Light" panose="020B0502040204020203" pitchFamily="34" charset="-122"/>
                <a:ea typeface="Microsoft YaHei UI Light" panose="020B0502040204020203" pitchFamily="34" charset="-122"/>
              </a:rPr>
              <a:t>sector</a:t>
            </a:r>
            <a:r>
              <a:rPr lang="zh-CN" altLang="en-US" sz="2400" b="1" dirty="0" smtClean="0">
                <a:latin typeface="Microsoft YaHei UI Light" panose="020B0502040204020203" pitchFamily="34" charset="-122"/>
                <a:ea typeface="Microsoft YaHei UI Light" panose="020B0502040204020203" pitchFamily="34" charset="-122"/>
              </a:rPr>
              <a:t>需要进行两次数据通信</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合并两个</a:t>
            </a:r>
            <a:r>
              <a:rPr lang="en-US" altLang="zh-CN" sz="2400" b="1" dirty="0" smtClean="0">
                <a:latin typeface="Microsoft YaHei UI Light" panose="020B0502040204020203" pitchFamily="34" charset="-122"/>
                <a:ea typeface="Microsoft YaHei UI Light" panose="020B0502040204020203" pitchFamily="34" charset="-122"/>
              </a:rPr>
              <a:t>sector</a:t>
            </a:r>
            <a:r>
              <a:rPr lang="zh-CN" altLang="en-US" sz="2400" b="1" dirty="0" smtClean="0">
                <a:latin typeface="Microsoft YaHei UI Light" panose="020B0502040204020203" pitchFamily="34" charset="-122"/>
                <a:ea typeface="Microsoft YaHei UI Light" panose="020B0502040204020203" pitchFamily="34" charset="-122"/>
              </a:rPr>
              <a:t>的前后通信消息</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通信合并时出现三种情况</a:t>
            </a:r>
            <a:endParaRPr lang="en-US" altLang="zh-CN" sz="2400" b="1" dirty="0">
              <a:latin typeface="Microsoft YaHei UI Light" panose="020B0502040204020203" pitchFamily="34" charset="-122"/>
              <a:ea typeface="Microsoft YaHei UI Light" panose="020B0502040204020203" pitchFamily="34" charset="-122"/>
            </a:endParaRPr>
          </a:p>
          <a:p>
            <a:pPr marL="800100" lvl="1" indent="-342900">
              <a:lnSpc>
                <a:spcPct val="150000"/>
              </a:lnSpc>
              <a:buClr>
                <a:schemeClr val="bg2">
                  <a:lumMod val="50000"/>
                </a:schemeClr>
              </a:buClr>
              <a:buSzPct val="90000"/>
              <a:buFont typeface="Wingdings" panose="05000000000000000000" pitchFamily="2" charset="2"/>
              <a:buChar char="ü"/>
            </a:pPr>
            <a:r>
              <a:rPr lang="en-US" altLang="zh-CN" sz="2000" b="1" dirty="0">
                <a:latin typeface="Microsoft YaHei UI Light" panose="020B0502040204020203" pitchFamily="34" charset="-122"/>
                <a:ea typeface="Microsoft YaHei UI Light" panose="020B0502040204020203" pitchFamily="34" charset="-122"/>
              </a:rPr>
              <a:t> </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面相邻</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sector</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情况</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 边相邻</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sector</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情况</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a:p>
            <a:pPr marL="800100" lvl="1" indent="-342900">
              <a:lnSpc>
                <a:spcPct val="150000"/>
              </a:lnSpc>
              <a:buClr>
                <a:schemeClr val="bg2">
                  <a:lumMod val="50000"/>
                </a:schemeClr>
              </a:buClr>
              <a:buSzPct val="90000"/>
              <a:buFont typeface="Wingdings" panose="05000000000000000000" pitchFamily="2" charset="2"/>
              <a:buChar char="ü"/>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 </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角相邻</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sector</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情况</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2006240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1" y="624841"/>
            <a:ext cx="574949" cy="740094"/>
          </a:xfrm>
          <a:prstGeom prst="rect">
            <a:avLst/>
          </a:prstGeom>
          <a:solidFill>
            <a:srgbClr val="34A2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59708" y="702500"/>
            <a:ext cx="3892412" cy="584775"/>
          </a:xfrm>
          <a:prstGeom prst="rect">
            <a:avLst/>
          </a:prstGeom>
          <a:noFill/>
        </p:spPr>
        <p:txBody>
          <a:bodyPr wrap="none" rtlCol="0">
            <a:spAutoFit/>
          </a:bodyPr>
          <a:lstStyle/>
          <a:p>
            <a:r>
              <a:rPr lang="zh-CN" altLang="en-US" sz="3200" b="1" dirty="0" smtClean="0">
                <a:solidFill>
                  <a:schemeClr val="bg2">
                    <a:lumMod val="25000"/>
                  </a:schemeClr>
                </a:solidFill>
                <a:latin typeface="幼圆" panose="02010509060101010101" pitchFamily="49" charset="-122"/>
                <a:ea typeface="幼圆" panose="02010509060101010101" pitchFamily="49" charset="-122"/>
              </a:rPr>
              <a:t>层次化通信优化策略</a:t>
            </a:r>
            <a:endParaRPr lang="zh-CN" altLang="en-US" sz="3200" b="1" dirty="0">
              <a:solidFill>
                <a:schemeClr val="bg2">
                  <a:lumMod val="25000"/>
                </a:schemeClr>
              </a:solidFill>
              <a:latin typeface="幼圆" panose="02010509060101010101" pitchFamily="49" charset="-122"/>
              <a:ea typeface="幼圆" panose="02010509060101010101" pitchFamily="49" charset="-122"/>
            </a:endParaRPr>
          </a:p>
        </p:txBody>
      </p:sp>
      <p:sp>
        <p:nvSpPr>
          <p:cNvPr id="4" name="矩形 3"/>
          <p:cNvSpPr/>
          <p:nvPr/>
        </p:nvSpPr>
        <p:spPr>
          <a:xfrm>
            <a:off x="-74803" y="657049"/>
            <a:ext cx="755335" cy="707886"/>
          </a:xfrm>
          <a:prstGeom prst="rect">
            <a:avLst/>
          </a:prstGeom>
        </p:spPr>
        <p:txBody>
          <a:bodyPr wrap="none">
            <a:spAutoFit/>
          </a:bodyPr>
          <a:lstStyle/>
          <a:p>
            <a:r>
              <a:rPr lang="en-US" altLang="zh-CN" sz="4000" dirty="0" smtClean="0">
                <a:solidFill>
                  <a:schemeClr val="bg1">
                    <a:lumMod val="95000"/>
                  </a:schemeClr>
                </a:solidFill>
                <a:latin typeface="微软雅黑 Light" panose="020B0502040204020203" pitchFamily="34" charset="-122"/>
                <a:ea typeface="微软雅黑 Light" panose="020B0502040204020203" pitchFamily="34" charset="-122"/>
              </a:rPr>
              <a:t>02</a:t>
            </a:r>
            <a:endParaRPr lang="zh-CN" altLang="en-US" sz="40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4618672" y="1474169"/>
            <a:ext cx="2954655" cy="646331"/>
          </a:xfrm>
          <a:prstGeom prst="rect">
            <a:avLst/>
          </a:prstGeom>
          <a:noFill/>
        </p:spPr>
        <p:txBody>
          <a:bodyPr wrap="none" rtlCol="0">
            <a:spAutoFit/>
          </a:bodyPr>
          <a:lstStyle/>
          <a:p>
            <a:r>
              <a:rPr lang="zh-CN" altLang="en-US" sz="3600" dirty="0" smtClean="0">
                <a:solidFill>
                  <a:srgbClr val="354B5E"/>
                </a:solidFill>
                <a:latin typeface="微软雅黑" panose="020B0503020204020204" pitchFamily="34" charset="-122"/>
                <a:ea typeface="微软雅黑" panose="020B0503020204020204" pitchFamily="34" charset="-122"/>
                <a:cs typeface="Khmer UI" panose="020B0502040204020203" pitchFamily="34" charset="0"/>
              </a:rPr>
              <a:t>通信合并算法</a:t>
            </a:r>
            <a:endParaRPr lang="zh-CN" altLang="en-US" sz="3600" dirty="0">
              <a:solidFill>
                <a:srgbClr val="354B5E"/>
              </a:solidFill>
              <a:latin typeface="微软雅黑" panose="020B0503020204020204" pitchFamily="34" charset="-122"/>
              <a:ea typeface="微软雅黑" panose="020B0503020204020204" pitchFamily="34" charset="-122"/>
              <a:cs typeface="Khmer UI" panose="020B0502040204020203" pitchFamily="34" charset="0"/>
            </a:endParaRPr>
          </a:p>
        </p:txBody>
      </p:sp>
      <p:sp>
        <p:nvSpPr>
          <p:cNvPr id="25" name="矩形 24"/>
          <p:cNvSpPr/>
          <p:nvPr/>
        </p:nvSpPr>
        <p:spPr>
          <a:xfrm>
            <a:off x="414599" y="2734865"/>
            <a:ext cx="6993197" cy="3693319"/>
          </a:xfrm>
          <a:prstGeom prst="rect">
            <a:avLst/>
          </a:prstGeom>
          <a:ln>
            <a:noFill/>
          </a:ln>
        </p:spPr>
        <p:txBody>
          <a:bodyPr wrap="square">
            <a:spAutoFit/>
          </a:bodyPr>
          <a:lstStyle/>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进行通信块合并的两个</a:t>
            </a:r>
            <a:r>
              <a:rPr lang="en-US" altLang="zh-CN" sz="2400" b="1" dirty="0" smtClean="0">
                <a:latin typeface="Microsoft YaHei UI Light" panose="020B0502040204020203" pitchFamily="34" charset="-122"/>
                <a:ea typeface="Microsoft YaHei UI Light" panose="020B0502040204020203" pitchFamily="34" charset="-122"/>
              </a:rPr>
              <a:t>sector</a:t>
            </a:r>
            <a:r>
              <a:rPr lang="zh-CN" altLang="en-US" sz="2400" b="1" dirty="0" smtClean="0">
                <a:latin typeface="Microsoft YaHei UI Light" panose="020B0502040204020203" pitchFamily="34" charset="-122"/>
                <a:ea typeface="Microsoft YaHei UI Light" panose="020B0502040204020203" pitchFamily="34" charset="-122"/>
              </a:rPr>
              <a:t>面相邻</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中间出现三个数据块合并冲突</a:t>
            </a:r>
            <a:endParaRPr lang="en-US" altLang="zh-CN" sz="2400" b="1" dirty="0" smtClean="0">
              <a:latin typeface="Microsoft YaHei UI Light" panose="020B0502040204020203" pitchFamily="34" charset="-122"/>
              <a:ea typeface="Microsoft YaHei UI Light" panose="020B0502040204020203" pitchFamily="34" charset="-122"/>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解决冲突：</a:t>
            </a:r>
            <a:endParaRPr lang="en-US" altLang="zh-CN" sz="2400" b="1" dirty="0" smtClean="0">
              <a:latin typeface="Microsoft YaHei UI Light" panose="020B0502040204020203" pitchFamily="34" charset="-122"/>
              <a:ea typeface="Microsoft YaHei UI Light" panose="020B0502040204020203" pitchFamily="34" charset="-122"/>
            </a:endParaRPr>
          </a:p>
          <a:p>
            <a:pPr marL="800100" lvl="1" indent="-342900">
              <a:lnSpc>
                <a:spcPct val="150000"/>
              </a:lnSpc>
              <a:buClr>
                <a:srgbClr val="E7E6E6">
                  <a:lumMod val="50000"/>
                </a:srgbClr>
              </a:buClr>
              <a:buSzPct val="90000"/>
              <a:buFont typeface="Wingdings" panose="05000000000000000000" pitchFamily="2" charset="2"/>
              <a:buChar char="ü"/>
            </a:pPr>
            <a:r>
              <a:rPr lang="en-US" altLang="zh-CN" sz="2000" b="1" dirty="0">
                <a:solidFill>
                  <a:prstClr val="black"/>
                </a:solidFill>
                <a:latin typeface="Microsoft YaHei UI Light" panose="020B0502040204020203" pitchFamily="34" charset="-122"/>
                <a:ea typeface="Microsoft YaHei UI Light" panose="020B0502040204020203" pitchFamily="34" charset="-122"/>
              </a:rPr>
              <a:t> </a:t>
            </a:r>
            <a:r>
              <a:rPr lang="zh-CN" altLang="en-US" sz="2000" dirty="0" smtClean="0">
                <a:solidFill>
                  <a:prstClr val="white">
                    <a:lumMod val="50000"/>
                  </a:prstClr>
                </a:solidFill>
                <a:latin typeface="微软雅黑" panose="020B0503020204020204" pitchFamily="34" charset="-122"/>
                <a:ea typeface="微软雅黑" panose="020B0503020204020204" pitchFamily="34" charset="-122"/>
                <a:cs typeface="Tahoma" panose="020B0604030504040204" pitchFamily="34" charset="0"/>
              </a:rPr>
              <a:t>单独对冲突块进行通信操作</a:t>
            </a:r>
            <a:endParaRPr lang="en-US" altLang="zh-CN" sz="2000" dirty="0" smtClean="0">
              <a:solidFill>
                <a:prstClr val="white">
                  <a:lumMod val="50000"/>
                </a:prstClr>
              </a:solidFill>
              <a:latin typeface="微软雅黑" panose="020B0503020204020204" pitchFamily="34" charset="-122"/>
              <a:ea typeface="微软雅黑" panose="020B0503020204020204" pitchFamily="34" charset="-122"/>
              <a:cs typeface="Tahoma" panose="020B0604030504040204" pitchFamily="34" charset="0"/>
            </a:endParaRPr>
          </a:p>
          <a:p>
            <a:pPr marL="285750" indent="-285750">
              <a:lnSpc>
                <a:spcPct val="150000"/>
              </a:lnSpc>
              <a:buClr>
                <a:schemeClr val="tx1">
                  <a:lumMod val="50000"/>
                  <a:lumOff val="50000"/>
                </a:schemeClr>
              </a:buClr>
              <a:buFont typeface="Wingdings" panose="05000000000000000000" pitchFamily="2" charset="2"/>
              <a:buChar char="l"/>
            </a:pPr>
            <a:r>
              <a:rPr lang="zh-CN" altLang="en-US" sz="2400" b="1" dirty="0" smtClean="0">
                <a:latin typeface="Microsoft YaHei UI Light" panose="020B0502040204020203" pitchFamily="34" charset="-122"/>
                <a:ea typeface="Microsoft YaHei UI Light" panose="020B0502040204020203" pitchFamily="34" charset="-122"/>
              </a:rPr>
              <a:t>每个</a:t>
            </a:r>
            <a:r>
              <a:rPr lang="en-US" altLang="zh-CN" sz="2400" b="1" dirty="0" smtClean="0">
                <a:latin typeface="Microsoft YaHei UI Light" panose="020B0502040204020203" pitchFamily="34" charset="-122"/>
                <a:ea typeface="Microsoft YaHei UI Light" panose="020B0502040204020203" pitchFamily="34" charset="-122"/>
              </a:rPr>
              <a:t>sector</a:t>
            </a:r>
            <a:r>
              <a:rPr lang="zh-CN" altLang="en-US" sz="2400" b="1" dirty="0">
                <a:latin typeface="Microsoft YaHei UI Light" panose="020B0502040204020203" pitchFamily="34" charset="-122"/>
                <a:ea typeface="Microsoft YaHei UI Light" panose="020B0502040204020203" pitchFamily="34" charset="-122"/>
              </a:rPr>
              <a:t>平均</a:t>
            </a:r>
            <a:r>
              <a:rPr lang="zh-CN" altLang="en-US" sz="2400" b="1" dirty="0" smtClean="0">
                <a:latin typeface="Microsoft YaHei UI Light" panose="020B0502040204020203" pitchFamily="34" charset="-122"/>
                <a:ea typeface="Microsoft YaHei UI Light" panose="020B0502040204020203" pitchFamily="34" charset="-122"/>
              </a:rPr>
              <a:t>通信次数对比</a:t>
            </a:r>
            <a:endParaRPr lang="en-US" altLang="zh-CN" sz="2400" b="1" dirty="0" smtClean="0">
              <a:latin typeface="Microsoft YaHei UI Light" panose="020B0502040204020203" pitchFamily="34" charset="-122"/>
              <a:ea typeface="Microsoft YaHei UI Light" panose="020B0502040204020203" pitchFamily="34" charset="-122"/>
            </a:endParaRPr>
          </a:p>
          <a:p>
            <a:pPr marL="800100" lvl="1" indent="-342900">
              <a:lnSpc>
                <a:spcPct val="150000"/>
              </a:lnSpc>
              <a:buClr>
                <a:schemeClr val="bg2">
                  <a:lumMod val="50000"/>
                </a:schemeClr>
              </a:buClr>
              <a:buSzPct val="90000"/>
              <a:buFont typeface="Wingdings" panose="05000000000000000000" pitchFamily="2" charset="2"/>
              <a:buChar char="ü"/>
            </a:pPr>
            <a:r>
              <a:rPr lang="en-US" altLang="zh-CN" sz="2000" b="1" dirty="0" smtClean="0">
                <a:latin typeface="Microsoft YaHei UI Light" panose="020B0502040204020203" pitchFamily="34" charset="-122"/>
                <a:ea typeface="Microsoft YaHei UI Light" panose="020B0502040204020203" pitchFamily="34" charset="-122"/>
              </a:rPr>
              <a:t> </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合并前：</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14</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(2*7</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a:t>
            </a:r>
          </a:p>
          <a:p>
            <a:pPr marL="800100" lvl="1" indent="-342900">
              <a:lnSpc>
                <a:spcPct val="150000"/>
              </a:lnSpc>
              <a:buClr>
                <a:schemeClr val="bg2">
                  <a:lumMod val="50000"/>
                </a:schemeClr>
              </a:buClr>
              <a:buSzPct val="90000"/>
              <a:buFont typeface="Wingdings" panose="05000000000000000000" pitchFamily="2" charset="2"/>
              <a:buChar char="ü"/>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 合并后：</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13</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(7+2*3</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次</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rPr>
              <a:t>)</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26" name="矩形 25"/>
          <p:cNvSpPr/>
          <p:nvPr/>
        </p:nvSpPr>
        <p:spPr>
          <a:xfrm>
            <a:off x="1345875" y="2152884"/>
            <a:ext cx="2734000" cy="461665"/>
          </a:xfrm>
          <a:prstGeom prst="rect">
            <a:avLst/>
          </a:prstGeom>
          <a:solidFill>
            <a:srgbClr val="3BAEDA"/>
          </a:solidFill>
        </p:spPr>
        <p:txBody>
          <a:bodyPr wrap="square">
            <a:spAutoFit/>
          </a:bodyPr>
          <a:lstStyle/>
          <a:p>
            <a:pPr algn="ctr"/>
            <a:r>
              <a:rPr lang="zh-CN" altLang="en-US" sz="2400" dirty="0" smtClean="0">
                <a:solidFill>
                  <a:schemeClr val="bg1"/>
                </a:solidFill>
                <a:latin typeface="Hiragino Sans GB W3" panose="020B0300000000000000" pitchFamily="34" charset="-122"/>
                <a:ea typeface="Hiragino Sans GB W3" panose="020B0300000000000000" pitchFamily="34" charset="-122"/>
              </a:rPr>
              <a:t>面相邻</a:t>
            </a:r>
            <a:r>
              <a:rPr lang="en-US" altLang="zh-CN" sz="2400" dirty="0" smtClean="0">
                <a:solidFill>
                  <a:schemeClr val="bg1"/>
                </a:solidFill>
                <a:latin typeface="Hiragino Sans GB W3" panose="020B0300000000000000" pitchFamily="34" charset="-122"/>
                <a:ea typeface="Hiragino Sans GB W3" panose="020B0300000000000000" pitchFamily="34" charset="-122"/>
              </a:rPr>
              <a:t>sector</a:t>
            </a:r>
            <a:r>
              <a:rPr lang="zh-CN" altLang="en-US" sz="2400" dirty="0" smtClean="0">
                <a:solidFill>
                  <a:schemeClr val="bg1"/>
                </a:solidFill>
                <a:latin typeface="Hiragino Sans GB W3" panose="020B0300000000000000" pitchFamily="34" charset="-122"/>
                <a:ea typeface="Hiragino Sans GB W3" panose="020B0300000000000000" pitchFamily="34" charset="-122"/>
              </a:rPr>
              <a:t>情况</a:t>
            </a:r>
            <a:endParaRPr lang="zh-CN" altLang="en-US" sz="2400" dirty="0">
              <a:solidFill>
                <a:schemeClr val="bg1"/>
              </a:solidFill>
              <a:latin typeface="Hiragino Sans GB W3" panose="020B0300000000000000" pitchFamily="34" charset="-122"/>
              <a:ea typeface="Hiragino Sans GB W3" panose="020B0300000000000000" pitchFamily="34" charset="-122"/>
            </a:endParaRPr>
          </a:p>
        </p:txBody>
      </p:sp>
      <p:pic>
        <p:nvPicPr>
          <p:cNvPr id="27" name="图片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058" y="2501010"/>
            <a:ext cx="5484995" cy="416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6613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8335</TotalTime>
  <Words>1948</Words>
  <Application>Microsoft Office PowerPoint</Application>
  <PresentationFormat>宽屏</PresentationFormat>
  <Paragraphs>216</Paragraphs>
  <Slides>21</Slides>
  <Notes>16</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43" baseType="lpstr">
      <vt:lpstr>Arial Unicode MS</vt:lpstr>
      <vt:lpstr>Dotum</vt:lpstr>
      <vt:lpstr>Hiragino Sans GB W3</vt:lpstr>
      <vt:lpstr>Microsoft YaHei UI Light</vt:lpstr>
      <vt:lpstr>Roboto condensed</vt:lpstr>
      <vt:lpstr>方正正纤黑简体</vt:lpstr>
      <vt:lpstr>华文细黑</vt:lpstr>
      <vt:lpstr>宋体</vt:lpstr>
      <vt:lpstr>微软雅黑</vt:lpstr>
      <vt:lpstr>微软雅黑 Light</vt:lpstr>
      <vt:lpstr>幼圆</vt:lpstr>
      <vt:lpstr>Arial</vt:lpstr>
      <vt:lpstr>Calibri</vt:lpstr>
      <vt:lpstr>Calibri Light</vt:lpstr>
      <vt:lpstr>Cambria Math</vt:lpstr>
      <vt:lpstr>Impact</vt:lpstr>
      <vt:lpstr>Khmer UI</vt:lpstr>
      <vt:lpstr>Tahoma</vt:lpstr>
      <vt:lpstr>Times New Roman</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bd` wu</dc:creator>
  <cp:lastModifiedBy>bd` wu</cp:lastModifiedBy>
  <cp:revision>711</cp:revision>
  <dcterms:created xsi:type="dcterms:W3CDTF">2015-02-07T09:23:16Z</dcterms:created>
  <dcterms:modified xsi:type="dcterms:W3CDTF">2016-04-21T01:22:06Z</dcterms:modified>
</cp:coreProperties>
</file>