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1" r:id="rId3"/>
    <p:sldId id="272" r:id="rId4"/>
    <p:sldId id="273" r:id="rId5"/>
    <p:sldId id="275" r:id="rId6"/>
    <p:sldId id="287" r:id="rId7"/>
    <p:sldId id="288" r:id="rId8"/>
    <p:sldId id="274" r:id="rId9"/>
    <p:sldId id="276" r:id="rId10"/>
    <p:sldId id="277" r:id="rId11"/>
    <p:sldId id="278" r:id="rId12"/>
    <p:sldId id="279" r:id="rId13"/>
    <p:sldId id="280" r:id="rId14"/>
    <p:sldId id="281" r:id="rId15"/>
    <p:sldId id="282" r:id="rId16"/>
    <p:sldId id="283" r:id="rId17"/>
    <p:sldId id="284" r:id="rId18"/>
    <p:sldId id="285" r:id="rId19"/>
    <p:sldId id="28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33" autoAdjust="0"/>
  </p:normalViewPr>
  <p:slideViewPr>
    <p:cSldViewPr>
      <p:cViewPr>
        <p:scale>
          <a:sx n="75" d="100"/>
          <a:sy n="75" d="100"/>
        </p:scale>
        <p:origin x="-678"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E050D3-8043-4164-9302-B3F51B544FE1}" type="datetimeFigureOut">
              <a:rPr lang="zh-CN" altLang="en-US" smtClean="0"/>
              <a:t>2015/11/25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5ACBB-3E34-40C7-B94E-4A1418EAFC7D}" type="slidenum">
              <a:rPr lang="zh-CN" altLang="en-US" smtClean="0"/>
              <a:t>‹#›</a:t>
            </a:fld>
            <a:endParaRPr lang="zh-CN" altLang="en-US"/>
          </a:p>
        </p:txBody>
      </p:sp>
    </p:spTree>
    <p:extLst>
      <p:ext uri="{BB962C8B-B14F-4D97-AF65-F5344CB8AC3E}">
        <p14:creationId xmlns:p14="http://schemas.microsoft.com/office/powerpoint/2010/main" val="97749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75ACBB-3E34-40C7-B94E-4A1418EAFC7D}" type="slidenum">
              <a:rPr lang="zh-CN" altLang="en-US" smtClean="0"/>
              <a:t>6</a:t>
            </a:fld>
            <a:endParaRPr lang="zh-CN" altLang="en-US"/>
          </a:p>
        </p:txBody>
      </p:sp>
    </p:spTree>
    <p:extLst>
      <p:ext uri="{BB962C8B-B14F-4D97-AF65-F5344CB8AC3E}">
        <p14:creationId xmlns:p14="http://schemas.microsoft.com/office/powerpoint/2010/main" val="353038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75ACBB-3E34-40C7-B94E-4A1418EAFC7D}" type="slidenum">
              <a:rPr lang="zh-CN" altLang="en-US" smtClean="0"/>
              <a:t>7</a:t>
            </a:fld>
            <a:endParaRPr lang="zh-CN" altLang="en-US"/>
          </a:p>
        </p:txBody>
      </p:sp>
    </p:spTree>
    <p:extLst>
      <p:ext uri="{BB962C8B-B14F-4D97-AF65-F5344CB8AC3E}">
        <p14:creationId xmlns:p14="http://schemas.microsoft.com/office/powerpoint/2010/main" val="3530380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Visio___1.vsdx"/></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package" Target="../embeddings/Microsoft_Visio___2.vsdx"/></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package" Target="../embeddings/Microsoft_Visio___3.vsdx"/></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0" y="2393593"/>
            <a:ext cx="9144000" cy="13681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79512" y="2617822"/>
            <a:ext cx="8208912" cy="1446550"/>
          </a:xfrm>
          <a:prstGeom prst="rect">
            <a:avLst/>
          </a:prstGeom>
          <a:noFill/>
        </p:spPr>
        <p:txBody>
          <a:bodyPr wrap="square" rtlCol="0">
            <a:spAutoFit/>
          </a:bodyPr>
          <a:lstStyle/>
          <a:p>
            <a:r>
              <a:rPr lang="zh-CN" altLang="en-US" sz="4400" b="1" dirty="0" smtClean="0">
                <a:solidFill>
                  <a:schemeClr val="accent1">
                    <a:lumMod val="20000"/>
                    <a:lumOff val="80000"/>
                  </a:schemeClr>
                </a:solidFill>
                <a:latin typeface="华文新魏" panose="02010800040101010101" pitchFamily="2" charset="-122"/>
                <a:ea typeface="华文新魏" panose="02010800040101010101" pitchFamily="2" charset="-122"/>
              </a:rPr>
              <a:t>大规模并行分子动力学软件开发</a:t>
            </a:r>
            <a:endParaRPr lang="en-US" altLang="zh-CN" sz="4400" b="1" dirty="0" smtClean="0">
              <a:solidFill>
                <a:schemeClr val="accent1">
                  <a:lumMod val="20000"/>
                  <a:lumOff val="80000"/>
                </a:schemeClr>
              </a:solidFill>
              <a:latin typeface="华文新魏" panose="02010800040101010101" pitchFamily="2" charset="-122"/>
              <a:ea typeface="华文新魏" panose="02010800040101010101" pitchFamily="2" charset="-122"/>
            </a:endParaRPr>
          </a:p>
          <a:p>
            <a:r>
              <a:rPr lang="en-US" altLang="zh-CN" sz="4400" b="1" dirty="0">
                <a:solidFill>
                  <a:schemeClr val="accent1">
                    <a:lumMod val="20000"/>
                    <a:lumOff val="80000"/>
                  </a:schemeClr>
                </a:solidFill>
                <a:latin typeface="华文新魏" panose="02010800040101010101" pitchFamily="2" charset="-122"/>
                <a:ea typeface="华文新魏" panose="02010800040101010101" pitchFamily="2" charset="-122"/>
              </a:rPr>
              <a:t>	</a:t>
            </a:r>
            <a:r>
              <a:rPr lang="en-US" altLang="zh-CN" sz="4400" b="1" dirty="0" smtClean="0">
                <a:solidFill>
                  <a:schemeClr val="accent1">
                    <a:lumMod val="20000"/>
                    <a:lumOff val="80000"/>
                  </a:schemeClr>
                </a:solidFill>
                <a:latin typeface="华文新魏" panose="02010800040101010101" pitchFamily="2" charset="-122"/>
                <a:ea typeface="华文新魏" panose="02010800040101010101" pitchFamily="2" charset="-122"/>
              </a:rPr>
              <a:t>						</a:t>
            </a:r>
            <a:endParaRPr lang="zh-CN" altLang="en-US" sz="2800" b="1" dirty="0">
              <a:solidFill>
                <a:schemeClr val="accent1">
                  <a:lumMod val="20000"/>
                  <a:lumOff val="80000"/>
                </a:schemeClr>
              </a:solidFill>
              <a:latin typeface="+mn-ea"/>
            </a:endParaRPr>
          </a:p>
        </p:txBody>
      </p:sp>
      <p:sp>
        <p:nvSpPr>
          <p:cNvPr id="4" name="TextBox 3"/>
          <p:cNvSpPr txBox="1"/>
          <p:nvPr/>
        </p:nvSpPr>
        <p:spPr>
          <a:xfrm>
            <a:off x="6732240" y="3861048"/>
            <a:ext cx="1800200" cy="369332"/>
          </a:xfrm>
          <a:prstGeom prst="rect">
            <a:avLst/>
          </a:prstGeom>
          <a:noFill/>
        </p:spPr>
        <p:txBody>
          <a:bodyPr wrap="square" rtlCol="0">
            <a:spAutoFit/>
          </a:bodyPr>
          <a:lstStyle/>
          <a:p>
            <a:pPr algn="r"/>
            <a:r>
              <a:rPr lang="zh-CN" altLang="en-US" dirty="0" smtClean="0"/>
              <a:t>主讲人：白鹤</a:t>
            </a:r>
            <a:endParaRPr lang="zh-CN" altLang="en-US" dirty="0"/>
          </a:p>
        </p:txBody>
      </p:sp>
    </p:spTree>
    <p:extLst>
      <p:ext uri="{BB962C8B-B14F-4D97-AF65-F5344CB8AC3E}">
        <p14:creationId xmlns:p14="http://schemas.microsoft.com/office/powerpoint/2010/main" val="3687444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accent5">
                    <a:lumMod val="20000"/>
                    <a:lumOff val="80000"/>
                  </a:schemeClr>
                </a:solidFill>
                <a:latin typeface="+mn-ea"/>
              </a:rPr>
              <a:t>现有</a:t>
            </a:r>
            <a:r>
              <a:rPr lang="en-US" altLang="zh-CN" b="1" dirty="0" smtClean="0">
                <a:solidFill>
                  <a:schemeClr val="accent5">
                    <a:lumMod val="20000"/>
                    <a:lumOff val="80000"/>
                  </a:schemeClr>
                </a:solidFill>
                <a:latin typeface="+mn-ea"/>
              </a:rPr>
              <a:t>MD</a:t>
            </a:r>
            <a:r>
              <a:rPr lang="zh-CN" altLang="en-US" b="1" dirty="0" smtClean="0">
                <a:solidFill>
                  <a:schemeClr val="accent5">
                    <a:lumMod val="20000"/>
                    <a:lumOff val="80000"/>
                  </a:schemeClr>
                </a:solidFill>
                <a:latin typeface="+mn-ea"/>
              </a:rPr>
              <a:t>数据结构限制</a:t>
            </a:r>
            <a:endParaRPr lang="zh-CN" altLang="en-US" b="1" dirty="0">
              <a:solidFill>
                <a:schemeClr val="accent5">
                  <a:lumMod val="20000"/>
                  <a:lumOff val="80000"/>
                </a:schemeClr>
              </a:solidFill>
              <a:latin typeface="+mn-ea"/>
            </a:endParaRPr>
          </a:p>
        </p:txBody>
      </p:sp>
      <p:sp>
        <p:nvSpPr>
          <p:cNvPr id="9" name="Content Placeholder 5"/>
          <p:cNvSpPr>
            <a:spLocks noGrp="1"/>
          </p:cNvSpPr>
          <p:nvPr/>
        </p:nvSpPr>
        <p:spPr>
          <a:xfrm>
            <a:off x="683568" y="1625128"/>
            <a:ext cx="7920880" cy="180387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zh-CN" altLang="en-US" dirty="0" smtClean="0"/>
              <a:t>两种数据结构以</a:t>
            </a:r>
            <a:r>
              <a:rPr lang="zh-CN" altLang="en-US" dirty="0" smtClean="0">
                <a:solidFill>
                  <a:srgbClr val="FF0000"/>
                </a:solidFill>
              </a:rPr>
              <a:t>内存</a:t>
            </a:r>
            <a:r>
              <a:rPr lang="zh-CN" altLang="en-US" dirty="0" smtClean="0"/>
              <a:t>为代价，使得每个原子更容易寻找邻居原子。然而，由于现有机器内存有限，</a:t>
            </a:r>
            <a:r>
              <a:rPr lang="en-US" altLang="zh-CN" dirty="0" smtClean="0"/>
              <a:t>MD</a:t>
            </a:r>
            <a:r>
              <a:rPr lang="zh-CN" altLang="en-US" dirty="0" smtClean="0">
                <a:solidFill>
                  <a:srgbClr val="FF0000"/>
                </a:solidFill>
              </a:rPr>
              <a:t>模拟规模</a:t>
            </a:r>
            <a:r>
              <a:rPr lang="zh-CN" altLang="en-US" dirty="0" smtClean="0"/>
              <a:t>也因此被</a:t>
            </a:r>
            <a:r>
              <a:rPr lang="zh-CN" altLang="en-US" dirty="0" smtClean="0">
                <a:solidFill>
                  <a:srgbClr val="FF0000"/>
                </a:solidFill>
              </a:rPr>
              <a:t>限制</a:t>
            </a:r>
            <a:r>
              <a:rPr lang="zh-CN" altLang="en-US" dirty="0" smtClean="0"/>
              <a:t>。</a:t>
            </a:r>
            <a:endParaRPr lang="en-US" altLang="zh-CN" dirty="0" smtClean="0"/>
          </a:p>
          <a:p>
            <a:endParaRPr lang="en-US" dirty="0"/>
          </a:p>
          <a:p>
            <a:endParaRPr lang="en-US" dirty="0"/>
          </a:p>
        </p:txBody>
      </p:sp>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583403"/>
            <a:ext cx="2232248" cy="2182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569835"/>
            <a:ext cx="2232248" cy="2167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739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solidFill>
                  <a:schemeClr val="accent5">
                    <a:lumMod val="20000"/>
                    <a:lumOff val="80000"/>
                  </a:schemeClr>
                </a:solidFill>
                <a:latin typeface="+mn-ea"/>
              </a:rPr>
              <a:t>MD</a:t>
            </a:r>
            <a:r>
              <a:rPr lang="zh-CN" altLang="en-US" b="1" dirty="0" smtClean="0">
                <a:solidFill>
                  <a:schemeClr val="accent5">
                    <a:lumMod val="20000"/>
                    <a:lumOff val="80000"/>
                  </a:schemeClr>
                </a:solidFill>
                <a:latin typeface="+mn-ea"/>
              </a:rPr>
              <a:t>数据结构设想</a:t>
            </a:r>
            <a:endParaRPr lang="zh-CN" altLang="en-US" b="1" dirty="0">
              <a:solidFill>
                <a:schemeClr val="accent5">
                  <a:lumMod val="20000"/>
                  <a:lumOff val="80000"/>
                </a:schemeClr>
              </a:solidFill>
              <a:latin typeface="+mn-ea"/>
            </a:endParaRPr>
          </a:p>
        </p:txBody>
      </p:sp>
      <p:sp>
        <p:nvSpPr>
          <p:cNvPr id="9" name="Content Placeholder 5"/>
          <p:cNvSpPr>
            <a:spLocks noGrp="1"/>
          </p:cNvSpPr>
          <p:nvPr/>
        </p:nvSpPr>
        <p:spPr>
          <a:xfrm>
            <a:off x="683568" y="1625128"/>
            <a:ext cx="7920880" cy="180387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zh-CN" altLang="zh-CN" dirty="0"/>
              <a:t>现役反应堆关键材料也就是压力容器的主要材料是包含绝大部分铁，万分之五铜，和极少量镍，锰的复合金属材料。针对于</a:t>
            </a:r>
            <a:r>
              <a:rPr lang="en-US" altLang="zh-CN" dirty="0">
                <a:solidFill>
                  <a:srgbClr val="FF0000"/>
                </a:solidFill>
              </a:rPr>
              <a:t>BCC</a:t>
            </a:r>
            <a:r>
              <a:rPr lang="zh-CN" altLang="zh-CN" dirty="0">
                <a:solidFill>
                  <a:srgbClr val="FF0000"/>
                </a:solidFill>
              </a:rPr>
              <a:t>结构</a:t>
            </a:r>
            <a:r>
              <a:rPr lang="zh-CN" altLang="zh-CN" dirty="0"/>
              <a:t>的分子动力学模拟，该材料的</a:t>
            </a:r>
            <a:r>
              <a:rPr lang="zh-CN" altLang="zh-CN" dirty="0">
                <a:solidFill>
                  <a:srgbClr val="FF0000"/>
                </a:solidFill>
              </a:rPr>
              <a:t>特点</a:t>
            </a:r>
            <a:r>
              <a:rPr lang="zh-CN" altLang="zh-CN" dirty="0"/>
              <a:t>是其原子空间分布固定在各自的晶格点上，且在整个</a:t>
            </a:r>
            <a:r>
              <a:rPr lang="en-US" altLang="zh-CN" dirty="0"/>
              <a:t>MD</a:t>
            </a:r>
            <a:r>
              <a:rPr lang="zh-CN" altLang="zh-CN" dirty="0"/>
              <a:t>模拟过程中稳定，只有极少数原子会跑离初始所在的晶格点。</a:t>
            </a:r>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6245" y="3429000"/>
            <a:ext cx="22955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61828" y="6030580"/>
            <a:ext cx="5040560" cy="369332"/>
          </a:xfrm>
          <a:prstGeom prst="rect">
            <a:avLst/>
          </a:prstGeom>
          <a:noFill/>
        </p:spPr>
        <p:txBody>
          <a:bodyPr wrap="square" rtlCol="0">
            <a:spAutoFit/>
          </a:bodyPr>
          <a:lstStyle/>
          <a:p>
            <a:r>
              <a:rPr lang="en-US" altLang="zh-CN" dirty="0" smtClean="0"/>
              <a:t>Physical structure of body-centered cubic</a:t>
            </a:r>
            <a:r>
              <a:rPr lang="zh-CN" altLang="en-US" dirty="0" smtClean="0"/>
              <a:t>（</a:t>
            </a:r>
            <a:r>
              <a:rPr lang="en-US" altLang="zh-CN" dirty="0" smtClean="0"/>
              <a:t>BCC</a:t>
            </a:r>
            <a:r>
              <a:rPr lang="zh-CN" altLang="en-US" dirty="0" smtClean="0"/>
              <a:t>）</a:t>
            </a:r>
            <a:endParaRPr lang="zh-CN" altLang="en-US" dirty="0"/>
          </a:p>
        </p:txBody>
      </p:sp>
    </p:spTree>
    <p:extLst>
      <p:ext uri="{BB962C8B-B14F-4D97-AF65-F5344CB8AC3E}">
        <p14:creationId xmlns:p14="http://schemas.microsoft.com/office/powerpoint/2010/main" val="669794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solidFill>
                  <a:schemeClr val="accent5">
                    <a:lumMod val="20000"/>
                    <a:lumOff val="80000"/>
                  </a:schemeClr>
                </a:solidFill>
                <a:latin typeface="+mn-ea"/>
              </a:rPr>
              <a:t>MD</a:t>
            </a:r>
            <a:r>
              <a:rPr lang="zh-CN" altLang="en-US" b="1" dirty="0" smtClean="0">
                <a:solidFill>
                  <a:schemeClr val="accent5">
                    <a:lumMod val="20000"/>
                    <a:lumOff val="80000"/>
                  </a:schemeClr>
                </a:solidFill>
                <a:latin typeface="+mn-ea"/>
              </a:rPr>
              <a:t>数据结构设想</a:t>
            </a:r>
            <a:endParaRPr lang="zh-CN" altLang="en-US" b="1" dirty="0">
              <a:solidFill>
                <a:schemeClr val="accent5">
                  <a:lumMod val="20000"/>
                  <a:lumOff val="80000"/>
                </a:schemeClr>
              </a:solidFill>
              <a:latin typeface="+mn-ea"/>
            </a:endParaRPr>
          </a:p>
        </p:txBody>
      </p:sp>
      <p:sp>
        <p:nvSpPr>
          <p:cNvPr id="9" name="Content Placeholder 5"/>
          <p:cNvSpPr>
            <a:spLocks noGrp="1"/>
          </p:cNvSpPr>
          <p:nvPr/>
        </p:nvSpPr>
        <p:spPr>
          <a:xfrm>
            <a:off x="683568" y="1841152"/>
            <a:ext cx="3528392" cy="4396160"/>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zh-CN" altLang="en-US" dirty="0" smtClean="0"/>
              <a:t>依据原子的空间排布，将原子信息依次存储数组中。</a:t>
            </a:r>
            <a:endParaRPr lang="en-US" altLang="zh-CN" dirty="0" smtClean="0"/>
          </a:p>
          <a:p>
            <a:endParaRPr lang="en-US" dirty="0"/>
          </a:p>
          <a:p>
            <a:r>
              <a:rPr lang="zh-CN" altLang="en-US" dirty="0" smtClean="0"/>
              <a:t>数组的索引与晶格点一一对应</a:t>
            </a:r>
            <a:endParaRPr lang="en-US" dirty="0"/>
          </a:p>
          <a:p>
            <a:endParaRPr lang="en-US"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47967577"/>
              </p:ext>
            </p:extLst>
          </p:nvPr>
        </p:nvGraphicFramePr>
        <p:xfrm>
          <a:off x="4287661" y="1625128"/>
          <a:ext cx="4892851" cy="3600400"/>
        </p:xfrm>
        <a:graphic>
          <a:graphicData uri="http://schemas.openxmlformats.org/presentationml/2006/ole">
            <mc:AlternateContent xmlns:mc="http://schemas.openxmlformats.org/markup-compatibility/2006">
              <mc:Choice xmlns:v="urn:schemas-microsoft-com:vml" Requires="v">
                <p:oleObj spid="_x0000_s3080" name="Visio" r:id="rId4" imgW="7667670" imgH="5676973" progId="Visio.Drawing.15">
                  <p:embed/>
                </p:oleObj>
              </mc:Choice>
              <mc:Fallback>
                <p:oleObj name="Visio" r:id="rId4" imgW="7667670" imgH="5676973"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7661" y="1625128"/>
                        <a:ext cx="4892851" cy="3600400"/>
                      </a:xfrm>
                      <a:prstGeom prst="rect">
                        <a:avLst/>
                      </a:prstGeom>
                      <a:noFill/>
                    </p:spPr>
                  </p:pic>
                </p:oleObj>
              </mc:Fallback>
            </mc:AlternateContent>
          </a:graphicData>
        </a:graphic>
      </p:graphicFrame>
    </p:spTree>
    <p:extLst>
      <p:ext uri="{BB962C8B-B14F-4D97-AF65-F5344CB8AC3E}">
        <p14:creationId xmlns:p14="http://schemas.microsoft.com/office/powerpoint/2010/main" val="3092384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solidFill>
                  <a:schemeClr val="accent5">
                    <a:lumMod val="20000"/>
                    <a:lumOff val="80000"/>
                  </a:schemeClr>
                </a:solidFill>
                <a:latin typeface="+mn-ea"/>
              </a:rPr>
              <a:t>MD</a:t>
            </a:r>
            <a:r>
              <a:rPr lang="zh-CN" altLang="en-US" b="1" dirty="0" smtClean="0">
                <a:solidFill>
                  <a:schemeClr val="accent5">
                    <a:lumMod val="20000"/>
                    <a:lumOff val="80000"/>
                  </a:schemeClr>
                </a:solidFill>
                <a:latin typeface="+mn-ea"/>
              </a:rPr>
              <a:t>数据结构设想</a:t>
            </a:r>
            <a:endParaRPr lang="zh-CN" altLang="en-US" b="1" dirty="0">
              <a:solidFill>
                <a:schemeClr val="accent5">
                  <a:lumMod val="20000"/>
                  <a:lumOff val="80000"/>
                </a:schemeClr>
              </a:solidFill>
              <a:latin typeface="+mn-ea"/>
            </a:endParaRPr>
          </a:p>
        </p:txBody>
      </p:sp>
      <p:sp>
        <p:nvSpPr>
          <p:cNvPr id="9" name="Content Placeholder 5"/>
          <p:cNvSpPr>
            <a:spLocks noGrp="1"/>
          </p:cNvSpPr>
          <p:nvPr/>
        </p:nvSpPr>
        <p:spPr>
          <a:xfrm>
            <a:off x="683568" y="4221088"/>
            <a:ext cx="5184576" cy="50772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US" altLang="zh-CN" sz="2000" dirty="0" smtClean="0"/>
              <a:t>N=ceil(cutoff radius/lattice constant)</a:t>
            </a:r>
            <a:endParaRPr lang="en-US" sz="2000" dirty="0"/>
          </a:p>
          <a:p>
            <a:endParaRPr lang="en-US" sz="2000"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333310042"/>
              </p:ext>
            </p:extLst>
          </p:nvPr>
        </p:nvGraphicFramePr>
        <p:xfrm>
          <a:off x="4695065" y="3068960"/>
          <a:ext cx="3837375" cy="3189285"/>
        </p:xfrm>
        <a:graphic>
          <a:graphicData uri="http://schemas.openxmlformats.org/presentationml/2006/ole">
            <mc:AlternateContent xmlns:mc="http://schemas.openxmlformats.org/markup-compatibility/2006">
              <mc:Choice xmlns:v="urn:schemas-microsoft-com:vml" Requires="v">
                <p:oleObj spid="_x0000_s5130" name="Visio" r:id="rId4" imgW="4772015" imgH="3924294" progId="Visio.Drawing.15">
                  <p:embed/>
                </p:oleObj>
              </mc:Choice>
              <mc:Fallback>
                <p:oleObj name="Visio" r:id="rId4" imgW="4772015" imgH="3924294"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5065" y="3068960"/>
                        <a:ext cx="3837375" cy="3189285"/>
                      </a:xfrm>
                      <a:prstGeom prst="rect">
                        <a:avLst/>
                      </a:prstGeom>
                      <a:noFill/>
                    </p:spPr>
                  </p:pic>
                </p:oleObj>
              </mc:Fallback>
            </mc:AlternateContent>
          </a:graphicData>
        </a:graphic>
      </p:graphicFrame>
      <p:sp>
        <p:nvSpPr>
          <p:cNvPr id="11" name="Content Placeholder 5"/>
          <p:cNvSpPr>
            <a:spLocks noGrp="1"/>
          </p:cNvSpPr>
          <p:nvPr/>
        </p:nvSpPr>
        <p:spPr>
          <a:xfrm>
            <a:off x="683568" y="1754932"/>
            <a:ext cx="7992889" cy="167406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US" altLang="zh-CN" dirty="0" smtClean="0"/>
              <a:t>Lattice neighbor list</a:t>
            </a:r>
          </a:p>
          <a:p>
            <a:pPr marL="0" indent="0">
              <a:buNone/>
            </a:pPr>
            <a:r>
              <a:rPr lang="en-US" dirty="0" smtClean="0"/>
              <a:t>    </a:t>
            </a:r>
            <a:r>
              <a:rPr lang="zh-CN" altLang="en-US" dirty="0" smtClean="0"/>
              <a:t>蓝色边上两个原子之间为一个</a:t>
            </a:r>
            <a:r>
              <a:rPr lang="zh-CN" altLang="en-US" dirty="0" smtClean="0">
                <a:solidFill>
                  <a:srgbClr val="FF0000"/>
                </a:solidFill>
              </a:rPr>
              <a:t>晶格常数</a:t>
            </a:r>
            <a:r>
              <a:rPr lang="zh-CN" altLang="en-US" dirty="0" smtClean="0"/>
              <a:t>。用截断半径除以晶格常数，再向上取整得到</a:t>
            </a:r>
            <a:r>
              <a:rPr lang="en-US" altLang="zh-CN" dirty="0" smtClean="0"/>
              <a:t>N</a:t>
            </a:r>
            <a:r>
              <a:rPr lang="zh-CN" altLang="en-US" dirty="0"/>
              <a:t>。</a:t>
            </a:r>
            <a:r>
              <a:rPr lang="en-US" altLang="zh-CN" dirty="0" smtClean="0"/>
              <a:t>N</a:t>
            </a:r>
            <a:r>
              <a:rPr lang="zh-CN" altLang="en-US" dirty="0" smtClean="0"/>
              <a:t>代表邻居原子在距离中心原子</a:t>
            </a:r>
            <a:r>
              <a:rPr lang="en-US" altLang="zh-CN" dirty="0" smtClean="0"/>
              <a:t>N</a:t>
            </a:r>
            <a:r>
              <a:rPr lang="zh-CN" altLang="en-US" dirty="0" smtClean="0"/>
              <a:t>个晶格常数的范围内。</a:t>
            </a:r>
            <a:endParaRPr lang="en-US" dirty="0"/>
          </a:p>
          <a:p>
            <a:endParaRPr lang="en-US" dirty="0"/>
          </a:p>
        </p:txBody>
      </p:sp>
      <p:sp>
        <p:nvSpPr>
          <p:cNvPr id="12" name="Content Placeholder 5"/>
          <p:cNvSpPr>
            <a:spLocks noGrp="1"/>
          </p:cNvSpPr>
          <p:nvPr/>
        </p:nvSpPr>
        <p:spPr>
          <a:xfrm>
            <a:off x="683568" y="5301208"/>
            <a:ext cx="5184576" cy="1224136"/>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US" altLang="zh-CN" sz="2000" dirty="0" smtClean="0"/>
              <a:t>Offsets</a:t>
            </a:r>
            <a:r>
              <a:rPr lang="zh-CN" altLang="en-US" sz="2000" dirty="0" smtClean="0"/>
              <a:t>：</a:t>
            </a:r>
            <a:endParaRPr lang="en-US" altLang="zh-CN" sz="2000" dirty="0" smtClean="0"/>
          </a:p>
          <a:p>
            <a:pPr marL="0" indent="0">
              <a:buNone/>
            </a:pPr>
            <a:r>
              <a:rPr lang="en-US" altLang="zh-CN" sz="2000" dirty="0" smtClean="0"/>
              <a:t>-10</a:t>
            </a:r>
            <a:r>
              <a:rPr lang="zh-CN" altLang="en-US" sz="2000" dirty="0" smtClean="0"/>
              <a:t>，</a:t>
            </a:r>
            <a:r>
              <a:rPr lang="en-US" altLang="zh-CN" sz="2000" dirty="0" smtClean="0"/>
              <a:t>-9</a:t>
            </a:r>
            <a:r>
              <a:rPr lang="zh-CN" altLang="en-US" sz="2000" dirty="0" smtClean="0"/>
              <a:t>，</a:t>
            </a:r>
            <a:r>
              <a:rPr lang="en-US" altLang="zh-CN" sz="2000" dirty="0" smtClean="0"/>
              <a:t>-8…………</a:t>
            </a:r>
            <a:endParaRPr lang="en-US" sz="2000" dirty="0"/>
          </a:p>
        </p:txBody>
      </p:sp>
    </p:spTree>
    <p:extLst>
      <p:ext uri="{BB962C8B-B14F-4D97-AF65-F5344CB8AC3E}">
        <p14:creationId xmlns:p14="http://schemas.microsoft.com/office/powerpoint/2010/main" val="3667215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solidFill>
                  <a:schemeClr val="accent5">
                    <a:lumMod val="20000"/>
                    <a:lumOff val="80000"/>
                  </a:schemeClr>
                </a:solidFill>
                <a:latin typeface="+mn-ea"/>
              </a:rPr>
              <a:t>MD</a:t>
            </a:r>
            <a:r>
              <a:rPr lang="zh-CN" altLang="en-US" b="1" dirty="0" smtClean="0">
                <a:solidFill>
                  <a:schemeClr val="accent5">
                    <a:lumMod val="20000"/>
                    <a:lumOff val="80000"/>
                  </a:schemeClr>
                </a:solidFill>
                <a:latin typeface="+mn-ea"/>
              </a:rPr>
              <a:t>数据结构设想</a:t>
            </a:r>
            <a:endParaRPr lang="zh-CN" altLang="en-US" b="1" dirty="0">
              <a:solidFill>
                <a:schemeClr val="accent5">
                  <a:lumMod val="20000"/>
                  <a:lumOff val="80000"/>
                </a:schemeClr>
              </a:solidFill>
              <a:latin typeface="+mn-ea"/>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Content Placeholder 5"/>
          <p:cNvSpPr>
            <a:spLocks noGrp="1"/>
          </p:cNvSpPr>
          <p:nvPr/>
        </p:nvSpPr>
        <p:spPr>
          <a:xfrm>
            <a:off x="683568" y="1754932"/>
            <a:ext cx="7992889" cy="167406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zh-CN" altLang="en-US" dirty="0" smtClean="0"/>
              <a:t>辐照损伤过程，存在粒子跑离晶格点，无法用数组索引表示其所在位置。</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064585125"/>
              </p:ext>
            </p:extLst>
          </p:nvPr>
        </p:nvGraphicFramePr>
        <p:xfrm>
          <a:off x="3297349" y="2780928"/>
          <a:ext cx="5379108" cy="3645346"/>
        </p:xfrm>
        <a:graphic>
          <a:graphicData uri="http://schemas.openxmlformats.org/presentationml/2006/ole">
            <mc:AlternateContent xmlns:mc="http://schemas.openxmlformats.org/markup-compatibility/2006">
              <mc:Choice xmlns:v="urn:schemas-microsoft-com:vml" Requires="v">
                <p:oleObj spid="_x0000_s6149" name="Visio" r:id="rId4" imgW="8801152" imgH="5676973" progId="Visio.Drawing.15">
                  <p:embed/>
                </p:oleObj>
              </mc:Choice>
              <mc:Fallback>
                <p:oleObj name="Visio" r:id="rId4" imgW="8801152" imgH="567697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r="5095"/>
                      <a:stretch>
                        <a:fillRect/>
                      </a:stretch>
                    </p:blipFill>
                    <p:spPr bwMode="auto">
                      <a:xfrm>
                        <a:off x="3297349" y="2780928"/>
                        <a:ext cx="5379108" cy="3645346"/>
                      </a:xfrm>
                      <a:prstGeom prst="rect">
                        <a:avLst/>
                      </a:prstGeom>
                      <a:noFill/>
                    </p:spPr>
                  </p:pic>
                </p:oleObj>
              </mc:Fallback>
            </mc:AlternateContent>
          </a:graphicData>
        </a:graphic>
      </p:graphicFrame>
      <p:sp>
        <p:nvSpPr>
          <p:cNvPr id="12" name="TextBox 11"/>
          <p:cNvSpPr txBox="1"/>
          <p:nvPr/>
        </p:nvSpPr>
        <p:spPr>
          <a:xfrm>
            <a:off x="804640" y="3284984"/>
            <a:ext cx="3528392" cy="769441"/>
          </a:xfrm>
          <a:prstGeom prst="rect">
            <a:avLst/>
          </a:prstGeom>
          <a:noFill/>
        </p:spPr>
        <p:txBody>
          <a:bodyPr wrap="square" rtlCol="0">
            <a:spAutoFit/>
          </a:bodyPr>
          <a:lstStyle/>
          <a:p>
            <a:r>
              <a:rPr lang="zh-CN" altLang="en-US" sz="2200" dirty="0"/>
              <a:t>申请额外的数组空间存储其信息</a:t>
            </a:r>
            <a:endParaRPr lang="zh-CN" altLang="en-US" sz="2200" dirty="0"/>
          </a:p>
        </p:txBody>
      </p:sp>
    </p:spTree>
    <p:extLst>
      <p:ext uri="{BB962C8B-B14F-4D97-AF65-F5344CB8AC3E}">
        <p14:creationId xmlns:p14="http://schemas.microsoft.com/office/powerpoint/2010/main" val="4194668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矩形 30"/>
          <p:cNvSpPr/>
          <p:nvPr/>
        </p:nvSpPr>
        <p:spPr>
          <a:xfrm>
            <a:off x="1588" y="0"/>
            <a:ext cx="46754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rot="5400000">
            <a:off x="-1113312" y="2851205"/>
            <a:ext cx="3214246" cy="769441"/>
          </a:xfrm>
          <a:prstGeom prst="rect">
            <a:avLst/>
          </a:prstGeom>
          <a:noFill/>
        </p:spPr>
        <p:txBody>
          <a:bodyPr wrap="square" rtlCol="0">
            <a:spAutoFit/>
          </a:bodyPr>
          <a:lstStyle/>
          <a:p>
            <a:r>
              <a:rPr lang="en-US" altLang="zh-CN" sz="4400" b="1" dirty="0" smtClean="0">
                <a:solidFill>
                  <a:srgbClr val="FFC000"/>
                </a:solidFill>
                <a:effectLst>
                  <a:outerShdw blurRad="50800" dist="736600" dir="12960000" algn="ctr" rotWithShape="0">
                    <a:schemeClr val="bg1">
                      <a:lumMod val="50000"/>
                      <a:alpha val="45000"/>
                    </a:schemeClr>
                  </a:outerShdw>
                </a:effectLst>
              </a:rPr>
              <a:t>CONTENTS</a:t>
            </a:r>
            <a:endParaRPr lang="zh-CN" altLang="en-US" sz="4400" b="1" dirty="0">
              <a:solidFill>
                <a:srgbClr val="FFC000"/>
              </a:solidFill>
              <a:effectLst>
                <a:outerShdw blurRad="50800" dist="736600" dir="12960000" algn="ctr" rotWithShape="0">
                  <a:schemeClr val="bg1">
                    <a:lumMod val="50000"/>
                    <a:alpha val="45000"/>
                  </a:schemeClr>
                </a:outerShdw>
              </a:effectLst>
            </a:endParaRPr>
          </a:p>
        </p:txBody>
      </p:sp>
      <p:grpSp>
        <p:nvGrpSpPr>
          <p:cNvPr id="33" name="组合 32"/>
          <p:cNvGrpSpPr/>
          <p:nvPr/>
        </p:nvGrpSpPr>
        <p:grpSpPr>
          <a:xfrm>
            <a:off x="2269332" y="836712"/>
            <a:ext cx="4104456" cy="1117366"/>
            <a:chOff x="2267744" y="195486"/>
            <a:chExt cx="4104456" cy="1117366"/>
          </a:xfrm>
        </p:grpSpPr>
        <p:sp>
          <p:nvSpPr>
            <p:cNvPr id="34" name="椭圆 33"/>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46144" y="474829"/>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629372" y="2033892"/>
            <a:ext cx="4104456" cy="1117366"/>
            <a:chOff x="2627784" y="1392664"/>
            <a:chExt cx="4104456" cy="1117366"/>
          </a:xfrm>
        </p:grpSpPr>
        <p:sp>
          <p:nvSpPr>
            <p:cNvPr id="38" name="椭圆 37"/>
            <p:cNvSpPr/>
            <p:nvPr/>
          </p:nvSpPr>
          <p:spPr>
            <a:xfrm>
              <a:off x="2627784" y="1392664"/>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306184" y="1672007"/>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707596" y="1472476"/>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2989412" y="3271851"/>
            <a:ext cx="4104456" cy="1117366"/>
            <a:chOff x="2987824" y="2630625"/>
            <a:chExt cx="4104456" cy="1117366"/>
          </a:xfrm>
        </p:grpSpPr>
        <p:sp>
          <p:nvSpPr>
            <p:cNvPr id="42" name="椭圆 41"/>
            <p:cNvSpPr/>
            <p:nvPr/>
          </p:nvSpPr>
          <p:spPr>
            <a:xfrm>
              <a:off x="2987824" y="2630625"/>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3666224" y="2909968"/>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067636" y="2710437"/>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3349452" y="4469031"/>
            <a:ext cx="4104456" cy="1117366"/>
            <a:chOff x="3347864" y="3827803"/>
            <a:chExt cx="4104456" cy="1117366"/>
          </a:xfrm>
        </p:grpSpPr>
        <p:sp>
          <p:nvSpPr>
            <p:cNvPr id="46" name="椭圆 45"/>
            <p:cNvSpPr/>
            <p:nvPr/>
          </p:nvSpPr>
          <p:spPr>
            <a:xfrm>
              <a:off x="3347864" y="3827803"/>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026264" y="4107146"/>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427676" y="3907615"/>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3856112" y="1210730"/>
            <a:ext cx="1800493" cy="369332"/>
          </a:xfrm>
          <a:prstGeom prst="rect">
            <a:avLst/>
          </a:prstGeom>
          <a:noFill/>
        </p:spPr>
        <p:txBody>
          <a:bodyPr wrap="none" rtlCol="0">
            <a:spAutoFit/>
          </a:bodyPr>
          <a:lstStyle/>
          <a:p>
            <a:r>
              <a:rPr lang="zh-CN" altLang="en-US" dirty="0" smtClean="0">
                <a:solidFill>
                  <a:schemeClr val="tx1">
                    <a:lumMod val="65000"/>
                    <a:lumOff val="35000"/>
                  </a:schemeClr>
                </a:solidFill>
              </a:rPr>
              <a:t>分子动力学简介</a:t>
            </a:r>
            <a:endParaRPr lang="en-US" altLang="zh-CN" dirty="0" smtClean="0">
              <a:solidFill>
                <a:schemeClr val="tx1">
                  <a:lumMod val="65000"/>
                  <a:lumOff val="35000"/>
                </a:schemeClr>
              </a:solidFill>
            </a:endParaRPr>
          </a:p>
        </p:txBody>
      </p:sp>
      <p:sp>
        <p:nvSpPr>
          <p:cNvPr id="50" name="TextBox 49"/>
          <p:cNvSpPr txBox="1"/>
          <p:nvPr/>
        </p:nvSpPr>
        <p:spPr>
          <a:xfrm>
            <a:off x="3720604" y="2407908"/>
            <a:ext cx="2954655" cy="369332"/>
          </a:xfrm>
          <a:prstGeom prst="rect">
            <a:avLst/>
          </a:prstGeom>
          <a:noFill/>
        </p:spPr>
        <p:txBody>
          <a:bodyPr wrap="none" rtlCol="0">
            <a:spAutoFit/>
          </a:bodyPr>
          <a:lstStyle/>
          <a:p>
            <a:r>
              <a:rPr lang="zh-CN" altLang="en-US" dirty="0">
                <a:solidFill>
                  <a:schemeClr val="tx1">
                    <a:lumMod val="65000"/>
                    <a:lumOff val="35000"/>
                  </a:schemeClr>
                </a:solidFill>
              </a:rPr>
              <a:t>大规模分子动力学软件开发</a:t>
            </a:r>
            <a:endParaRPr lang="en-US" altLang="zh-CN" dirty="0">
              <a:solidFill>
                <a:schemeClr val="tx1">
                  <a:lumMod val="65000"/>
                  <a:lumOff val="35000"/>
                </a:schemeClr>
              </a:solidFill>
            </a:endParaRPr>
          </a:p>
        </p:txBody>
      </p:sp>
      <p:sp>
        <p:nvSpPr>
          <p:cNvPr id="51" name="TextBox 50"/>
          <p:cNvSpPr txBox="1"/>
          <p:nvPr/>
        </p:nvSpPr>
        <p:spPr>
          <a:xfrm>
            <a:off x="4832156" y="3645869"/>
            <a:ext cx="1107996" cy="369332"/>
          </a:xfrm>
          <a:prstGeom prst="rect">
            <a:avLst/>
          </a:prstGeom>
          <a:noFill/>
        </p:spPr>
        <p:txBody>
          <a:bodyPr wrap="none" rtlCol="0">
            <a:spAutoFit/>
          </a:bodyPr>
          <a:lstStyle/>
          <a:p>
            <a:r>
              <a:rPr lang="zh-CN" altLang="en-US" dirty="0" smtClean="0">
                <a:solidFill>
                  <a:srgbClr val="FF0000"/>
                </a:solidFill>
              </a:rPr>
              <a:t>实验测试</a:t>
            </a:r>
            <a:endParaRPr lang="en-US" altLang="zh-CN" dirty="0" smtClean="0">
              <a:solidFill>
                <a:srgbClr val="FF0000"/>
              </a:solidFill>
            </a:endParaRPr>
          </a:p>
        </p:txBody>
      </p:sp>
      <p:sp>
        <p:nvSpPr>
          <p:cNvPr id="52" name="TextBox 51"/>
          <p:cNvSpPr txBox="1"/>
          <p:nvPr/>
        </p:nvSpPr>
        <p:spPr>
          <a:xfrm>
            <a:off x="5436096" y="4843047"/>
            <a:ext cx="646331" cy="369332"/>
          </a:xfrm>
          <a:prstGeom prst="rect">
            <a:avLst/>
          </a:prstGeom>
          <a:noFill/>
        </p:spPr>
        <p:txBody>
          <a:bodyPr wrap="none" rtlCol="0">
            <a:spAutoFit/>
          </a:bodyPr>
          <a:lstStyle/>
          <a:p>
            <a:r>
              <a:rPr lang="zh-CN" altLang="en-US" dirty="0" smtClean="0">
                <a:solidFill>
                  <a:schemeClr val="tx1">
                    <a:lumMod val="65000"/>
                    <a:lumOff val="35000"/>
                  </a:schemeClr>
                </a:solidFill>
              </a:rPr>
              <a:t>总结</a:t>
            </a:r>
            <a:endParaRPr lang="en-US" altLang="zh-CN" dirty="0" smtClean="0">
              <a:solidFill>
                <a:schemeClr val="tx1">
                  <a:lumMod val="65000"/>
                  <a:lumOff val="35000"/>
                </a:schemeClr>
              </a:solidFill>
            </a:endParaRPr>
          </a:p>
        </p:txBody>
      </p:sp>
      <p:sp>
        <p:nvSpPr>
          <p:cNvPr id="53" name="TextBox 52"/>
          <p:cNvSpPr txBox="1"/>
          <p:nvPr/>
        </p:nvSpPr>
        <p:spPr>
          <a:xfrm>
            <a:off x="2535310" y="1133786"/>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01</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4" name="TextBox 53"/>
          <p:cNvSpPr txBox="1"/>
          <p:nvPr/>
        </p:nvSpPr>
        <p:spPr>
          <a:xfrm>
            <a:off x="2895347" y="2330963"/>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02</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5" name="TextBox 54"/>
          <p:cNvSpPr txBox="1"/>
          <p:nvPr/>
        </p:nvSpPr>
        <p:spPr>
          <a:xfrm>
            <a:off x="3255389" y="3568925"/>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03</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6" name="TextBox 55"/>
          <p:cNvSpPr txBox="1"/>
          <p:nvPr/>
        </p:nvSpPr>
        <p:spPr>
          <a:xfrm>
            <a:off x="3615430" y="4766103"/>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04</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42859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accent5">
                    <a:lumMod val="20000"/>
                    <a:lumOff val="80000"/>
                  </a:schemeClr>
                </a:solidFill>
                <a:latin typeface="+mn-ea"/>
              </a:rPr>
              <a:t>实验测试</a:t>
            </a:r>
            <a:endParaRPr lang="zh-CN" altLang="en-US" b="1" dirty="0">
              <a:solidFill>
                <a:schemeClr val="accent5">
                  <a:lumMod val="20000"/>
                  <a:lumOff val="80000"/>
                </a:schemeClr>
              </a:solidFill>
              <a:latin typeface="+mn-ea"/>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Content Placeholder 5"/>
          <p:cNvSpPr>
            <a:spLocks noGrp="1"/>
          </p:cNvSpPr>
          <p:nvPr/>
        </p:nvSpPr>
        <p:spPr>
          <a:xfrm>
            <a:off x="683568" y="1754932"/>
            <a:ext cx="7992889" cy="167406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zh-CN" altLang="en-US" dirty="0" smtClean="0"/>
              <a:t>选取两款经典</a:t>
            </a:r>
            <a:r>
              <a:rPr lang="en-US" altLang="zh-CN" dirty="0" smtClean="0"/>
              <a:t>MD</a:t>
            </a:r>
            <a:r>
              <a:rPr lang="zh-CN" altLang="en-US" dirty="0" smtClean="0"/>
              <a:t>模拟软件进行内存使用对比：</a:t>
            </a:r>
            <a:endParaRPr lang="en-US" altLang="zh-CN" dirty="0"/>
          </a:p>
          <a:p>
            <a:pPr marL="0" indent="0">
              <a:buNone/>
            </a:pPr>
            <a:r>
              <a:rPr lang="en-US" dirty="0" smtClean="0"/>
              <a:t>	LAMMPS</a:t>
            </a:r>
            <a:r>
              <a:rPr lang="zh-CN" altLang="en-US" dirty="0" smtClean="0"/>
              <a:t>使用</a:t>
            </a:r>
            <a:r>
              <a:rPr lang="en-US" altLang="zh-CN" dirty="0" smtClean="0"/>
              <a:t>neighbor list </a:t>
            </a:r>
            <a:r>
              <a:rPr lang="zh-CN" altLang="en-US" dirty="0" smtClean="0"/>
              <a:t>数据结构</a:t>
            </a:r>
            <a:endParaRPr lang="en-US" altLang="zh-CN" dirty="0" smtClean="0"/>
          </a:p>
          <a:p>
            <a:pPr marL="0" indent="0">
              <a:buNone/>
            </a:pPr>
            <a:r>
              <a:rPr lang="en-US" dirty="0"/>
              <a:t>	</a:t>
            </a:r>
            <a:r>
              <a:rPr lang="en-US" dirty="0" smtClean="0"/>
              <a:t>IMD</a:t>
            </a:r>
            <a:r>
              <a:rPr lang="zh-CN" altLang="en-US" dirty="0" smtClean="0"/>
              <a:t>使用</a:t>
            </a:r>
            <a:r>
              <a:rPr lang="en-US" altLang="zh-CN" dirty="0" smtClean="0"/>
              <a:t>Linked cell</a:t>
            </a:r>
            <a:r>
              <a:rPr lang="zh-CN" altLang="en-US" dirty="0" smtClean="0"/>
              <a:t>数据结构</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316325473"/>
              </p:ext>
            </p:extLst>
          </p:nvPr>
        </p:nvGraphicFramePr>
        <p:xfrm>
          <a:off x="753195" y="3717032"/>
          <a:ext cx="7632848" cy="2242566"/>
        </p:xfrm>
        <a:graphic>
          <a:graphicData uri="http://schemas.openxmlformats.org/drawingml/2006/table">
            <a:tbl>
              <a:tblPr firstRow="1" firstCol="1" bandRow="1">
                <a:tableStyleId>{5C22544A-7EE6-4342-B048-85BDC9FD1C3A}</a:tableStyleId>
              </a:tblPr>
              <a:tblGrid>
                <a:gridCol w="1361638"/>
                <a:gridCol w="1214608"/>
                <a:gridCol w="1786751"/>
                <a:gridCol w="1662094"/>
                <a:gridCol w="1607757"/>
              </a:tblGrid>
              <a:tr h="542897">
                <a:tc>
                  <a:txBody>
                    <a:bodyPr/>
                    <a:lstStyle/>
                    <a:p>
                      <a:pPr algn="just">
                        <a:lnSpc>
                          <a:spcPct val="115000"/>
                        </a:lnSpc>
                        <a:spcAft>
                          <a:spcPts val="0"/>
                        </a:spcAft>
                      </a:pPr>
                      <a:r>
                        <a:rPr lang="en-US" sz="1600" u="sng" kern="100" dirty="0">
                          <a:effectLst/>
                        </a:rPr>
                        <a:t>Name</a:t>
                      </a:r>
                      <a:endParaRPr lang="zh-CN" sz="1800" kern="100" dirty="0">
                        <a:effectLst/>
                        <a:latin typeface="Calibri"/>
                        <a:ea typeface="宋体"/>
                        <a:cs typeface="Times New Roman"/>
                      </a:endParaRPr>
                    </a:p>
                  </a:txBody>
                  <a:tcPr marL="68580" marR="68580" marT="0" marB="0" anchor="ctr"/>
                </a:tc>
                <a:tc>
                  <a:txBody>
                    <a:bodyPr/>
                    <a:lstStyle/>
                    <a:p>
                      <a:pPr algn="just">
                        <a:lnSpc>
                          <a:spcPct val="115000"/>
                        </a:lnSpc>
                        <a:spcAft>
                          <a:spcPts val="0"/>
                        </a:spcAft>
                      </a:pPr>
                      <a:r>
                        <a:rPr lang="en-US" sz="1600" kern="100" dirty="0" err="1">
                          <a:effectLst/>
                        </a:rPr>
                        <a:t>Cpu</a:t>
                      </a:r>
                      <a:r>
                        <a:rPr lang="en-US" sz="1600" kern="100" dirty="0">
                          <a:effectLst/>
                        </a:rPr>
                        <a:t> cores</a:t>
                      </a:r>
                      <a:endParaRPr lang="zh-CN" sz="1800" kern="100" dirty="0">
                        <a:effectLst/>
                        <a:latin typeface="Calibri"/>
                        <a:ea typeface="宋体"/>
                        <a:cs typeface="Times New Roman"/>
                      </a:endParaRPr>
                    </a:p>
                  </a:txBody>
                  <a:tcPr marL="68580" marR="68580" marT="0" marB="0" anchor="ctr"/>
                </a:tc>
                <a:tc>
                  <a:txBody>
                    <a:bodyPr/>
                    <a:lstStyle/>
                    <a:p>
                      <a:pPr algn="just">
                        <a:lnSpc>
                          <a:spcPct val="115000"/>
                        </a:lnSpc>
                        <a:spcAft>
                          <a:spcPts val="0"/>
                        </a:spcAft>
                      </a:pPr>
                      <a:r>
                        <a:rPr lang="en-US" sz="1600" kern="100" dirty="0">
                          <a:effectLst/>
                        </a:rPr>
                        <a:t>calculation scale</a:t>
                      </a:r>
                      <a:r>
                        <a:rPr lang="zh-CN" sz="1600" kern="100" dirty="0">
                          <a:effectLst/>
                        </a:rPr>
                        <a:t>（</a:t>
                      </a:r>
                      <a:r>
                        <a:rPr lang="en-US" sz="1600" kern="100" dirty="0">
                          <a:effectLst/>
                        </a:rPr>
                        <a:t>bcc length</a:t>
                      </a:r>
                      <a:r>
                        <a:rPr lang="zh-CN" sz="16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lnSpc>
                          <a:spcPct val="115000"/>
                        </a:lnSpc>
                        <a:spcAft>
                          <a:spcPts val="0"/>
                        </a:spcAft>
                      </a:pPr>
                      <a:r>
                        <a:rPr lang="en-US" sz="1600" kern="100">
                          <a:effectLst/>
                        </a:rPr>
                        <a:t>Memory usage(G/core)</a:t>
                      </a:r>
                      <a:endParaRPr lang="zh-CN" sz="1800" kern="100">
                        <a:effectLst/>
                        <a:latin typeface="Calibri"/>
                        <a:ea typeface="宋体"/>
                        <a:cs typeface="Times New Roman"/>
                      </a:endParaRPr>
                    </a:p>
                  </a:txBody>
                  <a:tcPr marL="68580" marR="68580" marT="0" marB="0" anchor="ctr"/>
                </a:tc>
                <a:tc>
                  <a:txBody>
                    <a:bodyPr/>
                    <a:lstStyle/>
                    <a:p>
                      <a:pPr algn="just">
                        <a:lnSpc>
                          <a:spcPct val="115000"/>
                        </a:lnSpc>
                        <a:spcAft>
                          <a:spcPts val="0"/>
                        </a:spcAft>
                      </a:pPr>
                      <a:r>
                        <a:rPr lang="en-US" sz="1600" kern="100">
                          <a:effectLst/>
                        </a:rPr>
                        <a:t>Memory usage per atom (B/atom)</a:t>
                      </a:r>
                      <a:endParaRPr lang="zh-CN" sz="1800" kern="100">
                        <a:effectLst/>
                        <a:latin typeface="Calibri"/>
                        <a:ea typeface="宋体"/>
                        <a:cs typeface="Times New Roman"/>
                      </a:endParaRPr>
                    </a:p>
                  </a:txBody>
                  <a:tcPr marL="68580" marR="68580" marT="0" marB="0" anchor="ctr"/>
                </a:tc>
              </a:tr>
              <a:tr h="467106">
                <a:tc>
                  <a:txBody>
                    <a:bodyPr/>
                    <a:lstStyle/>
                    <a:p>
                      <a:pPr algn="just">
                        <a:lnSpc>
                          <a:spcPct val="115000"/>
                        </a:lnSpc>
                        <a:spcAft>
                          <a:spcPts val="0"/>
                        </a:spcAft>
                      </a:pPr>
                      <a:r>
                        <a:rPr lang="en-US" sz="1600" kern="100">
                          <a:effectLst/>
                        </a:rPr>
                        <a:t>C</a:t>
                      </a:r>
                      <a:r>
                        <a:rPr lang="en-US" sz="1600" u="none" strike="noStrike" kern="100">
                          <a:effectLst/>
                        </a:rPr>
                        <a:t>rystal</a:t>
                      </a:r>
                      <a:r>
                        <a:rPr lang="en-US" sz="1600" kern="100">
                          <a:effectLst/>
                        </a:rPr>
                        <a:t> MD</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100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1024000000(800)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2.1</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220.20 </a:t>
                      </a:r>
                      <a:endParaRPr lang="zh-CN" sz="1800" kern="100">
                        <a:effectLst/>
                        <a:latin typeface="Calibri"/>
                        <a:ea typeface="宋体"/>
                        <a:cs typeface="Times New Roman"/>
                      </a:endParaRPr>
                    </a:p>
                  </a:txBody>
                  <a:tcPr marL="68580" marR="68580" marT="0" marB="0" anchor="ctr"/>
                </a:tc>
              </a:tr>
              <a:tr h="467106">
                <a:tc>
                  <a:txBody>
                    <a:bodyPr/>
                    <a:lstStyle/>
                    <a:p>
                      <a:pPr algn="just">
                        <a:lnSpc>
                          <a:spcPct val="115000"/>
                        </a:lnSpc>
                        <a:spcAft>
                          <a:spcPts val="0"/>
                        </a:spcAft>
                      </a:pPr>
                      <a:r>
                        <a:rPr lang="en-US" sz="1600" kern="100">
                          <a:effectLst/>
                        </a:rPr>
                        <a:t>LAMMPS</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100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351232000(560)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dirty="0">
                          <a:effectLst/>
                        </a:rPr>
                        <a:t>2.0</a:t>
                      </a:r>
                      <a:endParaRPr lang="zh-CN" sz="1800" kern="100" dirty="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611.41 </a:t>
                      </a:r>
                      <a:endParaRPr lang="zh-CN" sz="1800" kern="100">
                        <a:effectLst/>
                        <a:latin typeface="Calibri"/>
                        <a:ea typeface="宋体"/>
                        <a:cs typeface="Times New Roman"/>
                      </a:endParaRPr>
                    </a:p>
                  </a:txBody>
                  <a:tcPr marL="68580" marR="68580" marT="0" marB="0" anchor="ctr"/>
                </a:tc>
              </a:tr>
              <a:tr h="467106">
                <a:tc>
                  <a:txBody>
                    <a:bodyPr/>
                    <a:lstStyle/>
                    <a:p>
                      <a:pPr algn="just">
                        <a:lnSpc>
                          <a:spcPct val="115000"/>
                        </a:lnSpc>
                        <a:spcAft>
                          <a:spcPts val="0"/>
                        </a:spcAft>
                      </a:pPr>
                      <a:r>
                        <a:rPr lang="en-US" sz="1600" kern="100">
                          <a:effectLst/>
                        </a:rPr>
                        <a:t>IMD</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100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dirty="0">
                          <a:effectLst/>
                        </a:rPr>
                        <a:t>686000000(700)</a:t>
                      </a:r>
                      <a:endParaRPr lang="zh-CN" sz="1800" kern="100" dirty="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2.0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dirty="0">
                          <a:effectLst/>
                        </a:rPr>
                        <a:t>313.04 </a:t>
                      </a:r>
                      <a:endParaRPr lang="zh-CN" sz="18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083814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accent5">
                    <a:lumMod val="20000"/>
                    <a:lumOff val="80000"/>
                  </a:schemeClr>
                </a:solidFill>
                <a:latin typeface="+mn-ea"/>
              </a:rPr>
              <a:t>实验测试</a:t>
            </a:r>
            <a:endParaRPr lang="zh-CN" altLang="en-US" b="1" dirty="0">
              <a:solidFill>
                <a:schemeClr val="accent5">
                  <a:lumMod val="20000"/>
                  <a:lumOff val="80000"/>
                </a:schemeClr>
              </a:solidFill>
              <a:latin typeface="+mn-ea"/>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Content Placeholder 5"/>
          <p:cNvSpPr>
            <a:spLocks noGrp="1"/>
          </p:cNvSpPr>
          <p:nvPr/>
        </p:nvSpPr>
        <p:spPr>
          <a:xfrm>
            <a:off x="683568" y="1754932"/>
            <a:ext cx="7992889" cy="167406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zh-CN" altLang="en-US" dirty="0" smtClean="0"/>
              <a:t>选取两款经典</a:t>
            </a:r>
            <a:r>
              <a:rPr lang="en-US" altLang="zh-CN" dirty="0" smtClean="0"/>
              <a:t>MD</a:t>
            </a:r>
            <a:r>
              <a:rPr lang="zh-CN" altLang="en-US" dirty="0" smtClean="0"/>
              <a:t>模拟软件进行内存使用对比：</a:t>
            </a:r>
            <a:endParaRPr lang="en-US" altLang="zh-CN" dirty="0"/>
          </a:p>
          <a:p>
            <a:pPr marL="0" indent="0">
              <a:buNone/>
            </a:pPr>
            <a:r>
              <a:rPr lang="en-US" dirty="0" smtClean="0"/>
              <a:t>	LAMMPS</a:t>
            </a:r>
            <a:r>
              <a:rPr lang="zh-CN" altLang="en-US" dirty="0" smtClean="0"/>
              <a:t>使用</a:t>
            </a:r>
            <a:r>
              <a:rPr lang="en-US" altLang="zh-CN" dirty="0" smtClean="0"/>
              <a:t>neighbor list </a:t>
            </a:r>
            <a:r>
              <a:rPr lang="zh-CN" altLang="en-US" dirty="0" smtClean="0"/>
              <a:t>数据结构</a:t>
            </a:r>
            <a:endParaRPr lang="en-US" altLang="zh-CN" dirty="0" smtClean="0"/>
          </a:p>
          <a:p>
            <a:pPr marL="0" indent="0">
              <a:buNone/>
            </a:pPr>
            <a:r>
              <a:rPr lang="en-US" dirty="0"/>
              <a:t>	</a:t>
            </a:r>
            <a:r>
              <a:rPr lang="en-US" dirty="0" smtClean="0"/>
              <a:t>IMD</a:t>
            </a:r>
            <a:r>
              <a:rPr lang="zh-CN" altLang="en-US" dirty="0" smtClean="0"/>
              <a:t>使用</a:t>
            </a:r>
            <a:r>
              <a:rPr lang="en-US" altLang="zh-CN" dirty="0" smtClean="0"/>
              <a:t>Linked cell</a:t>
            </a:r>
            <a:r>
              <a:rPr lang="zh-CN" altLang="en-US" dirty="0" smtClean="0"/>
              <a:t>数据结构</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429646279"/>
              </p:ext>
            </p:extLst>
          </p:nvPr>
        </p:nvGraphicFramePr>
        <p:xfrm>
          <a:off x="755576" y="3573016"/>
          <a:ext cx="7859214" cy="2119834"/>
        </p:xfrm>
        <a:graphic>
          <a:graphicData uri="http://schemas.openxmlformats.org/drawingml/2006/table">
            <a:tbl>
              <a:tblPr firstRow="1" firstCol="1" bandRow="1">
                <a:tableStyleId>{5C22544A-7EE6-4342-B048-85BDC9FD1C3A}</a:tableStyleId>
              </a:tblPr>
              <a:tblGrid>
                <a:gridCol w="2054547"/>
                <a:gridCol w="1514450"/>
                <a:gridCol w="2266221"/>
                <a:gridCol w="2023996"/>
              </a:tblGrid>
              <a:tr h="772763">
                <a:tc>
                  <a:txBody>
                    <a:bodyPr/>
                    <a:lstStyle/>
                    <a:p>
                      <a:pPr algn="just">
                        <a:lnSpc>
                          <a:spcPct val="115000"/>
                        </a:lnSpc>
                        <a:spcAft>
                          <a:spcPts val="0"/>
                        </a:spcAft>
                      </a:pPr>
                      <a:r>
                        <a:rPr lang="en-US" sz="1600" kern="100" dirty="0">
                          <a:effectLst/>
                        </a:rPr>
                        <a:t>Name</a:t>
                      </a:r>
                      <a:endParaRPr lang="zh-CN" sz="1800" kern="100" dirty="0">
                        <a:effectLst/>
                        <a:latin typeface="Calibri"/>
                        <a:ea typeface="宋体"/>
                        <a:cs typeface="Times New Roman"/>
                      </a:endParaRPr>
                    </a:p>
                  </a:txBody>
                  <a:tcPr marL="68580" marR="68580" marT="0" marB="0" anchor="ctr"/>
                </a:tc>
                <a:tc>
                  <a:txBody>
                    <a:bodyPr/>
                    <a:lstStyle/>
                    <a:p>
                      <a:pPr algn="just">
                        <a:lnSpc>
                          <a:spcPct val="115000"/>
                        </a:lnSpc>
                        <a:spcAft>
                          <a:spcPts val="0"/>
                        </a:spcAft>
                      </a:pPr>
                      <a:r>
                        <a:rPr lang="en-US" sz="1600" kern="100">
                          <a:effectLst/>
                        </a:rPr>
                        <a:t>Cpu cores</a:t>
                      </a:r>
                      <a:endParaRPr lang="zh-CN" sz="1800" kern="100">
                        <a:effectLst/>
                        <a:latin typeface="Calibri"/>
                        <a:ea typeface="宋体"/>
                        <a:cs typeface="Times New Roman"/>
                      </a:endParaRPr>
                    </a:p>
                  </a:txBody>
                  <a:tcPr marL="68580" marR="68580" marT="0" marB="0" anchor="ctr"/>
                </a:tc>
                <a:tc>
                  <a:txBody>
                    <a:bodyPr/>
                    <a:lstStyle/>
                    <a:p>
                      <a:pPr algn="just">
                        <a:lnSpc>
                          <a:spcPct val="115000"/>
                        </a:lnSpc>
                        <a:spcAft>
                          <a:spcPts val="0"/>
                        </a:spcAft>
                      </a:pPr>
                      <a:r>
                        <a:rPr lang="en-US" sz="1600" kern="100">
                          <a:effectLst/>
                        </a:rPr>
                        <a:t>Calculation scale</a:t>
                      </a:r>
                      <a:r>
                        <a:rPr lang="zh-CN" sz="1600" kern="100">
                          <a:effectLst/>
                        </a:rPr>
                        <a:t>（</a:t>
                      </a:r>
                      <a:r>
                        <a:rPr lang="en-US" sz="1600" kern="100">
                          <a:effectLst/>
                        </a:rPr>
                        <a:t>bcc length</a:t>
                      </a:r>
                      <a:r>
                        <a:rPr lang="zh-CN" sz="1600" kern="100">
                          <a:effectLst/>
                        </a:rPr>
                        <a:t>）</a:t>
                      </a:r>
                      <a:endParaRPr lang="zh-CN" sz="1800" kern="100">
                        <a:effectLst/>
                        <a:latin typeface="Calibri"/>
                        <a:ea typeface="宋体"/>
                        <a:cs typeface="Times New Roman"/>
                      </a:endParaRPr>
                    </a:p>
                  </a:txBody>
                  <a:tcPr marL="68580" marR="68580" marT="0" marB="0" anchor="ctr"/>
                </a:tc>
                <a:tc>
                  <a:txBody>
                    <a:bodyPr/>
                    <a:lstStyle/>
                    <a:p>
                      <a:pPr algn="just">
                        <a:lnSpc>
                          <a:spcPct val="115000"/>
                        </a:lnSpc>
                        <a:spcAft>
                          <a:spcPts val="0"/>
                        </a:spcAft>
                      </a:pPr>
                      <a:r>
                        <a:rPr lang="en-US" sz="1600" kern="100">
                          <a:effectLst/>
                        </a:rPr>
                        <a:t>Memory usage</a:t>
                      </a:r>
                      <a:endParaRPr lang="zh-CN" sz="1800" kern="100">
                        <a:effectLst/>
                      </a:endParaRPr>
                    </a:p>
                    <a:p>
                      <a:pPr algn="just">
                        <a:lnSpc>
                          <a:spcPct val="115000"/>
                        </a:lnSpc>
                        <a:spcAft>
                          <a:spcPts val="0"/>
                        </a:spcAft>
                      </a:pPr>
                      <a:r>
                        <a:rPr lang="en-US" sz="1600" kern="100">
                          <a:effectLst/>
                        </a:rPr>
                        <a:t>(G/core)</a:t>
                      </a:r>
                      <a:endParaRPr lang="zh-CN" sz="1800" kern="100">
                        <a:effectLst/>
                        <a:latin typeface="Calibri"/>
                        <a:ea typeface="宋体"/>
                        <a:cs typeface="Times New Roman"/>
                      </a:endParaRPr>
                    </a:p>
                  </a:txBody>
                  <a:tcPr marL="68580" marR="68580" marT="0" marB="0" anchor="ctr"/>
                </a:tc>
              </a:tr>
              <a:tr h="409602">
                <a:tc>
                  <a:txBody>
                    <a:bodyPr/>
                    <a:lstStyle/>
                    <a:p>
                      <a:pPr algn="just">
                        <a:lnSpc>
                          <a:spcPct val="115000"/>
                        </a:lnSpc>
                        <a:spcAft>
                          <a:spcPts val="0"/>
                        </a:spcAft>
                      </a:pPr>
                      <a:r>
                        <a:rPr lang="en-US" sz="1600" u="none" strike="noStrike" kern="100" dirty="0">
                          <a:effectLst/>
                        </a:rPr>
                        <a:t>Crystal</a:t>
                      </a:r>
                      <a:r>
                        <a:rPr lang="en-US" sz="1600" kern="100" dirty="0">
                          <a:effectLst/>
                        </a:rPr>
                        <a:t> MD</a:t>
                      </a:r>
                      <a:endParaRPr lang="zh-CN" sz="1800" kern="100" dirty="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100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250000000(500)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0.5664</a:t>
                      </a:r>
                      <a:endParaRPr lang="zh-CN" sz="1800" kern="100">
                        <a:effectLst/>
                        <a:latin typeface="Calibri"/>
                        <a:ea typeface="宋体"/>
                        <a:cs typeface="Times New Roman"/>
                      </a:endParaRPr>
                    </a:p>
                  </a:txBody>
                  <a:tcPr marL="68580" marR="68580" marT="0" marB="0" anchor="ctr"/>
                </a:tc>
              </a:tr>
              <a:tr h="477388">
                <a:tc>
                  <a:txBody>
                    <a:bodyPr/>
                    <a:lstStyle/>
                    <a:p>
                      <a:pPr algn="just">
                        <a:lnSpc>
                          <a:spcPct val="115000"/>
                        </a:lnSpc>
                        <a:spcAft>
                          <a:spcPts val="0"/>
                        </a:spcAft>
                      </a:pPr>
                      <a:r>
                        <a:rPr lang="en-US" sz="1600" kern="100">
                          <a:effectLst/>
                        </a:rPr>
                        <a:t>LAMMPS</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100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250000000(500)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1.2</a:t>
                      </a:r>
                      <a:endParaRPr lang="zh-CN" sz="1800" kern="100">
                        <a:effectLst/>
                        <a:latin typeface="Calibri"/>
                        <a:ea typeface="宋体"/>
                        <a:cs typeface="Times New Roman"/>
                      </a:endParaRPr>
                    </a:p>
                  </a:txBody>
                  <a:tcPr marL="68580" marR="68580" marT="0" marB="0" anchor="ctr"/>
                </a:tc>
              </a:tr>
              <a:tr h="460081">
                <a:tc>
                  <a:txBody>
                    <a:bodyPr/>
                    <a:lstStyle/>
                    <a:p>
                      <a:pPr algn="just">
                        <a:lnSpc>
                          <a:spcPct val="115000"/>
                        </a:lnSpc>
                        <a:spcAft>
                          <a:spcPts val="0"/>
                        </a:spcAft>
                      </a:pPr>
                      <a:r>
                        <a:rPr lang="en-US" sz="1600" kern="100">
                          <a:effectLst/>
                        </a:rPr>
                        <a:t>IMD</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100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a:effectLst/>
                        </a:rPr>
                        <a:t>250000000(500)</a:t>
                      </a:r>
                      <a:endParaRPr lang="zh-CN" sz="1800" kern="100">
                        <a:effectLst/>
                        <a:latin typeface="Calibri"/>
                        <a:ea typeface="宋体"/>
                        <a:cs typeface="Times New Roman"/>
                      </a:endParaRPr>
                    </a:p>
                  </a:txBody>
                  <a:tcPr marL="68580" marR="68580" marT="0" marB="0" anchor="ctr"/>
                </a:tc>
                <a:tc>
                  <a:txBody>
                    <a:bodyPr/>
                    <a:lstStyle/>
                    <a:p>
                      <a:pPr algn="r">
                        <a:lnSpc>
                          <a:spcPct val="115000"/>
                        </a:lnSpc>
                        <a:spcAft>
                          <a:spcPts val="0"/>
                        </a:spcAft>
                      </a:pPr>
                      <a:r>
                        <a:rPr lang="en-US" sz="1600" kern="100" dirty="0">
                          <a:effectLst/>
                        </a:rPr>
                        <a:t>0.7656</a:t>
                      </a:r>
                      <a:endParaRPr lang="zh-CN" sz="18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138593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矩形 30"/>
          <p:cNvSpPr/>
          <p:nvPr/>
        </p:nvSpPr>
        <p:spPr>
          <a:xfrm>
            <a:off x="1588" y="0"/>
            <a:ext cx="46754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rot="5400000">
            <a:off x="-1113312" y="2851205"/>
            <a:ext cx="3214246" cy="769441"/>
          </a:xfrm>
          <a:prstGeom prst="rect">
            <a:avLst/>
          </a:prstGeom>
          <a:noFill/>
        </p:spPr>
        <p:txBody>
          <a:bodyPr wrap="square" rtlCol="0">
            <a:spAutoFit/>
          </a:bodyPr>
          <a:lstStyle/>
          <a:p>
            <a:r>
              <a:rPr lang="en-US" altLang="zh-CN" sz="4400" b="1" dirty="0" smtClean="0">
                <a:solidFill>
                  <a:srgbClr val="FFC000"/>
                </a:solidFill>
                <a:effectLst>
                  <a:outerShdw blurRad="50800" dist="736600" dir="12960000" algn="ctr" rotWithShape="0">
                    <a:schemeClr val="bg1">
                      <a:lumMod val="50000"/>
                      <a:alpha val="45000"/>
                    </a:schemeClr>
                  </a:outerShdw>
                </a:effectLst>
              </a:rPr>
              <a:t>CONTENTS</a:t>
            </a:r>
            <a:endParaRPr lang="zh-CN" altLang="en-US" sz="4400" b="1" dirty="0">
              <a:solidFill>
                <a:srgbClr val="FFC000"/>
              </a:solidFill>
              <a:effectLst>
                <a:outerShdw blurRad="50800" dist="736600" dir="12960000" algn="ctr" rotWithShape="0">
                  <a:schemeClr val="bg1">
                    <a:lumMod val="50000"/>
                    <a:alpha val="45000"/>
                  </a:schemeClr>
                </a:outerShdw>
              </a:effectLst>
            </a:endParaRPr>
          </a:p>
        </p:txBody>
      </p:sp>
      <p:grpSp>
        <p:nvGrpSpPr>
          <p:cNvPr id="33" name="组合 32"/>
          <p:cNvGrpSpPr/>
          <p:nvPr/>
        </p:nvGrpSpPr>
        <p:grpSpPr>
          <a:xfrm>
            <a:off x="2269332" y="836712"/>
            <a:ext cx="4104456" cy="1117366"/>
            <a:chOff x="2267744" y="195486"/>
            <a:chExt cx="4104456" cy="1117366"/>
          </a:xfrm>
        </p:grpSpPr>
        <p:sp>
          <p:nvSpPr>
            <p:cNvPr id="34" name="椭圆 33"/>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46144" y="474829"/>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629372" y="2033892"/>
            <a:ext cx="4104456" cy="1117366"/>
            <a:chOff x="2627784" y="1392664"/>
            <a:chExt cx="4104456" cy="1117366"/>
          </a:xfrm>
        </p:grpSpPr>
        <p:sp>
          <p:nvSpPr>
            <p:cNvPr id="38" name="椭圆 37"/>
            <p:cNvSpPr/>
            <p:nvPr/>
          </p:nvSpPr>
          <p:spPr>
            <a:xfrm>
              <a:off x="2627784" y="1392664"/>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306184" y="1672007"/>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707596" y="1472476"/>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2989412" y="3271851"/>
            <a:ext cx="4104456" cy="1117366"/>
            <a:chOff x="2987824" y="2630625"/>
            <a:chExt cx="4104456" cy="1117366"/>
          </a:xfrm>
        </p:grpSpPr>
        <p:sp>
          <p:nvSpPr>
            <p:cNvPr id="42" name="椭圆 41"/>
            <p:cNvSpPr/>
            <p:nvPr/>
          </p:nvSpPr>
          <p:spPr>
            <a:xfrm>
              <a:off x="2987824" y="2630625"/>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3666224" y="2909968"/>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067636" y="2710437"/>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3349452" y="4469031"/>
            <a:ext cx="4104456" cy="1117366"/>
            <a:chOff x="3347864" y="3827803"/>
            <a:chExt cx="4104456" cy="1117366"/>
          </a:xfrm>
        </p:grpSpPr>
        <p:sp>
          <p:nvSpPr>
            <p:cNvPr id="46" name="椭圆 45"/>
            <p:cNvSpPr/>
            <p:nvPr/>
          </p:nvSpPr>
          <p:spPr>
            <a:xfrm>
              <a:off x="3347864" y="3827803"/>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026264" y="4107146"/>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427676" y="3907615"/>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3856112" y="1210730"/>
            <a:ext cx="1800493" cy="369332"/>
          </a:xfrm>
          <a:prstGeom prst="rect">
            <a:avLst/>
          </a:prstGeom>
          <a:noFill/>
        </p:spPr>
        <p:txBody>
          <a:bodyPr wrap="none" rtlCol="0">
            <a:spAutoFit/>
          </a:bodyPr>
          <a:lstStyle/>
          <a:p>
            <a:r>
              <a:rPr lang="zh-CN" altLang="en-US" dirty="0" smtClean="0">
                <a:solidFill>
                  <a:schemeClr val="tx1">
                    <a:lumMod val="65000"/>
                    <a:lumOff val="35000"/>
                  </a:schemeClr>
                </a:solidFill>
              </a:rPr>
              <a:t>分子动力学简介</a:t>
            </a:r>
            <a:endParaRPr lang="en-US" altLang="zh-CN" dirty="0" smtClean="0">
              <a:solidFill>
                <a:schemeClr val="tx1">
                  <a:lumMod val="65000"/>
                  <a:lumOff val="35000"/>
                </a:schemeClr>
              </a:solidFill>
            </a:endParaRPr>
          </a:p>
        </p:txBody>
      </p:sp>
      <p:sp>
        <p:nvSpPr>
          <p:cNvPr id="50" name="TextBox 49"/>
          <p:cNvSpPr txBox="1"/>
          <p:nvPr/>
        </p:nvSpPr>
        <p:spPr>
          <a:xfrm>
            <a:off x="3720604" y="2407908"/>
            <a:ext cx="2954655" cy="369332"/>
          </a:xfrm>
          <a:prstGeom prst="rect">
            <a:avLst/>
          </a:prstGeom>
          <a:noFill/>
        </p:spPr>
        <p:txBody>
          <a:bodyPr wrap="none" rtlCol="0">
            <a:spAutoFit/>
          </a:bodyPr>
          <a:lstStyle/>
          <a:p>
            <a:r>
              <a:rPr lang="zh-CN" altLang="en-US" dirty="0">
                <a:solidFill>
                  <a:schemeClr val="tx1">
                    <a:lumMod val="65000"/>
                    <a:lumOff val="35000"/>
                  </a:schemeClr>
                </a:solidFill>
              </a:rPr>
              <a:t>大规模分子动力学软件开发</a:t>
            </a:r>
            <a:endParaRPr lang="en-US" altLang="zh-CN" dirty="0">
              <a:solidFill>
                <a:schemeClr val="tx1">
                  <a:lumMod val="65000"/>
                  <a:lumOff val="35000"/>
                </a:schemeClr>
              </a:solidFill>
            </a:endParaRPr>
          </a:p>
        </p:txBody>
      </p:sp>
      <p:sp>
        <p:nvSpPr>
          <p:cNvPr id="51" name="TextBox 50"/>
          <p:cNvSpPr txBox="1"/>
          <p:nvPr/>
        </p:nvSpPr>
        <p:spPr>
          <a:xfrm>
            <a:off x="4832156" y="3645869"/>
            <a:ext cx="1107996" cy="369332"/>
          </a:xfrm>
          <a:prstGeom prst="rect">
            <a:avLst/>
          </a:prstGeom>
          <a:noFill/>
        </p:spPr>
        <p:txBody>
          <a:bodyPr wrap="none" rtlCol="0">
            <a:spAutoFit/>
          </a:bodyPr>
          <a:lstStyle/>
          <a:p>
            <a:r>
              <a:rPr lang="zh-CN" altLang="en-US" dirty="0">
                <a:solidFill>
                  <a:schemeClr val="tx1">
                    <a:lumMod val="65000"/>
                    <a:lumOff val="35000"/>
                  </a:schemeClr>
                </a:solidFill>
              </a:rPr>
              <a:t>实验测试</a:t>
            </a:r>
            <a:endParaRPr lang="en-US" altLang="zh-CN" dirty="0">
              <a:solidFill>
                <a:schemeClr val="tx1">
                  <a:lumMod val="65000"/>
                  <a:lumOff val="35000"/>
                </a:schemeClr>
              </a:solidFill>
            </a:endParaRPr>
          </a:p>
        </p:txBody>
      </p:sp>
      <p:sp>
        <p:nvSpPr>
          <p:cNvPr id="52" name="TextBox 51"/>
          <p:cNvSpPr txBox="1"/>
          <p:nvPr/>
        </p:nvSpPr>
        <p:spPr>
          <a:xfrm>
            <a:off x="5436096" y="4843047"/>
            <a:ext cx="646331" cy="369332"/>
          </a:xfrm>
          <a:prstGeom prst="rect">
            <a:avLst/>
          </a:prstGeom>
          <a:noFill/>
        </p:spPr>
        <p:txBody>
          <a:bodyPr wrap="none" rtlCol="0">
            <a:spAutoFit/>
          </a:bodyPr>
          <a:lstStyle/>
          <a:p>
            <a:r>
              <a:rPr lang="zh-CN" altLang="en-US" dirty="0" smtClean="0">
                <a:solidFill>
                  <a:srgbClr val="FF0000"/>
                </a:solidFill>
              </a:rPr>
              <a:t>总结</a:t>
            </a:r>
            <a:endParaRPr lang="en-US" altLang="zh-CN" dirty="0" smtClean="0">
              <a:solidFill>
                <a:srgbClr val="FF0000"/>
              </a:solidFill>
            </a:endParaRPr>
          </a:p>
        </p:txBody>
      </p:sp>
      <p:sp>
        <p:nvSpPr>
          <p:cNvPr id="53" name="TextBox 52"/>
          <p:cNvSpPr txBox="1"/>
          <p:nvPr/>
        </p:nvSpPr>
        <p:spPr>
          <a:xfrm>
            <a:off x="2535310" y="1133786"/>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01</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4" name="TextBox 53"/>
          <p:cNvSpPr txBox="1"/>
          <p:nvPr/>
        </p:nvSpPr>
        <p:spPr>
          <a:xfrm>
            <a:off x="2895347" y="2330963"/>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02</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5" name="TextBox 54"/>
          <p:cNvSpPr txBox="1"/>
          <p:nvPr/>
        </p:nvSpPr>
        <p:spPr>
          <a:xfrm>
            <a:off x="3255389" y="3568925"/>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03</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6" name="TextBox 55"/>
          <p:cNvSpPr txBox="1"/>
          <p:nvPr/>
        </p:nvSpPr>
        <p:spPr>
          <a:xfrm>
            <a:off x="3615430" y="4766103"/>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04</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386985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accent5">
                    <a:lumMod val="20000"/>
                    <a:lumOff val="80000"/>
                  </a:schemeClr>
                </a:solidFill>
                <a:latin typeface="+mn-ea"/>
              </a:rPr>
              <a:t>总结</a:t>
            </a:r>
            <a:endParaRPr lang="zh-CN" altLang="en-US" b="1" dirty="0">
              <a:solidFill>
                <a:schemeClr val="accent5">
                  <a:lumMod val="20000"/>
                  <a:lumOff val="80000"/>
                </a:schemeClr>
              </a:solidFill>
              <a:latin typeface="+mn-ea"/>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Content Placeholder 5"/>
          <p:cNvSpPr>
            <a:spLocks noGrp="1"/>
          </p:cNvSpPr>
          <p:nvPr/>
        </p:nvSpPr>
        <p:spPr>
          <a:xfrm>
            <a:off x="683568" y="1754932"/>
            <a:ext cx="7992889" cy="405033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zh-CN" altLang="en-US" dirty="0" smtClean="0"/>
              <a:t>针对</a:t>
            </a:r>
            <a:r>
              <a:rPr lang="en-US" altLang="zh-CN" dirty="0" smtClean="0"/>
              <a:t>BCC</a:t>
            </a:r>
            <a:r>
              <a:rPr lang="zh-CN" altLang="en-US" dirty="0" smtClean="0"/>
              <a:t>结构金属在辐照效应下的分子动力学模拟，</a:t>
            </a:r>
            <a:r>
              <a:rPr lang="en-US" altLang="zh-CN" dirty="0" smtClean="0"/>
              <a:t>Crystal MD</a:t>
            </a:r>
            <a:r>
              <a:rPr lang="zh-CN" altLang="en-US" dirty="0" smtClean="0"/>
              <a:t>在相同的计算机内存条件下，能够模拟更大规模的体系。</a:t>
            </a:r>
            <a:endParaRPr lang="en-US" altLang="zh-CN" dirty="0" smtClean="0"/>
          </a:p>
          <a:p>
            <a:endParaRPr lang="en-US" dirty="0"/>
          </a:p>
          <a:p>
            <a:r>
              <a:rPr lang="zh-CN" altLang="en-US" dirty="0" smtClean="0"/>
              <a:t>扩展到</a:t>
            </a:r>
            <a:r>
              <a:rPr lang="en-US" altLang="zh-CN" dirty="0" smtClean="0"/>
              <a:t>10</a:t>
            </a:r>
            <a:r>
              <a:rPr lang="zh-CN" altLang="en-US" dirty="0" smtClean="0"/>
              <a:t>万核，模拟规模达到</a:t>
            </a:r>
            <a:r>
              <a:rPr lang="en-US" altLang="zh-CN" dirty="0" smtClean="0"/>
              <a:t>10^12</a:t>
            </a:r>
            <a:r>
              <a:rPr lang="zh-CN" altLang="en-US" dirty="0" smtClean="0"/>
              <a:t>原子数。</a:t>
            </a:r>
            <a:endParaRPr lang="en-US" altLang="zh-CN" dirty="0" smtClean="0"/>
          </a:p>
          <a:p>
            <a:endParaRPr lang="en-US" dirty="0"/>
          </a:p>
          <a:p>
            <a:r>
              <a:rPr lang="en-US" dirty="0" smtClean="0"/>
              <a:t>MIC</a:t>
            </a:r>
            <a:r>
              <a:rPr lang="zh-CN" altLang="en-US" dirty="0" smtClean="0"/>
              <a:t>上性能优化</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93372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矩形 30"/>
          <p:cNvSpPr/>
          <p:nvPr/>
        </p:nvSpPr>
        <p:spPr>
          <a:xfrm>
            <a:off x="1588" y="0"/>
            <a:ext cx="46754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rot="5400000">
            <a:off x="-1113312" y="2851205"/>
            <a:ext cx="3214246" cy="769441"/>
          </a:xfrm>
          <a:prstGeom prst="rect">
            <a:avLst/>
          </a:prstGeom>
          <a:noFill/>
        </p:spPr>
        <p:txBody>
          <a:bodyPr wrap="square" rtlCol="0">
            <a:spAutoFit/>
          </a:bodyPr>
          <a:lstStyle/>
          <a:p>
            <a:r>
              <a:rPr lang="en-US" altLang="zh-CN" sz="4400" b="1" dirty="0" smtClean="0">
                <a:solidFill>
                  <a:srgbClr val="FFC000"/>
                </a:solidFill>
                <a:effectLst>
                  <a:outerShdw blurRad="50800" dist="736600" dir="12960000" algn="ctr" rotWithShape="0">
                    <a:schemeClr val="bg1">
                      <a:lumMod val="50000"/>
                      <a:alpha val="45000"/>
                    </a:schemeClr>
                  </a:outerShdw>
                </a:effectLst>
              </a:rPr>
              <a:t>CONTENTS</a:t>
            </a:r>
            <a:endParaRPr lang="zh-CN" altLang="en-US" sz="4400" b="1" dirty="0">
              <a:solidFill>
                <a:srgbClr val="FFC000"/>
              </a:solidFill>
              <a:effectLst>
                <a:outerShdw blurRad="50800" dist="736600" dir="12960000" algn="ctr" rotWithShape="0">
                  <a:schemeClr val="bg1">
                    <a:lumMod val="50000"/>
                    <a:alpha val="45000"/>
                  </a:schemeClr>
                </a:outerShdw>
              </a:effectLst>
            </a:endParaRPr>
          </a:p>
        </p:txBody>
      </p:sp>
      <p:grpSp>
        <p:nvGrpSpPr>
          <p:cNvPr id="33" name="组合 32"/>
          <p:cNvGrpSpPr/>
          <p:nvPr/>
        </p:nvGrpSpPr>
        <p:grpSpPr>
          <a:xfrm>
            <a:off x="2269332" y="836712"/>
            <a:ext cx="4104456" cy="1117366"/>
            <a:chOff x="2267744" y="195486"/>
            <a:chExt cx="4104456" cy="1117366"/>
          </a:xfrm>
        </p:grpSpPr>
        <p:sp>
          <p:nvSpPr>
            <p:cNvPr id="34" name="椭圆 33"/>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46144" y="474829"/>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629372" y="2033892"/>
            <a:ext cx="4104456" cy="1117366"/>
            <a:chOff x="2627784" y="1392664"/>
            <a:chExt cx="4104456" cy="1117366"/>
          </a:xfrm>
        </p:grpSpPr>
        <p:sp>
          <p:nvSpPr>
            <p:cNvPr id="38" name="椭圆 37"/>
            <p:cNvSpPr/>
            <p:nvPr/>
          </p:nvSpPr>
          <p:spPr>
            <a:xfrm>
              <a:off x="2627784" y="1392664"/>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306184" y="1672007"/>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707596" y="1472476"/>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2989412" y="3271851"/>
            <a:ext cx="4104456" cy="1117366"/>
            <a:chOff x="2987824" y="2630625"/>
            <a:chExt cx="4104456" cy="1117366"/>
          </a:xfrm>
        </p:grpSpPr>
        <p:sp>
          <p:nvSpPr>
            <p:cNvPr id="42" name="椭圆 41"/>
            <p:cNvSpPr/>
            <p:nvPr/>
          </p:nvSpPr>
          <p:spPr>
            <a:xfrm>
              <a:off x="2987824" y="2630625"/>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3666224" y="2909968"/>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067636" y="2710437"/>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3349452" y="4469031"/>
            <a:ext cx="4104456" cy="1117366"/>
            <a:chOff x="3347864" y="3827803"/>
            <a:chExt cx="4104456" cy="1117366"/>
          </a:xfrm>
        </p:grpSpPr>
        <p:sp>
          <p:nvSpPr>
            <p:cNvPr id="46" name="椭圆 45"/>
            <p:cNvSpPr/>
            <p:nvPr/>
          </p:nvSpPr>
          <p:spPr>
            <a:xfrm>
              <a:off x="3347864" y="3827803"/>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026264" y="4107146"/>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427676" y="3907615"/>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3856112" y="1210730"/>
            <a:ext cx="1800493" cy="369332"/>
          </a:xfrm>
          <a:prstGeom prst="rect">
            <a:avLst/>
          </a:prstGeom>
          <a:noFill/>
        </p:spPr>
        <p:txBody>
          <a:bodyPr wrap="none" rtlCol="0">
            <a:spAutoFit/>
          </a:bodyPr>
          <a:lstStyle/>
          <a:p>
            <a:r>
              <a:rPr lang="zh-CN" altLang="en-US" dirty="0" smtClean="0">
                <a:solidFill>
                  <a:schemeClr val="tx1">
                    <a:lumMod val="65000"/>
                    <a:lumOff val="35000"/>
                  </a:schemeClr>
                </a:solidFill>
              </a:rPr>
              <a:t>分子动力学简介</a:t>
            </a:r>
            <a:endParaRPr lang="en-US" altLang="zh-CN" dirty="0" smtClean="0">
              <a:solidFill>
                <a:schemeClr val="tx1">
                  <a:lumMod val="65000"/>
                  <a:lumOff val="35000"/>
                </a:schemeClr>
              </a:solidFill>
            </a:endParaRPr>
          </a:p>
        </p:txBody>
      </p:sp>
      <p:sp>
        <p:nvSpPr>
          <p:cNvPr id="50" name="TextBox 49"/>
          <p:cNvSpPr txBox="1"/>
          <p:nvPr/>
        </p:nvSpPr>
        <p:spPr>
          <a:xfrm>
            <a:off x="3720604" y="2407908"/>
            <a:ext cx="2954655" cy="369332"/>
          </a:xfrm>
          <a:prstGeom prst="rect">
            <a:avLst/>
          </a:prstGeom>
          <a:noFill/>
        </p:spPr>
        <p:txBody>
          <a:bodyPr wrap="none" rtlCol="0">
            <a:spAutoFit/>
          </a:bodyPr>
          <a:lstStyle/>
          <a:p>
            <a:r>
              <a:rPr lang="zh-CN" altLang="en-US" dirty="0" smtClean="0">
                <a:solidFill>
                  <a:schemeClr val="tx1">
                    <a:lumMod val="65000"/>
                    <a:lumOff val="35000"/>
                  </a:schemeClr>
                </a:solidFill>
              </a:rPr>
              <a:t>大规模分子动力学软件开发</a:t>
            </a:r>
            <a:endParaRPr lang="en-US" altLang="zh-CN" dirty="0" smtClean="0">
              <a:solidFill>
                <a:schemeClr val="tx1">
                  <a:lumMod val="65000"/>
                  <a:lumOff val="35000"/>
                </a:schemeClr>
              </a:solidFill>
            </a:endParaRPr>
          </a:p>
        </p:txBody>
      </p:sp>
      <p:sp>
        <p:nvSpPr>
          <p:cNvPr id="51" name="TextBox 50"/>
          <p:cNvSpPr txBox="1"/>
          <p:nvPr/>
        </p:nvSpPr>
        <p:spPr>
          <a:xfrm>
            <a:off x="4832156" y="3645869"/>
            <a:ext cx="1107996" cy="369332"/>
          </a:xfrm>
          <a:prstGeom prst="rect">
            <a:avLst/>
          </a:prstGeom>
          <a:noFill/>
        </p:spPr>
        <p:txBody>
          <a:bodyPr wrap="none" rtlCol="0">
            <a:spAutoFit/>
          </a:bodyPr>
          <a:lstStyle/>
          <a:p>
            <a:r>
              <a:rPr lang="zh-CN" altLang="en-US" dirty="0" smtClean="0">
                <a:solidFill>
                  <a:schemeClr val="tx1">
                    <a:lumMod val="65000"/>
                    <a:lumOff val="35000"/>
                  </a:schemeClr>
                </a:solidFill>
              </a:rPr>
              <a:t>实验测试</a:t>
            </a:r>
            <a:endParaRPr lang="en-US" altLang="zh-CN" dirty="0" smtClean="0">
              <a:solidFill>
                <a:schemeClr val="tx1">
                  <a:lumMod val="65000"/>
                  <a:lumOff val="35000"/>
                </a:schemeClr>
              </a:solidFill>
            </a:endParaRPr>
          </a:p>
        </p:txBody>
      </p:sp>
      <p:sp>
        <p:nvSpPr>
          <p:cNvPr id="52" name="TextBox 51"/>
          <p:cNvSpPr txBox="1"/>
          <p:nvPr/>
        </p:nvSpPr>
        <p:spPr>
          <a:xfrm>
            <a:off x="5436096" y="4843047"/>
            <a:ext cx="646331" cy="369332"/>
          </a:xfrm>
          <a:prstGeom prst="rect">
            <a:avLst/>
          </a:prstGeom>
          <a:noFill/>
        </p:spPr>
        <p:txBody>
          <a:bodyPr wrap="none" rtlCol="0">
            <a:spAutoFit/>
          </a:bodyPr>
          <a:lstStyle/>
          <a:p>
            <a:r>
              <a:rPr lang="zh-CN" altLang="en-US" dirty="0" smtClean="0">
                <a:solidFill>
                  <a:schemeClr val="tx1">
                    <a:lumMod val="65000"/>
                    <a:lumOff val="35000"/>
                  </a:schemeClr>
                </a:solidFill>
              </a:rPr>
              <a:t>总结</a:t>
            </a:r>
            <a:endParaRPr lang="en-US" altLang="zh-CN" dirty="0" smtClean="0">
              <a:solidFill>
                <a:schemeClr val="tx1">
                  <a:lumMod val="65000"/>
                  <a:lumOff val="35000"/>
                </a:schemeClr>
              </a:solidFill>
            </a:endParaRPr>
          </a:p>
        </p:txBody>
      </p:sp>
      <p:sp>
        <p:nvSpPr>
          <p:cNvPr id="53" name="TextBox 52"/>
          <p:cNvSpPr txBox="1"/>
          <p:nvPr/>
        </p:nvSpPr>
        <p:spPr>
          <a:xfrm>
            <a:off x="2535310" y="1133786"/>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01</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4" name="TextBox 53"/>
          <p:cNvSpPr txBox="1"/>
          <p:nvPr/>
        </p:nvSpPr>
        <p:spPr>
          <a:xfrm>
            <a:off x="2895347" y="2330963"/>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02</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5" name="TextBox 54"/>
          <p:cNvSpPr txBox="1"/>
          <p:nvPr/>
        </p:nvSpPr>
        <p:spPr>
          <a:xfrm>
            <a:off x="3255389" y="3568925"/>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03</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6" name="TextBox 55"/>
          <p:cNvSpPr txBox="1"/>
          <p:nvPr/>
        </p:nvSpPr>
        <p:spPr>
          <a:xfrm>
            <a:off x="3615430" y="4766103"/>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04</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57244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smtClean="0">
                <a:solidFill>
                  <a:schemeClr val="accent5">
                    <a:lumMod val="20000"/>
                    <a:lumOff val="80000"/>
                  </a:schemeClr>
                </a:solidFill>
                <a:latin typeface="+mn-ea"/>
              </a:rPr>
              <a:t>分子动力学</a:t>
            </a:r>
            <a:endParaRPr lang="zh-CN" altLang="en-US" sz="2000" b="1" dirty="0">
              <a:solidFill>
                <a:schemeClr val="accent5">
                  <a:lumMod val="20000"/>
                  <a:lumOff val="80000"/>
                </a:schemeClr>
              </a:solidFill>
              <a:latin typeface="+mn-ea"/>
            </a:endParaRPr>
          </a:p>
        </p:txBody>
      </p:sp>
      <p:sp>
        <p:nvSpPr>
          <p:cNvPr id="33" name="内容占位符 2"/>
          <p:cNvSpPr>
            <a:spLocks noGrp="1"/>
          </p:cNvSpPr>
          <p:nvPr>
            <p:ph idx="1"/>
          </p:nvPr>
        </p:nvSpPr>
        <p:spPr>
          <a:xfrm>
            <a:off x="457200" y="1600201"/>
            <a:ext cx="8219256" cy="4421087"/>
          </a:xfrm>
        </p:spPr>
        <p:txBody>
          <a:bodyPr>
            <a:normAutofit lnSpcReduction="10000"/>
          </a:bodyPr>
          <a:lstStyle/>
          <a:p>
            <a:r>
              <a:rPr lang="zh-CN" altLang="en-US" sz="2000" dirty="0" smtClean="0"/>
              <a:t>分子动力学（</a:t>
            </a:r>
            <a:r>
              <a:rPr lang="en-US" altLang="zh-CN" sz="2000" dirty="0">
                <a:solidFill>
                  <a:srgbClr val="FF0000"/>
                </a:solidFill>
              </a:rPr>
              <a:t>molecular dynamic </a:t>
            </a:r>
            <a:r>
              <a:rPr lang="zh-CN" altLang="en-US" sz="2000" dirty="0" smtClean="0"/>
              <a:t>），</a:t>
            </a:r>
            <a:r>
              <a:rPr lang="zh-CN" altLang="en-US" sz="2000" dirty="0"/>
              <a:t>简称</a:t>
            </a:r>
            <a:r>
              <a:rPr lang="en-US" altLang="zh-CN" sz="2000" dirty="0">
                <a:solidFill>
                  <a:srgbClr val="FF0000"/>
                </a:solidFill>
              </a:rPr>
              <a:t>MD</a:t>
            </a:r>
            <a:r>
              <a:rPr lang="zh-CN" altLang="en-US" sz="2000" dirty="0" smtClean="0"/>
              <a:t>。</a:t>
            </a:r>
            <a:endParaRPr lang="en-US" altLang="zh-CN" sz="2000" dirty="0" smtClean="0"/>
          </a:p>
          <a:p>
            <a:endParaRPr lang="en-US" altLang="zh-CN" sz="2000" dirty="0" smtClean="0"/>
          </a:p>
          <a:p>
            <a:endParaRPr lang="en-US" altLang="zh-CN" sz="2000" dirty="0"/>
          </a:p>
          <a:p>
            <a:r>
              <a:rPr lang="en-US" altLang="zh-CN" sz="2000" dirty="0"/>
              <a:t>MD</a:t>
            </a:r>
            <a:r>
              <a:rPr lang="zh-CN" altLang="en-US" sz="2000" dirty="0"/>
              <a:t>的基本思想是把物质看成由原子和分子组成的</a:t>
            </a:r>
            <a:r>
              <a:rPr lang="zh-CN" altLang="en-US" sz="2000" dirty="0">
                <a:solidFill>
                  <a:srgbClr val="FF0000"/>
                </a:solidFill>
              </a:rPr>
              <a:t>粒子系统</a:t>
            </a:r>
            <a:r>
              <a:rPr lang="zh-CN" altLang="en-US" sz="2000" dirty="0"/>
              <a:t>，依靠牛顿力学求解运动方程来模拟分子体系的运动，以在由分子体系的不同状态构成的系统中抽取样本，从而计算体系的构型积分，并以构型积分的结果为基础进一步计算体系的热力学量和其他宏观性质。属于</a:t>
            </a:r>
            <a:r>
              <a:rPr lang="zh-CN" altLang="en-US" sz="2000" dirty="0">
                <a:solidFill>
                  <a:srgbClr val="FF0000"/>
                </a:solidFill>
              </a:rPr>
              <a:t>微观尺度的模拟技术</a:t>
            </a:r>
            <a:r>
              <a:rPr lang="zh-CN" altLang="en-US" sz="2000" dirty="0" smtClean="0"/>
              <a:t>。</a:t>
            </a:r>
            <a:endParaRPr lang="en-US" altLang="zh-CN" sz="2000" dirty="0" smtClean="0"/>
          </a:p>
          <a:p>
            <a:endParaRPr lang="en-US" altLang="zh-CN" sz="2000" dirty="0"/>
          </a:p>
          <a:p>
            <a:r>
              <a:rPr lang="zh-CN" altLang="en-US" sz="2000" dirty="0">
                <a:solidFill>
                  <a:schemeClr val="accent6">
                    <a:lumMod val="75000"/>
                  </a:schemeClr>
                </a:solidFill>
              </a:rPr>
              <a:t>适用：</a:t>
            </a:r>
            <a:endParaRPr lang="en-US" altLang="zh-CN" sz="2000" dirty="0">
              <a:solidFill>
                <a:schemeClr val="accent6">
                  <a:lumMod val="75000"/>
                </a:schemeClr>
              </a:solidFill>
            </a:endParaRPr>
          </a:p>
          <a:p>
            <a:pPr marL="0" indent="0">
              <a:buNone/>
            </a:pPr>
            <a:r>
              <a:rPr lang="en-US" altLang="zh-CN" sz="2000" dirty="0"/>
              <a:t> </a:t>
            </a:r>
            <a:r>
              <a:rPr lang="en-US" altLang="zh-CN" sz="2000" dirty="0" smtClean="0"/>
              <a:t>     </a:t>
            </a:r>
            <a:r>
              <a:rPr lang="zh-CN" altLang="en-US" sz="2000" dirty="0" smtClean="0"/>
              <a:t>分子动力学</a:t>
            </a:r>
            <a:r>
              <a:rPr lang="zh-CN" altLang="en-US" sz="2000" dirty="0"/>
              <a:t>可以用于</a:t>
            </a:r>
            <a:r>
              <a:rPr lang="en-US" altLang="zh-CN" sz="2000" dirty="0"/>
              <a:t>NPT</a:t>
            </a:r>
            <a:r>
              <a:rPr lang="zh-CN" altLang="en-US" sz="2000" dirty="0"/>
              <a:t>，</a:t>
            </a:r>
            <a:r>
              <a:rPr lang="en-US" altLang="zh-CN" sz="2000" dirty="0"/>
              <a:t>NVE</a:t>
            </a:r>
            <a:r>
              <a:rPr lang="zh-CN" altLang="en-US" sz="2000" dirty="0"/>
              <a:t>，</a:t>
            </a:r>
            <a:r>
              <a:rPr lang="en-US" altLang="zh-CN" sz="2000" dirty="0"/>
              <a:t>NVT</a:t>
            </a:r>
            <a:r>
              <a:rPr lang="zh-CN" altLang="en-US" sz="2000" dirty="0"/>
              <a:t>等系综的计算，经典近似在很</a:t>
            </a:r>
            <a:r>
              <a:rPr lang="zh-CN" altLang="en-US" sz="2000" dirty="0" smtClean="0"/>
              <a:t>宽       </a:t>
            </a:r>
            <a:endParaRPr lang="en-US" altLang="zh-CN" sz="2000" dirty="0" smtClean="0"/>
          </a:p>
          <a:p>
            <a:pPr marL="0" indent="0">
              <a:buNone/>
            </a:pPr>
            <a:r>
              <a:rPr lang="en-US" altLang="zh-CN" sz="2000" dirty="0"/>
              <a:t> </a:t>
            </a:r>
            <a:r>
              <a:rPr lang="en-US" altLang="zh-CN" sz="2000" dirty="0" smtClean="0"/>
              <a:t>     </a:t>
            </a:r>
            <a:r>
              <a:rPr lang="zh-CN" altLang="en-US" sz="2000" dirty="0" smtClean="0"/>
              <a:t>的</a:t>
            </a:r>
            <a:r>
              <a:rPr lang="zh-CN" altLang="en-US" sz="2000" dirty="0"/>
              <a:t>材料体系都较精确，广泛应用于物理，化学，生物，材料，医学</a:t>
            </a:r>
            <a:r>
              <a:rPr lang="zh-CN" altLang="en-US" sz="2000" dirty="0" smtClean="0"/>
              <a:t>等</a:t>
            </a:r>
            <a:endParaRPr lang="en-US" altLang="zh-CN" sz="2000" dirty="0" smtClean="0"/>
          </a:p>
          <a:p>
            <a:pPr marL="0" indent="0">
              <a:buNone/>
            </a:pPr>
            <a:r>
              <a:rPr lang="en-US" altLang="zh-CN" sz="2000" dirty="0"/>
              <a:t> </a:t>
            </a:r>
            <a:r>
              <a:rPr lang="en-US" altLang="zh-CN" sz="2000" dirty="0" smtClean="0"/>
              <a:t>     </a:t>
            </a:r>
            <a:r>
              <a:rPr lang="zh-CN" altLang="en-US" sz="2000" dirty="0" smtClean="0"/>
              <a:t>各个</a:t>
            </a:r>
            <a:r>
              <a:rPr lang="zh-CN" altLang="en-US" sz="2000" dirty="0"/>
              <a:t>领域。</a:t>
            </a:r>
          </a:p>
          <a:p>
            <a:endParaRPr lang="en-US" altLang="zh-CN" sz="2000" dirty="0"/>
          </a:p>
        </p:txBody>
      </p:sp>
    </p:spTree>
    <p:extLst>
      <p:ext uri="{BB962C8B-B14F-4D97-AF65-F5344CB8AC3E}">
        <p14:creationId xmlns:p14="http://schemas.microsoft.com/office/powerpoint/2010/main" val="738084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000" b="1" dirty="0" smtClean="0">
                <a:solidFill>
                  <a:schemeClr val="accent5">
                    <a:lumMod val="20000"/>
                    <a:lumOff val="80000"/>
                  </a:schemeClr>
                </a:solidFill>
                <a:latin typeface="+mn-ea"/>
              </a:rPr>
              <a:t>MD</a:t>
            </a:r>
            <a:r>
              <a:rPr lang="zh-CN" altLang="en-US" sz="2000" b="1" dirty="0" smtClean="0">
                <a:solidFill>
                  <a:schemeClr val="accent5">
                    <a:lumMod val="20000"/>
                    <a:lumOff val="80000"/>
                  </a:schemeClr>
                </a:solidFill>
                <a:latin typeface="+mn-ea"/>
              </a:rPr>
              <a:t>模拟限制</a:t>
            </a:r>
            <a:endParaRPr lang="zh-CN" altLang="en-US" sz="2000" b="1" dirty="0">
              <a:solidFill>
                <a:schemeClr val="accent5">
                  <a:lumMod val="20000"/>
                  <a:lumOff val="80000"/>
                </a:schemeClr>
              </a:solidFill>
              <a:latin typeface="+mn-ea"/>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9424"/>
            <a:ext cx="7871691" cy="4986482"/>
          </a:xfrm>
          <a:prstGeom prst="rect">
            <a:avLst/>
          </a:prstGeom>
        </p:spPr>
      </p:pic>
    </p:spTree>
    <p:extLst>
      <p:ext uri="{BB962C8B-B14F-4D97-AF65-F5344CB8AC3E}">
        <p14:creationId xmlns:p14="http://schemas.microsoft.com/office/powerpoint/2010/main" val="2926319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矩形 30"/>
          <p:cNvSpPr/>
          <p:nvPr/>
        </p:nvSpPr>
        <p:spPr>
          <a:xfrm>
            <a:off x="1588" y="0"/>
            <a:ext cx="46754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rot="5400000">
            <a:off x="-1113312" y="2851205"/>
            <a:ext cx="3214246" cy="769441"/>
          </a:xfrm>
          <a:prstGeom prst="rect">
            <a:avLst/>
          </a:prstGeom>
          <a:noFill/>
        </p:spPr>
        <p:txBody>
          <a:bodyPr wrap="square" rtlCol="0">
            <a:spAutoFit/>
          </a:bodyPr>
          <a:lstStyle/>
          <a:p>
            <a:r>
              <a:rPr lang="en-US" altLang="zh-CN" sz="4400" b="1" dirty="0" smtClean="0">
                <a:solidFill>
                  <a:srgbClr val="FFC000"/>
                </a:solidFill>
                <a:effectLst>
                  <a:outerShdw blurRad="50800" dist="736600" dir="12960000" algn="ctr" rotWithShape="0">
                    <a:schemeClr val="bg1">
                      <a:lumMod val="50000"/>
                      <a:alpha val="45000"/>
                    </a:schemeClr>
                  </a:outerShdw>
                </a:effectLst>
              </a:rPr>
              <a:t>CONTENTS</a:t>
            </a:r>
            <a:endParaRPr lang="zh-CN" altLang="en-US" sz="4400" b="1" dirty="0">
              <a:solidFill>
                <a:srgbClr val="FFC000"/>
              </a:solidFill>
              <a:effectLst>
                <a:outerShdw blurRad="50800" dist="736600" dir="12960000" algn="ctr" rotWithShape="0">
                  <a:schemeClr val="bg1">
                    <a:lumMod val="50000"/>
                    <a:alpha val="45000"/>
                  </a:schemeClr>
                </a:outerShdw>
              </a:effectLst>
            </a:endParaRPr>
          </a:p>
        </p:txBody>
      </p:sp>
      <p:grpSp>
        <p:nvGrpSpPr>
          <p:cNvPr id="33" name="组合 32"/>
          <p:cNvGrpSpPr/>
          <p:nvPr/>
        </p:nvGrpSpPr>
        <p:grpSpPr>
          <a:xfrm>
            <a:off x="2269332" y="836712"/>
            <a:ext cx="4104456" cy="1117366"/>
            <a:chOff x="2267744" y="195486"/>
            <a:chExt cx="4104456" cy="1117366"/>
          </a:xfrm>
        </p:grpSpPr>
        <p:sp>
          <p:nvSpPr>
            <p:cNvPr id="34" name="椭圆 33"/>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46144" y="474829"/>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629372" y="2033892"/>
            <a:ext cx="4104456" cy="1117366"/>
            <a:chOff x="2627784" y="1392664"/>
            <a:chExt cx="4104456" cy="1117366"/>
          </a:xfrm>
        </p:grpSpPr>
        <p:sp>
          <p:nvSpPr>
            <p:cNvPr id="38" name="椭圆 37"/>
            <p:cNvSpPr/>
            <p:nvPr/>
          </p:nvSpPr>
          <p:spPr>
            <a:xfrm>
              <a:off x="2627784" y="1392664"/>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306184" y="1672007"/>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707596" y="1472476"/>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2989412" y="3271851"/>
            <a:ext cx="4104456" cy="1117366"/>
            <a:chOff x="2987824" y="2630625"/>
            <a:chExt cx="4104456" cy="1117366"/>
          </a:xfrm>
        </p:grpSpPr>
        <p:sp>
          <p:nvSpPr>
            <p:cNvPr id="42" name="椭圆 41"/>
            <p:cNvSpPr/>
            <p:nvPr/>
          </p:nvSpPr>
          <p:spPr>
            <a:xfrm>
              <a:off x="2987824" y="2630625"/>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3666224" y="2909968"/>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067636" y="2710437"/>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3349452" y="4469031"/>
            <a:ext cx="4104456" cy="1117366"/>
            <a:chOff x="3347864" y="3827803"/>
            <a:chExt cx="4104456" cy="1117366"/>
          </a:xfrm>
        </p:grpSpPr>
        <p:sp>
          <p:nvSpPr>
            <p:cNvPr id="46" name="椭圆 45"/>
            <p:cNvSpPr/>
            <p:nvPr/>
          </p:nvSpPr>
          <p:spPr>
            <a:xfrm>
              <a:off x="3347864" y="3827803"/>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026264" y="4107146"/>
              <a:ext cx="3426056" cy="558683"/>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427676" y="3907615"/>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3856112" y="1210730"/>
            <a:ext cx="1800493" cy="369332"/>
          </a:xfrm>
          <a:prstGeom prst="rect">
            <a:avLst/>
          </a:prstGeom>
          <a:noFill/>
        </p:spPr>
        <p:txBody>
          <a:bodyPr wrap="none" rtlCol="0">
            <a:spAutoFit/>
          </a:bodyPr>
          <a:lstStyle/>
          <a:p>
            <a:r>
              <a:rPr lang="zh-CN" altLang="en-US" dirty="0" smtClean="0">
                <a:solidFill>
                  <a:schemeClr val="tx1">
                    <a:lumMod val="65000"/>
                    <a:lumOff val="35000"/>
                  </a:schemeClr>
                </a:solidFill>
              </a:rPr>
              <a:t>分子动力学简介</a:t>
            </a:r>
            <a:endParaRPr lang="en-US" altLang="zh-CN" dirty="0" smtClean="0">
              <a:solidFill>
                <a:schemeClr val="tx1">
                  <a:lumMod val="65000"/>
                  <a:lumOff val="35000"/>
                </a:schemeClr>
              </a:solidFill>
            </a:endParaRPr>
          </a:p>
        </p:txBody>
      </p:sp>
      <p:sp>
        <p:nvSpPr>
          <p:cNvPr id="50" name="TextBox 49"/>
          <p:cNvSpPr txBox="1"/>
          <p:nvPr/>
        </p:nvSpPr>
        <p:spPr>
          <a:xfrm>
            <a:off x="3720604" y="2407908"/>
            <a:ext cx="2954655" cy="369332"/>
          </a:xfrm>
          <a:prstGeom prst="rect">
            <a:avLst/>
          </a:prstGeom>
          <a:noFill/>
        </p:spPr>
        <p:txBody>
          <a:bodyPr wrap="none" rtlCol="0">
            <a:spAutoFit/>
          </a:bodyPr>
          <a:lstStyle/>
          <a:p>
            <a:r>
              <a:rPr lang="zh-CN" altLang="en-US" dirty="0" smtClean="0">
                <a:solidFill>
                  <a:srgbClr val="FF0000"/>
                </a:solidFill>
              </a:rPr>
              <a:t>大规模分子动力学软件开发</a:t>
            </a:r>
            <a:endParaRPr lang="en-US" altLang="zh-CN" dirty="0" smtClean="0">
              <a:solidFill>
                <a:srgbClr val="FF0000"/>
              </a:solidFill>
            </a:endParaRPr>
          </a:p>
        </p:txBody>
      </p:sp>
      <p:sp>
        <p:nvSpPr>
          <p:cNvPr id="51" name="TextBox 50"/>
          <p:cNvSpPr txBox="1"/>
          <p:nvPr/>
        </p:nvSpPr>
        <p:spPr>
          <a:xfrm>
            <a:off x="4832156" y="3645869"/>
            <a:ext cx="1107996" cy="369332"/>
          </a:xfrm>
          <a:prstGeom prst="rect">
            <a:avLst/>
          </a:prstGeom>
          <a:noFill/>
        </p:spPr>
        <p:txBody>
          <a:bodyPr wrap="none" rtlCol="0">
            <a:spAutoFit/>
          </a:bodyPr>
          <a:lstStyle/>
          <a:p>
            <a:r>
              <a:rPr lang="zh-CN" altLang="en-US" dirty="0" smtClean="0">
                <a:solidFill>
                  <a:schemeClr val="tx1">
                    <a:lumMod val="65000"/>
                    <a:lumOff val="35000"/>
                  </a:schemeClr>
                </a:solidFill>
              </a:rPr>
              <a:t>实验测试</a:t>
            </a:r>
            <a:endParaRPr lang="en-US" altLang="zh-CN" dirty="0" smtClean="0">
              <a:solidFill>
                <a:schemeClr val="tx1">
                  <a:lumMod val="65000"/>
                  <a:lumOff val="35000"/>
                </a:schemeClr>
              </a:solidFill>
            </a:endParaRPr>
          </a:p>
        </p:txBody>
      </p:sp>
      <p:sp>
        <p:nvSpPr>
          <p:cNvPr id="52" name="TextBox 51"/>
          <p:cNvSpPr txBox="1"/>
          <p:nvPr/>
        </p:nvSpPr>
        <p:spPr>
          <a:xfrm>
            <a:off x="5436096" y="4843047"/>
            <a:ext cx="646331" cy="369332"/>
          </a:xfrm>
          <a:prstGeom prst="rect">
            <a:avLst/>
          </a:prstGeom>
          <a:noFill/>
        </p:spPr>
        <p:txBody>
          <a:bodyPr wrap="none" rtlCol="0">
            <a:spAutoFit/>
          </a:bodyPr>
          <a:lstStyle/>
          <a:p>
            <a:r>
              <a:rPr lang="zh-CN" altLang="en-US" dirty="0" smtClean="0">
                <a:solidFill>
                  <a:schemeClr val="tx1">
                    <a:lumMod val="65000"/>
                    <a:lumOff val="35000"/>
                  </a:schemeClr>
                </a:solidFill>
              </a:rPr>
              <a:t>总结</a:t>
            </a:r>
            <a:endParaRPr lang="en-US" altLang="zh-CN" dirty="0" smtClean="0">
              <a:solidFill>
                <a:schemeClr val="tx1">
                  <a:lumMod val="65000"/>
                  <a:lumOff val="35000"/>
                </a:schemeClr>
              </a:solidFill>
            </a:endParaRPr>
          </a:p>
        </p:txBody>
      </p:sp>
      <p:sp>
        <p:nvSpPr>
          <p:cNvPr id="53" name="TextBox 52"/>
          <p:cNvSpPr txBox="1"/>
          <p:nvPr/>
        </p:nvSpPr>
        <p:spPr>
          <a:xfrm>
            <a:off x="2535310" y="1133786"/>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01</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4" name="TextBox 53"/>
          <p:cNvSpPr txBox="1"/>
          <p:nvPr/>
        </p:nvSpPr>
        <p:spPr>
          <a:xfrm>
            <a:off x="2895347" y="2330963"/>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02</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5" name="TextBox 54"/>
          <p:cNvSpPr txBox="1"/>
          <p:nvPr/>
        </p:nvSpPr>
        <p:spPr>
          <a:xfrm>
            <a:off x="3255389" y="3568925"/>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03</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56" name="TextBox 55"/>
          <p:cNvSpPr txBox="1"/>
          <p:nvPr/>
        </p:nvSpPr>
        <p:spPr>
          <a:xfrm>
            <a:off x="3615430" y="4766103"/>
            <a:ext cx="585417" cy="523221"/>
          </a:xfrm>
          <a:prstGeom prst="rect">
            <a:avLst/>
          </a:prstGeom>
          <a:noFill/>
        </p:spPr>
        <p:txBody>
          <a:bodyPr wrap="none" rtlCol="0">
            <a:spAutoFit/>
          </a:bodyPr>
          <a:lstStyle/>
          <a:p>
            <a:r>
              <a:rPr lang="en-US" altLang="zh-CN" sz="2800" b="1" dirty="0" smtClean="0">
                <a:solidFill>
                  <a:srgbClr val="FFC000"/>
                </a:solidFill>
                <a:latin typeface="Arial Unicode MS" pitchFamily="34" charset="-122"/>
                <a:ea typeface="Arial Unicode MS" pitchFamily="34" charset="-122"/>
                <a:cs typeface="Arial Unicode MS" pitchFamily="34" charset="-122"/>
              </a:rPr>
              <a:t>04</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80648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000" b="1" dirty="0" smtClean="0">
                <a:solidFill>
                  <a:schemeClr val="accent5">
                    <a:lumMod val="20000"/>
                    <a:lumOff val="80000"/>
                  </a:schemeClr>
                </a:solidFill>
                <a:latin typeface="+mn-ea"/>
              </a:rPr>
              <a:t>MD</a:t>
            </a:r>
            <a:r>
              <a:rPr lang="zh-CN" altLang="en-US" sz="2000" b="1" dirty="0" smtClean="0">
                <a:solidFill>
                  <a:schemeClr val="accent5">
                    <a:lumMod val="20000"/>
                    <a:lumOff val="80000"/>
                  </a:schemeClr>
                </a:solidFill>
                <a:latin typeface="+mn-ea"/>
              </a:rPr>
              <a:t>模拟过程</a:t>
            </a:r>
            <a:endParaRPr lang="zh-CN" altLang="en-US" sz="2000" b="1" dirty="0">
              <a:solidFill>
                <a:schemeClr val="accent5">
                  <a:lumMod val="20000"/>
                  <a:lumOff val="80000"/>
                </a:schemeClr>
              </a:solidFill>
              <a:latin typeface="+mn-ea"/>
            </a:endParaRPr>
          </a:p>
        </p:txBody>
      </p:sp>
      <p:sp>
        <p:nvSpPr>
          <p:cNvPr id="10" name="矩形 9"/>
          <p:cNvSpPr/>
          <p:nvPr/>
        </p:nvSpPr>
        <p:spPr>
          <a:xfrm>
            <a:off x="2959730" y="1667236"/>
            <a:ext cx="6076766" cy="4642084"/>
          </a:xfrm>
          <a:prstGeom prst="rect">
            <a:avLst/>
          </a:prstGeom>
          <a:solidFill>
            <a:schemeClr val="bg1">
              <a:alpha val="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流程图: 过程 11"/>
          <p:cNvSpPr/>
          <p:nvPr/>
        </p:nvSpPr>
        <p:spPr>
          <a:xfrm>
            <a:off x="3700326" y="1768436"/>
            <a:ext cx="1518201" cy="181991"/>
          </a:xfrm>
          <a:prstGeom prst="flowChartProcess">
            <a:avLst/>
          </a:prstGeom>
          <a:gradFill rotWithShape="0">
            <a:gsLst>
              <a:gs pos="0">
                <a:srgbClr val="FFFFFF"/>
              </a:gs>
              <a:gs pos="100000">
                <a:srgbClr val="FFFF00"/>
              </a:gs>
            </a:gsLst>
            <a:lin ang="2700000" scaled="1"/>
          </a:gradFill>
          <a:ln w="9525">
            <a:solidFill>
              <a:schemeClr val="tx1"/>
            </a:solidFill>
            <a:miter lim="800000"/>
            <a:headEnd/>
            <a:tailEnd/>
          </a:ln>
          <a:effectLst/>
        </p:spPr>
        <p:txBody>
          <a:bodyPr wrap="none" anchor="ctr"/>
          <a:lstStyle/>
          <a:p>
            <a:pPr algn="ctr"/>
            <a:r>
              <a:rPr lang="zh-CN" altLang="en-US" sz="1200" dirty="0">
                <a:solidFill>
                  <a:schemeClr val="tx1"/>
                </a:solidFill>
              </a:rPr>
              <a:t>确定平衡系综</a:t>
            </a:r>
          </a:p>
        </p:txBody>
      </p:sp>
      <p:sp>
        <p:nvSpPr>
          <p:cNvPr id="13" name="流程图: 过程 12"/>
          <p:cNvSpPr/>
          <p:nvPr/>
        </p:nvSpPr>
        <p:spPr>
          <a:xfrm>
            <a:off x="3700328" y="2250906"/>
            <a:ext cx="1518200" cy="240940"/>
          </a:xfrm>
          <a:prstGeom prst="flowChartProcess">
            <a:avLst/>
          </a:prstGeom>
          <a:gradFill rotWithShape="0">
            <a:gsLst>
              <a:gs pos="0">
                <a:srgbClr val="FFFFFF"/>
              </a:gs>
              <a:gs pos="100000">
                <a:srgbClr val="FFFF00"/>
              </a:gs>
            </a:gsLst>
            <a:lin ang="2700000" scaled="1"/>
          </a:gradFill>
          <a:ln w="9525">
            <a:solidFill>
              <a:schemeClr val="tx1"/>
            </a:solidFill>
            <a:miter lim="800000"/>
            <a:headEnd/>
            <a:tailEnd/>
          </a:ln>
          <a:effectLst/>
        </p:spPr>
        <p:txBody>
          <a:bodyPr wrap="none" anchor="ctr"/>
          <a:lstStyle/>
          <a:p>
            <a:pPr algn="ctr"/>
            <a:r>
              <a:rPr lang="zh-CN" altLang="en-US" sz="1200" dirty="0">
                <a:solidFill>
                  <a:schemeClr val="tx1"/>
                </a:solidFill>
              </a:rPr>
              <a:t>初始体系的设置</a:t>
            </a:r>
          </a:p>
        </p:txBody>
      </p:sp>
      <p:sp>
        <p:nvSpPr>
          <p:cNvPr id="14" name="流程图: 过程 13"/>
          <p:cNvSpPr/>
          <p:nvPr/>
        </p:nvSpPr>
        <p:spPr>
          <a:xfrm>
            <a:off x="3864210" y="2759760"/>
            <a:ext cx="1205185" cy="228185"/>
          </a:xfrm>
          <a:prstGeom prst="flowChartProcess">
            <a:avLst/>
          </a:prstGeom>
          <a:gradFill rotWithShape="0">
            <a:gsLst>
              <a:gs pos="0">
                <a:srgbClr val="FFFFFF"/>
              </a:gs>
              <a:gs pos="100000">
                <a:srgbClr val="FFFF00"/>
              </a:gs>
            </a:gsLst>
            <a:lin ang="2700000" scaled="1"/>
          </a:gradFill>
          <a:ln w="9525">
            <a:solidFill>
              <a:schemeClr val="tx1"/>
            </a:solidFill>
            <a:miter lim="800000"/>
            <a:headEnd/>
            <a:tailEnd/>
          </a:ln>
          <a:effectLst/>
        </p:spPr>
        <p:txBody>
          <a:bodyPr wrap="none" anchor="ctr"/>
          <a:lstStyle/>
          <a:p>
            <a:pPr algn="ctr"/>
            <a:r>
              <a:rPr lang="en-US" altLang="zh-CN" sz="1200" dirty="0" err="1">
                <a:solidFill>
                  <a:schemeClr val="tx1"/>
                </a:solidFill>
              </a:rPr>
              <a:t>t+δt</a:t>
            </a:r>
            <a:endParaRPr lang="zh-CN" altLang="en-US" sz="1200" dirty="0">
              <a:solidFill>
                <a:schemeClr val="tx1"/>
              </a:solidFill>
            </a:endParaRPr>
          </a:p>
        </p:txBody>
      </p:sp>
      <p:sp>
        <p:nvSpPr>
          <p:cNvPr id="15" name="流程图: 过程 14"/>
          <p:cNvSpPr/>
          <p:nvPr/>
        </p:nvSpPr>
        <p:spPr>
          <a:xfrm>
            <a:off x="3429157" y="3465861"/>
            <a:ext cx="2087526" cy="283429"/>
          </a:xfrm>
          <a:prstGeom prst="flowChartProcess">
            <a:avLst/>
          </a:prstGeom>
          <a:gradFill rotWithShape="0">
            <a:gsLst>
              <a:gs pos="0">
                <a:srgbClr val="FFFFFF"/>
              </a:gs>
              <a:gs pos="100000">
                <a:srgbClr val="FFFF00"/>
              </a:gs>
            </a:gsLst>
            <a:lin ang="2700000" scaled="1"/>
          </a:gradFill>
          <a:ln w="9525">
            <a:solidFill>
              <a:schemeClr val="tx1"/>
            </a:solidFill>
            <a:miter lim="800000"/>
            <a:headEnd/>
            <a:tailEnd/>
          </a:ln>
          <a:effectLst/>
        </p:spPr>
        <p:txBody>
          <a:bodyPr wrap="none" anchor="ctr"/>
          <a:lstStyle/>
          <a:p>
            <a:pPr algn="ctr"/>
            <a:r>
              <a:rPr lang="zh-CN" altLang="en-US" sz="1200" dirty="0">
                <a:solidFill>
                  <a:schemeClr val="tx1"/>
                </a:solidFill>
              </a:rPr>
              <a:t>计算作用于原子上的力</a:t>
            </a:r>
            <a:r>
              <a:rPr lang="en-US" altLang="zh-CN" sz="1200" dirty="0">
                <a:solidFill>
                  <a:schemeClr val="tx1"/>
                </a:solidFill>
              </a:rPr>
              <a:t>F</a:t>
            </a:r>
            <a:endParaRPr lang="zh-CN" altLang="en-US" sz="1200" dirty="0">
              <a:solidFill>
                <a:schemeClr val="tx1"/>
              </a:solidFill>
            </a:endParaRPr>
          </a:p>
        </p:txBody>
      </p:sp>
      <p:sp>
        <p:nvSpPr>
          <p:cNvPr id="16" name="流程图: 过程 15"/>
          <p:cNvSpPr/>
          <p:nvPr/>
        </p:nvSpPr>
        <p:spPr>
          <a:xfrm>
            <a:off x="3630654" y="4321995"/>
            <a:ext cx="1691145" cy="259981"/>
          </a:xfrm>
          <a:prstGeom prst="flowChartProcess">
            <a:avLst/>
          </a:prstGeom>
          <a:gradFill rotWithShape="0">
            <a:gsLst>
              <a:gs pos="0">
                <a:srgbClr val="FFFFFF"/>
              </a:gs>
              <a:gs pos="100000">
                <a:srgbClr val="FFFF00"/>
              </a:gs>
            </a:gsLst>
            <a:lin ang="2700000" scaled="1"/>
          </a:gradFill>
          <a:ln w="9525">
            <a:solidFill>
              <a:schemeClr val="tx1"/>
            </a:solidFill>
            <a:miter lim="800000"/>
            <a:headEnd/>
            <a:tailEnd/>
          </a:ln>
          <a:effectLst/>
        </p:spPr>
        <p:txBody>
          <a:bodyPr wrap="none" anchor="ctr"/>
          <a:lstStyle/>
          <a:p>
            <a:pPr algn="ctr"/>
            <a:r>
              <a:rPr lang="zh-CN" altLang="en-US" sz="1200" dirty="0">
                <a:solidFill>
                  <a:schemeClr val="tx1"/>
                </a:solidFill>
              </a:rPr>
              <a:t>求解运动方程</a:t>
            </a:r>
          </a:p>
        </p:txBody>
      </p:sp>
      <p:sp>
        <p:nvSpPr>
          <p:cNvPr id="17" name="流程图: 决策 16"/>
          <p:cNvSpPr/>
          <p:nvPr/>
        </p:nvSpPr>
        <p:spPr>
          <a:xfrm>
            <a:off x="3876910" y="4954377"/>
            <a:ext cx="1200790" cy="353794"/>
          </a:xfrm>
          <a:prstGeom prst="flowChartDecision">
            <a:avLst/>
          </a:prstGeom>
          <a:gradFill rotWithShape="0">
            <a:gsLst>
              <a:gs pos="0">
                <a:srgbClr val="FFFFFF"/>
              </a:gs>
              <a:gs pos="100000">
                <a:srgbClr val="FFFF00"/>
              </a:gs>
            </a:gsLst>
            <a:lin ang="2700000" scaled="1"/>
          </a:gradFill>
          <a:ln w="9525">
            <a:solidFill>
              <a:schemeClr val="tx1"/>
            </a:solidFill>
            <a:miter lim="800000"/>
            <a:headEnd/>
            <a:tailEnd/>
          </a:ln>
          <a:effectLst/>
        </p:spPr>
        <p:txBody>
          <a:bodyPr wrap="none" anchor="ctr"/>
          <a:lstStyle/>
          <a:p>
            <a:pPr algn="ctr"/>
            <a:r>
              <a:rPr lang="en-US" altLang="zh-CN" sz="1200" dirty="0">
                <a:solidFill>
                  <a:schemeClr val="tx1"/>
                </a:solidFill>
              </a:rPr>
              <a:t>t&gt;Tm</a:t>
            </a:r>
          </a:p>
        </p:txBody>
      </p:sp>
      <p:cxnSp>
        <p:nvCxnSpPr>
          <p:cNvPr id="18" name="直接箭头连接符 17"/>
          <p:cNvCxnSpPr>
            <a:stCxn id="12" idx="2"/>
            <a:endCxn id="13" idx="0"/>
          </p:cNvCxnSpPr>
          <p:nvPr/>
        </p:nvCxnSpPr>
        <p:spPr>
          <a:xfrm>
            <a:off x="4459427" y="1950427"/>
            <a:ext cx="1" cy="300479"/>
          </a:xfrm>
          <a:prstGeom prst="straightConnector1">
            <a:avLst/>
          </a:prstGeom>
          <a:ln>
            <a:tailEnd type="arrow"/>
          </a:ln>
          <a:effectLst/>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2"/>
            <a:endCxn id="14" idx="0"/>
          </p:cNvCxnSpPr>
          <p:nvPr/>
        </p:nvCxnSpPr>
        <p:spPr>
          <a:xfrm>
            <a:off x="4459428" y="2491846"/>
            <a:ext cx="7375" cy="267914"/>
          </a:xfrm>
          <a:prstGeom prst="straightConnector1">
            <a:avLst/>
          </a:prstGeom>
          <a:ln>
            <a:tailEnd type="arrow"/>
          </a:ln>
          <a:effectLst/>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2"/>
            <a:endCxn id="15" idx="0"/>
          </p:cNvCxnSpPr>
          <p:nvPr/>
        </p:nvCxnSpPr>
        <p:spPr>
          <a:xfrm>
            <a:off x="4466803" y="2987945"/>
            <a:ext cx="6117" cy="477916"/>
          </a:xfrm>
          <a:prstGeom prst="straightConnector1">
            <a:avLst/>
          </a:prstGeom>
          <a:ln>
            <a:tailEnd type="arrow"/>
          </a:ln>
          <a:effectLst/>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2"/>
            <a:endCxn id="16" idx="0"/>
          </p:cNvCxnSpPr>
          <p:nvPr/>
        </p:nvCxnSpPr>
        <p:spPr>
          <a:xfrm>
            <a:off x="4472920" y="3749290"/>
            <a:ext cx="3307" cy="572705"/>
          </a:xfrm>
          <a:prstGeom prst="straightConnector1">
            <a:avLst/>
          </a:prstGeom>
          <a:ln>
            <a:tailEnd type="arrow"/>
          </a:ln>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2"/>
            <a:endCxn id="17" idx="0"/>
          </p:cNvCxnSpPr>
          <p:nvPr/>
        </p:nvCxnSpPr>
        <p:spPr>
          <a:xfrm>
            <a:off x="4476227" y="4581976"/>
            <a:ext cx="1078" cy="372401"/>
          </a:xfrm>
          <a:prstGeom prst="straightConnector1">
            <a:avLst/>
          </a:prstGeom>
          <a:ln>
            <a:tailEnd type="arrow"/>
          </a:ln>
          <a:effectLst/>
        </p:spPr>
        <p:style>
          <a:lnRef idx="1">
            <a:schemeClr val="accent1"/>
          </a:lnRef>
          <a:fillRef idx="0">
            <a:schemeClr val="accent1"/>
          </a:fillRef>
          <a:effectRef idx="0">
            <a:schemeClr val="accent1"/>
          </a:effectRef>
          <a:fontRef idx="minor">
            <a:schemeClr val="tx1"/>
          </a:fontRef>
        </p:style>
      </p:cxnSp>
      <p:sp>
        <p:nvSpPr>
          <p:cNvPr id="23" name="流程图: 终止 22"/>
          <p:cNvSpPr/>
          <p:nvPr/>
        </p:nvSpPr>
        <p:spPr>
          <a:xfrm>
            <a:off x="4022171" y="5485150"/>
            <a:ext cx="900208" cy="294945"/>
          </a:xfrm>
          <a:prstGeom prst="flowChartTerminator">
            <a:avLst/>
          </a:prstGeom>
          <a:gradFill rotWithShape="0">
            <a:gsLst>
              <a:gs pos="0">
                <a:srgbClr val="FFFFFF"/>
              </a:gs>
              <a:gs pos="100000">
                <a:srgbClr val="FFFF00"/>
              </a:gs>
            </a:gsLst>
            <a:lin ang="2700000" scaled="1"/>
          </a:gradFill>
          <a:ln w="9525">
            <a:solidFill>
              <a:schemeClr val="tx1"/>
            </a:solidFill>
            <a:miter lim="800000"/>
            <a:headEnd/>
            <a:tailEnd/>
          </a:ln>
          <a:effectLst/>
        </p:spPr>
        <p:txBody>
          <a:bodyPr wrap="none" anchor="ctr"/>
          <a:lstStyle/>
          <a:p>
            <a:pPr algn="ctr"/>
            <a:r>
              <a:rPr lang="zh-CN" altLang="en-US" sz="1200" dirty="0">
                <a:solidFill>
                  <a:schemeClr val="tx1"/>
                </a:solidFill>
              </a:rPr>
              <a:t>结束</a:t>
            </a:r>
          </a:p>
        </p:txBody>
      </p:sp>
      <p:cxnSp>
        <p:nvCxnSpPr>
          <p:cNvPr id="24" name="直接箭头连接符 23"/>
          <p:cNvCxnSpPr>
            <a:stCxn id="17" idx="2"/>
            <a:endCxn id="23" idx="0"/>
          </p:cNvCxnSpPr>
          <p:nvPr/>
        </p:nvCxnSpPr>
        <p:spPr>
          <a:xfrm flipH="1">
            <a:off x="4472275" y="5308171"/>
            <a:ext cx="5030" cy="176979"/>
          </a:xfrm>
          <a:prstGeom prst="straightConnector1">
            <a:avLst/>
          </a:prstGeom>
          <a:ln>
            <a:tailEnd type="arrow"/>
          </a:ln>
          <a:effectLst/>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7" idx="1"/>
            <a:endCxn id="14" idx="1"/>
          </p:cNvCxnSpPr>
          <p:nvPr/>
        </p:nvCxnSpPr>
        <p:spPr>
          <a:xfrm rot="10800000">
            <a:off x="3864210" y="2873854"/>
            <a:ext cx="12700" cy="2257421"/>
          </a:xfrm>
          <a:prstGeom prst="bentConnector3">
            <a:avLst>
              <a:gd name="adj1" fmla="val 4400000"/>
            </a:avLst>
          </a:prstGeom>
          <a:ln>
            <a:tailEnd type="arrow"/>
          </a:ln>
          <a:effectLst/>
        </p:spPr>
        <p:style>
          <a:lnRef idx="1">
            <a:schemeClr val="accent1"/>
          </a:lnRef>
          <a:fillRef idx="0">
            <a:schemeClr val="accent1"/>
          </a:fillRef>
          <a:effectRef idx="0">
            <a:schemeClr val="accent1"/>
          </a:effectRef>
          <a:fontRef idx="minor">
            <a:schemeClr val="tx1"/>
          </a:fontRef>
        </p:style>
      </p:cxnSp>
      <p:sp>
        <p:nvSpPr>
          <p:cNvPr id="26" name="Rectangle 19"/>
          <p:cNvSpPr>
            <a:spLocks noChangeArrowheads="1"/>
          </p:cNvSpPr>
          <p:nvPr/>
        </p:nvSpPr>
        <p:spPr bwMode="auto">
          <a:xfrm>
            <a:off x="5823428" y="2093462"/>
            <a:ext cx="2645682" cy="588139"/>
          </a:xfrm>
          <a:prstGeom prst="rect">
            <a:avLst/>
          </a:prstGeom>
          <a:gradFill rotWithShape="0">
            <a:gsLst>
              <a:gs pos="0">
                <a:srgbClr val="FFFFFF"/>
              </a:gs>
              <a:gs pos="100000">
                <a:srgbClr val="FFFF00"/>
              </a:gs>
            </a:gsLst>
            <a:lin ang="2700000" scaled="1"/>
          </a:gradFill>
          <a:ln w="9525">
            <a:solidFill>
              <a:schemeClr val="tx1"/>
            </a:solidFill>
            <a:miter lim="800000"/>
            <a:headEnd/>
            <a:tailEnd/>
          </a:ln>
          <a:effectLst>
            <a:outerShdw dist="107763" dir="2700000" algn="ctr" rotWithShape="0">
              <a:schemeClr val="bg2"/>
            </a:outerShdw>
            <a:softEdge rad="12700"/>
          </a:effectLst>
        </p:spPr>
        <p:txBody>
          <a:bodyPr wrap="square" anchor="ctr"/>
          <a:lstStyle/>
          <a:p>
            <a:r>
              <a:rPr lang="zh-CN" altLang="en-US" sz="1200" dirty="0" smtClean="0"/>
              <a:t>设定初始坐标、速度、温度、压强、时间步等</a:t>
            </a:r>
            <a:endParaRPr lang="zh-CN" altLang="en-US" sz="1200" dirty="0"/>
          </a:p>
        </p:txBody>
      </p:sp>
      <p:sp>
        <p:nvSpPr>
          <p:cNvPr id="27" name="Rectangle 19"/>
          <p:cNvSpPr>
            <a:spLocks noChangeArrowheads="1"/>
          </p:cNvSpPr>
          <p:nvPr/>
        </p:nvSpPr>
        <p:spPr bwMode="auto">
          <a:xfrm>
            <a:off x="5823428" y="3327648"/>
            <a:ext cx="2645682" cy="588139"/>
          </a:xfrm>
          <a:prstGeom prst="rect">
            <a:avLst/>
          </a:prstGeom>
          <a:gradFill rotWithShape="0">
            <a:gsLst>
              <a:gs pos="0">
                <a:srgbClr val="FFFFFF"/>
              </a:gs>
              <a:gs pos="100000">
                <a:srgbClr val="FFFF00"/>
              </a:gs>
            </a:gsLst>
            <a:lin ang="2700000" scaled="1"/>
          </a:gradFill>
          <a:ln w="9525">
            <a:solidFill>
              <a:schemeClr val="tx1"/>
            </a:solidFill>
            <a:miter lim="800000"/>
            <a:headEnd/>
            <a:tailEnd/>
          </a:ln>
          <a:effectLst>
            <a:outerShdw dist="107763" dir="2700000" algn="ctr" rotWithShape="0">
              <a:schemeClr val="bg2"/>
            </a:outerShdw>
            <a:softEdge rad="12700"/>
          </a:effectLst>
        </p:spPr>
        <p:txBody>
          <a:bodyPr wrap="none" anchor="ctr"/>
          <a:lstStyle/>
          <a:p>
            <a:r>
              <a:rPr lang="zh-CN" altLang="en-US" sz="1200" dirty="0" smtClean="0"/>
              <a:t>势函数的选取：</a:t>
            </a:r>
            <a:endParaRPr lang="en-US" altLang="zh-CN" sz="1200" dirty="0" smtClean="0"/>
          </a:p>
          <a:p>
            <a:r>
              <a:rPr lang="zh-CN" altLang="en-US" sz="1200" dirty="0"/>
              <a:t>对</a:t>
            </a:r>
            <a:r>
              <a:rPr lang="zh-CN" altLang="en-US" sz="1200" dirty="0" smtClean="0"/>
              <a:t>势：</a:t>
            </a:r>
            <a:r>
              <a:rPr lang="en-US" altLang="zh-CN" sz="1200" dirty="0" smtClean="0"/>
              <a:t>LJ</a:t>
            </a:r>
            <a:r>
              <a:rPr lang="zh-CN" altLang="en-US" sz="1200" dirty="0" smtClean="0"/>
              <a:t>势、</a:t>
            </a:r>
            <a:r>
              <a:rPr lang="en-US" altLang="zh-CN" sz="1200" dirty="0" smtClean="0"/>
              <a:t>Morse</a:t>
            </a:r>
            <a:r>
              <a:rPr lang="zh-CN" altLang="en-US" sz="1200" dirty="0" smtClean="0"/>
              <a:t>势</a:t>
            </a:r>
            <a:endParaRPr lang="en-US" altLang="zh-CN" sz="1200" dirty="0" smtClean="0"/>
          </a:p>
          <a:p>
            <a:r>
              <a:rPr lang="zh-CN" altLang="en-US" sz="1200" dirty="0"/>
              <a:t>多体</a:t>
            </a:r>
            <a:r>
              <a:rPr lang="zh-CN" altLang="en-US" sz="1200" dirty="0" smtClean="0"/>
              <a:t>势：</a:t>
            </a:r>
            <a:r>
              <a:rPr lang="en-US" altLang="zh-CN" sz="1200" dirty="0" smtClean="0"/>
              <a:t>EAM</a:t>
            </a:r>
            <a:r>
              <a:rPr lang="zh-CN" altLang="en-US" sz="1200" dirty="0" smtClean="0"/>
              <a:t>势、</a:t>
            </a:r>
            <a:r>
              <a:rPr lang="en-US" altLang="zh-CN" sz="1200" dirty="0" smtClean="0"/>
              <a:t>MEAM</a:t>
            </a:r>
            <a:r>
              <a:rPr lang="zh-CN" altLang="en-US" sz="1200" dirty="0" smtClean="0"/>
              <a:t>势</a:t>
            </a:r>
            <a:endParaRPr lang="zh-CN" altLang="en-US" sz="1200" dirty="0"/>
          </a:p>
        </p:txBody>
      </p:sp>
      <p:sp>
        <p:nvSpPr>
          <p:cNvPr id="28" name="Rectangle 19"/>
          <p:cNvSpPr>
            <a:spLocks noChangeArrowheads="1"/>
          </p:cNvSpPr>
          <p:nvPr/>
        </p:nvSpPr>
        <p:spPr bwMode="auto">
          <a:xfrm>
            <a:off x="5823429" y="4226638"/>
            <a:ext cx="2645682" cy="470268"/>
          </a:xfrm>
          <a:prstGeom prst="rect">
            <a:avLst/>
          </a:prstGeom>
          <a:gradFill rotWithShape="0">
            <a:gsLst>
              <a:gs pos="0">
                <a:srgbClr val="FFFFFF"/>
              </a:gs>
              <a:gs pos="100000">
                <a:srgbClr val="FFFF00"/>
              </a:gs>
            </a:gsLst>
            <a:lin ang="2700000" scaled="1"/>
          </a:gradFill>
          <a:ln w="9525">
            <a:solidFill>
              <a:schemeClr val="tx1"/>
            </a:solidFill>
            <a:miter lim="800000"/>
            <a:headEnd/>
            <a:tailEnd/>
          </a:ln>
          <a:effectLst>
            <a:outerShdw dist="107763" dir="2700000" algn="ctr" rotWithShape="0">
              <a:schemeClr val="bg2"/>
            </a:outerShdw>
            <a:softEdge rad="12700"/>
          </a:effectLst>
        </p:spPr>
        <p:txBody>
          <a:bodyPr wrap="none" anchor="ctr"/>
          <a:lstStyle/>
          <a:p>
            <a:r>
              <a:rPr lang="zh-CN" altLang="en-US" sz="1200" dirty="0" smtClean="0"/>
              <a:t>算法的选取：</a:t>
            </a:r>
            <a:r>
              <a:rPr lang="en-US" altLang="zh-CN" sz="1200" dirty="0" err="1" smtClean="0"/>
              <a:t>Verlet</a:t>
            </a:r>
            <a:r>
              <a:rPr lang="zh-CN" altLang="en-US" sz="1200" dirty="0" smtClean="0"/>
              <a:t>算法、</a:t>
            </a:r>
            <a:r>
              <a:rPr lang="en-US" altLang="zh-CN" sz="1200" dirty="0" smtClean="0"/>
              <a:t>gear</a:t>
            </a:r>
            <a:r>
              <a:rPr lang="zh-CN" altLang="en-US" sz="1200" dirty="0" smtClean="0"/>
              <a:t>算法</a:t>
            </a:r>
            <a:endParaRPr lang="en-US" altLang="zh-CN" sz="1200" dirty="0" smtClean="0"/>
          </a:p>
          <a:p>
            <a:r>
              <a:rPr lang="en-US" altLang="zh-CN" sz="1200" dirty="0" smtClean="0"/>
              <a:t>leap-frog</a:t>
            </a:r>
            <a:r>
              <a:rPr lang="zh-CN" altLang="en-US" sz="1200" dirty="0" smtClean="0"/>
              <a:t>算法等等</a:t>
            </a:r>
            <a:endParaRPr lang="zh-CN" altLang="en-US" sz="1200" dirty="0"/>
          </a:p>
        </p:txBody>
      </p:sp>
      <p:cxnSp>
        <p:nvCxnSpPr>
          <p:cNvPr id="29" name="直接箭头连接符 28"/>
          <p:cNvCxnSpPr>
            <a:stCxn id="13" idx="3"/>
            <a:endCxn id="26" idx="1"/>
          </p:cNvCxnSpPr>
          <p:nvPr/>
        </p:nvCxnSpPr>
        <p:spPr>
          <a:xfrm>
            <a:off x="5218528" y="2371376"/>
            <a:ext cx="604900" cy="161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a:stCxn id="15" idx="3"/>
            <a:endCxn id="27" idx="1"/>
          </p:cNvCxnSpPr>
          <p:nvPr/>
        </p:nvCxnSpPr>
        <p:spPr>
          <a:xfrm>
            <a:off x="5516683" y="3607576"/>
            <a:ext cx="306745" cy="1414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直接箭头连接符 30"/>
          <p:cNvCxnSpPr>
            <a:stCxn id="16" idx="3"/>
            <a:endCxn id="28" idx="1"/>
          </p:cNvCxnSpPr>
          <p:nvPr/>
        </p:nvCxnSpPr>
        <p:spPr>
          <a:xfrm>
            <a:off x="5321799" y="4451986"/>
            <a:ext cx="501630" cy="978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4610182" y="5186652"/>
            <a:ext cx="305367" cy="307777"/>
          </a:xfrm>
          <a:prstGeom prst="rect">
            <a:avLst/>
          </a:prstGeom>
          <a:noFill/>
        </p:spPr>
        <p:txBody>
          <a:bodyPr wrap="square" rtlCol="0">
            <a:spAutoFit/>
          </a:bodyPr>
          <a:lstStyle/>
          <a:p>
            <a:r>
              <a:rPr lang="en-US" altLang="zh-CN" sz="1400" dirty="0" smtClean="0">
                <a:solidFill>
                  <a:schemeClr val="tx2">
                    <a:lumMod val="75000"/>
                  </a:schemeClr>
                </a:solidFill>
              </a:rPr>
              <a:t>Y</a:t>
            </a:r>
            <a:endParaRPr lang="zh-CN" altLang="en-US" sz="1400" dirty="0">
              <a:solidFill>
                <a:schemeClr val="tx2">
                  <a:lumMod val="75000"/>
                </a:schemeClr>
              </a:solidFill>
            </a:endParaRPr>
          </a:p>
        </p:txBody>
      </p:sp>
      <p:sp>
        <p:nvSpPr>
          <p:cNvPr id="33" name="TextBox 32"/>
          <p:cNvSpPr txBox="1"/>
          <p:nvPr/>
        </p:nvSpPr>
        <p:spPr>
          <a:xfrm>
            <a:off x="2959729" y="3681245"/>
            <a:ext cx="305367" cy="307777"/>
          </a:xfrm>
          <a:prstGeom prst="rect">
            <a:avLst/>
          </a:prstGeom>
          <a:noFill/>
        </p:spPr>
        <p:txBody>
          <a:bodyPr wrap="square" rtlCol="0">
            <a:spAutoFit/>
          </a:bodyPr>
          <a:lstStyle/>
          <a:p>
            <a:r>
              <a:rPr lang="en-US" altLang="zh-CN" sz="1400" dirty="0" smtClean="0">
                <a:solidFill>
                  <a:schemeClr val="tx2">
                    <a:lumMod val="75000"/>
                  </a:schemeClr>
                </a:solidFill>
              </a:rPr>
              <a:t>N</a:t>
            </a:r>
            <a:endParaRPr lang="zh-CN" altLang="en-US" sz="1400" dirty="0">
              <a:solidFill>
                <a:schemeClr val="tx2">
                  <a:lumMod val="75000"/>
                </a:schemeClr>
              </a:solidFill>
            </a:endParaRPr>
          </a:p>
        </p:txBody>
      </p:sp>
      <p:sp>
        <p:nvSpPr>
          <p:cNvPr id="34" name="Rectangle 19"/>
          <p:cNvSpPr>
            <a:spLocks noChangeArrowheads="1"/>
          </p:cNvSpPr>
          <p:nvPr/>
        </p:nvSpPr>
        <p:spPr bwMode="auto">
          <a:xfrm>
            <a:off x="5823429" y="1678984"/>
            <a:ext cx="2645682" cy="377201"/>
          </a:xfrm>
          <a:prstGeom prst="rect">
            <a:avLst/>
          </a:prstGeom>
          <a:gradFill rotWithShape="0">
            <a:gsLst>
              <a:gs pos="0">
                <a:srgbClr val="FFFFFF"/>
              </a:gs>
              <a:gs pos="100000">
                <a:srgbClr val="FFFF00"/>
              </a:gs>
            </a:gsLst>
            <a:lin ang="2700000" scaled="1"/>
          </a:gradFill>
          <a:ln w="9525">
            <a:solidFill>
              <a:schemeClr val="tx1"/>
            </a:solidFill>
            <a:miter lim="800000"/>
            <a:headEnd/>
            <a:tailEnd/>
          </a:ln>
          <a:effectLst>
            <a:outerShdw dist="107763" dir="2700000" algn="ctr" rotWithShape="0">
              <a:schemeClr val="bg2"/>
            </a:outerShdw>
            <a:softEdge rad="12700"/>
          </a:effectLst>
        </p:spPr>
        <p:txBody>
          <a:bodyPr wrap="square" anchor="ctr"/>
          <a:lstStyle/>
          <a:p>
            <a:r>
              <a:rPr lang="en-US" altLang="zh-CN" sz="1200" dirty="0" smtClean="0"/>
              <a:t>NVE</a:t>
            </a:r>
            <a:r>
              <a:rPr lang="zh-CN" altLang="en-US" sz="1200" dirty="0" smtClean="0"/>
              <a:t>、</a:t>
            </a:r>
            <a:r>
              <a:rPr lang="en-US" altLang="zh-CN" sz="1200" dirty="0" smtClean="0"/>
              <a:t>NVT</a:t>
            </a:r>
            <a:r>
              <a:rPr lang="zh-CN" altLang="en-US" sz="1200" dirty="0" smtClean="0"/>
              <a:t>等等</a:t>
            </a:r>
            <a:endParaRPr lang="zh-CN" altLang="en-US" sz="1200" dirty="0"/>
          </a:p>
        </p:txBody>
      </p:sp>
      <p:cxnSp>
        <p:nvCxnSpPr>
          <p:cNvPr id="35" name="直接箭头连接符 34"/>
          <p:cNvCxnSpPr>
            <a:stCxn id="12" idx="3"/>
            <a:endCxn id="34" idx="1"/>
          </p:cNvCxnSpPr>
          <p:nvPr/>
        </p:nvCxnSpPr>
        <p:spPr>
          <a:xfrm>
            <a:off x="5218527" y="1859432"/>
            <a:ext cx="604902" cy="815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6" name="TextBox 35"/>
          <p:cNvSpPr txBox="1"/>
          <p:nvPr/>
        </p:nvSpPr>
        <p:spPr>
          <a:xfrm>
            <a:off x="323528" y="2066635"/>
            <a:ext cx="2469831" cy="2862322"/>
          </a:xfrm>
          <a:prstGeom prst="rect">
            <a:avLst/>
          </a:prstGeom>
          <a:noFill/>
          <a:ln w="3175">
            <a:solidFill>
              <a:schemeClr val="bg1">
                <a:lumMod val="75000"/>
              </a:schemeClr>
            </a:solidFill>
          </a:ln>
        </p:spPr>
        <p:txBody>
          <a:bodyPr wrap="square" rtlCol="0">
            <a:spAutoFit/>
          </a:bodyPr>
          <a:lstStyle/>
          <a:p>
            <a:r>
              <a:rPr lang="zh-CN" altLang="en-US" dirty="0" smtClean="0">
                <a:solidFill>
                  <a:schemeClr val="accent6">
                    <a:lumMod val="75000"/>
                  </a:schemeClr>
                </a:solidFill>
              </a:rPr>
              <a:t>大致过程如下：</a:t>
            </a:r>
            <a:endParaRPr lang="en-US" altLang="zh-CN" dirty="0" smtClean="0">
              <a:solidFill>
                <a:schemeClr val="accent6">
                  <a:lumMod val="75000"/>
                </a:schemeClr>
              </a:solidFill>
            </a:endParaRPr>
          </a:p>
          <a:p>
            <a:r>
              <a:rPr lang="en-US" altLang="zh-CN" dirty="0" smtClean="0"/>
              <a:t>1.</a:t>
            </a:r>
            <a:r>
              <a:rPr lang="zh-CN" altLang="en-US" dirty="0" smtClean="0"/>
              <a:t>选取研究对象</a:t>
            </a:r>
            <a:endParaRPr lang="en-US" altLang="zh-CN" dirty="0" smtClean="0"/>
          </a:p>
          <a:p>
            <a:r>
              <a:rPr lang="en-US" altLang="zh-CN" dirty="0" smtClean="0"/>
              <a:t>2.</a:t>
            </a:r>
            <a:r>
              <a:rPr lang="zh-CN" altLang="en-US" dirty="0" smtClean="0"/>
              <a:t>设定分子的初始位置和速度</a:t>
            </a:r>
            <a:endParaRPr lang="en-US" altLang="zh-CN" dirty="0" smtClean="0"/>
          </a:p>
          <a:p>
            <a:r>
              <a:rPr lang="en-US" altLang="zh-CN" dirty="0" smtClean="0"/>
              <a:t>3.</a:t>
            </a:r>
            <a:r>
              <a:rPr lang="zh-CN" altLang="en-US" dirty="0" smtClean="0"/>
              <a:t>确定势能模型，计算分子间作用力</a:t>
            </a:r>
            <a:endParaRPr lang="en-US" altLang="zh-CN" dirty="0" smtClean="0"/>
          </a:p>
          <a:p>
            <a:r>
              <a:rPr lang="en-US" altLang="zh-CN" dirty="0" smtClean="0"/>
              <a:t>4.</a:t>
            </a:r>
            <a:r>
              <a:rPr lang="zh-CN" altLang="en-US" dirty="0" smtClean="0"/>
              <a:t>求解运动方程</a:t>
            </a:r>
            <a:endParaRPr lang="en-US" altLang="zh-CN" dirty="0" smtClean="0"/>
          </a:p>
          <a:p>
            <a:r>
              <a:rPr lang="en-US" altLang="zh-CN" dirty="0" smtClean="0"/>
              <a:t>5.</a:t>
            </a:r>
            <a:r>
              <a:rPr lang="zh-CN" altLang="en-US" dirty="0" smtClean="0"/>
              <a:t>重复</a:t>
            </a:r>
            <a:r>
              <a:rPr lang="en-US" altLang="zh-CN" dirty="0" smtClean="0"/>
              <a:t>3</a:t>
            </a:r>
            <a:r>
              <a:rPr lang="zh-CN" altLang="en-US" dirty="0" smtClean="0"/>
              <a:t>、</a:t>
            </a:r>
            <a:r>
              <a:rPr lang="en-US" altLang="zh-CN" dirty="0" smtClean="0"/>
              <a:t>4</a:t>
            </a:r>
            <a:r>
              <a:rPr lang="zh-CN" altLang="en-US" dirty="0" smtClean="0"/>
              <a:t>直到达到所需时间步</a:t>
            </a:r>
            <a:endParaRPr lang="en-US" altLang="zh-CN" dirty="0"/>
          </a:p>
          <a:p>
            <a:endParaRPr lang="zh-CN" altLang="en-US" dirty="0"/>
          </a:p>
        </p:txBody>
      </p:sp>
      <p:sp>
        <p:nvSpPr>
          <p:cNvPr id="37" name="矩形 36"/>
          <p:cNvSpPr/>
          <p:nvPr/>
        </p:nvSpPr>
        <p:spPr>
          <a:xfrm>
            <a:off x="323529" y="5490217"/>
            <a:ext cx="2469831" cy="17103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572710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84"/>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000" b="1" dirty="0" smtClean="0">
                <a:solidFill>
                  <a:schemeClr val="accent5">
                    <a:lumMod val="20000"/>
                    <a:lumOff val="80000"/>
                  </a:schemeClr>
                </a:solidFill>
                <a:latin typeface="+mn-ea"/>
              </a:rPr>
              <a:t>MD</a:t>
            </a:r>
            <a:r>
              <a:rPr lang="zh-CN" altLang="en-US" sz="2000" b="1" dirty="0" smtClean="0">
                <a:solidFill>
                  <a:schemeClr val="accent5">
                    <a:lumMod val="20000"/>
                    <a:lumOff val="80000"/>
                  </a:schemeClr>
                </a:solidFill>
                <a:latin typeface="+mn-ea"/>
              </a:rPr>
              <a:t>计算作用力</a:t>
            </a:r>
            <a:endParaRPr lang="zh-CN" altLang="en-US" sz="2000" b="1" dirty="0">
              <a:solidFill>
                <a:schemeClr val="accent5">
                  <a:lumMod val="20000"/>
                  <a:lumOff val="80000"/>
                </a:schemeClr>
              </a:solidFill>
              <a:latin typeface="+mn-ea"/>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79848"/>
            <a:ext cx="249699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501304"/>
            <a:ext cx="249699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椭圆 2"/>
          <p:cNvSpPr/>
          <p:nvPr/>
        </p:nvSpPr>
        <p:spPr>
          <a:xfrm>
            <a:off x="5588620" y="2289572"/>
            <a:ext cx="1368152" cy="136815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endCxn id="3" idx="6"/>
          </p:cNvCxnSpPr>
          <p:nvPr/>
        </p:nvCxnSpPr>
        <p:spPr>
          <a:xfrm>
            <a:off x="6272696" y="2973648"/>
            <a:ext cx="6840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Content Placeholder 3"/>
          <p:cNvSpPr>
            <a:spLocks noGrp="1"/>
          </p:cNvSpPr>
          <p:nvPr/>
        </p:nvSpPr>
        <p:spPr>
          <a:xfrm>
            <a:off x="1403648" y="4581128"/>
            <a:ext cx="6192688" cy="2058821"/>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zh-CN" altLang="en-US" dirty="0" smtClean="0"/>
              <a:t>引入截断半径，以减少计算量</a:t>
            </a:r>
            <a:endParaRPr lang="en-US" altLang="zh-CN" dirty="0" smtClean="0"/>
          </a:p>
          <a:p>
            <a:endParaRPr lang="en-US" dirty="0"/>
          </a:p>
          <a:p>
            <a:r>
              <a:rPr lang="zh-CN" altLang="en-US" dirty="0" smtClean="0"/>
              <a:t>如何寻找邻居粒子？</a:t>
            </a:r>
            <a:endParaRPr lang="en-US" dirty="0"/>
          </a:p>
        </p:txBody>
      </p:sp>
      <p:sp>
        <p:nvSpPr>
          <p:cNvPr id="7" name="TextBox 6"/>
          <p:cNvSpPr txBox="1"/>
          <p:nvPr/>
        </p:nvSpPr>
        <p:spPr>
          <a:xfrm>
            <a:off x="5704066" y="2571551"/>
            <a:ext cx="1952724" cy="307777"/>
          </a:xfrm>
          <a:prstGeom prst="rect">
            <a:avLst/>
          </a:prstGeom>
          <a:noFill/>
        </p:spPr>
        <p:txBody>
          <a:bodyPr wrap="square" rtlCol="0">
            <a:spAutoFit/>
          </a:bodyPr>
          <a:lstStyle/>
          <a:p>
            <a:r>
              <a:rPr lang="en-US" altLang="zh-CN" sz="1400" dirty="0" smtClean="0"/>
              <a:t>Cutoff radius</a:t>
            </a:r>
            <a:endParaRPr lang="zh-CN" altLang="en-US" sz="1400" dirty="0"/>
          </a:p>
        </p:txBody>
      </p:sp>
    </p:spTree>
    <p:extLst>
      <p:ext uri="{BB962C8B-B14F-4D97-AF65-F5344CB8AC3E}">
        <p14:creationId xmlns:p14="http://schemas.microsoft.com/office/powerpoint/2010/main" val="422798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0"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000" b="1" dirty="0" smtClean="0">
                <a:solidFill>
                  <a:schemeClr val="accent5">
                    <a:lumMod val="20000"/>
                    <a:lumOff val="80000"/>
                  </a:schemeClr>
                </a:solidFill>
                <a:latin typeface="+mn-ea"/>
              </a:rPr>
              <a:t>MD</a:t>
            </a:r>
            <a:r>
              <a:rPr lang="zh-CN" altLang="en-US" sz="2000" b="1" dirty="0" smtClean="0">
                <a:solidFill>
                  <a:schemeClr val="accent5">
                    <a:lumMod val="20000"/>
                    <a:lumOff val="80000"/>
                  </a:schemeClr>
                </a:solidFill>
                <a:latin typeface="+mn-ea"/>
              </a:rPr>
              <a:t>数据结构</a:t>
            </a:r>
            <a:endParaRPr lang="zh-CN" altLang="en-US" sz="2000" b="1" dirty="0">
              <a:solidFill>
                <a:schemeClr val="accent5">
                  <a:lumMod val="20000"/>
                  <a:lumOff val="80000"/>
                </a:schemeClr>
              </a:solidFill>
              <a:latin typeface="+mn-ea"/>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628800"/>
            <a:ext cx="2105612" cy="2058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3"/>
          <p:cNvSpPr>
            <a:spLocks noGrp="1"/>
          </p:cNvSpPr>
          <p:nvPr/>
        </p:nvSpPr>
        <p:spPr>
          <a:xfrm>
            <a:off x="672104" y="1628800"/>
            <a:ext cx="4919472" cy="2058821"/>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US" altLang="zh-CN" dirty="0" smtClean="0"/>
              <a:t>Linked cell</a:t>
            </a:r>
          </a:p>
          <a:p>
            <a:r>
              <a:rPr lang="zh-CN" altLang="en-US" dirty="0"/>
              <a:t>计算</a:t>
            </a:r>
            <a:r>
              <a:rPr lang="zh-CN" altLang="en-US" dirty="0" smtClean="0"/>
              <a:t>量大，每次迭代计算时遍历本身以及周围邻近</a:t>
            </a:r>
            <a:r>
              <a:rPr lang="en-US" altLang="zh-CN" dirty="0" smtClean="0"/>
              <a:t>cell</a:t>
            </a:r>
            <a:r>
              <a:rPr lang="zh-CN" altLang="en-US" dirty="0" smtClean="0"/>
              <a:t>，计算效率低</a:t>
            </a:r>
            <a:endParaRPr lang="en-US" altLang="zh-CN" dirty="0" smtClean="0"/>
          </a:p>
          <a:p>
            <a:r>
              <a:rPr lang="zh-CN" altLang="en-US" dirty="0" smtClean="0"/>
              <a:t>适用于流体等邻居粒子频繁变化的应用</a:t>
            </a: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3951143275"/>
              </p:ext>
            </p:extLst>
          </p:nvPr>
        </p:nvGraphicFramePr>
        <p:xfrm>
          <a:off x="1331637" y="4077072"/>
          <a:ext cx="5112571" cy="2194560"/>
        </p:xfrm>
        <a:graphic>
          <a:graphicData uri="http://schemas.openxmlformats.org/drawingml/2006/table">
            <a:tbl>
              <a:tblPr firstRow="1" bandRow="1">
                <a:tableStyleId>{2D5ABB26-0587-4C30-8999-92F81FD0307C}</a:tableStyleId>
              </a:tblPr>
              <a:tblGrid>
                <a:gridCol w="426048"/>
                <a:gridCol w="426048"/>
                <a:gridCol w="426048"/>
                <a:gridCol w="426048"/>
                <a:gridCol w="426048"/>
                <a:gridCol w="426048"/>
                <a:gridCol w="426048"/>
                <a:gridCol w="426048"/>
                <a:gridCol w="426048"/>
                <a:gridCol w="426048"/>
                <a:gridCol w="426048"/>
                <a:gridCol w="426043"/>
              </a:tblGrid>
              <a:tr h="3600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r>
              <a:tr h="3600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605653" y="4026272"/>
            <a:ext cx="827584" cy="2259593"/>
          </a:xfrm>
          <a:prstGeom prst="rect">
            <a:avLst/>
          </a:prstGeom>
          <a:noFill/>
        </p:spPr>
        <p:txBody>
          <a:bodyPr wrap="square" rtlCol="0">
            <a:spAutoFit/>
          </a:bodyPr>
          <a:lstStyle/>
          <a:p>
            <a:pPr>
              <a:spcAft>
                <a:spcPts val="500"/>
              </a:spcAft>
            </a:pPr>
            <a:r>
              <a:rPr lang="en-US" altLang="zh-CN" sz="2000" dirty="0" smtClean="0"/>
              <a:t>Cell1</a:t>
            </a:r>
          </a:p>
          <a:p>
            <a:pPr>
              <a:spcAft>
                <a:spcPts val="500"/>
              </a:spcAft>
            </a:pPr>
            <a:r>
              <a:rPr lang="en-US" altLang="zh-CN" sz="2000" dirty="0" smtClean="0"/>
              <a:t>Cell2</a:t>
            </a:r>
          </a:p>
          <a:p>
            <a:pPr>
              <a:spcAft>
                <a:spcPts val="500"/>
              </a:spcAft>
            </a:pPr>
            <a:r>
              <a:rPr lang="en-US" altLang="zh-CN" sz="2000" dirty="0" smtClean="0"/>
              <a:t>Cell3</a:t>
            </a:r>
          </a:p>
          <a:p>
            <a:pPr>
              <a:spcAft>
                <a:spcPts val="500"/>
              </a:spcAft>
            </a:pPr>
            <a:r>
              <a:rPr lang="en-US" altLang="zh-CN" sz="2000" dirty="0" smtClean="0"/>
              <a:t>Cell4</a:t>
            </a:r>
          </a:p>
          <a:p>
            <a:pPr>
              <a:spcAft>
                <a:spcPts val="500"/>
              </a:spcAft>
            </a:pPr>
            <a:r>
              <a:rPr lang="en-US" altLang="zh-CN" sz="2000" dirty="0" smtClean="0"/>
              <a:t>Cell5</a:t>
            </a:r>
          </a:p>
          <a:p>
            <a:pPr>
              <a:spcAft>
                <a:spcPts val="500"/>
              </a:spcAft>
            </a:pPr>
            <a:r>
              <a:rPr lang="en-US" altLang="zh-CN" sz="2000" dirty="0" smtClean="0"/>
              <a:t>Cell6</a:t>
            </a:r>
          </a:p>
        </p:txBody>
      </p:sp>
    </p:spTree>
    <p:extLst>
      <p:ext uri="{BB962C8B-B14F-4D97-AF65-F5344CB8AC3E}">
        <p14:creationId xmlns:p14="http://schemas.microsoft.com/office/powerpoint/2010/main" val="1356585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683568" y="908720"/>
            <a:ext cx="2448272" cy="432048"/>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000" b="1" dirty="0" smtClean="0">
                <a:solidFill>
                  <a:schemeClr val="accent5">
                    <a:lumMod val="20000"/>
                    <a:lumOff val="80000"/>
                  </a:schemeClr>
                </a:solidFill>
                <a:latin typeface="+mn-ea"/>
              </a:rPr>
              <a:t>MD</a:t>
            </a:r>
            <a:r>
              <a:rPr lang="zh-CN" altLang="en-US" sz="2000" b="1" dirty="0" smtClean="0">
                <a:solidFill>
                  <a:schemeClr val="accent5">
                    <a:lumMod val="20000"/>
                    <a:lumOff val="80000"/>
                  </a:schemeClr>
                </a:solidFill>
                <a:latin typeface="+mn-ea"/>
              </a:rPr>
              <a:t>数据结构</a:t>
            </a:r>
            <a:endParaRPr lang="zh-CN" altLang="en-US" sz="2000" b="1" dirty="0">
              <a:solidFill>
                <a:schemeClr val="accent5">
                  <a:lumMod val="20000"/>
                  <a:lumOff val="80000"/>
                </a:schemeClr>
              </a:solidFill>
              <a:latin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019172554"/>
              </p:ext>
            </p:extLst>
          </p:nvPr>
        </p:nvGraphicFramePr>
        <p:xfrm>
          <a:off x="971597" y="5295488"/>
          <a:ext cx="5112571" cy="365760"/>
        </p:xfrm>
        <a:graphic>
          <a:graphicData uri="http://schemas.openxmlformats.org/drawingml/2006/table">
            <a:tbl>
              <a:tblPr firstRow="1" bandRow="1">
                <a:tableStyleId>{2D5ABB26-0587-4C30-8999-92F81FD0307C}</a:tableStyleId>
              </a:tblPr>
              <a:tblGrid>
                <a:gridCol w="426048"/>
                <a:gridCol w="426048"/>
                <a:gridCol w="426048"/>
                <a:gridCol w="426048"/>
                <a:gridCol w="426048"/>
                <a:gridCol w="426048"/>
                <a:gridCol w="426048"/>
                <a:gridCol w="426048"/>
                <a:gridCol w="426048"/>
                <a:gridCol w="426048"/>
                <a:gridCol w="426048"/>
                <a:gridCol w="426043"/>
              </a:tblGrid>
              <a:tr h="360000">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524000"/>
            <a:ext cx="19621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5"/>
          <p:cNvSpPr>
            <a:spLocks noGrp="1"/>
          </p:cNvSpPr>
          <p:nvPr/>
        </p:nvSpPr>
        <p:spPr>
          <a:xfrm>
            <a:off x="683568" y="1625128"/>
            <a:ext cx="4919472" cy="374808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US" altLang="zh-CN" dirty="0" smtClean="0"/>
              <a:t>Neighbor list</a:t>
            </a:r>
          </a:p>
          <a:p>
            <a:r>
              <a:rPr lang="zh-CN" altLang="en-US" dirty="0" smtClean="0"/>
              <a:t>每个粒子存储自己的邻居粒子，每次迭代时只遍历自己的邻居粒子，存储</a:t>
            </a:r>
            <a:r>
              <a:rPr lang="zh-CN" altLang="en-US" dirty="0" smtClean="0"/>
              <a:t>代价</a:t>
            </a:r>
            <a:r>
              <a:rPr lang="zh-CN" altLang="en-US" dirty="0"/>
              <a:t>很</a:t>
            </a:r>
            <a:r>
              <a:rPr lang="zh-CN" altLang="en-US" dirty="0" smtClean="0"/>
              <a:t>高</a:t>
            </a:r>
            <a:endParaRPr lang="en-US" altLang="zh-CN" dirty="0" smtClean="0"/>
          </a:p>
          <a:p>
            <a:r>
              <a:rPr lang="zh-CN" altLang="en-US" dirty="0"/>
              <a:t>适用于</a:t>
            </a:r>
            <a:r>
              <a:rPr lang="zh-CN" altLang="en-US" dirty="0" smtClean="0"/>
              <a:t>邻居粒子变化缓慢的应用</a:t>
            </a:r>
            <a:endParaRPr lang="en-US" dirty="0"/>
          </a:p>
        </p:txBody>
      </p:sp>
      <p:graphicFrame>
        <p:nvGraphicFramePr>
          <p:cNvPr id="10" name="表格 9"/>
          <p:cNvGraphicFramePr>
            <a:graphicFrameLocks noGrp="1"/>
          </p:cNvGraphicFramePr>
          <p:nvPr>
            <p:extLst>
              <p:ext uri="{D42A27DB-BD31-4B8C-83A1-F6EECF244321}">
                <p14:modId xmlns:p14="http://schemas.microsoft.com/office/powerpoint/2010/main" val="629677663"/>
              </p:ext>
            </p:extLst>
          </p:nvPr>
        </p:nvGraphicFramePr>
        <p:xfrm>
          <a:off x="970357" y="4077072"/>
          <a:ext cx="2982336" cy="365760"/>
        </p:xfrm>
        <a:graphic>
          <a:graphicData uri="http://schemas.openxmlformats.org/drawingml/2006/table">
            <a:tbl>
              <a:tblPr firstRow="1" bandRow="1">
                <a:tableStyleId>{2D5ABB26-0587-4C30-8999-92F81FD0307C}</a:tableStyleId>
              </a:tblPr>
              <a:tblGrid>
                <a:gridCol w="426048"/>
                <a:gridCol w="426048"/>
                <a:gridCol w="426048"/>
                <a:gridCol w="426048"/>
                <a:gridCol w="426048"/>
                <a:gridCol w="426048"/>
                <a:gridCol w="426048"/>
              </a:tblGrid>
              <a:tr h="360000">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r>
            </a:tbl>
          </a:graphicData>
        </a:graphic>
      </p:graphicFrame>
      <p:cxnSp>
        <p:nvCxnSpPr>
          <p:cNvPr id="11" name="直接箭头连接符 10"/>
          <p:cNvCxnSpPr/>
          <p:nvPr/>
        </p:nvCxnSpPr>
        <p:spPr>
          <a:xfrm>
            <a:off x="1187624" y="4437112"/>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619672" y="4437112"/>
            <a:ext cx="165618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123728" y="4437112"/>
            <a:ext cx="2445891"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555776" y="4437112"/>
            <a:ext cx="388843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84168" y="5291916"/>
            <a:ext cx="1656184" cy="360000"/>
          </a:xfrm>
          <a:prstGeom prst="rect">
            <a:avLst/>
          </a:prstGeom>
          <a:noFill/>
          <a:ln w="12700">
            <a:solidFill>
              <a:schemeClr val="tx1"/>
            </a:solidFill>
          </a:ln>
        </p:spPr>
        <p:txBody>
          <a:bodyPr wrap="square" rtlCol="0">
            <a:spAutoFit/>
          </a:bodyPr>
          <a:lstStyle/>
          <a:p>
            <a:pPr algn="ctr"/>
            <a:endParaRPr lang="zh-CN" altLang="en-US" dirty="0"/>
          </a:p>
        </p:txBody>
      </p:sp>
      <p:sp>
        <p:nvSpPr>
          <p:cNvPr id="19" name="TextBox 18"/>
          <p:cNvSpPr txBox="1"/>
          <p:nvPr/>
        </p:nvSpPr>
        <p:spPr>
          <a:xfrm>
            <a:off x="6408204" y="4985881"/>
            <a:ext cx="1008112" cy="1323439"/>
          </a:xfrm>
          <a:prstGeom prst="rect">
            <a:avLst/>
          </a:prstGeom>
          <a:noFill/>
        </p:spPr>
        <p:txBody>
          <a:bodyPr wrap="square" rtlCol="0">
            <a:spAutoFit/>
          </a:bodyPr>
          <a:lstStyle/>
          <a:p>
            <a:r>
              <a:rPr lang="en-US" altLang="zh-CN" sz="4000" dirty="0"/>
              <a:t>……</a:t>
            </a:r>
            <a:endParaRPr lang="zh-CN" altLang="en-US" sz="4000" dirty="0"/>
          </a:p>
          <a:p>
            <a:endParaRPr lang="zh-CN" altLang="en-US" sz="4000" dirty="0"/>
          </a:p>
        </p:txBody>
      </p:sp>
      <p:sp>
        <p:nvSpPr>
          <p:cNvPr id="20" name="TextBox 19"/>
          <p:cNvSpPr txBox="1"/>
          <p:nvPr/>
        </p:nvSpPr>
        <p:spPr>
          <a:xfrm>
            <a:off x="230312" y="5291916"/>
            <a:ext cx="792088" cy="369332"/>
          </a:xfrm>
          <a:prstGeom prst="rect">
            <a:avLst/>
          </a:prstGeom>
          <a:noFill/>
        </p:spPr>
        <p:txBody>
          <a:bodyPr wrap="square" rtlCol="0">
            <a:spAutoFit/>
          </a:bodyPr>
          <a:lstStyle/>
          <a:p>
            <a:r>
              <a:rPr lang="en-US" altLang="zh-CN" dirty="0" smtClean="0"/>
              <a:t>Index</a:t>
            </a:r>
            <a:endParaRPr lang="zh-CN" altLang="en-US" dirty="0"/>
          </a:p>
        </p:txBody>
      </p:sp>
    </p:spTree>
    <p:extLst>
      <p:ext uri="{BB962C8B-B14F-4D97-AF65-F5344CB8AC3E}">
        <p14:creationId xmlns:p14="http://schemas.microsoft.com/office/powerpoint/2010/main" val="3080891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2065</TotalTime>
  <Words>775</Words>
  <Application>Microsoft Office PowerPoint</Application>
  <PresentationFormat>全屏显示(4:3)</PresentationFormat>
  <Paragraphs>165</Paragraphs>
  <Slides>19</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game-netease</dc:creator>
  <cp:lastModifiedBy>baihe</cp:lastModifiedBy>
  <cp:revision>21</cp:revision>
  <dcterms:created xsi:type="dcterms:W3CDTF">2012-02-14T01:03:18Z</dcterms:created>
  <dcterms:modified xsi:type="dcterms:W3CDTF">2015-11-25T13:25:54Z</dcterms:modified>
</cp:coreProperties>
</file>