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62" r:id="rId5"/>
    <p:sldId id="261" r:id="rId6"/>
    <p:sldId id="272" r:id="rId7"/>
    <p:sldId id="330" r:id="rId8"/>
    <p:sldId id="333" r:id="rId9"/>
    <p:sldId id="284" r:id="rId10"/>
    <p:sldId id="334" r:id="rId11"/>
    <p:sldId id="335" r:id="rId12"/>
    <p:sldId id="283" r:id="rId13"/>
    <p:sldId id="336" r:id="rId14"/>
    <p:sldId id="341" r:id="rId15"/>
    <p:sldId id="285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08" y="-96"/>
      </p:cViewPr>
      <p:guideLst>
        <p:guide orient="horz" pos="19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22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6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6" y="2047260"/>
                </a:lnTo>
                <a:cubicBezTo>
                  <a:pt x="1152171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67815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6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5509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23201" y="2138763"/>
            <a:ext cx="2128677" cy="2128676"/>
          </a:xfrm>
          <a:custGeom>
            <a:avLst/>
            <a:gdLst>
              <a:gd name="connsiteX0" fmla="*/ 1064507 w 2128677"/>
              <a:gd name="connsiteY0" fmla="*/ 0 h 2128676"/>
              <a:gd name="connsiteX1" fmla="*/ 1261062 w 2128677"/>
              <a:gd name="connsiteY1" fmla="*/ 81417 h 2128676"/>
              <a:gd name="connsiteX2" fmla="*/ 2047261 w 2128677"/>
              <a:gd name="connsiteY2" fmla="*/ 867615 h 2128676"/>
              <a:gd name="connsiteX3" fmla="*/ 2047261 w 2128677"/>
              <a:gd name="connsiteY3" fmla="*/ 1260726 h 2128676"/>
              <a:gd name="connsiteX4" fmla="*/ 1260727 w 2128677"/>
              <a:gd name="connsiteY4" fmla="*/ 2047260 h 2128676"/>
              <a:gd name="connsiteX5" fmla="*/ 867616 w 2128677"/>
              <a:gd name="connsiteY5" fmla="*/ 2047260 h 2128676"/>
              <a:gd name="connsiteX6" fmla="*/ 81417 w 2128677"/>
              <a:gd name="connsiteY6" fmla="*/ 1261062 h 2128676"/>
              <a:gd name="connsiteX7" fmla="*/ 81417 w 2128677"/>
              <a:gd name="connsiteY7" fmla="*/ 867950 h 2128676"/>
              <a:gd name="connsiteX8" fmla="*/ 867951 w 2128677"/>
              <a:gd name="connsiteY8" fmla="*/ 81417 h 2128676"/>
              <a:gd name="connsiteX9" fmla="*/ 1064507 w 2128677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7" h="2128676">
                <a:moveTo>
                  <a:pt x="1064507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1" y="867615"/>
                </a:lnTo>
                <a:cubicBezTo>
                  <a:pt x="2155816" y="976170"/>
                  <a:pt x="2155816" y="1152171"/>
                  <a:pt x="2047261" y="1260726"/>
                </a:cubicBezTo>
                <a:lnTo>
                  <a:pt x="1260727" y="2047260"/>
                </a:lnTo>
                <a:cubicBezTo>
                  <a:pt x="1152172" y="2155815"/>
                  <a:pt x="976171" y="2155815"/>
                  <a:pt x="867616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1" y="81417"/>
                </a:lnTo>
                <a:cubicBezTo>
                  <a:pt x="922229" y="27139"/>
                  <a:pt x="993368" y="0"/>
                  <a:pt x="10645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33167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923858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14549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05240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16621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7639387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739541" y="3878161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43472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719736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096000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72264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34858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10584" y="2945895"/>
            <a:ext cx="9408439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第</a:t>
            </a:r>
            <a:r>
              <a:rPr lang="zh-CN" altLang="en-US" sz="6000" b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二次小组</a:t>
            </a:r>
            <a:r>
              <a:rPr lang="zh-CN" altLang="en-US" sz="6000" b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汇报</a:t>
            </a:r>
            <a:endParaRPr lang="zh-CN" altLang="en-US" sz="6000" b="1" smtClean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8" name="Freeform: Shape 60"/>
          <p:cNvSpPr/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79" name="Freeform: Shape 61"/>
          <p:cNvSpPr/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80" name="Freeform: Shape 62"/>
          <p:cNvSpPr/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3" y="278746"/>
            <a:ext cx="1565048" cy="15650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3750" y="5442585"/>
            <a:ext cx="473964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小组成员：</a:t>
            </a:r>
            <a:r>
              <a:rPr lang="zh-CN" altLang="en-US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田亦海，额尔琪，谢瑞阳，徐翔宇，</a:t>
            </a:r>
            <a:r>
              <a:rPr lang="en-US" altLang="zh-CN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陈稷豪</a:t>
            </a:r>
            <a:endParaRPr lang="en-US" altLang="zh-CN" sz="12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  <a:endParaRPr lang="en-US" altLang="zh-CN" sz="3200" dirty="0" smtClean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71931" y="2861855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  <a:endParaRPr lang="zh-CN" altLang="en-US" sz="40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20090" y="1790065"/>
            <a:ext cx="3401695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接入</a:t>
            </a: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IOT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设备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3570" y="1024878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270954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 sz="2400"/>
              <a:t>在完成基础软件功能后，我们尝试在下一轮迭代中开发硬件。在眼镜上实现我们的软件功能，进一步方便盲人的日常生活。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83775" y="679438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pic>
        <p:nvPicPr>
          <p:cNvPr id="3" name="图片 2" descr="ec057456c858cd454bc68997b9cb783"/>
          <p:cNvPicPr>
            <a:picLocks noChangeAspect="1"/>
          </p:cNvPicPr>
          <p:nvPr/>
        </p:nvPicPr>
        <p:blipFill>
          <a:blip r:embed="rId4"/>
          <a:srcRect t="15044"/>
          <a:stretch>
            <a:fillRect/>
          </a:stretch>
        </p:blipFill>
        <p:spPr>
          <a:xfrm>
            <a:off x="873125" y="1516380"/>
            <a:ext cx="8263255" cy="4997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+mn-ea"/>
              </a:rPr>
              <a:t>演示完毕感谢观看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Freeform: Shape 60"/>
          <p:cNvSpPr/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79" name="Freeform: Shape 61"/>
          <p:cNvSpPr/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80" name="Freeform: Shape 62"/>
          <p:cNvSpPr/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027" y="638672"/>
            <a:ext cx="2103302" cy="7071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6849" y="2442894"/>
            <a:ext cx="5510784" cy="937253"/>
            <a:chOff x="1112363" y="2469469"/>
            <a:chExt cx="5104401" cy="86813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12363" y="2469469"/>
              <a:ext cx="5020311" cy="868137"/>
              <a:chOff x="806160" y="2046513"/>
              <a:chExt cx="4186215" cy="723901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844284" y="2117466"/>
                <a:ext cx="4148091" cy="582448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2833484" y="2644232"/>
              <a:ext cx="3383280" cy="4834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l" defTabSz="914400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review</a:t>
              </a:r>
              <a:endParaRPr lang="en-US" altLang="zh-CN" sz="2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88237" y="2585927"/>
              <a:ext cx="835794" cy="597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01</a:t>
              </a:r>
              <a:endParaRPr kumimoji="0" lang="en-US" altLang="zh-CN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12205" y="2442845"/>
            <a:ext cx="5960110" cy="937260"/>
            <a:chOff x="1112363" y="2469469"/>
            <a:chExt cx="4937520" cy="868137"/>
          </a:xfrm>
        </p:grpSpPr>
        <p:grpSp>
          <p:nvGrpSpPr>
            <p:cNvPr id="70" name="组合 69"/>
            <p:cNvGrpSpPr/>
            <p:nvPr/>
          </p:nvGrpSpPr>
          <p:grpSpPr>
            <a:xfrm>
              <a:off x="1112363" y="2469469"/>
              <a:ext cx="4834002" cy="868137"/>
              <a:chOff x="806160" y="2046513"/>
              <a:chExt cx="4030860" cy="723901"/>
            </a:xfrm>
          </p:grpSpPr>
          <p:sp>
            <p:nvSpPr>
              <p:cNvPr id="74" name="任意多边形 73"/>
              <p:cNvSpPr/>
              <p:nvPr/>
            </p:nvSpPr>
            <p:spPr>
              <a:xfrm>
                <a:off x="844150" y="2117446"/>
                <a:ext cx="3992870" cy="582283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 78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1" name="文本框 70"/>
            <p:cNvSpPr txBox="1"/>
            <p:nvPr/>
          </p:nvSpPr>
          <p:spPr>
            <a:xfrm>
              <a:off x="2666603" y="2671280"/>
              <a:ext cx="3383280" cy="4264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l" defTabSz="914400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Retrospective</a:t>
              </a:r>
              <a:endParaRPr lang="en-US" alt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211787" y="2554753"/>
              <a:ext cx="621793" cy="597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02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86849" y="4354612"/>
            <a:ext cx="5410835" cy="937253"/>
            <a:chOff x="1112363" y="2469469"/>
            <a:chExt cx="5011822" cy="868137"/>
          </a:xfrm>
        </p:grpSpPr>
        <p:grpSp>
          <p:nvGrpSpPr>
            <p:cNvPr id="83" name="组合 82"/>
            <p:cNvGrpSpPr/>
            <p:nvPr/>
          </p:nvGrpSpPr>
          <p:grpSpPr>
            <a:xfrm>
              <a:off x="1112363" y="2469469"/>
              <a:ext cx="5011822" cy="868137"/>
              <a:chOff x="806160" y="2046513"/>
              <a:chExt cx="4179137" cy="723901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844415" y="2117138"/>
                <a:ext cx="4140882" cy="582166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89" name="任意多边形 88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任意多边形 93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文本框 83"/>
            <p:cNvSpPr txBox="1"/>
            <p:nvPr/>
          </p:nvSpPr>
          <p:spPr>
            <a:xfrm>
              <a:off x="2777481" y="2657684"/>
              <a:ext cx="3346116" cy="4834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planning</a:t>
              </a:r>
              <a:endParaRPr lang="en-US" altLang="zh-CN" sz="28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190590" y="2585927"/>
              <a:ext cx="1135174" cy="597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03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4763770" y="875665"/>
            <a:ext cx="3175635" cy="66611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747010" y="565150"/>
            <a:ext cx="6748145" cy="1119505"/>
          </a:xfrm>
          <a:prstGeom prst="rect">
            <a:avLst/>
          </a:prstGeom>
          <a:ln>
            <a:noFill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chemeClr val="accent1"/>
                </a:solidFill>
                <a:latin typeface="Segoe Script" panose="030B0504020000000003" charset="0"/>
                <a:cs typeface="Segoe Script" panose="030B0504020000000003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  <a:endParaRPr lang="en-US" altLang="zh-CN" sz="3200" dirty="0" smtClean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947658"/>
            <a:ext cx="34728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review</a:t>
            </a:r>
            <a:endParaRPr lang="zh-CN" altLang="en-US" sz="4000" b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73125" y="2032635"/>
            <a:ext cx="2383155" cy="7810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前端微信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小程序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4728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</a:t>
            </a: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rint review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pic>
        <p:nvPicPr>
          <p:cNvPr id="15" name="图片 14" descr="f0a002c4ccf2f1f342c9901cacdc6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75" y="679450"/>
            <a:ext cx="8265795" cy="61417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3385" y="2950210"/>
            <a:ext cx="2693670" cy="322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/>
              <a:t>在进行了前端</a:t>
            </a:r>
            <a:r>
              <a:rPr lang="en-US" altLang="zh-CN"/>
              <a:t>ui</a:t>
            </a:r>
            <a:r>
              <a:rPr lang="zh-CN" altLang="en-US"/>
              <a:t>设计后，我们完成了多个界面的前端代码。包括文字识别，实景识别，人脸识别，</a:t>
            </a:r>
            <a:r>
              <a:rPr lang="zh-CN" altLang="en-US">
                <a:sym typeface="+mn-ea"/>
              </a:rPr>
              <a:t>详细说明。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为了方便盲人操作，我们为小程序加上了左滑右滑的操作，使得页面切换更为</a:t>
            </a:r>
            <a:r>
              <a:rPr lang="zh-CN" altLang="en-US"/>
              <a:t>快捷。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026795" y="1882140"/>
            <a:ext cx="130048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后端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4728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</a:t>
            </a: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print review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490" y="2937510"/>
            <a:ext cx="36074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后端使用springboot框架，数据库方面使用mysql+mybatisORM框架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前后端对接使用Postman进行接口测试，使用swagger-ui文档为前端提供接口介绍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后端部署在华为云服务器上，连接校内vpn后使用花生壳进行内网穿透，从而实现与外网和校内计算服务器的双端连接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87b23d89b6d30777a4f01ba6ab40ba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30" y="97790"/>
            <a:ext cx="7405370" cy="3525520"/>
          </a:xfrm>
          <a:prstGeom prst="rect">
            <a:avLst/>
          </a:prstGeom>
        </p:spPr>
      </p:pic>
      <p:pic>
        <p:nvPicPr>
          <p:cNvPr id="5" name="图片 4" descr="e337a4ce750f3c19cbfbc3b24ba2eb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630" y="2831465"/>
            <a:ext cx="5786755" cy="39046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026795" y="1882140"/>
            <a:ext cx="130048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4728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</a:t>
            </a: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print review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312229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 sz="2400"/>
              <a:t>计算服务部署在课程提供的服务器上，使用flask框架，实现了远程api接口访问多模态大模型。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7072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571575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47235" y="2719070"/>
            <a:ext cx="1168400" cy="1599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  <a:endParaRPr lang="en-US" altLang="zh-CN" sz="3200" dirty="0" smtClean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21045" y="2966720"/>
            <a:ext cx="5224780" cy="70612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  <a:endParaRPr lang="zh-CN" altLang="en-US" sz="4000" b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20090" y="1790065"/>
            <a:ext cx="2007235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合作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开发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52247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620" y="270954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 </a:t>
            </a:r>
            <a:r>
              <a:rPr lang="zh-CN" altLang="en-US" sz="2400"/>
              <a:t>我们在</a:t>
            </a:r>
            <a:r>
              <a:rPr lang="en-US" altLang="zh-CN" sz="2400"/>
              <a:t>github</a:t>
            </a:r>
            <a:r>
              <a:rPr lang="zh-CN" altLang="en-US" sz="2400"/>
              <a:t>上对我们的代码进行了版本控制，成员们能并行地开发不同的功能，互不干扰。可以方便地跟踪工作进度，分配任务，并进行讨论和决策。在之后的工作中会继续</a:t>
            </a:r>
            <a:r>
              <a:rPr lang="zh-CN" altLang="en-US" sz="2400"/>
              <a:t>使用这种高效的</a:t>
            </a:r>
            <a:r>
              <a:rPr lang="zh-CN" altLang="en-US" sz="2400"/>
              <a:t>方式。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     </a:t>
            </a:r>
            <a:r>
              <a:rPr lang="zh-CN" altLang="en-US" sz="2400"/>
              <a:t>成员之间分工明确，高效沟通，大大提升了我们的代码</a:t>
            </a:r>
            <a:r>
              <a:rPr lang="zh-CN" altLang="en-US" sz="2400"/>
              <a:t>效率。</a:t>
            </a:r>
            <a:endParaRPr lang="zh-CN" altLang="en-US" sz="2400"/>
          </a:p>
        </p:txBody>
      </p:sp>
      <p:pic>
        <p:nvPicPr>
          <p:cNvPr id="3" name="图片 2" descr="0844ab92fe23204b71805db71a39c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180" y="1229360"/>
            <a:ext cx="6240145" cy="43999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20090" y="1882140"/>
            <a:ext cx="2007235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提高点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52247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  <a:endParaRPr lang="en-US" altLang="zh-CN" sz="4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8370" y="2773680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</a:t>
            </a:r>
            <a:r>
              <a:rPr lang="en-US" altLang="zh-CN" sz="2400"/>
              <a:t>   </a:t>
            </a:r>
            <a:r>
              <a:rPr lang="zh-CN" altLang="en-US" sz="2400"/>
              <a:t>在第一次迭代过程中，我们的会议时长超过了我们的预期。在接下来的迭代中，我们会尝试提高会议效率，在</a:t>
            </a:r>
            <a:r>
              <a:rPr lang="zh-CN" altLang="en-US" sz="2400"/>
              <a:t>会前明确开会内容，拒绝边写代码</a:t>
            </a:r>
            <a:r>
              <a:rPr lang="zh-CN" altLang="en-US" sz="2400"/>
              <a:t>边开会。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MjQ3NmNkNmRhN2FmZTg2ZDE1MTkwODI0YWI3MTc0Nm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881</Words>
  <Application>WPS 演示</Application>
  <PresentationFormat>自定义</PresentationFormat>
  <Paragraphs>82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华文中宋</vt:lpstr>
      <vt:lpstr>经典综艺体简</vt:lpstr>
      <vt:lpstr>Century Gothic</vt:lpstr>
      <vt:lpstr>Segoe Script</vt:lpstr>
      <vt:lpstr>Arial Unicode MS</vt:lpstr>
      <vt:lpstr>等线</vt:lpstr>
      <vt:lpstr>Calibri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Kato.</cp:lastModifiedBy>
  <cp:revision>88</cp:revision>
  <dcterms:created xsi:type="dcterms:W3CDTF">2017-08-18T03:02:00Z</dcterms:created>
  <dcterms:modified xsi:type="dcterms:W3CDTF">2024-07-10T15:07:20Z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924FBBDA8DEC431C951957689B8ADDAF_12</vt:lpwstr>
  </property>
</Properties>
</file>