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6" r:id="rId2"/>
    <p:sldId id="262" r:id="rId3"/>
    <p:sldId id="261" r:id="rId4"/>
    <p:sldId id="272" r:id="rId5"/>
    <p:sldId id="343" r:id="rId6"/>
    <p:sldId id="330" r:id="rId7"/>
    <p:sldId id="333" r:id="rId8"/>
    <p:sldId id="284" r:id="rId9"/>
    <p:sldId id="334" r:id="rId10"/>
    <p:sldId id="283" r:id="rId11"/>
    <p:sldId id="341" r:id="rId12"/>
    <p:sldId id="285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346" y="86"/>
      </p:cViewPr>
      <p:guideLst>
        <p:guide orient="horz" pos="19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09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22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6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6" y="2047260"/>
                </a:lnTo>
                <a:cubicBezTo>
                  <a:pt x="1152171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67815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6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95509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23201" y="2138763"/>
            <a:ext cx="2128677" cy="2128676"/>
          </a:xfrm>
          <a:custGeom>
            <a:avLst/>
            <a:gdLst>
              <a:gd name="connsiteX0" fmla="*/ 1064507 w 2128677"/>
              <a:gd name="connsiteY0" fmla="*/ 0 h 2128676"/>
              <a:gd name="connsiteX1" fmla="*/ 1261062 w 2128677"/>
              <a:gd name="connsiteY1" fmla="*/ 81417 h 2128676"/>
              <a:gd name="connsiteX2" fmla="*/ 2047261 w 2128677"/>
              <a:gd name="connsiteY2" fmla="*/ 867615 h 2128676"/>
              <a:gd name="connsiteX3" fmla="*/ 2047261 w 2128677"/>
              <a:gd name="connsiteY3" fmla="*/ 1260726 h 2128676"/>
              <a:gd name="connsiteX4" fmla="*/ 1260727 w 2128677"/>
              <a:gd name="connsiteY4" fmla="*/ 2047260 h 2128676"/>
              <a:gd name="connsiteX5" fmla="*/ 867616 w 2128677"/>
              <a:gd name="connsiteY5" fmla="*/ 2047260 h 2128676"/>
              <a:gd name="connsiteX6" fmla="*/ 81417 w 2128677"/>
              <a:gd name="connsiteY6" fmla="*/ 1261062 h 2128676"/>
              <a:gd name="connsiteX7" fmla="*/ 81417 w 2128677"/>
              <a:gd name="connsiteY7" fmla="*/ 867950 h 2128676"/>
              <a:gd name="connsiteX8" fmla="*/ 867951 w 2128677"/>
              <a:gd name="connsiteY8" fmla="*/ 81417 h 2128676"/>
              <a:gd name="connsiteX9" fmla="*/ 1064507 w 2128677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7" h="2128676">
                <a:moveTo>
                  <a:pt x="1064507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1" y="867615"/>
                </a:lnTo>
                <a:cubicBezTo>
                  <a:pt x="2155816" y="976170"/>
                  <a:pt x="2155816" y="1152171"/>
                  <a:pt x="2047261" y="1260726"/>
                </a:cubicBezTo>
                <a:lnTo>
                  <a:pt x="1260727" y="2047260"/>
                </a:lnTo>
                <a:cubicBezTo>
                  <a:pt x="1152172" y="2155815"/>
                  <a:pt x="976171" y="2155815"/>
                  <a:pt x="867616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1" y="81417"/>
                </a:lnTo>
                <a:cubicBezTo>
                  <a:pt x="922229" y="27139"/>
                  <a:pt x="993368" y="0"/>
                  <a:pt x="10645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49834" y="2010341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09874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69910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8560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2805889" y="2417548"/>
            <a:ext cx="1740397" cy="2903148"/>
          </a:xfrm>
          <a:custGeom>
            <a:avLst/>
            <a:gdLst>
              <a:gd name="connsiteX0" fmla="*/ 0 w 1740397"/>
              <a:gd name="connsiteY0" fmla="*/ 0 h 2903148"/>
              <a:gd name="connsiteX1" fmla="*/ 1740397 w 1740397"/>
              <a:gd name="connsiteY1" fmla="*/ 0 h 2903148"/>
              <a:gd name="connsiteX2" fmla="*/ 1740397 w 1740397"/>
              <a:gd name="connsiteY2" fmla="*/ 2903148 h 2903148"/>
              <a:gd name="connsiteX3" fmla="*/ 0 w 1740397"/>
              <a:gd name="connsiteY3" fmla="*/ 2903148 h 290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97" h="2903148">
                <a:moveTo>
                  <a:pt x="0" y="0"/>
                </a:moveTo>
                <a:lnTo>
                  <a:pt x="1740397" y="0"/>
                </a:lnTo>
                <a:lnTo>
                  <a:pt x="1740397" y="2903148"/>
                </a:lnTo>
                <a:lnTo>
                  <a:pt x="0" y="29031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4153872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348928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3300561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5252194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203827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155460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33167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923858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14549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05240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18346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96384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74422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52459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16621" y="1981200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7639387" y="1981200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739541" y="3878161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343472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719736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096000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472264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34858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810584" y="2945895"/>
            <a:ext cx="9408439" cy="1106072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0" b="1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第三次</a:t>
            </a:r>
            <a:r>
              <a:rPr lang="zh-CN" altLang="en-US" sz="6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小组汇报</a:t>
            </a:r>
          </a:p>
        </p:txBody>
      </p:sp>
      <p:sp>
        <p:nvSpPr>
          <p:cNvPr id="78" name="Freeform: Shape 60"/>
          <p:cNvSpPr/>
          <p:nvPr/>
        </p:nvSpPr>
        <p:spPr bwMode="auto">
          <a:xfrm>
            <a:off x="9453698" y="5970946"/>
            <a:ext cx="387076" cy="387077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Freeform: Shape 61"/>
          <p:cNvSpPr/>
          <p:nvPr/>
        </p:nvSpPr>
        <p:spPr bwMode="auto">
          <a:xfrm>
            <a:off x="10746340" y="5964287"/>
            <a:ext cx="400395" cy="400395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Freeform: Shape 62"/>
          <p:cNvSpPr/>
          <p:nvPr/>
        </p:nvSpPr>
        <p:spPr bwMode="auto">
          <a:xfrm>
            <a:off x="10093360" y="5964287"/>
            <a:ext cx="400395" cy="40039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3" y="278746"/>
            <a:ext cx="1565048" cy="15650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3750" y="5442585"/>
            <a:ext cx="473964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2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</a:rPr>
              <a:t>小组成员：</a:t>
            </a:r>
            <a:r>
              <a:rPr lang="zh-CN" altLang="en-US" sz="12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</a:rPr>
              <a:t>田亦海，额尔琪，谢瑞阳，徐翔宇，</a:t>
            </a:r>
            <a:r>
              <a:rPr lang="en-US" altLang="zh-CN" sz="12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</a:rPr>
              <a:t>陈稷豪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78" grpId="0" animBg="1"/>
      <p:bldP spid="79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571931" y="2861855"/>
            <a:ext cx="41040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planning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83775" y="679438"/>
            <a:ext cx="41040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planning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96203-EAB6-0885-363D-97DDAE877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70" y="1516301"/>
            <a:ext cx="10979841" cy="479151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99154" y="2685545"/>
            <a:ext cx="8779581" cy="110645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+mn-ea"/>
              </a:rPr>
              <a:t>演示完毕感谢观看</a:t>
            </a:r>
          </a:p>
        </p:txBody>
      </p:sp>
      <p:sp>
        <p:nvSpPr>
          <p:cNvPr id="78" name="Freeform: Shape 60"/>
          <p:cNvSpPr/>
          <p:nvPr/>
        </p:nvSpPr>
        <p:spPr bwMode="auto">
          <a:xfrm>
            <a:off x="9453698" y="5970946"/>
            <a:ext cx="387076" cy="387077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Freeform: Shape 61"/>
          <p:cNvSpPr/>
          <p:nvPr/>
        </p:nvSpPr>
        <p:spPr bwMode="auto">
          <a:xfrm>
            <a:off x="10746340" y="5964287"/>
            <a:ext cx="400395" cy="400395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Freeform: Shape 62"/>
          <p:cNvSpPr/>
          <p:nvPr/>
        </p:nvSpPr>
        <p:spPr bwMode="auto">
          <a:xfrm>
            <a:off x="10093360" y="5964287"/>
            <a:ext cx="400395" cy="40039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" y="638672"/>
            <a:ext cx="2103302" cy="7071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78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86849" y="2442894"/>
            <a:ext cx="5510784" cy="937253"/>
            <a:chOff x="1112363" y="2469469"/>
            <a:chExt cx="5104401" cy="86813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12363" y="2469469"/>
              <a:ext cx="5020311" cy="868137"/>
              <a:chOff x="806160" y="2046513"/>
              <a:chExt cx="4186215" cy="723901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844284" y="2117466"/>
                <a:ext cx="4148091" cy="582448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任意多边形 28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任意多边形 30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5" name="文本框 64"/>
            <p:cNvSpPr txBox="1"/>
            <p:nvPr/>
          </p:nvSpPr>
          <p:spPr>
            <a:xfrm>
              <a:off x="2833484" y="2644232"/>
              <a:ext cx="3383280" cy="4834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l" defTabSz="914400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经典综艺体简" panose="02010609000101010101" pitchFamily="49" charset="-122"/>
                </a:rPr>
                <a:t>Sprint review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88237" y="2585927"/>
              <a:ext cx="835794" cy="597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01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12205" y="2442845"/>
            <a:ext cx="5960110" cy="937260"/>
            <a:chOff x="1112363" y="2469469"/>
            <a:chExt cx="4937520" cy="868137"/>
          </a:xfrm>
        </p:grpSpPr>
        <p:grpSp>
          <p:nvGrpSpPr>
            <p:cNvPr id="70" name="组合 69"/>
            <p:cNvGrpSpPr/>
            <p:nvPr/>
          </p:nvGrpSpPr>
          <p:grpSpPr>
            <a:xfrm>
              <a:off x="1112363" y="2469469"/>
              <a:ext cx="4834002" cy="868137"/>
              <a:chOff x="806160" y="2046513"/>
              <a:chExt cx="4030860" cy="723901"/>
            </a:xfrm>
          </p:grpSpPr>
          <p:sp>
            <p:nvSpPr>
              <p:cNvPr id="74" name="任意多边形 73"/>
              <p:cNvSpPr/>
              <p:nvPr/>
            </p:nvSpPr>
            <p:spPr>
              <a:xfrm>
                <a:off x="844150" y="2117446"/>
                <a:ext cx="3992870" cy="582283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76" name="任意多边形 75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 76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 77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 78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 79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 80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1" name="文本框 70"/>
            <p:cNvSpPr txBox="1"/>
            <p:nvPr/>
          </p:nvSpPr>
          <p:spPr>
            <a:xfrm>
              <a:off x="2666603" y="2671280"/>
              <a:ext cx="3383280" cy="4264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l" defTabSz="914400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经典综艺体简" panose="02010609000101010101" pitchFamily="49" charset="-122"/>
                </a:rPr>
                <a:t>Sprint Retrospective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211787" y="2554753"/>
              <a:ext cx="621793" cy="597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02</a:t>
              </a: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86849" y="4354612"/>
            <a:ext cx="5410835" cy="937253"/>
            <a:chOff x="1112363" y="2469469"/>
            <a:chExt cx="5011822" cy="868137"/>
          </a:xfrm>
        </p:grpSpPr>
        <p:grpSp>
          <p:nvGrpSpPr>
            <p:cNvPr id="83" name="组合 82"/>
            <p:cNvGrpSpPr/>
            <p:nvPr/>
          </p:nvGrpSpPr>
          <p:grpSpPr>
            <a:xfrm>
              <a:off x="1112363" y="2469469"/>
              <a:ext cx="5011822" cy="868137"/>
              <a:chOff x="806160" y="2046513"/>
              <a:chExt cx="4179137" cy="723901"/>
            </a:xfrm>
          </p:grpSpPr>
          <p:sp>
            <p:nvSpPr>
              <p:cNvPr id="87" name="任意多边形 86"/>
              <p:cNvSpPr/>
              <p:nvPr/>
            </p:nvSpPr>
            <p:spPr>
              <a:xfrm>
                <a:off x="844415" y="2117138"/>
                <a:ext cx="4140882" cy="582166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89" name="任意多边形 88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任意多边形 89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任意多边形 91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任意多边形 92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任意多边形 93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文本框 83"/>
            <p:cNvSpPr txBox="1"/>
            <p:nvPr/>
          </p:nvSpPr>
          <p:spPr>
            <a:xfrm>
              <a:off x="2777481" y="2657684"/>
              <a:ext cx="3346116" cy="4834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华文中宋" panose="02010600040101010101" charset="-122"/>
                  <a:ea typeface="华文中宋" panose="02010600040101010101" charset="-122"/>
                  <a:cs typeface="经典综艺体简" panose="02010609000101010101" pitchFamily="49" charset="-122"/>
                </a:rPr>
                <a:t>Sprint planning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190590" y="2585927"/>
              <a:ext cx="1135174" cy="597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03</a:t>
              </a: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4763770" y="875665"/>
            <a:ext cx="3175635" cy="666115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747010" y="565150"/>
            <a:ext cx="6748145" cy="1119505"/>
          </a:xfrm>
          <a:prstGeom prst="rect">
            <a:avLst/>
          </a:prstGeom>
          <a:ln>
            <a:noFill/>
          </a:ln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>
                <a:solidFill>
                  <a:schemeClr val="accent1"/>
                </a:solidFill>
                <a:latin typeface="Segoe Script" panose="030B0504020000000003" charset="0"/>
                <a:cs typeface="Segoe Script" panose="030B0504020000000003" charset="0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947658"/>
            <a:ext cx="347281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review</a:t>
            </a:r>
            <a:endParaRPr lang="zh-CN" altLang="en-US" sz="4000" b="1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41084" y="2169160"/>
            <a:ext cx="2383155" cy="78105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前端微信小程序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324866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Spint review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3385" y="2950210"/>
            <a:ext cx="2693670" cy="3221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本周我们继续优化了前端</a:t>
            </a:r>
            <a:r>
              <a:rPr lang="en-US" altLang="zh-CN" dirty="0"/>
              <a:t>UI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美化了界面。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优化了逻辑，使得前端运行速度更快。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压缩了上传时的图片，降低了传输延迟。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实现支持多对话功能。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支持了文字识别功能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8B19DC-8462-613A-40A7-5469A7424B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08" y="1020408"/>
            <a:ext cx="2585032" cy="5264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07DFE0-4C14-3B32-E3E4-C270A7AE0C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73" y="1020408"/>
            <a:ext cx="2407105" cy="534912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41084" y="2169160"/>
            <a:ext cx="2383155" cy="78105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前端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IOT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324866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Spint review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3385" y="2950210"/>
            <a:ext cx="2693670" cy="3221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本周我们将穿戴式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IOT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设备上实现了我们的基础功能：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在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HoloLens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上实现了拍照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微软雅黑"/>
              </a:rPr>
              <a:t>app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以及将拍下来的图片同步至服务器端并生成了相应的结果。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280914-9CA6-A524-9BB1-7837AC263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864" y="1179512"/>
            <a:ext cx="6680390" cy="50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9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026795" y="1882140"/>
            <a:ext cx="1300480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后端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324866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Spint review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9490" y="2937510"/>
            <a:ext cx="3607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这次迭代中我们将后端与</a:t>
            </a:r>
            <a:r>
              <a:rPr lang="en-US" altLang="zh-CN" dirty="0"/>
              <a:t>ai</a:t>
            </a:r>
            <a:r>
              <a:rPr lang="zh-CN" altLang="en-US" dirty="0"/>
              <a:t>端的连接实现方式从内网穿透改为了</a:t>
            </a:r>
            <a:r>
              <a:rPr lang="zh-CN" altLang="en-US" dirty="0">
                <a:solidFill>
                  <a:srgbClr val="FF0000"/>
                </a:solidFill>
              </a:rPr>
              <a:t>轮询</a:t>
            </a:r>
            <a:r>
              <a:rPr lang="zh-CN" altLang="en-US" dirty="0"/>
              <a:t>方式。</a:t>
            </a:r>
            <a:endParaRPr lang="en-US" altLang="zh-CN" dirty="0"/>
          </a:p>
          <a:p>
            <a:r>
              <a:rPr lang="en-US" altLang="zh-CN" dirty="0"/>
              <a:t> 	</a:t>
            </a:r>
            <a:r>
              <a:rPr lang="zh-CN" altLang="en-US" dirty="0"/>
              <a:t>另外还使用</a:t>
            </a:r>
            <a:r>
              <a:rPr lang="en-US" altLang="zh-CN" dirty="0"/>
              <a:t>Redis</a:t>
            </a:r>
            <a:r>
              <a:rPr lang="zh-CN" altLang="en-US" dirty="0"/>
              <a:t>数据库存储了用户的</a:t>
            </a:r>
            <a:r>
              <a:rPr lang="zh-CN" altLang="en-US" dirty="0">
                <a:solidFill>
                  <a:srgbClr val="FF0000"/>
                </a:solidFill>
              </a:rPr>
              <a:t>登录信息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多对话历史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 descr="87b23d89b6d30777a4f01ba6ab40ba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30" y="1666240"/>
            <a:ext cx="7405370" cy="35255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026795" y="1882140"/>
            <a:ext cx="1300480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ai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324866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Spint review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3125" y="3122295"/>
            <a:ext cx="5424805" cy="2176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       </a:t>
            </a:r>
            <a:r>
              <a:rPr lang="zh-CN" altLang="en-US" sz="2400" dirty="0"/>
              <a:t>同样做了轮询设计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优化了提示词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至此了多图、多轮对话的实现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实现了文字识别功能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7072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571575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547235" y="2719070"/>
            <a:ext cx="1168400" cy="1599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21045" y="2966720"/>
            <a:ext cx="5224780" cy="70612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Retrospective</a:t>
            </a:r>
            <a:endParaRPr lang="zh-CN" altLang="en-US" sz="4000" b="1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20090" y="1790065"/>
            <a:ext cx="4398010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迭代报制度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0602809" y="5388967"/>
            <a:ext cx="1183217" cy="1109556"/>
            <a:chOff x="4427538" y="555308"/>
            <a:chExt cx="887413" cy="832167"/>
          </a:xfrm>
          <a:solidFill>
            <a:schemeClr val="accent2"/>
          </a:solidFill>
        </p:grpSpPr>
        <p:sp>
          <p:nvSpPr>
            <p:cNvPr id="58" name="Freeform 8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427538" y="555308"/>
              <a:ext cx="887254" cy="689134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840" y="1024878"/>
            <a:ext cx="52247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914400"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经典综艺体简" panose="02010609000101010101" pitchFamily="49" charset="-122"/>
                <a:sym typeface="+mn-ea"/>
              </a:rPr>
              <a:t>Sprint Retrospective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3125" y="2709545"/>
            <a:ext cx="5424805" cy="2176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我们小组引入了类似周报的“迭代报”制度，以提高工作效率和团队协作。通过每次迭代总结和汇报工作进展，能更好地规划任务、发现问题并增强信息透明度。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C4C806-740D-0DDB-E5EF-2DC00097EB4E}"/>
              </a:ext>
            </a:extLst>
          </p:cNvPr>
          <p:cNvSpPr txBox="1"/>
          <p:nvPr/>
        </p:nvSpPr>
        <p:spPr>
          <a:xfrm>
            <a:off x="747661" y="4163628"/>
            <a:ext cx="4398010" cy="741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5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压缩了会议时长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762F6E-F0BC-C1BF-662A-39066F6B665E}"/>
              </a:ext>
            </a:extLst>
          </p:cNvPr>
          <p:cNvSpPr txBox="1"/>
          <p:nvPr/>
        </p:nvSpPr>
        <p:spPr>
          <a:xfrm>
            <a:off x="1026579" y="4904673"/>
            <a:ext cx="51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本次迭代的会议仅用时半个小时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Q3NmNkNmRhN2FmZTg2ZDE1MTkwODI0YWI3MTc0Nm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包图主题2">
  <a:themeElements>
    <a:clrScheme name="自定义 3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200"/>
      </a:accent1>
      <a:accent2>
        <a:srgbClr val="323F4F"/>
      </a:accent2>
      <a:accent3>
        <a:srgbClr val="FFC200"/>
      </a:accent3>
      <a:accent4>
        <a:srgbClr val="323F4F"/>
      </a:accent4>
      <a:accent5>
        <a:srgbClr val="FFC200"/>
      </a:accent5>
      <a:accent6>
        <a:srgbClr val="323F4F"/>
      </a:accent6>
      <a:hlink>
        <a:srgbClr val="FFC200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1007</TotalTime>
  <Words>290</Words>
  <Application>Microsoft Office PowerPoint</Application>
  <PresentationFormat>宽屏</PresentationFormat>
  <Paragraphs>59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华文中宋</vt:lpstr>
      <vt:lpstr>微软雅黑</vt:lpstr>
      <vt:lpstr>Arial</vt:lpstr>
      <vt:lpstr>Century Gothic</vt:lpstr>
      <vt:lpstr>Segoe Script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limbo T</cp:lastModifiedBy>
  <cp:revision>91</cp:revision>
  <dcterms:created xsi:type="dcterms:W3CDTF">2017-08-18T03:02:00Z</dcterms:created>
  <dcterms:modified xsi:type="dcterms:W3CDTF">2024-07-23T16:50:17Z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924FBBDA8DEC431C951957689B8ADDAF_12</vt:lpwstr>
  </property>
</Properties>
</file>