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Old Standard TT" panose="020B0604020202020204" charset="0"/>
      <p:regular r:id="rId11"/>
      <p:bold r:id="rId12"/>
      <p: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f90357f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90357f_0_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f40c31343_0_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f40c3134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6f90357f_0_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6f9035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6f90357f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3.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Tableau Homework Part 2 - Create visualization and Present insights</a:t>
            </a:r>
            <a:endParaRPr sz="3600"/>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 Pa Oo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City Bike System</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265500" y="412750"/>
            <a:ext cx="4045200" cy="181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City Bike System</a:t>
            </a:r>
            <a:endParaRPr dirty="0"/>
          </a:p>
          <a:p>
            <a:pPr marL="0" lvl="0" indent="0" algn="ctr" rtl="0">
              <a:spcBef>
                <a:spcPts val="0"/>
              </a:spcBef>
              <a:spcAft>
                <a:spcPts val="0"/>
              </a:spcAft>
              <a:buNone/>
            </a:pPr>
            <a:endParaRPr dirty="0"/>
          </a:p>
        </p:txBody>
      </p:sp>
      <p:sp>
        <p:nvSpPr>
          <p:cNvPr id="71" name="Google Shape;71;p15"/>
          <p:cNvSpPr txBox="1">
            <a:spLocks noGrp="1"/>
          </p:cNvSpPr>
          <p:nvPr>
            <p:ph type="subTitle" idx="1"/>
          </p:nvPr>
        </p:nvSpPr>
        <p:spPr>
          <a:xfrm>
            <a:off x="265500" y="2227450"/>
            <a:ext cx="4045200" cy="1929900"/>
          </a:xfrm>
          <a:prstGeom prst="rect">
            <a:avLst/>
          </a:prstGeom>
        </p:spPr>
        <p:txBody>
          <a:bodyPr spcFirstLastPara="1" wrap="square" lIns="91425" tIns="91425" rIns="91425" bIns="91425" anchor="t" anchorCtr="0">
            <a:noAutofit/>
          </a:bodyPr>
          <a:lstStyle/>
          <a:p>
            <a:pPr marL="457200" lvl="0" indent="-342900" algn="l" rtl="0">
              <a:lnSpc>
                <a:spcPct val="120000"/>
              </a:lnSpc>
              <a:spcBef>
                <a:spcPts val="500"/>
              </a:spcBef>
              <a:spcAft>
                <a:spcPts val="0"/>
              </a:spcAft>
              <a:buSzPts val="1800"/>
              <a:buFont typeface="Arial"/>
              <a:buChar char="❖"/>
            </a:pPr>
            <a:r>
              <a:rPr lang="en" sz="1800">
                <a:latin typeface="Arial"/>
                <a:ea typeface="Arial"/>
                <a:cs typeface="Arial"/>
                <a:sym typeface="Arial"/>
              </a:rPr>
              <a:t>rent a bike from a particular location and return back at another location</a:t>
            </a:r>
            <a:endParaRPr sz="1800"/>
          </a:p>
        </p:txBody>
      </p:sp>
      <p:sp>
        <p:nvSpPr>
          <p:cNvPr id="72" name="Google Shape;72;p1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dirty="0"/>
              <a:t>Range: between a network of stations throughout the city</a:t>
            </a:r>
            <a:endParaRPr dirty="0"/>
          </a:p>
          <a:p>
            <a:pPr marL="457200" lvl="0" indent="-342900" algn="l" rtl="0">
              <a:spcBef>
                <a:spcPts val="1600"/>
              </a:spcBef>
              <a:spcAft>
                <a:spcPts val="0"/>
              </a:spcAft>
              <a:buSzPts val="1800"/>
              <a:buChar char="●"/>
            </a:pPr>
            <a:r>
              <a:rPr lang="en"/>
              <a:t>Type of users: registered and casual riders</a:t>
            </a:r>
            <a:endParaRPr dirty="0"/>
          </a:p>
          <a:p>
            <a:pPr marL="45720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85750"/>
            <a:ext cx="8520600" cy="720300"/>
          </a:xfrm>
          <a:prstGeom prst="rect">
            <a:avLst/>
          </a:prstGeom>
        </p:spPr>
        <p:txBody>
          <a:bodyPr spcFirstLastPara="1" wrap="square" lIns="91425" tIns="91425" rIns="91425" bIns="91425" anchor="t" anchorCtr="0">
            <a:noAutofit/>
          </a:bodyPr>
          <a:lstStyle/>
          <a:p>
            <a:pPr marL="0" lvl="0" indent="0" algn="l" rtl="0">
              <a:lnSpc>
                <a:spcPct val="120000"/>
              </a:lnSpc>
              <a:spcBef>
                <a:spcPts val="1000"/>
              </a:spcBef>
              <a:spcAft>
                <a:spcPts val="0"/>
              </a:spcAft>
              <a:buClr>
                <a:schemeClr val="dk1"/>
              </a:buClr>
              <a:buSzPts val="1100"/>
              <a:buFont typeface="Arial"/>
              <a:buNone/>
            </a:pPr>
            <a:r>
              <a:rPr lang="en">
                <a:latin typeface="Arial"/>
                <a:ea typeface="Arial"/>
                <a:cs typeface="Arial"/>
                <a:sym typeface="Arial"/>
              </a:rPr>
              <a:t>Needs</a:t>
            </a:r>
            <a:endParaRPr b="1">
              <a:latin typeface="Arial"/>
              <a:ea typeface="Arial"/>
              <a:cs typeface="Arial"/>
              <a:sym typeface="Arial"/>
            </a:endParaRPr>
          </a:p>
        </p:txBody>
      </p:sp>
      <p:sp>
        <p:nvSpPr>
          <p:cNvPr id="78" name="Google Shape;78;p16"/>
          <p:cNvSpPr txBox="1">
            <a:spLocks noGrp="1"/>
          </p:cNvSpPr>
          <p:nvPr>
            <p:ph type="body" idx="1"/>
          </p:nvPr>
        </p:nvSpPr>
        <p:spPr>
          <a:xfrm>
            <a:off x="376000" y="805975"/>
            <a:ext cx="4488900" cy="3768000"/>
          </a:xfrm>
          <a:prstGeom prst="rect">
            <a:avLst/>
          </a:prstGeom>
        </p:spPr>
        <p:txBody>
          <a:bodyPr spcFirstLastPara="1" wrap="square" lIns="91425" tIns="91425" rIns="91425" bIns="91425" anchor="t" anchorCtr="0">
            <a:noAutofit/>
          </a:bodyPr>
          <a:lstStyle/>
          <a:p>
            <a:pPr marL="457200" lvl="0" indent="-342900" algn="l" rtl="0">
              <a:lnSpc>
                <a:spcPct val="120000"/>
              </a:lnSpc>
              <a:spcBef>
                <a:spcPts val="500"/>
              </a:spcBef>
              <a:spcAft>
                <a:spcPts val="0"/>
              </a:spcAft>
              <a:buSzPts val="1800"/>
              <a:buFont typeface="Arial"/>
              <a:buChar char="➢"/>
            </a:pPr>
            <a:r>
              <a:rPr lang="en" sz="1800">
                <a:latin typeface="Arial"/>
                <a:ea typeface="Arial"/>
                <a:cs typeface="Arial"/>
                <a:sym typeface="Arial"/>
              </a:rPr>
              <a:t>Demand for bikes is not equally distributed in some location and at a particular time</a:t>
            </a:r>
            <a:endParaRPr sz="1800">
              <a:latin typeface="Arial"/>
              <a:ea typeface="Arial"/>
              <a:cs typeface="Arial"/>
              <a:sym typeface="Arial"/>
            </a:endParaRPr>
          </a:p>
          <a:p>
            <a:pPr marL="457200" lvl="0" indent="-342900" algn="l" rtl="0">
              <a:lnSpc>
                <a:spcPct val="120000"/>
              </a:lnSpc>
              <a:spcBef>
                <a:spcPts val="0"/>
              </a:spcBef>
              <a:spcAft>
                <a:spcPts val="0"/>
              </a:spcAft>
              <a:buSzPts val="1800"/>
              <a:buFont typeface="Arial"/>
              <a:buChar char="➢"/>
            </a:pPr>
            <a:r>
              <a:rPr lang="en" sz="1800">
                <a:latin typeface="Arial"/>
                <a:ea typeface="Arial"/>
                <a:cs typeface="Arial"/>
                <a:sym typeface="Arial"/>
              </a:rPr>
              <a:t>Find out what criteria trigger the demand</a:t>
            </a:r>
            <a:endParaRPr sz="1800">
              <a:latin typeface="Arial"/>
              <a:ea typeface="Arial"/>
              <a:cs typeface="Arial"/>
              <a:sym typeface="Arial"/>
            </a:endParaRPr>
          </a:p>
          <a:p>
            <a:pPr marL="457200" lvl="0" indent="-342900" algn="l" rtl="0">
              <a:lnSpc>
                <a:spcPct val="120000"/>
              </a:lnSpc>
              <a:spcBef>
                <a:spcPts val="0"/>
              </a:spcBef>
              <a:spcAft>
                <a:spcPts val="0"/>
              </a:spcAft>
              <a:buSzPts val="1800"/>
              <a:buFont typeface="Arial"/>
              <a:buChar char="➢"/>
            </a:pPr>
            <a:r>
              <a:rPr lang="en" sz="1800">
                <a:latin typeface="Arial"/>
                <a:ea typeface="Arial"/>
                <a:cs typeface="Arial"/>
                <a:sym typeface="Arial"/>
              </a:rPr>
              <a:t>Correlation between events and other conditions (eg: weather, day of the week, etc)</a:t>
            </a:r>
            <a:endParaRPr sz="1800">
              <a:latin typeface="Arial"/>
              <a:ea typeface="Arial"/>
              <a:cs typeface="Arial"/>
              <a:sym typeface="Arial"/>
            </a:endParaRPr>
          </a:p>
          <a:p>
            <a:pPr marL="457200" lvl="0" indent="-342900" algn="l" rtl="0">
              <a:lnSpc>
                <a:spcPct val="120000"/>
              </a:lnSpc>
              <a:spcBef>
                <a:spcPts val="0"/>
              </a:spcBef>
              <a:spcAft>
                <a:spcPts val="0"/>
              </a:spcAft>
              <a:buSzPts val="1800"/>
              <a:buFont typeface="Arial"/>
              <a:buChar char="➢"/>
            </a:pPr>
            <a:r>
              <a:rPr lang="en" sz="1800">
                <a:latin typeface="Arial"/>
                <a:ea typeface="Arial"/>
                <a:cs typeface="Arial"/>
                <a:sym typeface="Arial"/>
              </a:rPr>
              <a:t>How to improve the distribution of bikes equally</a:t>
            </a:r>
            <a:endParaRPr sz="1800"/>
          </a:p>
        </p:txBody>
      </p:sp>
      <p:pic>
        <p:nvPicPr>
          <p:cNvPr id="79" name="Google Shape;79;p16" descr="Overhead shot of hand holding cup of light-colored tea with lemon slices floating in it"/>
          <p:cNvPicPr preferRelativeResize="0"/>
          <p:nvPr/>
        </p:nvPicPr>
        <p:blipFill rotWithShape="1">
          <a:blip r:embed="rId3">
            <a:alphaModFix/>
          </a:blip>
          <a:srcRect l="17813" r="16061" b="4067"/>
          <a:stretch/>
        </p:blipFill>
        <p:spPr>
          <a:xfrm>
            <a:off x="5465639" y="840350"/>
            <a:ext cx="1720310" cy="1563675"/>
          </a:xfrm>
          <a:prstGeom prst="rect">
            <a:avLst/>
          </a:prstGeom>
          <a:noFill/>
          <a:ln>
            <a:noFill/>
          </a:ln>
        </p:spPr>
      </p:pic>
      <p:pic>
        <p:nvPicPr>
          <p:cNvPr id="80" name="Google Shape;80;p16" descr="Modern, round computer speaker"/>
          <p:cNvPicPr preferRelativeResize="0"/>
          <p:nvPr/>
        </p:nvPicPr>
        <p:blipFill rotWithShape="1">
          <a:blip r:embed="rId4">
            <a:alphaModFix/>
          </a:blip>
          <a:srcRect l="6179" t="10754" r="35687" b="15127"/>
          <a:stretch/>
        </p:blipFill>
        <p:spPr>
          <a:xfrm>
            <a:off x="7272050" y="805963"/>
            <a:ext cx="1635277" cy="1563675"/>
          </a:xfrm>
          <a:prstGeom prst="rect">
            <a:avLst/>
          </a:prstGeom>
          <a:noFill/>
          <a:ln>
            <a:noFill/>
          </a:ln>
        </p:spPr>
      </p:pic>
      <p:pic>
        <p:nvPicPr>
          <p:cNvPr id="81" name="Google Shape;81;p16" descr="Empty upside down mason jars resting on picket fence posts"/>
          <p:cNvPicPr preferRelativeResize="0"/>
          <p:nvPr/>
        </p:nvPicPr>
        <p:blipFill rotWithShape="1">
          <a:blip r:embed="rId5">
            <a:alphaModFix/>
          </a:blip>
          <a:srcRect l="9164" t="13038" r="3636" b="9949"/>
          <a:stretch/>
        </p:blipFill>
        <p:spPr>
          <a:xfrm>
            <a:off x="5443550" y="2511225"/>
            <a:ext cx="3517348" cy="20627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body" idx="1"/>
          </p:nvPr>
        </p:nvSpPr>
        <p:spPr>
          <a:xfrm>
            <a:off x="311700" y="1171675"/>
            <a:ext cx="4081800" cy="3778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Arial"/>
              <a:buChar char="❖"/>
            </a:pPr>
            <a:r>
              <a:rPr lang="en" sz="1600">
                <a:latin typeface="Arial"/>
                <a:ea typeface="Arial"/>
                <a:cs typeface="Arial"/>
                <a:sym typeface="Arial"/>
              </a:rPr>
              <a:t>instant: record index</a:t>
            </a:r>
            <a:endParaRPr sz="1600">
              <a:latin typeface="Arial"/>
              <a:ea typeface="Arial"/>
              <a:cs typeface="Arial"/>
              <a:sym typeface="Arial"/>
            </a:endParaRPr>
          </a:p>
          <a:p>
            <a:pPr marL="457200" lvl="0" indent="-330200" algn="l" rtl="0">
              <a:spcBef>
                <a:spcPts val="0"/>
              </a:spcBef>
              <a:spcAft>
                <a:spcPts val="0"/>
              </a:spcAft>
              <a:buSzPts val="1600"/>
              <a:buFont typeface="Arial"/>
              <a:buChar char="❖"/>
            </a:pPr>
            <a:r>
              <a:rPr lang="en" sz="1600">
                <a:latin typeface="Arial"/>
                <a:ea typeface="Arial"/>
                <a:cs typeface="Arial"/>
                <a:sym typeface="Arial"/>
              </a:rPr>
              <a:t>dteday : date</a:t>
            </a:r>
            <a:endParaRPr sz="1600">
              <a:latin typeface="Arial"/>
              <a:ea typeface="Arial"/>
              <a:cs typeface="Arial"/>
              <a:sym typeface="Arial"/>
            </a:endParaRPr>
          </a:p>
          <a:p>
            <a:pPr marL="457200" lvl="0" indent="-330200" algn="l" rtl="0">
              <a:spcBef>
                <a:spcPts val="0"/>
              </a:spcBef>
              <a:spcAft>
                <a:spcPts val="0"/>
              </a:spcAft>
              <a:buSzPts val="1600"/>
              <a:buFont typeface="Arial"/>
              <a:buChar char="❖"/>
            </a:pPr>
            <a:r>
              <a:rPr lang="en" sz="1600">
                <a:latin typeface="Arial"/>
                <a:ea typeface="Arial"/>
                <a:cs typeface="Arial"/>
                <a:sym typeface="Arial"/>
              </a:rPr>
              <a:t>season : season</a:t>
            </a:r>
            <a:endParaRPr sz="1600">
              <a:latin typeface="Arial"/>
              <a:ea typeface="Arial"/>
              <a:cs typeface="Arial"/>
              <a:sym typeface="Arial"/>
            </a:endParaRPr>
          </a:p>
          <a:p>
            <a:pPr marL="914400" lvl="1" indent="-317500" algn="l" rtl="0">
              <a:spcBef>
                <a:spcPts val="0"/>
              </a:spcBef>
              <a:spcAft>
                <a:spcPts val="0"/>
              </a:spcAft>
              <a:buSzPts val="1400"/>
              <a:buFont typeface="Arial"/>
              <a:buChar char="➢"/>
            </a:pPr>
            <a:r>
              <a:rPr lang="en" sz="1400">
                <a:latin typeface="Arial"/>
                <a:ea typeface="Arial"/>
                <a:cs typeface="Arial"/>
                <a:sym typeface="Arial"/>
              </a:rPr>
              <a:t>1:winter</a:t>
            </a:r>
            <a:endParaRPr sz="1400">
              <a:latin typeface="Arial"/>
              <a:ea typeface="Arial"/>
              <a:cs typeface="Arial"/>
              <a:sym typeface="Arial"/>
            </a:endParaRPr>
          </a:p>
          <a:p>
            <a:pPr marL="914400" lvl="1" indent="-317500" algn="l" rtl="0">
              <a:spcBef>
                <a:spcPts val="0"/>
              </a:spcBef>
              <a:spcAft>
                <a:spcPts val="0"/>
              </a:spcAft>
              <a:buSzPts val="1400"/>
              <a:buFont typeface="Arial"/>
              <a:buChar char="➢"/>
            </a:pPr>
            <a:r>
              <a:rPr lang="en" sz="1400">
                <a:latin typeface="Arial"/>
                <a:ea typeface="Arial"/>
                <a:cs typeface="Arial"/>
                <a:sym typeface="Arial"/>
              </a:rPr>
              <a:t>2:spring</a:t>
            </a:r>
            <a:endParaRPr sz="1400">
              <a:latin typeface="Arial"/>
              <a:ea typeface="Arial"/>
              <a:cs typeface="Arial"/>
              <a:sym typeface="Arial"/>
            </a:endParaRPr>
          </a:p>
          <a:p>
            <a:pPr marL="914400" lvl="1" indent="-317500" algn="l" rtl="0">
              <a:spcBef>
                <a:spcPts val="0"/>
              </a:spcBef>
              <a:spcAft>
                <a:spcPts val="0"/>
              </a:spcAft>
              <a:buSzPts val="1400"/>
              <a:buFont typeface="Arial"/>
              <a:buChar char="➢"/>
            </a:pPr>
            <a:r>
              <a:rPr lang="en" sz="1400">
                <a:latin typeface="Arial"/>
                <a:ea typeface="Arial"/>
                <a:cs typeface="Arial"/>
                <a:sym typeface="Arial"/>
              </a:rPr>
              <a:t>3:summer</a:t>
            </a:r>
            <a:endParaRPr sz="1400">
              <a:latin typeface="Arial"/>
              <a:ea typeface="Arial"/>
              <a:cs typeface="Arial"/>
              <a:sym typeface="Arial"/>
            </a:endParaRPr>
          </a:p>
          <a:p>
            <a:pPr marL="914400" lvl="1" indent="-317500" algn="l" rtl="0">
              <a:spcBef>
                <a:spcPts val="0"/>
              </a:spcBef>
              <a:spcAft>
                <a:spcPts val="0"/>
              </a:spcAft>
              <a:buSzPts val="1400"/>
              <a:buFont typeface="Arial"/>
              <a:buChar char="➢"/>
            </a:pPr>
            <a:r>
              <a:rPr lang="en" sz="1400">
                <a:latin typeface="Arial"/>
                <a:ea typeface="Arial"/>
                <a:cs typeface="Arial"/>
                <a:sym typeface="Arial"/>
              </a:rPr>
              <a:t>4:fall</a:t>
            </a:r>
            <a:endParaRPr sz="1400">
              <a:latin typeface="Arial"/>
              <a:ea typeface="Arial"/>
              <a:cs typeface="Arial"/>
              <a:sym typeface="Arial"/>
            </a:endParaRPr>
          </a:p>
          <a:p>
            <a:pPr marL="457200" lvl="0" indent="-330200" algn="l" rtl="0">
              <a:spcBef>
                <a:spcPts val="0"/>
              </a:spcBef>
              <a:spcAft>
                <a:spcPts val="0"/>
              </a:spcAft>
              <a:buSzPts val="1600"/>
              <a:buFont typeface="Arial"/>
              <a:buChar char="❖"/>
            </a:pPr>
            <a:r>
              <a:rPr lang="en" sz="1600">
                <a:latin typeface="Arial"/>
                <a:ea typeface="Arial"/>
                <a:cs typeface="Arial"/>
                <a:sym typeface="Arial"/>
              </a:rPr>
              <a:t>yr : year</a:t>
            </a:r>
            <a:endParaRPr sz="1600">
              <a:latin typeface="Arial"/>
              <a:ea typeface="Arial"/>
              <a:cs typeface="Arial"/>
              <a:sym typeface="Arial"/>
            </a:endParaRPr>
          </a:p>
          <a:p>
            <a:pPr marL="914400" lvl="1" indent="-317500" algn="l" rtl="0">
              <a:spcBef>
                <a:spcPts val="0"/>
              </a:spcBef>
              <a:spcAft>
                <a:spcPts val="0"/>
              </a:spcAft>
              <a:buSzPts val="1400"/>
              <a:buFont typeface="Arial"/>
              <a:buChar char="➢"/>
            </a:pPr>
            <a:r>
              <a:rPr lang="en" sz="1400">
                <a:latin typeface="Arial"/>
                <a:ea typeface="Arial"/>
                <a:cs typeface="Arial"/>
                <a:sym typeface="Arial"/>
              </a:rPr>
              <a:t>0: 2011</a:t>
            </a:r>
            <a:endParaRPr sz="1400">
              <a:latin typeface="Arial"/>
              <a:ea typeface="Arial"/>
              <a:cs typeface="Arial"/>
              <a:sym typeface="Arial"/>
            </a:endParaRPr>
          </a:p>
          <a:p>
            <a:pPr marL="914400" lvl="1" indent="-317500" algn="l" rtl="0">
              <a:spcBef>
                <a:spcPts val="0"/>
              </a:spcBef>
              <a:spcAft>
                <a:spcPts val="0"/>
              </a:spcAft>
              <a:buSzPts val="1400"/>
              <a:buFont typeface="Arial"/>
              <a:buChar char="➢"/>
            </a:pPr>
            <a:r>
              <a:rPr lang="en" sz="1400">
                <a:latin typeface="Arial"/>
                <a:ea typeface="Arial"/>
                <a:cs typeface="Arial"/>
                <a:sym typeface="Arial"/>
              </a:rPr>
              <a:t>1:2012</a:t>
            </a:r>
            <a:endParaRPr sz="1400">
              <a:latin typeface="Arial"/>
              <a:ea typeface="Arial"/>
              <a:cs typeface="Arial"/>
              <a:sym typeface="Arial"/>
            </a:endParaRPr>
          </a:p>
          <a:p>
            <a:pPr marL="457200" lvl="0" indent="-330200" algn="l" rtl="0">
              <a:spcBef>
                <a:spcPts val="0"/>
              </a:spcBef>
              <a:spcAft>
                <a:spcPts val="0"/>
              </a:spcAft>
              <a:buSzPts val="1600"/>
              <a:buFont typeface="Arial"/>
              <a:buChar char="❖"/>
            </a:pPr>
            <a:r>
              <a:rPr lang="en" sz="1600">
                <a:latin typeface="Arial"/>
                <a:ea typeface="Arial"/>
                <a:cs typeface="Arial"/>
                <a:sym typeface="Arial"/>
              </a:rPr>
              <a:t>mnth : month ( 1 to 12)</a:t>
            </a:r>
            <a:endParaRPr sz="1600">
              <a:latin typeface="Arial"/>
              <a:ea typeface="Arial"/>
              <a:cs typeface="Arial"/>
              <a:sym typeface="Arial"/>
            </a:endParaRPr>
          </a:p>
          <a:p>
            <a:pPr marL="457200" lvl="0" indent="-330200" algn="l" rtl="0">
              <a:spcBef>
                <a:spcPts val="0"/>
              </a:spcBef>
              <a:spcAft>
                <a:spcPts val="0"/>
              </a:spcAft>
              <a:buSzPts val="1600"/>
              <a:buFont typeface="Arial"/>
              <a:buChar char="❖"/>
            </a:pPr>
            <a:r>
              <a:rPr lang="en" sz="1600">
                <a:latin typeface="Arial"/>
                <a:ea typeface="Arial"/>
                <a:cs typeface="Arial"/>
                <a:sym typeface="Arial"/>
              </a:rPr>
              <a:t>*hr : hour (0 to 23)   </a:t>
            </a:r>
            <a:endParaRPr sz="1600">
              <a:latin typeface="Arial"/>
              <a:ea typeface="Arial"/>
              <a:cs typeface="Arial"/>
              <a:sym typeface="Arial"/>
            </a:endParaRPr>
          </a:p>
          <a:p>
            <a:pPr marL="457200" lvl="0" indent="-330200" algn="l" rtl="0">
              <a:spcBef>
                <a:spcPts val="0"/>
              </a:spcBef>
              <a:spcAft>
                <a:spcPts val="0"/>
              </a:spcAft>
              <a:buSzPts val="1600"/>
              <a:buFont typeface="Arial"/>
              <a:buChar char="❖"/>
            </a:pPr>
            <a:r>
              <a:rPr lang="en" sz="1600">
                <a:latin typeface="Arial"/>
                <a:ea typeface="Arial"/>
                <a:cs typeface="Arial"/>
                <a:sym typeface="Arial"/>
              </a:rPr>
              <a:t>holiday : weather day is holiday or not</a:t>
            </a:r>
            <a:endParaRPr sz="1600">
              <a:latin typeface="Arial"/>
              <a:ea typeface="Arial"/>
              <a:cs typeface="Arial"/>
              <a:sym typeface="Arial"/>
            </a:endParaRPr>
          </a:p>
          <a:p>
            <a:pPr marL="0" lvl="0" indent="0" algn="l" rtl="0">
              <a:spcBef>
                <a:spcPts val="1600"/>
              </a:spcBef>
              <a:spcAft>
                <a:spcPts val="0"/>
              </a:spcAft>
              <a:buNone/>
            </a:pPr>
            <a:endParaRPr sz="1600">
              <a:latin typeface="Arial"/>
              <a:ea typeface="Arial"/>
              <a:cs typeface="Arial"/>
              <a:sym typeface="Arial"/>
            </a:endParaRPr>
          </a:p>
          <a:p>
            <a:pPr marL="0" lvl="0" indent="0" algn="l" rtl="0">
              <a:spcBef>
                <a:spcPts val="1600"/>
              </a:spcBef>
              <a:spcAft>
                <a:spcPts val="1600"/>
              </a:spcAft>
              <a:buNone/>
            </a:pPr>
            <a:endParaRPr sz="1600">
              <a:latin typeface="Arial"/>
              <a:ea typeface="Arial"/>
              <a:cs typeface="Arial"/>
              <a:sym typeface="Arial"/>
            </a:endParaRPr>
          </a:p>
        </p:txBody>
      </p:sp>
      <p:sp>
        <p:nvSpPr>
          <p:cNvPr id="87" name="Google Shape;87;p17"/>
          <p:cNvSpPr txBox="1">
            <a:spLocks noGrp="1"/>
          </p:cNvSpPr>
          <p:nvPr>
            <p:ph type="body" idx="2"/>
          </p:nvPr>
        </p:nvSpPr>
        <p:spPr>
          <a:xfrm>
            <a:off x="4661300" y="1171675"/>
            <a:ext cx="4170900" cy="3397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Arial"/>
              <a:buChar char="❖"/>
            </a:pPr>
            <a:r>
              <a:rPr lang="en" sz="1600">
                <a:latin typeface="Arial"/>
                <a:ea typeface="Arial"/>
                <a:cs typeface="Arial"/>
                <a:sym typeface="Arial"/>
              </a:rPr>
              <a:t>weekday : day of the week</a:t>
            </a:r>
            <a:endParaRPr sz="1600">
              <a:latin typeface="Arial"/>
              <a:ea typeface="Arial"/>
              <a:cs typeface="Arial"/>
              <a:sym typeface="Arial"/>
            </a:endParaRPr>
          </a:p>
          <a:p>
            <a:pPr marL="457200" lvl="0" indent="-330200" algn="l" rtl="0">
              <a:spcBef>
                <a:spcPts val="0"/>
              </a:spcBef>
              <a:spcAft>
                <a:spcPts val="0"/>
              </a:spcAft>
              <a:buSzPts val="1600"/>
              <a:buFont typeface="Arial"/>
              <a:buChar char="❖"/>
            </a:pPr>
            <a:r>
              <a:rPr lang="en" sz="1600">
                <a:latin typeface="Arial"/>
                <a:ea typeface="Arial"/>
                <a:cs typeface="Arial"/>
                <a:sym typeface="Arial"/>
              </a:rPr>
              <a:t>workingday : if day is neither weekend nor holiday is 1, otherwise is 0</a:t>
            </a:r>
            <a:endParaRPr sz="1600">
              <a:latin typeface="Arial"/>
              <a:ea typeface="Arial"/>
              <a:cs typeface="Arial"/>
              <a:sym typeface="Arial"/>
            </a:endParaRPr>
          </a:p>
          <a:p>
            <a:pPr marL="457200" lvl="0" indent="-330200" algn="l" rtl="0">
              <a:spcBef>
                <a:spcPts val="0"/>
              </a:spcBef>
              <a:spcAft>
                <a:spcPts val="0"/>
              </a:spcAft>
              <a:buSzPts val="1600"/>
              <a:buFont typeface="Arial"/>
              <a:buChar char="❖"/>
            </a:pPr>
            <a:r>
              <a:rPr lang="en" sz="1600">
                <a:latin typeface="Arial"/>
                <a:ea typeface="Arial"/>
                <a:cs typeface="Arial"/>
                <a:sym typeface="Arial"/>
              </a:rPr>
              <a:t>weathersit :</a:t>
            </a:r>
            <a:endParaRPr sz="1600">
              <a:latin typeface="Arial"/>
              <a:ea typeface="Arial"/>
              <a:cs typeface="Arial"/>
              <a:sym typeface="Arial"/>
            </a:endParaRPr>
          </a:p>
          <a:p>
            <a:pPr marL="914400" lvl="1" indent="-317500" algn="l" rtl="0">
              <a:spcBef>
                <a:spcPts val="0"/>
              </a:spcBef>
              <a:spcAft>
                <a:spcPts val="0"/>
              </a:spcAft>
              <a:buSzPts val="1400"/>
              <a:buFont typeface="Arial"/>
              <a:buChar char="➢"/>
            </a:pPr>
            <a:r>
              <a:rPr lang="en" sz="1400">
                <a:latin typeface="Arial"/>
                <a:ea typeface="Arial"/>
                <a:cs typeface="Arial"/>
                <a:sym typeface="Arial"/>
              </a:rPr>
              <a:t>1: Clear, Few clouds, Partly cloudy, Partly cloudy</a:t>
            </a:r>
            <a:endParaRPr sz="1400">
              <a:latin typeface="Arial"/>
              <a:ea typeface="Arial"/>
              <a:cs typeface="Arial"/>
              <a:sym typeface="Arial"/>
            </a:endParaRPr>
          </a:p>
          <a:p>
            <a:pPr marL="914400" lvl="1" indent="-317500" algn="l" rtl="0">
              <a:spcBef>
                <a:spcPts val="0"/>
              </a:spcBef>
              <a:spcAft>
                <a:spcPts val="0"/>
              </a:spcAft>
              <a:buSzPts val="1400"/>
              <a:buFont typeface="Arial"/>
              <a:buChar char="➢"/>
            </a:pPr>
            <a:r>
              <a:rPr lang="en" sz="1400">
                <a:latin typeface="Arial"/>
                <a:ea typeface="Arial"/>
                <a:cs typeface="Arial"/>
                <a:sym typeface="Arial"/>
              </a:rPr>
              <a:t>2: Mist + Cloudy, Mist + Broken clouds, Mist + Few clouds, Mist</a:t>
            </a:r>
            <a:endParaRPr sz="1400">
              <a:latin typeface="Arial"/>
              <a:ea typeface="Arial"/>
              <a:cs typeface="Arial"/>
              <a:sym typeface="Arial"/>
            </a:endParaRPr>
          </a:p>
          <a:p>
            <a:pPr marL="914400" lvl="1" indent="-317500" algn="l" rtl="0">
              <a:spcBef>
                <a:spcPts val="0"/>
              </a:spcBef>
              <a:spcAft>
                <a:spcPts val="0"/>
              </a:spcAft>
              <a:buSzPts val="1400"/>
              <a:buFont typeface="Arial"/>
              <a:buChar char="➢"/>
            </a:pPr>
            <a:r>
              <a:rPr lang="en" sz="1400">
                <a:latin typeface="Arial"/>
                <a:ea typeface="Arial"/>
                <a:cs typeface="Arial"/>
                <a:sym typeface="Arial"/>
              </a:rPr>
              <a:t>3: Light Snow, Light Rain + Thunderstorm + Scattered clouds, Light Rain + Scattered clouds</a:t>
            </a:r>
            <a:endParaRPr sz="1400">
              <a:latin typeface="Arial"/>
              <a:ea typeface="Arial"/>
              <a:cs typeface="Arial"/>
              <a:sym typeface="Arial"/>
            </a:endParaRPr>
          </a:p>
          <a:p>
            <a:pPr marL="914400" lvl="1" indent="-317500" algn="l" rtl="0">
              <a:spcBef>
                <a:spcPts val="0"/>
              </a:spcBef>
              <a:spcAft>
                <a:spcPts val="0"/>
              </a:spcAft>
              <a:buSzPts val="1400"/>
              <a:buFont typeface="Arial"/>
              <a:buChar char="➢"/>
            </a:pPr>
            <a:r>
              <a:rPr lang="en" sz="1400">
                <a:latin typeface="Arial"/>
                <a:ea typeface="Arial"/>
                <a:cs typeface="Arial"/>
                <a:sym typeface="Arial"/>
              </a:rPr>
              <a:t>4: Heavy Rain + Ice Pallets + Thunderstorm + Mist, Snow + Fog</a:t>
            </a:r>
            <a:endParaRPr sz="1400">
              <a:latin typeface="Arial"/>
              <a:ea typeface="Arial"/>
              <a:cs typeface="Arial"/>
              <a:sym typeface="Arial"/>
            </a:endParaRPr>
          </a:p>
          <a:p>
            <a:pPr marL="457200" lvl="0" indent="0" algn="l" rtl="0">
              <a:spcBef>
                <a:spcPts val="1600"/>
              </a:spcBef>
              <a:spcAft>
                <a:spcPts val="1600"/>
              </a:spcAft>
              <a:buNone/>
            </a:pPr>
            <a:endParaRPr sz="1600">
              <a:latin typeface="Arial"/>
              <a:ea typeface="Arial"/>
              <a:cs typeface="Arial"/>
              <a:sym typeface="Arial"/>
            </a:endParaRPr>
          </a:p>
        </p:txBody>
      </p:sp>
      <p:sp>
        <p:nvSpPr>
          <p:cNvPr id="88" name="Google Shape;88;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DataSet -Attributes Information  </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247275" y="1257575"/>
            <a:ext cx="8439900" cy="3778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Arial"/>
              <a:buChar char="❖"/>
            </a:pPr>
            <a:r>
              <a:rPr lang="en" sz="1600">
                <a:latin typeface="Arial"/>
                <a:ea typeface="Arial"/>
                <a:cs typeface="Arial"/>
                <a:sym typeface="Arial"/>
              </a:rPr>
              <a:t>temp : Normalized temperature in Celsius. The values are derived via (t-t_min)/(t_max-t_min), t_min=-8, t_max=+39 (only in hourly scale)</a:t>
            </a:r>
            <a:br>
              <a:rPr lang="en" sz="1600">
                <a:latin typeface="Arial"/>
                <a:ea typeface="Arial"/>
                <a:cs typeface="Arial"/>
                <a:sym typeface="Arial"/>
              </a:rPr>
            </a:br>
            <a:endParaRPr sz="1600">
              <a:latin typeface="Arial"/>
              <a:ea typeface="Arial"/>
              <a:cs typeface="Arial"/>
              <a:sym typeface="Arial"/>
            </a:endParaRPr>
          </a:p>
          <a:p>
            <a:pPr marL="457200" lvl="0" indent="-330200" algn="l" rtl="0">
              <a:spcBef>
                <a:spcPts val="0"/>
              </a:spcBef>
              <a:spcAft>
                <a:spcPts val="0"/>
              </a:spcAft>
              <a:buSzPts val="1600"/>
              <a:buFont typeface="Arial"/>
              <a:buChar char="❖"/>
            </a:pPr>
            <a:r>
              <a:rPr lang="en" sz="1600">
                <a:latin typeface="Arial"/>
                <a:ea typeface="Arial"/>
                <a:cs typeface="Arial"/>
                <a:sym typeface="Arial"/>
              </a:rPr>
              <a:t>atemp: Normalized feeling temperature in Celsius. The values are derived via (t-t_min)/(t_max-t_min), t_min=-16, t_max=+50 (only in hourly scale)</a:t>
            </a:r>
            <a:br>
              <a:rPr lang="en" sz="1600">
                <a:latin typeface="Arial"/>
                <a:ea typeface="Arial"/>
                <a:cs typeface="Arial"/>
                <a:sym typeface="Arial"/>
              </a:rPr>
            </a:br>
            <a:endParaRPr sz="1600">
              <a:latin typeface="Arial"/>
              <a:ea typeface="Arial"/>
              <a:cs typeface="Arial"/>
              <a:sym typeface="Arial"/>
            </a:endParaRPr>
          </a:p>
          <a:p>
            <a:pPr marL="457200" lvl="0" indent="-330200" algn="l" rtl="0">
              <a:spcBef>
                <a:spcPts val="0"/>
              </a:spcBef>
              <a:spcAft>
                <a:spcPts val="0"/>
              </a:spcAft>
              <a:buSzPts val="1600"/>
              <a:buFont typeface="Arial"/>
              <a:buChar char="❖"/>
            </a:pPr>
            <a:r>
              <a:rPr lang="en" sz="1600">
                <a:latin typeface="Arial"/>
                <a:ea typeface="Arial"/>
                <a:cs typeface="Arial"/>
                <a:sym typeface="Arial"/>
              </a:rPr>
              <a:t>hum: Normalized humidity. The values are divided to 100 (max)</a:t>
            </a:r>
            <a:br>
              <a:rPr lang="en" sz="1600">
                <a:latin typeface="Arial"/>
                <a:ea typeface="Arial"/>
                <a:cs typeface="Arial"/>
                <a:sym typeface="Arial"/>
              </a:rPr>
            </a:br>
            <a:endParaRPr sz="1600">
              <a:latin typeface="Arial"/>
              <a:ea typeface="Arial"/>
              <a:cs typeface="Arial"/>
              <a:sym typeface="Arial"/>
            </a:endParaRPr>
          </a:p>
          <a:p>
            <a:pPr marL="457200" lvl="0" indent="-330200" algn="l" rtl="0">
              <a:spcBef>
                <a:spcPts val="0"/>
              </a:spcBef>
              <a:spcAft>
                <a:spcPts val="0"/>
              </a:spcAft>
              <a:buSzPts val="1600"/>
              <a:buFont typeface="Arial"/>
              <a:buChar char="❖"/>
            </a:pPr>
            <a:r>
              <a:rPr lang="en" sz="1600">
                <a:latin typeface="Arial"/>
                <a:ea typeface="Arial"/>
                <a:cs typeface="Arial"/>
                <a:sym typeface="Arial"/>
              </a:rPr>
              <a:t>windspeed: Normalized wind speed. The values are divided to 67 (max)</a:t>
            </a:r>
            <a:endParaRPr sz="1600">
              <a:latin typeface="Arial"/>
              <a:ea typeface="Arial"/>
              <a:cs typeface="Arial"/>
              <a:sym typeface="Arial"/>
            </a:endParaRPr>
          </a:p>
        </p:txBody>
      </p:sp>
      <p:sp>
        <p:nvSpPr>
          <p:cNvPr id="94" name="Google Shape;94;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DataSet -Attributes Information  </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425825" y="547825"/>
            <a:ext cx="7149900" cy="780900"/>
          </a:xfrm>
          <a:prstGeom prst="rect">
            <a:avLst/>
          </a:prstGeom>
        </p:spPr>
        <p:txBody>
          <a:bodyPr spcFirstLastPara="1" wrap="square" lIns="91425" tIns="91425" rIns="91425" bIns="91425" anchor="ctr" anchorCtr="0">
            <a:noAutofit/>
          </a:bodyPr>
          <a:lstStyle/>
          <a:p>
            <a:pPr marL="0" lvl="0" indent="0" algn="l" rtl="0">
              <a:lnSpc>
                <a:spcPct val="90000"/>
              </a:lnSpc>
              <a:spcBef>
                <a:spcPts val="0"/>
              </a:spcBef>
              <a:spcAft>
                <a:spcPts val="0"/>
              </a:spcAft>
              <a:buClr>
                <a:schemeClr val="dk1"/>
              </a:buClr>
              <a:buSzPts val="1100"/>
              <a:buFont typeface="Arial"/>
              <a:buNone/>
            </a:pPr>
            <a:r>
              <a:rPr lang="en" sz="3000" b="1">
                <a:solidFill>
                  <a:schemeClr val="dk1"/>
                </a:solidFill>
                <a:latin typeface="Arial"/>
                <a:ea typeface="Arial"/>
                <a:cs typeface="Arial"/>
                <a:sym typeface="Arial"/>
              </a:rPr>
              <a:t>Questions</a:t>
            </a:r>
            <a:endParaRPr sz="3000" b="1"/>
          </a:p>
        </p:txBody>
      </p:sp>
      <p:sp>
        <p:nvSpPr>
          <p:cNvPr id="100" name="Google Shape;100;p19"/>
          <p:cNvSpPr txBox="1"/>
          <p:nvPr/>
        </p:nvSpPr>
        <p:spPr>
          <a:xfrm>
            <a:off x="461100" y="1425175"/>
            <a:ext cx="8221800" cy="3289800"/>
          </a:xfrm>
          <a:prstGeom prst="rect">
            <a:avLst/>
          </a:prstGeom>
          <a:noFill/>
          <a:ln>
            <a:noFill/>
          </a:ln>
        </p:spPr>
        <p:txBody>
          <a:bodyPr spcFirstLastPara="1" wrap="square" lIns="91425" tIns="91425" rIns="91425" bIns="91425" anchor="t" anchorCtr="0">
            <a:noAutofit/>
          </a:bodyPr>
          <a:lstStyle/>
          <a:p>
            <a:pPr marL="457200" lvl="0" indent="-355600" algn="l" rtl="0">
              <a:lnSpc>
                <a:spcPct val="200000"/>
              </a:lnSpc>
              <a:spcBef>
                <a:spcPts val="1000"/>
              </a:spcBef>
              <a:spcAft>
                <a:spcPts val="0"/>
              </a:spcAft>
              <a:buClr>
                <a:schemeClr val="dk1"/>
              </a:buClr>
              <a:buSzPts val="2000"/>
              <a:buChar char="❖"/>
            </a:pPr>
            <a:r>
              <a:rPr lang="en" sz="2000">
                <a:solidFill>
                  <a:schemeClr val="dk1"/>
                </a:solidFill>
              </a:rPr>
              <a:t>Is weather condition associated with bike rental?</a:t>
            </a:r>
            <a:endParaRPr sz="2000">
              <a:solidFill>
                <a:schemeClr val="dk1"/>
              </a:solidFill>
            </a:endParaRPr>
          </a:p>
          <a:p>
            <a:pPr marL="457200" lvl="0" indent="-355600" algn="l" rtl="0">
              <a:lnSpc>
                <a:spcPct val="200000"/>
              </a:lnSpc>
              <a:spcBef>
                <a:spcPts val="0"/>
              </a:spcBef>
              <a:spcAft>
                <a:spcPts val="0"/>
              </a:spcAft>
              <a:buClr>
                <a:schemeClr val="dk1"/>
              </a:buClr>
              <a:buSzPts val="2000"/>
              <a:buChar char="❖"/>
            </a:pPr>
            <a:r>
              <a:rPr lang="en" sz="2000">
                <a:solidFill>
                  <a:schemeClr val="dk1"/>
                </a:solidFill>
              </a:rPr>
              <a:t>How does time of the day associate with bike rental?</a:t>
            </a:r>
            <a:endParaRPr sz="2000">
              <a:solidFill>
                <a:schemeClr val="dk1"/>
              </a:solidFill>
            </a:endParaRPr>
          </a:p>
          <a:p>
            <a:pPr marL="457200" lvl="0" indent="-355600" algn="l" rtl="0">
              <a:lnSpc>
                <a:spcPct val="200000"/>
              </a:lnSpc>
              <a:spcBef>
                <a:spcPts val="0"/>
              </a:spcBef>
              <a:spcAft>
                <a:spcPts val="0"/>
              </a:spcAft>
              <a:buClr>
                <a:schemeClr val="dk1"/>
              </a:buClr>
              <a:buSzPts val="2000"/>
              <a:buChar char="❖"/>
            </a:pPr>
            <a:r>
              <a:rPr lang="en" sz="2000">
                <a:solidFill>
                  <a:schemeClr val="dk1"/>
                </a:solidFill>
              </a:rPr>
              <a:t>What other features effect on the demand of rental?</a:t>
            </a:r>
            <a:endParaRPr sz="2000">
              <a:solidFill>
                <a:schemeClr val="dk1"/>
              </a:solidFill>
            </a:endParaRPr>
          </a:p>
          <a:p>
            <a:pPr marL="457200" lvl="0" indent="-355600" algn="l" rtl="0">
              <a:lnSpc>
                <a:spcPct val="200000"/>
              </a:lnSpc>
              <a:spcBef>
                <a:spcPts val="0"/>
              </a:spcBef>
              <a:spcAft>
                <a:spcPts val="0"/>
              </a:spcAft>
              <a:buClr>
                <a:schemeClr val="dk1"/>
              </a:buClr>
              <a:buSzPts val="2000"/>
              <a:buChar char="❖"/>
            </a:pPr>
            <a:r>
              <a:rPr lang="en" sz="2000">
                <a:solidFill>
                  <a:schemeClr val="dk1"/>
                </a:solidFill>
              </a:rPr>
              <a:t>Which type of riders contributed the demand and why?</a:t>
            </a:r>
            <a:endParaRPr sz="2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Conclusion</a:t>
            </a:r>
            <a:endParaRPr>
              <a:latin typeface="Arial"/>
              <a:ea typeface="Arial"/>
              <a:cs typeface="Arial"/>
              <a:sym typeface="Arial"/>
            </a:endParaRPr>
          </a:p>
        </p:txBody>
      </p:sp>
      <p:sp>
        <p:nvSpPr>
          <p:cNvPr id="106" name="Google Shape;106;p20"/>
          <p:cNvSpPr txBox="1">
            <a:spLocks noGrp="1"/>
          </p:cNvSpPr>
          <p:nvPr>
            <p:ph type="body" idx="1"/>
          </p:nvPr>
        </p:nvSpPr>
        <p:spPr>
          <a:xfrm>
            <a:off x="440275" y="113945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There is a positive correlation between temperature-to-usage and number of riders. This should make sense, as people are likely to bike outside in good weather like summer or when the temperature is between 60 -70 and unlikely to ride in cold weather and rainy. From the visualization chart, we can understand that bikers discouraged to bike when its rain.</a:t>
            </a:r>
            <a:endParaRPr>
              <a:latin typeface="Arial"/>
              <a:ea typeface="Arial"/>
              <a:cs typeface="Arial"/>
              <a:sym typeface="Arial"/>
            </a:endParaRPr>
          </a:p>
          <a:p>
            <a:pPr marL="0" lvl="0" indent="0" algn="l" rtl="0">
              <a:spcBef>
                <a:spcPts val="1600"/>
              </a:spcBef>
              <a:spcAft>
                <a:spcPts val="0"/>
              </a:spcAft>
              <a:buNone/>
            </a:pPr>
            <a:r>
              <a:rPr lang="en">
                <a:latin typeface="Arial"/>
                <a:ea typeface="Arial"/>
                <a:cs typeface="Arial"/>
                <a:sym typeface="Arial"/>
              </a:rPr>
              <a:t>Total demand should have higher contribution of registered user as compared to casual because registered user base would increase over time. By looking at the effects of time on the number of riders, people tend to bike in late night and the peaks are during 8–9 am and 5–7 pm. </a:t>
            </a:r>
            <a:endParaRPr>
              <a:latin typeface="Arial"/>
              <a:ea typeface="Arial"/>
              <a:cs typeface="Arial"/>
              <a:sym typeface="Arial"/>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518</Words>
  <Application>Microsoft Office PowerPoint</Application>
  <PresentationFormat>On-screen Show (16:9)</PresentationFormat>
  <Paragraphs>46</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Old Standard TT</vt:lpstr>
      <vt:lpstr>Paperback</vt:lpstr>
      <vt:lpstr>Tableau Homework Part 2 - Create visualization and Present insights</vt:lpstr>
      <vt:lpstr>City Bike System</vt:lpstr>
      <vt:lpstr>City Bike System </vt:lpstr>
      <vt:lpstr>Needs</vt:lpstr>
      <vt:lpstr>DataSet -Attributes Information  </vt:lpstr>
      <vt:lpstr>DataSet -Attributes Information  </vt:lpstr>
      <vt:lpstr>Questions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 Homework Part 2 - Create visualization and Present insights</dc:title>
  <cp:lastModifiedBy>Pa Pa</cp:lastModifiedBy>
  <cp:revision>2</cp:revision>
  <dcterms:modified xsi:type="dcterms:W3CDTF">2022-09-04T05:09:54Z</dcterms:modified>
</cp:coreProperties>
</file>