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notesMasterIdLst>
    <p:notesMasterId r:id="rId27"/>
  </p:notesMasterIdLst>
  <p:sldIdLst>
    <p:sldId id="268" r:id="rId3"/>
    <p:sldId id="269" r:id="rId4"/>
    <p:sldId id="270" r:id="rId5"/>
    <p:sldId id="271" r:id="rId6"/>
    <p:sldId id="272" r:id="rId7"/>
    <p:sldId id="256" r:id="rId8"/>
    <p:sldId id="273" r:id="rId9"/>
    <p:sldId id="274" r:id="rId10"/>
    <p:sldId id="257" r:id="rId11"/>
    <p:sldId id="259" r:id="rId12"/>
    <p:sldId id="266" r:id="rId13"/>
    <p:sldId id="260" r:id="rId14"/>
    <p:sldId id="262" r:id="rId15"/>
    <p:sldId id="264" r:id="rId16"/>
    <p:sldId id="267" r:id="rId17"/>
    <p:sldId id="263" r:id="rId18"/>
    <p:sldId id="265" r:id="rId19"/>
    <p:sldId id="258" r:id="rId20"/>
    <p:sldId id="275" r:id="rId21"/>
    <p:sldId id="279" r:id="rId22"/>
    <p:sldId id="280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88"/>
    <p:restoredTop sz="94711"/>
  </p:normalViewPr>
  <p:slideViewPr>
    <p:cSldViewPr snapToGrid="0">
      <p:cViewPr varScale="1">
        <p:scale>
          <a:sx n="116" d="100"/>
          <a:sy n="116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12-18T01:52:24.728"/>
    </inkml:context>
    <inkml:brush xml:id="br0">
      <inkml:brushProperty name="width" value="0.2" units="cm"/>
      <inkml:brushProperty name="height" value="0.4" units="cm"/>
      <inkml:brushProperty name="color" value="#8ED873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0,'26'0'78,"0"0"-78,0 0 15,25 0 1,1 0-16,-26 0 16,52 0-16,-26 0 15,0 0-15,-1 0 16,27 0-1,-26 0-15,0 0 16,0 26-16,25-26 16,-25 0-16,-26 0 15,26 0-15,0 0 16,0 0-16,0 0 16,-1 0-16,-25 0 15,26 0-15,-26 0 16,0 0-16,0 0 15,0 26 470,-26 0-470,0 0 17,0 0-17,0 0 1,0 0 0,0 0-1,0 0 1,0-1-1,0 1 17,0 0 218,-26 0-203,0-26-47,0 0 15,-26 0-15,26 0 16,0 0-16,-25 0 15,25 0-15,0 0 16,0 0-16,0 0 16,0 0 31,0 0-32,0 0 1,0 0-1,0 0 1,0 0 0,0 0-16,0 0 15,1 0 17,-1 0-32,0 0 15,0 0-15,0 0 16,0 0-1,0 0 1,0 0-16,0 0 31,0 0-15,0 0-16,0 0 31,1 0-31,-1 0 16,0 0-1,0 0 1,0 0 0,0 0-1,0 0 1,0 0 0,0 0-1,0 0 1,0 0-1,0 0 1,1 0 15,-1 0 32,0 0-32,0 0-15,26-26-1,0 0 188,26 26-156,0 0-31,0 0 0,-1 0-1,1 0-15,0 0 16,0 0-1,0 0-15,0 0 16,26 0-16,-26 0 16,26 0-16,-1 0 15,1 0-15,26 0 16,-26 0-16,0 0 16,0 0-16,-1 0 15,1 0-15,-26 0 16,0 0-1,0 0 1,0 0 15,-52 0 126,0 0-157,0 0 15,-52-26-15,52 26 16,-25-25-16,-1-1 15,0 26-15,0 0 16,26 0-16,-26-26 16,1 26-16,-1 0 15,26 0-15,-26 0 16,26 0-16,0-26 16,52 26 124,26 0-140,0 0 16,0 0-16,25 0 15,1 0-15,0 0 16,25 0-16,1 26 16,26-26-16,-52 0 15,-27 0-15,1 0 16,-26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12-18T01:52:33.487"/>
    </inkml:context>
    <inkml:brush xml:id="br0">
      <inkml:brushProperty name="width" value="0.2" units="cm"/>
      <inkml:brushProperty name="height" value="0.4" units="cm"/>
      <inkml:brushProperty name="color" value="#8ED873"/>
      <inkml:brushProperty name="tip" value="rectangle"/>
      <inkml:brushProperty name="rasterOp" value="maskPen"/>
      <inkml:brushProperty name="fitToCurve" value="1"/>
    </inkml:brush>
  </inkml:definitions>
  <inkml:trace contextRef="#ctx0" brushRef="#br0">25 20 0,'26'0'78,"0"0"-78,0 0 16,0 0-16,26 0 15,26 0-15,-26 0 16,-1 0-16,1 0 16,26 0-16,-26 0 15,0 0 1,-1 0-16,1 0 15,0 0-15,-26 0 16,26 0-16,-26 0 16,52 0-16,-53 0 15,27 0-15,-26 0 16,26 0-16,0 0 16,-26 0-16,0 0 15,0 0-15,0 0 16,0 0-16,-1 0 15,1 0 1,0 0-16,0 0 16,0 0-1,0 0-15,0 0 16,0 0-16,0 0 16,0 0-16,0 0 15,0 0-15,-1 0 16,1 0-1,0 0-15,0 0 16,0 0 0,0 0-16,0 0 15,0 0 1,0 0-16,0 0 16,0 0-1,0 0 1,-1 0-16,1 0 15,0 0 17,0 0-17,0 0 1,0 0 0,0 0-1,0 0 1,0 0 62,-26 26 203,0 0-265,0-1 15,0 1-15,0 0 15,0 0-15,0 0-16,0 0 15,0 0 79,-26 0 47,0-26-110,0 0-16,0 0 1,0 0 0,0 0-1,0 0 1,0 0-16,1 0 16,-1 0-16,0 0 15,0 0 1,0 0-16,0 0 15,0 0-15,-26 0 16,26 0-16,0 0 16,0 0-16,1 0 15,-1 0-15,0 0 16,0 0-16,0 0 16,0 0-16,0 0 31,0 0-31,0 0 15,0 0-15,0 0 16,0 0-16,1 0 16,-1 0-16,-26 0 15,26 0 1,-26 0-16,26 0 16,0 0-16,0 0 15,-26 0-15,26 0 16,1 0-16,-1 0 15,0 0-15,0 0 16,0 0 0,0 0-16,0 0 15,0 0-15,0 0 16,0 0-16,0 0 16,0 0-1,1 0 1,-1 0-1,0 0 1,0 0-16,0 0 16,0 0-16,0 0 15,0 0 1,0 0-16,0 0 16,0 0-1,0 0 1,1 0-1,-1 0 1,0 0 47,0 0-63,0 0 31,0 0 47,0 0-31,0 0-16,0 0 0,0 0 157,26 26-173,0 0 1,0 0-16,0 0 16,0-1 15,26-25 219,0 0-250,26 0 16,-26 0-16,26 0 15,-26 0-15,25 0 16,1 0-16,-26 0 15,26 0-15,-26 0 16,0 0-16,0 26 16,0-26-16,0 0 15,0 0-15,-1 0 16,1 0-16,0 0 16,0 0-1,0 0-15,26 0 16,-26 0-16,26 0 15,0 0 1,-27 0-16,1 0 16,0 0-16,0 0 15,0 0-15,0 0 16,0 0-16,0 0 16,0 0-1,0 0 1,0 0-1,0 0-15,0 0 16,-1 0 0,1 0-16,0 0 15,0 0-15,0 0 16,0 0 0,0 0-16,0 0 15,0 0 1,0 0-1,0 0 1,0 0 15,-1 0-31,1 0 16,0 0 0,0 0-1,0 0-15,0 0 16,0 0-1,0 0 1,0 0 0,0-26 15,0 26 16,0-25-32,-1 25 1,-25-26 0,26 26-1,0 0 1,-26-26-16,26 26 16,-26-26-1,0 0 1,26 26-16,0-26 15,-26 0 1,26 0 0,-26 0 62,0 0-63,26 26 1,-26-26-16,0 0 78,0 1-47,-26 25 16,0 0-31,26-26-16,-26 26 16,0 0-1,0 0-15,0 0 16,0 0-16,1 0 15,-1 0-15,0 0 16,-26 0-16,26 0 16,0 0-16,0 0 15,0 0-15,0 0 16,0 0-16,-25 0 16,25 0-16,0 0 15,0 0 1,-26 0-16,0 0 15,26 0-15,0 0 16,0 0-16,-25 0 16,25 0-16,0 0 15,0 0-15,0 0 16,0 0 0,-26 0-16,26 0 15,-26 0-15,26 0 16,-25 0-16,25 0 15,0 0-15,0 0 16,-26 0-16,26 0 16,0 0-16,0 0 15,0 0-15,0 0 16,0 0-16,1 0 16,-27 0-16,26 0 15,0 0-15,0 0 16,0 0-16,0 0 15,0 0-15,0 0 16,0 0-16,0 0 16,1 0-16,-1 0 15,0 0 1,0 0 0,0 0-1,0 0-15,0 0 16,0 0 15,0 0-15,0 0 15,0 0 156,26 26-187,0-1 16,0 1-16,-26-26 16,26 26-1,0 0-15,0 0 16,-25 0-16,25 0 16,0 0 140,25-26-109,-25 26-47,52-26 15,-26 0-15,26 26 16,-26-26 0,52 0-16,-26 0 0,-1 26 15,1-26-15,0 0 16,0 0-1,0 0-15,0 0 16,-1 0-16,-25 0 16,26 0-16,-26 0 15,26 0-15,0 0 16,-26 0-16,0 0 16,25 0-16,-25 0 15,0 0-15,0 0 16,26 0-16,-26 0 15,0 0-15,0 0 16,0 0-16,0 0 16,0 0-16,-1 0 15,1 0-15,0 0 16,0 0-16,26 0 16,-26 0-16,0 0 15,0 0-15,0 0 16,0 0-16,0 0 15,-1 0 1,1 0 0,0 0-16,0 0 31,0 0-31,0 0 16,0 0-1,0 0-15,0 0 16,0 0-1,0 0 1,0 0 0,-1 0-1,1 0 1,0 0 15,0 0-15,0 0-1,0 0 1,0 0 15,0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12-18T01:53:10.744"/>
    </inkml:context>
    <inkml:brush xml:id="br0">
      <inkml:brushProperty name="width" value="0.2" units="cm"/>
      <inkml:brushProperty name="height" value="0.4" units="cm"/>
      <inkml:brushProperty name="color" value="#8ED873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0,'21'0'78,"0"0"-78,22 0 16,-1 0-16,0 0 15,1 0-15,-1 0 16,22 0-16,-22 0 15,0 0-15,0 0 16,1 0-16,-1 0 16,1 0-16,-22 0 15,42 0-15,-42 0 16,22 0 0,-1 0-16,-21 0 0,0 0 31,1 0-31,-1 0 15,0 0-15,0 0 16,0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12-18T01:53:12.753"/>
    </inkml:context>
    <inkml:brush xml:id="br0">
      <inkml:brushProperty name="width" value="0.2" units="cm"/>
      <inkml:brushProperty name="height" value="0.4" units="cm"/>
      <inkml:brushProperty name="color" value="#8ED873"/>
      <inkml:brushProperty name="tip" value="rectangle"/>
      <inkml:brushProperty name="rasterOp" value="maskPen"/>
      <inkml:brushProperty name="fitToCurve" value="1"/>
    </inkml:brush>
  </inkml:definitions>
  <inkml:trace contextRef="#ctx0" brushRef="#br0">0 4 0,'22'0'125,"20"0"-125,21 0 16,1 0-16,-1 0 15,1 0-15,-1 0 16,1 0-16,-1 0 16,-20 0-16,-1 0 15,0 0-15,1 0 16,-1 21-16,-21-21 15,0 0-15,1 0 16,-1 0-16,0 0 16,0 0-16,0 0 15,0 0-15,22 0 16,-22 0-16,0 0 16,0 0-16,0 0 15,1 0 1,-1 0-1,0 0 1,0 0 15,0 0-15,0 0 0,0 0-1,1 0-15,-1 0 16,0 0-1,0 0 1,0 0 0,1 0-1,-1 0-15,0 0 16,0 0 0,0 0-1,0 0-15,0 0 16,1 0 15,-1 0-15,0 0 15,0 0-15,0 0 15,1 0 0,-1 0 0,0 0-15,0 0 46,0 0-46,0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12-18T01:53:18.129"/>
    </inkml:context>
    <inkml:brush xml:id="br0">
      <inkml:brushProperty name="width" value="0.2" units="cm"/>
      <inkml:brushProperty name="height" value="0.4" units="cm"/>
      <inkml:brushProperty name="color" value="#8ED873"/>
      <inkml:brushProperty name="tip" value="rectangle"/>
      <inkml:brushProperty name="rasterOp" value="maskPen"/>
      <inkml:brushProperty name="fitToCurve" value="1"/>
    </inkml:brush>
  </inkml:definitions>
  <inkml:trace contextRef="#ctx0" brushRef="#br0">0 2 0,'21'0'78,"21"0"-78,1 0 16,-1 0-16,0 0 15,1 0-15,20 0 16,1 0-16,-1 0 16,22 0-16,-43 0 15,0 0-15,1 0 16,-1 0-16,22 0 15,-43 0 1,21 0-16,-21 0 0,0 0 16,1 0-1,-1 0-15,0 0 16,0 0 0,0 0 15,1 0 47,-1 0-62,0 0-1,0 0 1,0 0 46,0 0-30,0 0 30,1 0 16,-1 0-47,0 0-15,0 0 0,-42 0 265,0 0-281,0 0 16,-1 0-16,1 0 15,0 0-15,-21 0 16,0 0-1,20 0-15,1 0 16,0 0-16,-21 0 16,-1 0-16,1 0 15,21 0 1,0 0-16,0 0 16,-1 0-16,1 21 15,0-21-15,0 0 16,0 0-1,-1 0 1,1 0 15,0 0-15,0 0 0,0 0-1,0 0 1,0 0-16,-1 0 15,1 0 1,0 0 0,0 0-1,0 0-15,-1 0 16,1 0 0,0 0-1,0 0-15,0 0 16,0 0-1,0 0 1,-1 0 15,1 0 47,0 0-46,0 0 280,0 0-265,-1 0-16,1 0 1,0 0-17,0 0 16,21 21 251,0 1-204,0-1 78,21-21-62,0 0-79,0 0 1,1 0 0,-1 0-16,21 0 15,-21 0-15,1 0 16,-1 0-16,21 0 16,-21 0-16,0 0 15,0 0-15,1 0 16,-1 0-16,21 0 15,1 0-15,-22 0 16,21 0-16,-21 0 16,0 0-16,0 0 15,1 0-15,-1 0 16,0 0-16,0 0 31,0 0 16,1 0-31,-1 0-1,0 0-15,0 0 16,0 0-16,0 0 16,0 0-1,1 0 1,-1 0-1,0 0 17,0 0-17,0 0 1,1 0 15,-1 0-15,0 0 15,0 0 157,0 0-126,0 0-31,0 0-15,1-21 0,-1 21 155,0 0-155,0 0 0,0 0 46,1 0-31,-1 0-15,0 0 281,0 0-281,0 0-1,0 0 1,0 0-16,1 0 31,-1 0-15,0 0-16,0 0 15,0 0 1,1 0 0,-1 0-1,0 0 1,0 0-1,0 0 17,0 0-1,0 0 0,1 0 0,-1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12-18T03:17:44.790"/>
    </inkml:context>
    <inkml:brush xml:id="br0">
      <inkml:brushProperty name="width" value="0.2" units="cm"/>
      <inkml:brushProperty name="height" value="0.4" units="cm"/>
      <inkml:brushProperty name="color" value="#8ED873"/>
      <inkml:brushProperty name="tip" value="rectangle"/>
      <inkml:brushProperty name="rasterOp" value="maskPen"/>
      <inkml:brushProperty name="fitToCurve" value="1"/>
    </inkml:brush>
  </inkml:definitions>
  <inkml:trace contextRef="#ctx0" brushRef="#br0">0 47 0,'0'-26'93,"26"26"-61,0 0-17,26 0-15,-1 0 16,1 0-1,26 0-15,0 0 0,25 0 16,1 0 0,26 0-16,25 0 15,1 0-15,-27 0 16,1 0-16,-26 0 16,-1 0-16,-25 0 15,-26 0-15,26 0 16,-53 0-16,27 0 15,-26 0-15,0 0 16,0 0-16,0 0 16,0 0-1,0 0 1,26 0-16,-26 0 16,51 0-16,-25 0 15,0 0-15,26 0 16,-26 0-16,25 0 15,-25 0-15,0 0 16,-26 0-16,0 0 16,0 0-16,0 0 15,0 0-15,0 0 16,25 0 0,1 0-16,0 0 15,-26 0 1,0 0-16,26 0 15,-26 0-15,0 0 16,25 0-16,1 0 16,-26 0-16,26 0 15,0 0-15,0 0 16,25 0-16,1 0 16,26 0-16,-26 0 15,-27 0-15,1 0 16,0 0-16,-26 0 15,0 0-15,0 0 16,0 0-16,0 0 16,0 0-1,0 0 1,-1 0 15,1 0 0,0 0-15,0 0 125,0 0-110,0 0 31,0 0-46,0 0 31,0 0-31,0 0-1,0 0 157,0 0-141,-1 0 172,-25 26-203,0 0 16,0 0 0,0 0-16,0 0 15,0-1 1,0 1 0,0 0-1,0 0 266,-25-26-265,-1 0-16,0 0 16,0 0-16,0 0 15,0 26-15,0-26 16,0 0-16,-26 0 16,26 0-16,0 0 15,-25 0-15,-1 0 16,26 0-16,0 0 15,0 0-15,0 0 16,0 0-16,0 0 16,0 0-16,0 0 15,1 0-15,-1 0 16,0 0-16,0 0 16,0 0-16,0 0 15,0 0-15,0 0 16,0 26-1,0-26 1,0 0 0,0 0-16,1 0 15,-1 0 1,0 0 0,0 0-16,0 0 15,0 0-15,0 0 16,0 0-16,0 0 15,0 0-15,-26 0 16,26 0-16,1 0 16,-27 26-16,26-26 15,0 0-15,0 0 16,0 0-16,0 0 16,0 0-16,0 0 15,-26 0-15,27 0 16,-1 0-16,0 0 15,-26 0-15,26 0 16,-26 0-16,26 0 16,0 0-16,0 0 15,-25 0-15,25 0 16,0 0-16,0 0 16,-26 0-1,26 0-15,-26 0 16,0 0-16,26 0 15,-25 0-15,25 0 16,-26 0-16,0 0 16,0 0-16,0 0 15,0 0-15,1 0 16,-1 0-16,26 0 16,-26 0-16,0 0 15,0 0-15,26 0 16,-25 0-16,25 0 15,-26 0-15,26 0 16,0 0-16,0 0 16,0 0-16,0 0 15,0 0 1,0 0-16,26 26 16,-25-26-16,-1 0 15,-26 0 1,26 0-16,-52 0 15,26 0-15,-25 0 16,-1 0-16,0 0 16,0 0-1,0 0-15,-25 0 16,25 0-16,26 0 16,0 0-16,1 0 15,25 0-15,0 0 16,0 0-16,0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12-18T03:17:52.062"/>
    </inkml:context>
    <inkml:brush xml:id="br0">
      <inkml:brushProperty name="width" value="0.2" units="cm"/>
      <inkml:brushProperty name="height" value="0.4" units="cm"/>
      <inkml:brushProperty name="color" value="#8ED873"/>
      <inkml:brushProperty name="tip" value="rectangle"/>
      <inkml:brushProperty name="rasterOp" value="maskPen"/>
      <inkml:brushProperty name="fitToCurve" value="1"/>
    </inkml:brush>
  </inkml:definitions>
  <inkml:trace contextRef="#ctx0" brushRef="#br0">26 66 0,'52'0'188,"0"0"-188,0 0 16,0 0-16,51 0 15,27 0-15,-1 0 16,27 0-16,25 0 15,1 0 1,-27 0-16,-25 0 16,-26 0-16,-1 0 15,-25 0-15,26 0 16,-78 0-16,25 0 16,-25 0-16,0 0 15,0 0-15,0 0 16,0 0-16,0 0 15,26 0-15,0 0 16,-1 0-16,1 0 16,0 0-16,0 0 15,0 0-15,0 0 16,-1 0-16,1 0 16,0 0-16,0 0 15,26 0-15,-26 0 16,-1 0-16,1 0 15,-26 0-15,0 0 16,0 0 0,0 0-1,0 0 48,-26-26-63,26 26 15,0 0-15,0 0 16,-1 0-16,27 0 16,-26 0-16,26 0 15,-26 0-15,26-26 16,0 26-16,-26 0 16,25 0-16,1 0 15,-26 0-15,26 0 16,-26 0-16,26 0 15,-26 0-15,0 0 16,-1 0-16,1 0 16,0 0-1,0 0 17,0 0-17,0 0 1,0 0 15,0 0-15,0 0-1,0 0 1,0 0 0,0 0-1,0 0 16,-1 0 16,1 0 94,0 0-94,0 0 0,0 0-16,0 0 219,-26 26-203,0 0-32,0 0-15,-26 0 16,26 0 0,0 0-1,0 0 1,0 0 0,0 0 30,0 0-30,-26-1 156,26 1-94,-26 0 235,0-26-298,0 0-15,1 0 16,-1 0-16,-26 0 15,26 0-15,0 0 16,0 0-16,0 26 16,0-26-16,0 0 15,0 0-15,0 0 16,0 0-16,1 0 16,-1 0-16,0 0 15,0 0 1,0 0-16,0 0 15,0 0-15,0 0 16,0 0-16,0 0 16,0 0-16,0 0 15,1 0-15,-1 0 32,0 0-32,0 0 15,0 0 1,0 0-1,0 0 1,0 0 0,0 0-1,0 26-15,0-26 16,0 0 0,1 0-16,-1 0 15,0 0 1,0 0-1,0 0-15,0 0 16,0 0-16,0 0 16,0 0-1,0 0-15,-26 0 16,1 0-16,25 0 16,0 0-16,0 26 15,0-26-15,0 0 16,-26 0-16,26 0 15,0 0-15,-26 0 16,27 0-16,-27 0 16,0 0-16,0 0 15,26 0 1,-52 0-16,52 0 16,-51 0-16,25 0 15,0 0-15,0 0 16,-26 0-16,53 0 15,-27 0-15,26 0 16,0 0-16,0 0 16,0 0-16,0 0 15,0 0-15,0 0 32,0 0-32,0 0 15,1 0-15,-1 0 16,0 0-16,-26 0 15,26 0-15,-26 0 16,0 0-16,0 0 16,-25 0-16,51 0 15,-52 0-15,52 0 16,-26 0-16,26 0 16,-26 0-16,27 0 15,-1 0-15,0 0 16,0 0-1,0 0 32,0 0-15,0 0-17,0 0 1,0 0-16,0 0 15,0 0-15,-25 0 16,25 0-16,-26 0 16,0 0-16,0 0 15,0 0-15,26 0 16,-25 0-16,25 0 16,0 0-16,0 0 31,0 0 31,0 0-46,0 0 15,0 0 16,0 0 641,0 0-595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1EC9D-2F5C-D048-AFEF-470099D024A7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0E76D-9D1E-EF43-9B5C-BD8307C177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60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E76D-9D1E-EF43-9B5C-BD8307C17783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2633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F95C0-CFDD-84A8-9891-80196F1E8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40F8F8-8DB5-A744-090A-468B2878AC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DE456E-9045-C80F-C688-17E25698B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A16A9-6D81-2B7E-2BA0-3C74FF4F64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E76D-9D1E-EF43-9B5C-BD8307C17783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9239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353A-97D3-628F-579C-037002262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EDC613-3485-5B09-EB4A-301F9DB01A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53BA50-5B5C-54E6-4A9B-B277A07FD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scene16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82314-633D-4775-2C93-38B9E1E2B9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E76D-9D1E-EF43-9B5C-BD8307C17783}" type="slidenum">
              <a:rPr lang="en-DE" smtClean="0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753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3EDD0-2603-7CDF-EEA6-4872E2E4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994812-27E3-C416-C3DD-9BF07B6A61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84E2A6-7BF2-A05C-C718-076FF96E6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B71B0-1417-113B-73E9-DB0639FB08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E76D-9D1E-EF43-9B5C-BD8307C17783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7339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52AED-E979-1A08-94DB-59B901298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EA1EFB-1C14-4E28-AA69-53E16CA03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6473A1-3550-F362-554C-A58FFD4B4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9226F-9CBF-492E-1EB3-240938B0F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E76D-9D1E-EF43-9B5C-BD8307C17783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0222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6A0A6-F99E-0C37-8011-CE2139A2C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2F23FA-8256-890A-BD7F-7F5CD05F8F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D2A9C1-A1DA-70B2-6F00-65673FB55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70D88-727B-E531-6FBC-88DF003C2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E76D-9D1E-EF43-9B5C-BD8307C17783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5388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FE4DD-FB5D-DF70-2582-DF6C58C42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62CE0-D947-3EE0-034F-2238C31B67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B41307-09AF-C113-F3FD-DBA124F1D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7197D-643A-79C3-B341-C0E36D629F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E76D-9D1E-EF43-9B5C-BD8307C17783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4329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BDE68-6224-626E-185A-9C01C6A43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F0584F-40AD-F279-035E-513ADEDED7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D83099-12B8-A1CD-76A8-5A32CE77F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AFE02-2A19-00ED-9A7F-5032FB29F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E76D-9D1E-EF43-9B5C-BD8307C17783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3258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D7D1D-0C1D-2DFC-5BCC-25281A49F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20F2C7-56C4-DA5E-6EB8-CB0E0D1C6D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48B5B6-945E-D3C6-6242-0C2957EDB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scene16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B0AE0-E8E9-93E2-A0B1-08AF862EAF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E76D-9D1E-EF43-9B5C-BD8307C17783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0256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BEAA0-CE19-34B2-F964-660A49B41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26DDB-EFC4-ECB5-0CCD-67D1095D25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943F4F-287E-8E70-9C05-EB0BD6FE7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2BF55-9E5C-D6F7-D966-748D6E7633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E76D-9D1E-EF43-9B5C-BD8307C17783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6373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15165-B319-C750-1F6F-F4ED46BC5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28CF1E-8F7D-1AD8-2D1F-C0659D1763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7755B5-856C-542F-9203-911B73674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2AA29-D222-B0D6-ACAA-558F092D3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E76D-9D1E-EF43-9B5C-BD8307C17783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681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FE70-D5B6-2AFD-D7C2-05A3EA903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FE799-93BC-8148-D29A-7E215797F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14289-5164-229E-1C8C-B40659D4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646B3-4C00-EAE9-A897-5FF1B605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B963-0583-4343-2225-E2D8EB34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008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BFE6-6D2E-628D-F814-9576BCDB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13101-69F5-D78D-4729-BF249552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3DE57-FC2C-0247-F65F-EA641AFE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5BE6-43B9-1FF8-B0FE-4689A7B1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5041A-548D-6565-B8FE-141955B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702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E8B757-F695-68AC-98EB-52B630C38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A462F-DB22-F1E6-EEA0-39119E7E4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1078-6D53-0B6A-E5DD-CC6A124B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6EA82-B9A2-C4E8-7980-AD9FA34C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22026-BF61-756B-B41C-3938D9AF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9618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6988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139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1462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8267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0218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2258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08614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805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BBCE-A07E-97F5-564B-23F7C9B4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0635-F77D-C86D-8EFC-0673072B0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12EA5-833E-3DB1-971E-7DCCCCFA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20732-384E-AE97-F0BD-B58FBFC9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A4E0D-1E9C-F64B-913F-76AA85D3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34488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463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0557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10668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4412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82736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34143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96200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183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9DE4-5545-542F-E2C5-B0F4E2BF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7A97F-16D9-308D-CF5C-71E1F48AD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65D4C-0114-9C6E-6C87-878F4E02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F7795-112B-C761-16FD-D934A8C2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37321-759F-0EAA-1AF9-61170D3F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106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E6E6-FA2A-C27B-AFC0-F871DC87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F285B-770C-C85E-E889-84038449E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B0365-EA8C-3362-2C96-66CDD3BC7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FE085-5B70-C571-112B-D0AB6FCD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51858-A260-011C-166B-F502B00B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12A51-E631-300C-5EA7-77A04EE8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858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4C23-9DA5-9605-443B-99991A12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68D29-A6B0-5C77-00A9-5248343A1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FBCD0-8FF3-1671-621D-4F43D0ED7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2139B-4577-0B67-EC2A-0938A6EE9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FCAA5-B512-454E-AD7C-D6088665E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E32DA-E112-B5B1-B3ED-921BC2F3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573A8-6492-1FB9-5827-6276133F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7A3FC-8CC2-F836-29CE-56E8D62D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489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525B-65BA-2130-8AA3-E372C354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784A5-7A98-10E4-8A39-1E9A9C00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7585C-A76C-825E-3765-4FEEF385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858D2-5193-9A31-2D55-E8E06A62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440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6CE05-6B67-44A9-9192-5E152395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D2D09-3C9B-80F6-BE40-8117F23F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5997B-0D9B-32F0-C6D0-A39431BA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744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0DC1-E6A3-1636-C727-D5E3EECC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059D-2780-EFE6-1DBA-181E8EF61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75117-5356-C202-9674-190EBA9CF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D89A9-6BBE-EA16-BDC6-82CEC998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45327-2476-D300-B175-A0E1CEEA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2ECEA-D8F1-773D-E01C-55215E1C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102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D68B-08BA-C21F-FE5C-6CDF22D4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336BF-5198-B0C2-96E4-19C893D01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57976-1CDB-CBF3-B5E0-874C9717B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6AC73-9D77-95A1-88DF-AB88B1C8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A6-9085-CF46-9D65-7CE71094B598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E4569-8A8E-B308-EE3B-20C13822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7744C-2429-0241-7920-10735E06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998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C57B3-F09D-AEA4-AB71-72425EF6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67A3C-687D-BA7E-A9CE-184E3C37C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60CAF-2AE2-3BE4-3753-0BC0406D1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A311A6-9085-CF46-9D65-7CE71094B598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22FFE-8A7B-FB8F-FA8A-A1DD1BC80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CCE50-2A4A-2784-0F22-2B2F68EB0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456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311A6-9085-CF46-9D65-7CE71094B598}" type="datetimeFigureOut">
              <a:rPr lang="en-DE" smtClean="0"/>
              <a:t>18.12.24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588AB0-B275-6F40-899D-8CA09CFEF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609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5" Type="http://schemas.openxmlformats.org/officeDocument/2006/relationships/image" Target="../media/image11.emf"/><Relationship Id="rId4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2DCB21-DD4B-434F-8EB4-7DE25ED78017}"/>
              </a:ext>
            </a:extLst>
          </p:cNvPr>
          <p:cNvSpPr txBox="1"/>
          <p:nvPr/>
        </p:nvSpPr>
        <p:spPr>
          <a:xfrm>
            <a:off x="923731" y="2500604"/>
            <a:ext cx="58969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/>
              <a:t>Thema 4 - Blind Spots: Sensordaten (Bachelor)</a:t>
            </a:r>
            <a:endParaRPr lang="ru-RU" sz="4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483348-E973-4CF5-B840-478ACDF919C8}"/>
              </a:ext>
            </a:extLst>
          </p:cNvPr>
          <p:cNvSpPr txBox="1"/>
          <p:nvPr/>
        </p:nvSpPr>
        <p:spPr>
          <a:xfrm>
            <a:off x="923731" y="4600297"/>
            <a:ext cx="392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Miras Kassym, </a:t>
            </a:r>
            <a:r>
              <a:rPr lang="en-US" err="1"/>
              <a:t>Soyeon</a:t>
            </a:r>
            <a:r>
              <a:rPr lang="en-US"/>
              <a:t> Lim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93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8D8B1-DA19-3A8C-0BC8-D50DA5F14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00C932E-1B55-F4B6-0E53-C44BB2E9B68E}"/>
              </a:ext>
            </a:extLst>
          </p:cNvPr>
          <p:cNvSpPr/>
          <p:nvPr/>
        </p:nvSpPr>
        <p:spPr>
          <a:xfrm>
            <a:off x="4403385" y="2949701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AD5212-4C5D-5642-A4D9-5C4820555643}"/>
              </a:ext>
            </a:extLst>
          </p:cNvPr>
          <p:cNvSpPr txBox="1"/>
          <p:nvPr/>
        </p:nvSpPr>
        <p:spPr>
          <a:xfrm>
            <a:off x="4403385" y="3098667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update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53C80D0-2C84-2B5C-78AF-DB8954699EE3}"/>
              </a:ext>
            </a:extLst>
          </p:cNvPr>
          <p:cNvSpPr/>
          <p:nvPr/>
        </p:nvSpPr>
        <p:spPr>
          <a:xfrm>
            <a:off x="4403385" y="3860434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EBB6EA-5FEC-CEE8-97A0-5AB0A36126B1}"/>
              </a:ext>
            </a:extLst>
          </p:cNvPr>
          <p:cNvSpPr txBox="1"/>
          <p:nvPr/>
        </p:nvSpPr>
        <p:spPr>
          <a:xfrm>
            <a:off x="4403385" y="4009400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create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A3C530-8D59-B200-7652-CE57F9CF50DC}"/>
              </a:ext>
            </a:extLst>
          </p:cNvPr>
          <p:cNvSpPr txBox="1"/>
          <p:nvPr/>
        </p:nvSpPr>
        <p:spPr>
          <a:xfrm>
            <a:off x="6221491" y="3098667"/>
            <a:ext cx="61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8C6FE9-BFD2-FF93-1146-25459FD3A219}"/>
              </a:ext>
            </a:extLst>
          </p:cNvPr>
          <p:cNvSpPr txBox="1"/>
          <p:nvPr/>
        </p:nvSpPr>
        <p:spPr>
          <a:xfrm>
            <a:off x="6221491" y="4009400"/>
            <a:ext cx="61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5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310A988-9288-BE98-184D-E8B0B96217FD}"/>
              </a:ext>
            </a:extLst>
          </p:cNvPr>
          <p:cNvSpPr/>
          <p:nvPr/>
        </p:nvSpPr>
        <p:spPr>
          <a:xfrm>
            <a:off x="6447724" y="2038968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286C6-1DEE-27BF-29C9-9CCEABE3A52E}"/>
              </a:ext>
            </a:extLst>
          </p:cNvPr>
          <p:cNvSpPr txBox="1"/>
          <p:nvPr/>
        </p:nvSpPr>
        <p:spPr>
          <a:xfrm>
            <a:off x="6447724" y="2187934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update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FD48CBF-AF21-14CC-84C9-A46513857A71}"/>
              </a:ext>
            </a:extLst>
          </p:cNvPr>
          <p:cNvSpPr/>
          <p:nvPr/>
        </p:nvSpPr>
        <p:spPr>
          <a:xfrm>
            <a:off x="4403385" y="2038968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66BA01-0DBF-AB28-A15B-2D7BD20863D5}"/>
              </a:ext>
            </a:extLst>
          </p:cNvPr>
          <p:cNvSpPr txBox="1"/>
          <p:nvPr/>
        </p:nvSpPr>
        <p:spPr>
          <a:xfrm>
            <a:off x="4403385" y="2187934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create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50DA13-5FCC-16CF-3C16-B736281BC4DC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737915" y="2372600"/>
            <a:ext cx="709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816321D-65D2-7960-E9BE-D151CE832F53}"/>
              </a:ext>
            </a:extLst>
          </p:cNvPr>
          <p:cNvSpPr txBox="1"/>
          <p:nvPr/>
        </p:nvSpPr>
        <p:spPr>
          <a:xfrm>
            <a:off x="8314103" y="2187934"/>
            <a:ext cx="56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97D747-2CF5-BEF0-A95C-943BBDA685B9}"/>
              </a:ext>
            </a:extLst>
          </p:cNvPr>
          <p:cNvSpPr txBox="1"/>
          <p:nvPr/>
        </p:nvSpPr>
        <p:spPr>
          <a:xfrm>
            <a:off x="1863198" y="3098667"/>
            <a:ext cx="243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New asset inventory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44C48C-5CCE-BD83-D19E-1CD4DE5F4381}"/>
              </a:ext>
            </a:extLst>
          </p:cNvPr>
          <p:cNvSpPr txBox="1"/>
          <p:nvPr/>
        </p:nvSpPr>
        <p:spPr>
          <a:xfrm>
            <a:off x="1863198" y="4009400"/>
            <a:ext cx="243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New asset inventory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068CCC-DF54-D8AA-F566-80EDD1BF6E81}"/>
              </a:ext>
            </a:extLst>
          </p:cNvPr>
          <p:cNvSpPr txBox="1"/>
          <p:nvPr/>
        </p:nvSpPr>
        <p:spPr>
          <a:xfrm>
            <a:off x="1863198" y="2187934"/>
            <a:ext cx="243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New asset inventory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C2D2A2-05C4-411B-A7C9-F7CD642B8278}"/>
              </a:ext>
            </a:extLst>
          </p:cNvPr>
          <p:cNvSpPr txBox="1"/>
          <p:nvPr/>
        </p:nvSpPr>
        <p:spPr>
          <a:xfrm>
            <a:off x="290523" y="161240"/>
            <a:ext cx="4331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A1. </a:t>
            </a:r>
            <a:r>
              <a:rPr lang="en-US" sz="3600" dirty="0" err="1"/>
              <a:t>Prozessvarianten</a:t>
            </a:r>
            <a:endParaRPr lang="en-DE" sz="3600" dirty="0"/>
          </a:p>
          <a:p>
            <a:r>
              <a:rPr lang="en-DE" dirty="0"/>
              <a:t>total 82 cases</a:t>
            </a:r>
          </a:p>
        </p:txBody>
      </p:sp>
    </p:spTree>
    <p:extLst>
      <p:ext uri="{BB962C8B-B14F-4D97-AF65-F5344CB8AC3E}">
        <p14:creationId xmlns:p14="http://schemas.microsoft.com/office/powerpoint/2010/main" val="4198015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A9E28-F80C-B61B-3FF5-45EAB7C4B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D4C7BB5E-23E4-CBA7-327F-D1C3477BF581}"/>
              </a:ext>
            </a:extLst>
          </p:cNvPr>
          <p:cNvSpPr txBox="1"/>
          <p:nvPr/>
        </p:nvSpPr>
        <p:spPr>
          <a:xfrm>
            <a:off x="290523" y="161240"/>
            <a:ext cx="6849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600" dirty="0"/>
              <a:t>A2. Asset disbursement to clients</a:t>
            </a:r>
          </a:p>
          <a:p>
            <a:r>
              <a:rPr lang="en-DE" dirty="0"/>
              <a:t>from itam_ocel.jsonl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464FEDD-AFCE-4404-AA49-728BF0AADD65}"/>
              </a:ext>
            </a:extLst>
          </p:cNvPr>
          <p:cNvSpPr/>
          <p:nvPr/>
        </p:nvSpPr>
        <p:spPr>
          <a:xfrm>
            <a:off x="3780264" y="3285166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E6570-2279-6AE5-0C62-73D7B294B39B}"/>
              </a:ext>
            </a:extLst>
          </p:cNvPr>
          <p:cNvSpPr txBox="1"/>
          <p:nvPr/>
        </p:nvSpPr>
        <p:spPr>
          <a:xfrm>
            <a:off x="3780264" y="3434132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checkout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9E8B53B-4476-F945-4FA4-06BDBBF2B9D8}"/>
              </a:ext>
            </a:extLst>
          </p:cNvPr>
          <p:cNvSpPr/>
          <p:nvPr/>
        </p:nvSpPr>
        <p:spPr>
          <a:xfrm>
            <a:off x="5824094" y="3285166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378AE-1E4D-999C-EAF5-BBEDE60DB480}"/>
              </a:ext>
            </a:extLst>
          </p:cNvPr>
          <p:cNvSpPr txBox="1"/>
          <p:nvPr/>
        </p:nvSpPr>
        <p:spPr>
          <a:xfrm>
            <a:off x="5824094" y="3434132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accepted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C5F20D7-2D3D-AF39-E39A-83DB975DB82C}"/>
              </a:ext>
            </a:extLst>
          </p:cNvPr>
          <p:cNvSpPr/>
          <p:nvPr/>
        </p:nvSpPr>
        <p:spPr>
          <a:xfrm>
            <a:off x="7867924" y="3285166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0F82A-EB3F-1539-0A34-ACEC8D6B8344}"/>
              </a:ext>
            </a:extLst>
          </p:cNvPr>
          <p:cNvSpPr txBox="1"/>
          <p:nvPr/>
        </p:nvSpPr>
        <p:spPr>
          <a:xfrm>
            <a:off x="7867924" y="3293574"/>
            <a:ext cx="133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checkin</a:t>
            </a:r>
          </a:p>
          <a:p>
            <a:pPr algn="ctr"/>
            <a:r>
              <a:rPr lang="en-DE" dirty="0"/>
              <a:t>from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708C171-7BF0-F494-7917-F1585CB837B7}"/>
              </a:ext>
            </a:extLst>
          </p:cNvPr>
          <p:cNvSpPr/>
          <p:nvPr/>
        </p:nvSpPr>
        <p:spPr>
          <a:xfrm>
            <a:off x="3780264" y="1882784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C1A5AA-1410-1D87-9C14-36A303510CB1}"/>
              </a:ext>
            </a:extLst>
          </p:cNvPr>
          <p:cNvSpPr txBox="1"/>
          <p:nvPr/>
        </p:nvSpPr>
        <p:spPr>
          <a:xfrm>
            <a:off x="3780264" y="2031750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checkout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FAF9392-10C6-BB60-50A6-67CE2E1B3FE6}"/>
              </a:ext>
            </a:extLst>
          </p:cNvPr>
          <p:cNvSpPr/>
          <p:nvPr/>
        </p:nvSpPr>
        <p:spPr>
          <a:xfrm>
            <a:off x="5824094" y="1868591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7FF0B8-4D4D-C005-2FC4-18D1288275AA}"/>
              </a:ext>
            </a:extLst>
          </p:cNvPr>
          <p:cNvSpPr txBox="1"/>
          <p:nvPr/>
        </p:nvSpPr>
        <p:spPr>
          <a:xfrm>
            <a:off x="5824094" y="1889525"/>
            <a:ext cx="133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checkin</a:t>
            </a:r>
          </a:p>
          <a:p>
            <a:pPr algn="ctr"/>
            <a:r>
              <a:rPr lang="en-DE" dirty="0"/>
              <a:t>from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172073F-E94B-5FF8-A95A-EDB3A9C6C7FC}"/>
              </a:ext>
            </a:extLst>
          </p:cNvPr>
          <p:cNvSpPr/>
          <p:nvPr/>
        </p:nvSpPr>
        <p:spPr>
          <a:xfrm>
            <a:off x="3780264" y="4699683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2FA6A7-C61C-1019-11EE-CB1A5E73C009}"/>
              </a:ext>
            </a:extLst>
          </p:cNvPr>
          <p:cNvSpPr txBox="1"/>
          <p:nvPr/>
        </p:nvSpPr>
        <p:spPr>
          <a:xfrm>
            <a:off x="3780264" y="4848649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checkout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7A48833-FF41-D7AF-D45E-27712023E86D}"/>
              </a:ext>
            </a:extLst>
          </p:cNvPr>
          <p:cNvSpPr/>
          <p:nvPr/>
        </p:nvSpPr>
        <p:spPr>
          <a:xfrm>
            <a:off x="5824094" y="4699683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359CF2-5B3C-970C-0767-F34B63BF1A52}"/>
              </a:ext>
            </a:extLst>
          </p:cNvPr>
          <p:cNvSpPr txBox="1"/>
          <p:nvPr/>
        </p:nvSpPr>
        <p:spPr>
          <a:xfrm>
            <a:off x="5824094" y="4848649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accepted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7A05C33-3797-228F-1327-D55DC59234FD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5114794" y="2212691"/>
            <a:ext cx="709300" cy="3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B8EBC9E-DE78-43C8-156A-E1AD2C341816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5114794" y="3618798"/>
            <a:ext cx="709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3DA48ED-7E06-CE10-0D5B-DE819B145B43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7158624" y="3616740"/>
            <a:ext cx="709300" cy="2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E61140-35C5-BD7E-B3F9-8D488CCB9EE0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>
            <a:off x="5114794" y="5033315"/>
            <a:ext cx="709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98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006F7-10BE-FA1B-A1EF-D88785037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EC6DD1F-E494-4F5B-4FAA-B482F2D600B8}"/>
              </a:ext>
            </a:extLst>
          </p:cNvPr>
          <p:cNvSpPr/>
          <p:nvPr/>
        </p:nvSpPr>
        <p:spPr>
          <a:xfrm>
            <a:off x="8575921" y="3776377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32EB77-AD52-B388-83E7-A27908C42EDA}"/>
              </a:ext>
            </a:extLst>
          </p:cNvPr>
          <p:cNvSpPr txBox="1"/>
          <p:nvPr/>
        </p:nvSpPr>
        <p:spPr>
          <a:xfrm>
            <a:off x="8575921" y="3925343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checkout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7B387A9-38D7-EA40-AAAC-9726C1CF4F8D}"/>
              </a:ext>
            </a:extLst>
          </p:cNvPr>
          <p:cNvSpPr/>
          <p:nvPr/>
        </p:nvSpPr>
        <p:spPr>
          <a:xfrm>
            <a:off x="3576426" y="3762633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071895-7B06-FFA6-9281-07DA5C12B5D0}"/>
              </a:ext>
            </a:extLst>
          </p:cNvPr>
          <p:cNvSpPr txBox="1"/>
          <p:nvPr/>
        </p:nvSpPr>
        <p:spPr>
          <a:xfrm>
            <a:off x="3576425" y="3914276"/>
            <a:ext cx="133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accepted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C0756A-7DBD-0D8C-166E-48C4CF535D3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4910956" y="4096266"/>
            <a:ext cx="5319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CDDCDD5-EBFD-FC0B-4EDC-0B17A3300261}"/>
              </a:ext>
            </a:extLst>
          </p:cNvPr>
          <p:cNvSpPr txBox="1"/>
          <p:nvPr/>
        </p:nvSpPr>
        <p:spPr>
          <a:xfrm>
            <a:off x="290523" y="161240"/>
            <a:ext cx="6849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600" dirty="0"/>
              <a:t>A2. Asset disbursement to clients</a:t>
            </a:r>
          </a:p>
          <a:p>
            <a:r>
              <a:rPr lang="en-DE" dirty="0"/>
              <a:t>with video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227677-F131-4295-F030-2C96E1F0FEC8}"/>
              </a:ext>
            </a:extLst>
          </p:cNvPr>
          <p:cNvSpPr/>
          <p:nvPr/>
        </p:nvSpPr>
        <p:spPr>
          <a:xfrm>
            <a:off x="2792654" y="2515179"/>
            <a:ext cx="1334530" cy="6672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FBB03F-4A89-192A-84DF-E8F2C929A9DD}"/>
              </a:ext>
            </a:extLst>
          </p:cNvPr>
          <p:cNvSpPr txBox="1"/>
          <p:nvPr/>
        </p:nvSpPr>
        <p:spPr>
          <a:xfrm>
            <a:off x="2792654" y="2664145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Enter room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AB350E-C815-EC58-F0E9-85D11F13C33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127184" y="2848812"/>
            <a:ext cx="322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7B17A643-CF20-69A1-4280-9C319D4993D7}"/>
              </a:ext>
            </a:extLst>
          </p:cNvPr>
          <p:cNvSpPr/>
          <p:nvPr/>
        </p:nvSpPr>
        <p:spPr>
          <a:xfrm>
            <a:off x="4449476" y="2514941"/>
            <a:ext cx="1334530" cy="6672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89908F-BCB9-CB3B-BDF8-31263DBE9D5F}"/>
              </a:ext>
            </a:extLst>
          </p:cNvPr>
          <p:cNvSpPr txBox="1"/>
          <p:nvPr/>
        </p:nvSpPr>
        <p:spPr>
          <a:xfrm>
            <a:off x="4449476" y="2663907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Chat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34CE81-99E9-81E3-28A4-AF0DF7A76ACA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5784006" y="2848574"/>
            <a:ext cx="322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EA6E8CE-0A0A-9767-DBE6-A8D8A63E6307}"/>
              </a:ext>
            </a:extLst>
          </p:cNvPr>
          <p:cNvSpPr/>
          <p:nvPr/>
        </p:nvSpPr>
        <p:spPr>
          <a:xfrm>
            <a:off x="6096000" y="2207739"/>
            <a:ext cx="1334530" cy="12212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2F1D4C-B679-87E0-6691-15BD566075C2}"/>
              </a:ext>
            </a:extLst>
          </p:cNvPr>
          <p:cNvSpPr txBox="1"/>
          <p:nvPr/>
        </p:nvSpPr>
        <p:spPr>
          <a:xfrm>
            <a:off x="6096000" y="2356705"/>
            <a:ext cx="1334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Pick asset from warehouse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FAC590-BE1D-19E1-977E-B184E49C215C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7430530" y="2818370"/>
            <a:ext cx="322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382FA3F-8AC8-18BD-D560-A905A973A0DA}"/>
              </a:ext>
            </a:extLst>
          </p:cNvPr>
          <p:cNvSpPr/>
          <p:nvPr/>
        </p:nvSpPr>
        <p:spPr>
          <a:xfrm>
            <a:off x="7761877" y="2207739"/>
            <a:ext cx="1334530" cy="12212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846C3A-D01A-768B-BEA6-8C9AB85434CE}"/>
              </a:ext>
            </a:extLst>
          </p:cNvPr>
          <p:cNvSpPr txBox="1"/>
          <p:nvPr/>
        </p:nvSpPr>
        <p:spPr>
          <a:xfrm>
            <a:off x="7761877" y="2356705"/>
            <a:ext cx="1334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 asset</a:t>
            </a:r>
          </a:p>
          <a:p>
            <a:pPr algn="ctr"/>
            <a:r>
              <a:rPr lang="en-DE" dirty="0"/>
              <a:t>quality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CE588B7-52B2-375B-BCB2-C398D485F1BC}"/>
              </a:ext>
            </a:extLst>
          </p:cNvPr>
          <p:cNvSpPr/>
          <p:nvPr/>
        </p:nvSpPr>
        <p:spPr>
          <a:xfrm>
            <a:off x="6909423" y="3778438"/>
            <a:ext cx="1334530" cy="6672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FE0BE9-2F99-9B9A-465D-32C8269C3997}"/>
              </a:ext>
            </a:extLst>
          </p:cNvPr>
          <p:cNvSpPr txBox="1"/>
          <p:nvPr/>
        </p:nvSpPr>
        <p:spPr>
          <a:xfrm>
            <a:off x="6909423" y="3927404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Handover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7C9F94B-67C2-62D0-EA0B-21F67B421BBD}"/>
              </a:ext>
            </a:extLst>
          </p:cNvPr>
          <p:cNvCxnSpPr>
            <a:cxnSpLocks/>
            <a:stCxn id="23" idx="1"/>
            <a:endCxn id="66" idx="3"/>
          </p:cNvCxnSpPr>
          <p:nvPr/>
        </p:nvCxnSpPr>
        <p:spPr>
          <a:xfrm flipH="1">
            <a:off x="8243953" y="4110009"/>
            <a:ext cx="331968" cy="2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972440F-B901-1A89-72C2-1E8AEA2621B4}"/>
              </a:ext>
            </a:extLst>
          </p:cNvPr>
          <p:cNvCxnSpPr>
            <a:cxnSpLocks/>
            <a:stCxn id="65" idx="1"/>
            <a:endCxn id="69" idx="3"/>
          </p:cNvCxnSpPr>
          <p:nvPr/>
        </p:nvCxnSpPr>
        <p:spPr>
          <a:xfrm flipH="1" flipV="1">
            <a:off x="6577455" y="4110305"/>
            <a:ext cx="331968" cy="1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D2AF4F6-25DD-AD9D-F978-567CDE693134}"/>
              </a:ext>
            </a:extLst>
          </p:cNvPr>
          <p:cNvSpPr/>
          <p:nvPr/>
        </p:nvSpPr>
        <p:spPr>
          <a:xfrm>
            <a:off x="5242925" y="3776672"/>
            <a:ext cx="1334530" cy="6672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830E24-6DAF-2AC1-5542-161785C3DCC6}"/>
              </a:ext>
            </a:extLst>
          </p:cNvPr>
          <p:cNvSpPr txBox="1"/>
          <p:nvPr/>
        </p:nvSpPr>
        <p:spPr>
          <a:xfrm>
            <a:off x="5223572" y="3903424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Leave room</a:t>
            </a:r>
          </a:p>
        </p:txBody>
      </p: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EAE5038F-D923-23DD-A924-CCCC1C7326F1}"/>
              </a:ext>
            </a:extLst>
          </p:cNvPr>
          <p:cNvCxnSpPr>
            <a:cxnSpLocks/>
            <a:stCxn id="52" idx="3"/>
            <a:endCxn id="23" idx="3"/>
          </p:cNvCxnSpPr>
          <p:nvPr/>
        </p:nvCxnSpPr>
        <p:spPr>
          <a:xfrm>
            <a:off x="9096407" y="2818370"/>
            <a:ext cx="814044" cy="1291639"/>
          </a:xfrm>
          <a:prstGeom prst="curvedConnector3">
            <a:avLst>
              <a:gd name="adj1" fmla="val 1280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AB8765C-F588-0FE6-18CD-6DC657398521}"/>
              </a:ext>
            </a:extLst>
          </p:cNvPr>
          <p:cNvSpPr/>
          <p:nvPr/>
        </p:nvSpPr>
        <p:spPr>
          <a:xfrm>
            <a:off x="1929280" y="3755443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CAEE199-03EF-E893-6EAA-F943AEBD331E}"/>
              </a:ext>
            </a:extLst>
          </p:cNvPr>
          <p:cNvSpPr txBox="1"/>
          <p:nvPr/>
        </p:nvSpPr>
        <p:spPr>
          <a:xfrm>
            <a:off x="1929280" y="3776377"/>
            <a:ext cx="133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checkin</a:t>
            </a:r>
          </a:p>
          <a:p>
            <a:pPr algn="ctr"/>
            <a:r>
              <a:rPr lang="en-DE" dirty="0"/>
              <a:t>from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C58E049-DDDC-7410-AF67-0BC3CBD79F4A}"/>
              </a:ext>
            </a:extLst>
          </p:cNvPr>
          <p:cNvCxnSpPr>
            <a:cxnSpLocks/>
            <a:stCxn id="25" idx="1"/>
            <a:endCxn id="99" idx="3"/>
          </p:cNvCxnSpPr>
          <p:nvPr/>
        </p:nvCxnSpPr>
        <p:spPr>
          <a:xfrm flipH="1">
            <a:off x="3263811" y="4098942"/>
            <a:ext cx="312614" cy="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428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25B1D-C3BE-4BED-5D06-09E89AA6C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966167-1FB9-C07B-C166-8FB2B8C4792C}"/>
              </a:ext>
            </a:extLst>
          </p:cNvPr>
          <p:cNvSpPr/>
          <p:nvPr/>
        </p:nvSpPr>
        <p:spPr>
          <a:xfrm>
            <a:off x="3980681" y="4531669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ECD85-6714-68F7-A55A-7F676250FCB8}"/>
              </a:ext>
            </a:extLst>
          </p:cNvPr>
          <p:cNvSpPr txBox="1"/>
          <p:nvPr/>
        </p:nvSpPr>
        <p:spPr>
          <a:xfrm>
            <a:off x="3980681" y="4680635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checkout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B00DCAE-9374-DF12-4997-CFA44DCC834B}"/>
              </a:ext>
            </a:extLst>
          </p:cNvPr>
          <p:cNvSpPr/>
          <p:nvPr/>
        </p:nvSpPr>
        <p:spPr>
          <a:xfrm>
            <a:off x="6024511" y="4531669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B63E79-1F57-7EA0-6069-643F67E516FD}"/>
              </a:ext>
            </a:extLst>
          </p:cNvPr>
          <p:cNvSpPr txBox="1"/>
          <p:nvPr/>
        </p:nvSpPr>
        <p:spPr>
          <a:xfrm>
            <a:off x="6024511" y="4680635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accepted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EE6286B-D271-F4DF-C540-77278A193EC7}"/>
              </a:ext>
            </a:extLst>
          </p:cNvPr>
          <p:cNvSpPr/>
          <p:nvPr/>
        </p:nvSpPr>
        <p:spPr>
          <a:xfrm>
            <a:off x="8068341" y="4531669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C8C230-0045-4978-DC1E-592EF9201A6F}"/>
              </a:ext>
            </a:extLst>
          </p:cNvPr>
          <p:cNvSpPr txBox="1"/>
          <p:nvPr/>
        </p:nvSpPr>
        <p:spPr>
          <a:xfrm>
            <a:off x="8068341" y="4540077"/>
            <a:ext cx="133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checkin</a:t>
            </a:r>
          </a:p>
          <a:p>
            <a:pPr algn="ctr"/>
            <a:r>
              <a:rPr lang="en-DE" dirty="0"/>
              <a:t>from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664E231-160F-BE47-6CFD-D45D3CDE1BB6}"/>
              </a:ext>
            </a:extLst>
          </p:cNvPr>
          <p:cNvSpPr/>
          <p:nvPr/>
        </p:nvSpPr>
        <p:spPr>
          <a:xfrm>
            <a:off x="3980681" y="3153739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CC479D-6897-2E8C-6D03-EE090F3A7F45}"/>
              </a:ext>
            </a:extLst>
          </p:cNvPr>
          <p:cNvSpPr txBox="1"/>
          <p:nvPr/>
        </p:nvSpPr>
        <p:spPr>
          <a:xfrm>
            <a:off x="3980681" y="3302705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checkout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5A60EDB-162C-1F53-160D-73BFA3B7A3E3}"/>
              </a:ext>
            </a:extLst>
          </p:cNvPr>
          <p:cNvSpPr/>
          <p:nvPr/>
        </p:nvSpPr>
        <p:spPr>
          <a:xfrm>
            <a:off x="6024511" y="3153739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C1D981-5216-2D31-5A72-C4B9528181DB}"/>
              </a:ext>
            </a:extLst>
          </p:cNvPr>
          <p:cNvSpPr txBox="1"/>
          <p:nvPr/>
        </p:nvSpPr>
        <p:spPr>
          <a:xfrm>
            <a:off x="6024511" y="3302705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declined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0377542-0C35-2B2F-57D5-BA57435AFE83}"/>
              </a:ext>
            </a:extLst>
          </p:cNvPr>
          <p:cNvSpPr/>
          <p:nvPr/>
        </p:nvSpPr>
        <p:spPr>
          <a:xfrm>
            <a:off x="3980681" y="1790001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A2847-E2AF-5F27-FA14-3941B08F525C}"/>
              </a:ext>
            </a:extLst>
          </p:cNvPr>
          <p:cNvSpPr txBox="1"/>
          <p:nvPr/>
        </p:nvSpPr>
        <p:spPr>
          <a:xfrm>
            <a:off x="3980681" y="1938967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checkout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5E2E1FF-71C4-38C4-F7EE-C900AC18980D}"/>
              </a:ext>
            </a:extLst>
          </p:cNvPr>
          <p:cNvSpPr/>
          <p:nvPr/>
        </p:nvSpPr>
        <p:spPr>
          <a:xfrm>
            <a:off x="6024511" y="1775808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30FBE1-0E9D-2D2B-8574-A8D7AC6FCB31}"/>
              </a:ext>
            </a:extLst>
          </p:cNvPr>
          <p:cNvSpPr txBox="1"/>
          <p:nvPr/>
        </p:nvSpPr>
        <p:spPr>
          <a:xfrm>
            <a:off x="6024511" y="1796742"/>
            <a:ext cx="133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checkin</a:t>
            </a:r>
          </a:p>
          <a:p>
            <a:pPr algn="ctr"/>
            <a:r>
              <a:rPr lang="en-DE" dirty="0"/>
              <a:t>from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C92B7A-A8F7-0852-0C81-5F08F46991F8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5315211" y="2119908"/>
            <a:ext cx="709300" cy="3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A695C1-0069-AB11-564D-E1DA6A914446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5315211" y="3487371"/>
            <a:ext cx="7093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5DCDE2-C6B2-A3C0-2373-28A2D2A86848}"/>
              </a:ext>
            </a:extLst>
          </p:cNvPr>
          <p:cNvCxnSpPr>
            <a:stCxn id="3" idx="3"/>
            <a:endCxn id="13" idx="1"/>
          </p:cNvCxnSpPr>
          <p:nvPr/>
        </p:nvCxnSpPr>
        <p:spPr>
          <a:xfrm>
            <a:off x="5315211" y="4865301"/>
            <a:ext cx="709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7B40BD-EDF0-19D6-4751-DCFB1BAD1C77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V="1">
            <a:off x="7359041" y="4863243"/>
            <a:ext cx="709300" cy="2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294C526-7B28-1611-59B0-7E3DACEC3FC0}"/>
              </a:ext>
            </a:extLst>
          </p:cNvPr>
          <p:cNvSpPr txBox="1"/>
          <p:nvPr/>
        </p:nvSpPr>
        <p:spPr>
          <a:xfrm>
            <a:off x="290523" y="161240"/>
            <a:ext cx="6584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600" dirty="0"/>
              <a:t>A2. Self-service asset check-out</a:t>
            </a:r>
          </a:p>
          <a:p>
            <a:r>
              <a:rPr lang="en-DE" dirty="0"/>
              <a:t>from itam_ocel.jsonl</a:t>
            </a:r>
          </a:p>
        </p:txBody>
      </p:sp>
    </p:spTree>
    <p:extLst>
      <p:ext uri="{BB962C8B-B14F-4D97-AF65-F5344CB8AC3E}">
        <p14:creationId xmlns:p14="http://schemas.microsoft.com/office/powerpoint/2010/main" val="376420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2CE63-64D5-8831-6068-52527EC1F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43FE703-C03D-286F-0A70-7E9D1A0D6719}"/>
              </a:ext>
            </a:extLst>
          </p:cNvPr>
          <p:cNvSpPr/>
          <p:nvPr/>
        </p:nvSpPr>
        <p:spPr>
          <a:xfrm>
            <a:off x="4118467" y="1973034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B6773E-ACBF-2261-23B5-970D5CDD434D}"/>
              </a:ext>
            </a:extLst>
          </p:cNvPr>
          <p:cNvSpPr txBox="1"/>
          <p:nvPr/>
        </p:nvSpPr>
        <p:spPr>
          <a:xfrm>
            <a:off x="4118467" y="2122000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accepted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1FCC87A-302A-41C0-A0AF-AB49FC9B9A47}"/>
              </a:ext>
            </a:extLst>
          </p:cNvPr>
          <p:cNvSpPr/>
          <p:nvPr/>
        </p:nvSpPr>
        <p:spPr>
          <a:xfrm>
            <a:off x="4118467" y="3429000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93BAD2-F8D0-5A6B-33B5-2CCF08D0C7F2}"/>
              </a:ext>
            </a:extLst>
          </p:cNvPr>
          <p:cNvSpPr txBox="1"/>
          <p:nvPr/>
        </p:nvSpPr>
        <p:spPr>
          <a:xfrm>
            <a:off x="4118467" y="3577966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checkout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E9002FA-A67D-6469-0FF4-40A00ED02997}"/>
              </a:ext>
            </a:extLst>
          </p:cNvPr>
          <p:cNvSpPr/>
          <p:nvPr/>
        </p:nvSpPr>
        <p:spPr>
          <a:xfrm>
            <a:off x="6162297" y="3429000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E00AB3-BEF7-D656-22CD-6F8C3948A22D}"/>
              </a:ext>
            </a:extLst>
          </p:cNvPr>
          <p:cNvSpPr txBox="1"/>
          <p:nvPr/>
        </p:nvSpPr>
        <p:spPr>
          <a:xfrm>
            <a:off x="6162297" y="3577966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accepted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CE1466-5AC9-9B47-6BAC-FCD6DEF4F95A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5452997" y="3762632"/>
            <a:ext cx="709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7D0F9C1-B48E-5005-06AE-6402DBC2C0F9}"/>
              </a:ext>
            </a:extLst>
          </p:cNvPr>
          <p:cNvSpPr txBox="1"/>
          <p:nvPr/>
        </p:nvSpPr>
        <p:spPr>
          <a:xfrm>
            <a:off x="290523" y="161240"/>
            <a:ext cx="6584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600" dirty="0"/>
              <a:t>A2. Self-service asset check-out</a:t>
            </a:r>
          </a:p>
          <a:p>
            <a:r>
              <a:rPr lang="en-DE" dirty="0"/>
              <a:t>from itam_ocel.jsonl</a:t>
            </a:r>
          </a:p>
        </p:txBody>
      </p:sp>
    </p:spTree>
    <p:extLst>
      <p:ext uri="{BB962C8B-B14F-4D97-AF65-F5344CB8AC3E}">
        <p14:creationId xmlns:p14="http://schemas.microsoft.com/office/powerpoint/2010/main" val="2183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3B1BE-217C-09B0-C0E5-B67EB5EFA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4BC05D56-D4E0-86BE-5FE8-9DBFBBF11E62}"/>
              </a:ext>
            </a:extLst>
          </p:cNvPr>
          <p:cNvSpPr txBox="1"/>
          <p:nvPr/>
        </p:nvSpPr>
        <p:spPr>
          <a:xfrm>
            <a:off x="290523" y="161240"/>
            <a:ext cx="6584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600" dirty="0"/>
              <a:t>A2. Self-service asset check-out</a:t>
            </a:r>
          </a:p>
          <a:p>
            <a:r>
              <a:rPr lang="en-DE" dirty="0"/>
              <a:t>with video data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3350B24-03F1-0D0B-EC6B-B3F6956E3F20}"/>
              </a:ext>
            </a:extLst>
          </p:cNvPr>
          <p:cNvSpPr/>
          <p:nvPr/>
        </p:nvSpPr>
        <p:spPr>
          <a:xfrm>
            <a:off x="2813214" y="3091436"/>
            <a:ext cx="1334530" cy="6672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CBEA0-2AFC-659B-934A-64C4CC5262C8}"/>
              </a:ext>
            </a:extLst>
          </p:cNvPr>
          <p:cNvSpPr txBox="1"/>
          <p:nvPr/>
        </p:nvSpPr>
        <p:spPr>
          <a:xfrm>
            <a:off x="2813214" y="3240402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Enter room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C38D32-1180-E285-D206-8F1B013453B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147744" y="3425069"/>
            <a:ext cx="322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78D38FD-A57B-62B8-861F-D994219F3C19}"/>
              </a:ext>
            </a:extLst>
          </p:cNvPr>
          <p:cNvSpPr/>
          <p:nvPr/>
        </p:nvSpPr>
        <p:spPr>
          <a:xfrm>
            <a:off x="4481213" y="2763672"/>
            <a:ext cx="1334530" cy="12916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76C6C0-E996-25CD-93AB-369AE6EDAE92}"/>
              </a:ext>
            </a:extLst>
          </p:cNvPr>
          <p:cNvSpPr txBox="1"/>
          <p:nvPr/>
        </p:nvSpPr>
        <p:spPr>
          <a:xfrm>
            <a:off x="4481213" y="2825968"/>
            <a:ext cx="1334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Pick asset from</a:t>
            </a:r>
          </a:p>
          <a:p>
            <a:pPr algn="ctr"/>
            <a:r>
              <a:rPr lang="en-DE" dirty="0"/>
              <a:t>self service desk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1C9412-CDE1-3E36-7682-5943967C1DCC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9133939" y="3425068"/>
            <a:ext cx="324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ADF8BF7-EB98-6272-B8CD-47A532A1AA5B}"/>
              </a:ext>
            </a:extLst>
          </p:cNvPr>
          <p:cNvSpPr/>
          <p:nvPr/>
        </p:nvSpPr>
        <p:spPr>
          <a:xfrm>
            <a:off x="9461457" y="3091436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A52650-F8CE-97DC-73C9-BB69EBABA384}"/>
              </a:ext>
            </a:extLst>
          </p:cNvPr>
          <p:cNvSpPr txBox="1"/>
          <p:nvPr/>
        </p:nvSpPr>
        <p:spPr>
          <a:xfrm>
            <a:off x="9461457" y="3112370"/>
            <a:ext cx="133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checkin</a:t>
            </a:r>
          </a:p>
          <a:p>
            <a:pPr algn="ctr"/>
            <a:r>
              <a:rPr lang="en-DE" dirty="0"/>
              <a:t>from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082F85-6972-B0F1-33AC-B7D9E1E3BF7D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7474841" y="3425069"/>
            <a:ext cx="336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951B85F-EC43-AEC7-18B4-92E5DC3222EF}"/>
              </a:ext>
            </a:extLst>
          </p:cNvPr>
          <p:cNvSpPr/>
          <p:nvPr/>
        </p:nvSpPr>
        <p:spPr>
          <a:xfrm>
            <a:off x="6146212" y="3091436"/>
            <a:ext cx="1334530" cy="6672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FF3845-9BF7-EC08-B92C-55D49E643DC5}"/>
              </a:ext>
            </a:extLst>
          </p:cNvPr>
          <p:cNvSpPr txBox="1"/>
          <p:nvPr/>
        </p:nvSpPr>
        <p:spPr>
          <a:xfrm>
            <a:off x="6140311" y="3240403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Leave room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287A78-C37A-86DF-0332-38D8142B30A7}"/>
              </a:ext>
            </a:extLst>
          </p:cNvPr>
          <p:cNvCxnSpPr>
            <a:cxnSpLocks/>
            <a:stCxn id="28" idx="3"/>
            <a:endCxn id="58" idx="1"/>
          </p:cNvCxnSpPr>
          <p:nvPr/>
        </p:nvCxnSpPr>
        <p:spPr>
          <a:xfrm flipV="1">
            <a:off x="5815743" y="3425069"/>
            <a:ext cx="324568" cy="1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ABE4CE1-2DB2-0511-7068-CFA7264568A8}"/>
              </a:ext>
            </a:extLst>
          </p:cNvPr>
          <p:cNvSpPr/>
          <p:nvPr/>
        </p:nvSpPr>
        <p:spPr>
          <a:xfrm>
            <a:off x="1142264" y="3095367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837D37-566F-5CF6-EF4E-A55483610474}"/>
              </a:ext>
            </a:extLst>
          </p:cNvPr>
          <p:cNvSpPr txBox="1"/>
          <p:nvPr/>
        </p:nvSpPr>
        <p:spPr>
          <a:xfrm>
            <a:off x="1142264" y="3244333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checkout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7461EAAB-5584-9828-8A18-CA4D603CC3FC}"/>
              </a:ext>
            </a:extLst>
          </p:cNvPr>
          <p:cNvSpPr/>
          <p:nvPr/>
        </p:nvSpPr>
        <p:spPr>
          <a:xfrm>
            <a:off x="7799409" y="3091436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62DCEBA-35C1-F508-C88C-5F470C952EDF}"/>
              </a:ext>
            </a:extLst>
          </p:cNvPr>
          <p:cNvSpPr txBox="1"/>
          <p:nvPr/>
        </p:nvSpPr>
        <p:spPr>
          <a:xfrm>
            <a:off x="7799409" y="3240402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accepted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0D58177-7C15-3A8F-F6CB-7C3D4010308A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2476794" y="3428999"/>
            <a:ext cx="3364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55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FE30A-AFF7-41C6-65A5-41E42BB4A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6D5255CA-7762-BB4B-80EA-241F80BC7502}"/>
              </a:ext>
            </a:extLst>
          </p:cNvPr>
          <p:cNvSpPr txBox="1"/>
          <p:nvPr/>
        </p:nvSpPr>
        <p:spPr>
          <a:xfrm>
            <a:off x="290523" y="161240"/>
            <a:ext cx="4944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600" dirty="0"/>
              <a:t>A2. New asset inventory</a:t>
            </a:r>
          </a:p>
          <a:p>
            <a:r>
              <a:rPr lang="en-DE" dirty="0"/>
              <a:t>from itam_ocel.jsonl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E4AB7F5-75F2-F364-47E3-660E36DBE51C}"/>
              </a:ext>
            </a:extLst>
          </p:cNvPr>
          <p:cNvSpPr/>
          <p:nvPr/>
        </p:nvSpPr>
        <p:spPr>
          <a:xfrm>
            <a:off x="3977500" y="3095367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426BA-C7FF-14AB-DD1C-3AFEFC0EDF89}"/>
              </a:ext>
            </a:extLst>
          </p:cNvPr>
          <p:cNvSpPr txBox="1"/>
          <p:nvPr/>
        </p:nvSpPr>
        <p:spPr>
          <a:xfrm>
            <a:off x="3977500" y="3244333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update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ED17B67-EA0D-EABC-2533-6039BED55F42}"/>
              </a:ext>
            </a:extLst>
          </p:cNvPr>
          <p:cNvSpPr/>
          <p:nvPr/>
        </p:nvSpPr>
        <p:spPr>
          <a:xfrm>
            <a:off x="3977500" y="4489970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34DA4D-8B2E-8FAB-FC15-A0F613D921D3}"/>
              </a:ext>
            </a:extLst>
          </p:cNvPr>
          <p:cNvSpPr txBox="1"/>
          <p:nvPr/>
        </p:nvSpPr>
        <p:spPr>
          <a:xfrm>
            <a:off x="3977500" y="4638936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create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0F27CA0-BFC6-523B-5B3B-42494B9EC5AA}"/>
              </a:ext>
            </a:extLst>
          </p:cNvPr>
          <p:cNvSpPr/>
          <p:nvPr/>
        </p:nvSpPr>
        <p:spPr>
          <a:xfrm>
            <a:off x="6021839" y="1700765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9A4BD-A939-B5F8-07B4-2070E4909838}"/>
              </a:ext>
            </a:extLst>
          </p:cNvPr>
          <p:cNvSpPr txBox="1"/>
          <p:nvPr/>
        </p:nvSpPr>
        <p:spPr>
          <a:xfrm>
            <a:off x="6021839" y="1849731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update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BF5FC07-19FD-E63A-9607-615768DC1686}"/>
              </a:ext>
            </a:extLst>
          </p:cNvPr>
          <p:cNvSpPr/>
          <p:nvPr/>
        </p:nvSpPr>
        <p:spPr>
          <a:xfrm>
            <a:off x="3977500" y="1700765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7B3886-CAC4-5145-3D95-515F9696245D}"/>
              </a:ext>
            </a:extLst>
          </p:cNvPr>
          <p:cNvSpPr txBox="1"/>
          <p:nvPr/>
        </p:nvSpPr>
        <p:spPr>
          <a:xfrm>
            <a:off x="3977500" y="1849731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create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ED73EE-34C6-AF90-92C0-6E390FE45836}"/>
              </a:ext>
            </a:extLst>
          </p:cNvPr>
          <p:cNvCxnSpPr>
            <a:cxnSpLocks/>
            <a:stCxn id="37" idx="3"/>
            <a:endCxn id="12" idx="1"/>
          </p:cNvCxnSpPr>
          <p:nvPr/>
        </p:nvCxnSpPr>
        <p:spPr>
          <a:xfrm>
            <a:off x="5312030" y="2034397"/>
            <a:ext cx="709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993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37A3F-C4A9-7545-C6E6-88E63F73C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126B2FFA-5DB0-B1EA-AE0E-17FFBD3800A0}"/>
              </a:ext>
            </a:extLst>
          </p:cNvPr>
          <p:cNvSpPr txBox="1"/>
          <p:nvPr/>
        </p:nvSpPr>
        <p:spPr>
          <a:xfrm>
            <a:off x="290523" y="161240"/>
            <a:ext cx="4944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600" dirty="0"/>
              <a:t>A2. New asset inventory</a:t>
            </a:r>
          </a:p>
          <a:p>
            <a:r>
              <a:rPr lang="en-DE" dirty="0"/>
              <a:t>with video data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3C9978B-246A-E087-8667-E68AF099B028}"/>
              </a:ext>
            </a:extLst>
          </p:cNvPr>
          <p:cNvSpPr/>
          <p:nvPr/>
        </p:nvSpPr>
        <p:spPr>
          <a:xfrm>
            <a:off x="6132678" y="2194863"/>
            <a:ext cx="1334530" cy="6672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9C40B-2391-33A0-474E-AFF62C008416}"/>
              </a:ext>
            </a:extLst>
          </p:cNvPr>
          <p:cNvSpPr txBox="1"/>
          <p:nvPr/>
        </p:nvSpPr>
        <p:spPr>
          <a:xfrm>
            <a:off x="6132678" y="2343829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Test asset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F3811D-E527-4391-40CC-0DCECB12D73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467208" y="2528496"/>
            <a:ext cx="322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7C293B6-AAFD-CC6A-6090-E1C13923A4E5}"/>
              </a:ext>
            </a:extLst>
          </p:cNvPr>
          <p:cNvSpPr/>
          <p:nvPr/>
        </p:nvSpPr>
        <p:spPr>
          <a:xfrm>
            <a:off x="4253706" y="2196342"/>
            <a:ext cx="1556680" cy="6672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761E3C-A459-E375-6FE3-0251A534E56C}"/>
              </a:ext>
            </a:extLst>
          </p:cNvPr>
          <p:cNvSpPr txBox="1"/>
          <p:nvPr/>
        </p:nvSpPr>
        <p:spPr>
          <a:xfrm>
            <a:off x="4253706" y="2345308"/>
            <a:ext cx="155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Unpack asset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5EC6C6-705E-34C3-C5F3-30AC050E1B3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810386" y="2529974"/>
            <a:ext cx="322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AAC8E79-45DA-84DC-14F6-D962AA21C436}"/>
              </a:ext>
            </a:extLst>
          </p:cNvPr>
          <p:cNvSpPr/>
          <p:nvPr/>
        </p:nvSpPr>
        <p:spPr>
          <a:xfrm>
            <a:off x="2596884" y="1974911"/>
            <a:ext cx="1334530" cy="12212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6867F9-D5B0-F84E-4974-783AB5A03630}"/>
              </a:ext>
            </a:extLst>
          </p:cNvPr>
          <p:cNvSpPr txBox="1"/>
          <p:nvPr/>
        </p:nvSpPr>
        <p:spPr>
          <a:xfrm>
            <a:off x="2596884" y="2123877"/>
            <a:ext cx="1334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Pick asset from warehouse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470D48-BC92-3B77-74FB-497DE3F782A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931414" y="2585542"/>
            <a:ext cx="322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FEA13A4-83FC-0ED5-9A5A-96D3AEA55747}"/>
              </a:ext>
            </a:extLst>
          </p:cNvPr>
          <p:cNvSpPr/>
          <p:nvPr/>
        </p:nvSpPr>
        <p:spPr>
          <a:xfrm>
            <a:off x="6900085" y="3571491"/>
            <a:ext cx="1334530" cy="12212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0AB16A-DF8F-5F6C-1159-ACE3057B8596}"/>
              </a:ext>
            </a:extLst>
          </p:cNvPr>
          <p:cNvSpPr txBox="1"/>
          <p:nvPr/>
        </p:nvSpPr>
        <p:spPr>
          <a:xfrm>
            <a:off x="6900085" y="3720457"/>
            <a:ext cx="1334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Install and configure</a:t>
            </a:r>
          </a:p>
          <a:p>
            <a:pPr algn="ctr"/>
            <a:r>
              <a:rPr lang="en-DE" dirty="0"/>
              <a:t>asset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C80E1B65-B4BC-926E-393F-DBC26A78D2DD}"/>
              </a:ext>
            </a:extLst>
          </p:cNvPr>
          <p:cNvCxnSpPr>
            <a:cxnSpLocks/>
            <a:stCxn id="41" idx="3"/>
            <a:endCxn id="23" idx="3"/>
          </p:cNvCxnSpPr>
          <p:nvPr/>
        </p:nvCxnSpPr>
        <p:spPr>
          <a:xfrm flipH="1">
            <a:off x="8234615" y="2528496"/>
            <a:ext cx="889415" cy="1653626"/>
          </a:xfrm>
          <a:prstGeom prst="curvedConnector3">
            <a:avLst>
              <a:gd name="adj1" fmla="val -257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62CB2BF-7E7D-14B6-AEB7-BAC7DD35015E}"/>
              </a:ext>
            </a:extLst>
          </p:cNvPr>
          <p:cNvSpPr/>
          <p:nvPr/>
        </p:nvSpPr>
        <p:spPr>
          <a:xfrm>
            <a:off x="7789500" y="1917865"/>
            <a:ext cx="1334530" cy="1221261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9D0C77-0903-ACE8-F560-B074C1C05A75}"/>
              </a:ext>
            </a:extLst>
          </p:cNvPr>
          <p:cNvSpPr txBox="1"/>
          <p:nvPr/>
        </p:nvSpPr>
        <p:spPr>
          <a:xfrm>
            <a:off x="7789500" y="2066831"/>
            <a:ext cx="1334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Create</a:t>
            </a:r>
          </a:p>
          <a:p>
            <a:pPr algn="ctr"/>
            <a:r>
              <a:rPr lang="en-DE" dirty="0"/>
              <a:t>system entry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9AABD27-F0E6-61AD-F7FB-DC83ABA8AB53}"/>
              </a:ext>
            </a:extLst>
          </p:cNvPr>
          <p:cNvSpPr/>
          <p:nvPr/>
        </p:nvSpPr>
        <p:spPr>
          <a:xfrm>
            <a:off x="5255963" y="3848490"/>
            <a:ext cx="1334530" cy="6672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F6C827-715F-BD46-2FC4-709D137EAA3B}"/>
              </a:ext>
            </a:extLst>
          </p:cNvPr>
          <p:cNvSpPr txBox="1"/>
          <p:nvPr/>
        </p:nvSpPr>
        <p:spPr>
          <a:xfrm>
            <a:off x="5255963" y="3997456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Label asset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AB7CF1C-19AD-6826-E88E-936E0B5A667E}"/>
              </a:ext>
            </a:extLst>
          </p:cNvPr>
          <p:cNvSpPr/>
          <p:nvPr/>
        </p:nvSpPr>
        <p:spPr>
          <a:xfrm>
            <a:off x="3586441" y="3720457"/>
            <a:ext cx="1334530" cy="9233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81929F-00C4-AAC2-D705-9DC00DB76750}"/>
              </a:ext>
            </a:extLst>
          </p:cNvPr>
          <p:cNvSpPr txBox="1"/>
          <p:nvPr/>
        </p:nvSpPr>
        <p:spPr>
          <a:xfrm>
            <a:off x="3577367" y="3858955"/>
            <a:ext cx="1334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Move asset to storage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56E2D50-5315-2975-4FB6-C090A9A73442}"/>
              </a:ext>
            </a:extLst>
          </p:cNvPr>
          <p:cNvCxnSpPr>
            <a:cxnSpLocks/>
            <a:stCxn id="51" idx="1"/>
            <a:endCxn id="58" idx="3"/>
          </p:cNvCxnSpPr>
          <p:nvPr/>
        </p:nvCxnSpPr>
        <p:spPr>
          <a:xfrm flipH="1" flipV="1">
            <a:off x="4911897" y="4182121"/>
            <a:ext cx="3440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E48FBAA-DC6F-BA2D-E775-B25E2FB298B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577793" y="4182122"/>
            <a:ext cx="322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010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8769E3-0AF1-97A9-28C1-668E95461408}"/>
              </a:ext>
            </a:extLst>
          </p:cNvPr>
          <p:cNvSpPr txBox="1"/>
          <p:nvPr/>
        </p:nvSpPr>
        <p:spPr>
          <a:xfrm>
            <a:off x="438411" y="475989"/>
            <a:ext cx="79790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C10_Headset USB: </a:t>
            </a:r>
          </a:p>
          <a:p>
            <a:endParaRPr lang="en-DE" dirty="0"/>
          </a:p>
          <a:p>
            <a:r>
              <a:rPr lang="en-DE" dirty="0">
                <a:solidFill>
                  <a:srgbClr val="C00000"/>
                </a:solidFill>
              </a:rPr>
              <a:t>44404 checkout</a:t>
            </a:r>
          </a:p>
          <a:p>
            <a:r>
              <a:rPr lang="en-DE" dirty="0">
                <a:solidFill>
                  <a:srgbClr val="C00000"/>
                </a:solidFill>
              </a:rPr>
              <a:t>44487 checkout</a:t>
            </a:r>
          </a:p>
          <a:p>
            <a:r>
              <a:rPr lang="en-DE" dirty="0"/>
              <a:t>44536 checkin from</a:t>
            </a:r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C5_BT1206:</a:t>
            </a:r>
          </a:p>
          <a:p>
            <a:r>
              <a:rPr lang="en-DE" dirty="0">
                <a:solidFill>
                  <a:srgbClr val="C00000"/>
                </a:solidFill>
              </a:rPr>
              <a:t>44493 accepted </a:t>
            </a:r>
            <a:r>
              <a:rPr lang="en-DE" dirty="0"/>
              <a:t>&lt;- nothing’s happening in the video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63360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BB2C46-6A40-4D69-A232-2F76D23AE9F5}"/>
              </a:ext>
            </a:extLst>
          </p:cNvPr>
          <p:cNvSpPr txBox="1"/>
          <p:nvPr/>
        </p:nvSpPr>
        <p:spPr>
          <a:xfrm>
            <a:off x="288098" y="237995"/>
            <a:ext cx="686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A3</a:t>
            </a:r>
            <a:endParaRPr lang="en-DE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9DF55C-5F2D-4AA1-B018-F1244D74D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7"/>
          <a:stretch/>
        </p:blipFill>
        <p:spPr>
          <a:xfrm>
            <a:off x="288098" y="1464905"/>
            <a:ext cx="10231278" cy="165037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BFF61E-013D-4923-BB30-9C5CEA2F5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509" y="2954770"/>
            <a:ext cx="1937422" cy="34873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BBBE9B7E-EEFD-4457-A324-AA594B9ED5A1}"/>
                  </a:ext>
                </a:extLst>
              </p14:cNvPr>
              <p14:cNvContentPartPr/>
              <p14:nvPr/>
            </p14:nvContentPartPr>
            <p14:xfrm>
              <a:off x="1082395" y="1821262"/>
              <a:ext cx="1530360" cy="13500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BBBE9B7E-EEFD-4457-A324-AA594B9ED5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6395" y="1749262"/>
                <a:ext cx="160200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A51AD39B-CD32-4D60-890D-8894B108B9AB}"/>
                  </a:ext>
                </a:extLst>
              </p14:cNvPr>
              <p14:cNvContentPartPr/>
              <p14:nvPr/>
            </p14:nvContentPartPr>
            <p14:xfrm>
              <a:off x="3554875" y="1776982"/>
              <a:ext cx="1512000" cy="16740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A51AD39B-CD32-4D60-890D-8894B108B9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8875" y="1704982"/>
                <a:ext cx="1583640" cy="3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253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F2639E-71DD-40A2-B06A-0C9B88D2503B}"/>
              </a:ext>
            </a:extLst>
          </p:cNvPr>
          <p:cNvSpPr txBox="1"/>
          <p:nvPr/>
        </p:nvSpPr>
        <p:spPr>
          <a:xfrm>
            <a:off x="288098" y="237995"/>
            <a:ext cx="2055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Einleitung</a:t>
            </a:r>
          </a:p>
          <a:p>
            <a:endParaRPr lang="en-DE" dirty="0"/>
          </a:p>
        </p:txBody>
      </p:sp>
      <p:pic>
        <p:nvPicPr>
          <p:cNvPr id="1026" name="Picture 2" descr="Schematic overview of the Solve4X Dataset">
            <a:extLst>
              <a:ext uri="{FF2B5EF4-FFF2-40B4-BE49-F238E27FC236}">
                <a16:creationId xmlns:a16="http://schemas.microsoft.com/office/drawing/2014/main" id="{81512A8B-E90F-45D9-9B1A-AAF5C67F6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317" y="699660"/>
            <a:ext cx="6472335" cy="550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615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555C8-3AA8-3379-60B3-B4EDCE34A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57B8231-2B6E-8B35-8ACD-0BC08CAFDD12}"/>
              </a:ext>
            </a:extLst>
          </p:cNvPr>
          <p:cNvSpPr/>
          <p:nvPr/>
        </p:nvSpPr>
        <p:spPr>
          <a:xfrm>
            <a:off x="8575921" y="3776377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4BAF4C-3884-0438-9D9B-8E53F08C1546}"/>
              </a:ext>
            </a:extLst>
          </p:cNvPr>
          <p:cNvSpPr txBox="1"/>
          <p:nvPr/>
        </p:nvSpPr>
        <p:spPr>
          <a:xfrm>
            <a:off x="8575921" y="3925343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checkout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3AB448-644B-9901-858E-BC49FF65AEE3}"/>
              </a:ext>
            </a:extLst>
          </p:cNvPr>
          <p:cNvSpPr/>
          <p:nvPr/>
        </p:nvSpPr>
        <p:spPr>
          <a:xfrm>
            <a:off x="3576426" y="3762633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4EED23-32BA-ED70-6B49-0A5C19AC15C5}"/>
              </a:ext>
            </a:extLst>
          </p:cNvPr>
          <p:cNvSpPr txBox="1"/>
          <p:nvPr/>
        </p:nvSpPr>
        <p:spPr>
          <a:xfrm>
            <a:off x="3576425" y="3914276"/>
            <a:ext cx="133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accepted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2B2373-B3DB-B128-8FF8-7FAD9528832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4910956" y="4096266"/>
            <a:ext cx="5319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74DBB10-BA2B-3025-21B5-A64BDCEF8D73}"/>
              </a:ext>
            </a:extLst>
          </p:cNvPr>
          <p:cNvSpPr txBox="1"/>
          <p:nvPr/>
        </p:nvSpPr>
        <p:spPr>
          <a:xfrm>
            <a:off x="290523" y="161240"/>
            <a:ext cx="6849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600" dirty="0"/>
              <a:t>A3. Asset disbursement to clients</a:t>
            </a:r>
          </a:p>
          <a:p>
            <a:r>
              <a:rPr lang="en-DE" dirty="0"/>
              <a:t>with sensor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AD20E34-4088-0EF5-6845-1BE1C1C89E3A}"/>
              </a:ext>
            </a:extLst>
          </p:cNvPr>
          <p:cNvSpPr/>
          <p:nvPr/>
        </p:nvSpPr>
        <p:spPr>
          <a:xfrm>
            <a:off x="2792654" y="2515179"/>
            <a:ext cx="1334530" cy="6672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94CF4-D4B5-B78C-B62C-045DC7CCDF38}"/>
              </a:ext>
            </a:extLst>
          </p:cNvPr>
          <p:cNvSpPr txBox="1"/>
          <p:nvPr/>
        </p:nvSpPr>
        <p:spPr>
          <a:xfrm>
            <a:off x="2792654" y="2664145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Enter room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7EECAC-9218-6FF9-74E4-A1ACF4FF03C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127184" y="2848812"/>
            <a:ext cx="322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1458074-66E6-672D-3F18-10AC8EC0554C}"/>
              </a:ext>
            </a:extLst>
          </p:cNvPr>
          <p:cNvSpPr/>
          <p:nvPr/>
        </p:nvSpPr>
        <p:spPr>
          <a:xfrm>
            <a:off x="4449476" y="2514941"/>
            <a:ext cx="1334530" cy="6672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172372-3016-56C5-E6B0-15B228AEFD0C}"/>
              </a:ext>
            </a:extLst>
          </p:cNvPr>
          <p:cNvSpPr txBox="1"/>
          <p:nvPr/>
        </p:nvSpPr>
        <p:spPr>
          <a:xfrm>
            <a:off x="4449476" y="2663907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Chat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147B4A-05BF-B748-4C9E-6B49AA20B81B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5784006" y="2848574"/>
            <a:ext cx="322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64BF50A-FBD3-AEC3-4A2A-7EE176A8A732}"/>
              </a:ext>
            </a:extLst>
          </p:cNvPr>
          <p:cNvSpPr/>
          <p:nvPr/>
        </p:nvSpPr>
        <p:spPr>
          <a:xfrm>
            <a:off x="6096000" y="2207739"/>
            <a:ext cx="1334530" cy="12212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D30AD9-F11D-9B15-0136-F7C1CCD4E613}"/>
              </a:ext>
            </a:extLst>
          </p:cNvPr>
          <p:cNvSpPr txBox="1"/>
          <p:nvPr/>
        </p:nvSpPr>
        <p:spPr>
          <a:xfrm>
            <a:off x="6096000" y="2356705"/>
            <a:ext cx="1334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Pick asset from warehouse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025561-700F-D5B3-3C97-70B663944890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7430530" y="2818370"/>
            <a:ext cx="322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82BFB6F-45FD-4E3C-FD0E-B10C005B85AD}"/>
              </a:ext>
            </a:extLst>
          </p:cNvPr>
          <p:cNvSpPr/>
          <p:nvPr/>
        </p:nvSpPr>
        <p:spPr>
          <a:xfrm>
            <a:off x="7761877" y="2207739"/>
            <a:ext cx="1334530" cy="12212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A0895D-8409-7006-E6DB-B5221BB3E5A9}"/>
              </a:ext>
            </a:extLst>
          </p:cNvPr>
          <p:cNvSpPr txBox="1"/>
          <p:nvPr/>
        </p:nvSpPr>
        <p:spPr>
          <a:xfrm>
            <a:off x="7761877" y="2356705"/>
            <a:ext cx="1334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 asset</a:t>
            </a:r>
          </a:p>
          <a:p>
            <a:pPr algn="ctr"/>
            <a:r>
              <a:rPr lang="en-DE" dirty="0"/>
              <a:t>quality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AA0C37A-2E21-D4D4-325B-E8806428951F}"/>
              </a:ext>
            </a:extLst>
          </p:cNvPr>
          <p:cNvSpPr/>
          <p:nvPr/>
        </p:nvSpPr>
        <p:spPr>
          <a:xfrm>
            <a:off x="6909423" y="3778438"/>
            <a:ext cx="1334530" cy="6672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E400D1B-0CE2-527A-FB86-A90ECA1AF199}"/>
              </a:ext>
            </a:extLst>
          </p:cNvPr>
          <p:cNvSpPr txBox="1"/>
          <p:nvPr/>
        </p:nvSpPr>
        <p:spPr>
          <a:xfrm>
            <a:off x="6909423" y="3927404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Handover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EFEBAE3-6B1A-E825-A9E3-719E27A41629}"/>
              </a:ext>
            </a:extLst>
          </p:cNvPr>
          <p:cNvCxnSpPr>
            <a:cxnSpLocks/>
            <a:stCxn id="23" idx="1"/>
            <a:endCxn id="66" idx="3"/>
          </p:cNvCxnSpPr>
          <p:nvPr/>
        </p:nvCxnSpPr>
        <p:spPr>
          <a:xfrm flipH="1">
            <a:off x="8243953" y="4110009"/>
            <a:ext cx="331968" cy="2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FC68BC6-27BC-0BC6-4958-01BA9170C254}"/>
              </a:ext>
            </a:extLst>
          </p:cNvPr>
          <p:cNvCxnSpPr>
            <a:cxnSpLocks/>
            <a:stCxn id="65" idx="1"/>
            <a:endCxn id="69" idx="3"/>
          </p:cNvCxnSpPr>
          <p:nvPr/>
        </p:nvCxnSpPr>
        <p:spPr>
          <a:xfrm flipH="1" flipV="1">
            <a:off x="6577455" y="4110305"/>
            <a:ext cx="331968" cy="1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D40838F-6D29-7BAE-532D-9C0B181A2AD8}"/>
              </a:ext>
            </a:extLst>
          </p:cNvPr>
          <p:cNvSpPr/>
          <p:nvPr/>
        </p:nvSpPr>
        <p:spPr>
          <a:xfrm>
            <a:off x="5242925" y="3776672"/>
            <a:ext cx="1334530" cy="6672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C2502C-FC58-82B1-57E8-6344B4CE7DF2}"/>
              </a:ext>
            </a:extLst>
          </p:cNvPr>
          <p:cNvSpPr txBox="1"/>
          <p:nvPr/>
        </p:nvSpPr>
        <p:spPr>
          <a:xfrm>
            <a:off x="5223572" y="3903424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Leave room</a:t>
            </a:r>
          </a:p>
        </p:txBody>
      </p: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2148D0DA-F1B5-66B1-0376-267CC4D68632}"/>
              </a:ext>
            </a:extLst>
          </p:cNvPr>
          <p:cNvCxnSpPr>
            <a:cxnSpLocks/>
            <a:stCxn id="52" idx="3"/>
            <a:endCxn id="23" idx="3"/>
          </p:cNvCxnSpPr>
          <p:nvPr/>
        </p:nvCxnSpPr>
        <p:spPr>
          <a:xfrm>
            <a:off x="9096407" y="2818370"/>
            <a:ext cx="814044" cy="1291639"/>
          </a:xfrm>
          <a:prstGeom prst="curvedConnector3">
            <a:avLst>
              <a:gd name="adj1" fmla="val 1280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DA3C5A27-77C6-36AA-0C57-A9C7779FBA7F}"/>
              </a:ext>
            </a:extLst>
          </p:cNvPr>
          <p:cNvSpPr/>
          <p:nvPr/>
        </p:nvSpPr>
        <p:spPr>
          <a:xfrm>
            <a:off x="1929280" y="3755443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68775B4-4AA7-D4FC-43D0-78ECF0D20907}"/>
              </a:ext>
            </a:extLst>
          </p:cNvPr>
          <p:cNvSpPr txBox="1"/>
          <p:nvPr/>
        </p:nvSpPr>
        <p:spPr>
          <a:xfrm>
            <a:off x="1929280" y="3776377"/>
            <a:ext cx="133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checkin</a:t>
            </a:r>
          </a:p>
          <a:p>
            <a:pPr algn="ctr"/>
            <a:r>
              <a:rPr lang="en-DE" dirty="0"/>
              <a:t>from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005178-5ED6-F39D-2075-FF64F6F1CD44}"/>
              </a:ext>
            </a:extLst>
          </p:cNvPr>
          <p:cNvCxnSpPr>
            <a:cxnSpLocks/>
            <a:stCxn id="25" idx="1"/>
            <a:endCxn id="99" idx="3"/>
          </p:cNvCxnSpPr>
          <p:nvPr/>
        </p:nvCxnSpPr>
        <p:spPr>
          <a:xfrm flipH="1">
            <a:off x="3263811" y="4098942"/>
            <a:ext cx="312614" cy="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1CC3504-64C8-AE67-C6D0-3785F9CAEE09}"/>
              </a:ext>
            </a:extLst>
          </p:cNvPr>
          <p:cNvSpPr/>
          <p:nvPr/>
        </p:nvSpPr>
        <p:spPr>
          <a:xfrm>
            <a:off x="1927768" y="4905036"/>
            <a:ext cx="1334530" cy="12212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2CE6C-5405-346E-F306-1B6B48EDC4E7}"/>
              </a:ext>
            </a:extLst>
          </p:cNvPr>
          <p:cNvSpPr txBox="1"/>
          <p:nvPr/>
        </p:nvSpPr>
        <p:spPr>
          <a:xfrm>
            <a:off x="1927768" y="5054002"/>
            <a:ext cx="1334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Bring asset to warehouse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834F70C9-0001-ECD8-77C4-326A498B0C05}"/>
              </a:ext>
            </a:extLst>
          </p:cNvPr>
          <p:cNvCxnSpPr>
            <a:cxnSpLocks/>
            <a:stCxn id="99" idx="1"/>
            <a:endCxn id="8" idx="1"/>
          </p:cNvCxnSpPr>
          <p:nvPr/>
        </p:nvCxnSpPr>
        <p:spPr>
          <a:xfrm rot="10800000" flipV="1">
            <a:off x="1927768" y="4099543"/>
            <a:ext cx="1512" cy="1416124"/>
          </a:xfrm>
          <a:prstGeom prst="curvedConnector3">
            <a:avLst>
              <a:gd name="adj1" fmla="val 152190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40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B78D5-9F7A-7E50-2362-8B831A81E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05E971BC-67D3-C5EE-15D8-93848CAE1CF0}"/>
              </a:ext>
            </a:extLst>
          </p:cNvPr>
          <p:cNvSpPr txBox="1"/>
          <p:nvPr/>
        </p:nvSpPr>
        <p:spPr>
          <a:xfrm>
            <a:off x="290523" y="161240"/>
            <a:ext cx="6584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600" dirty="0"/>
              <a:t>A3. Self-service asset check-out</a:t>
            </a:r>
          </a:p>
          <a:p>
            <a:r>
              <a:rPr lang="en-DE" dirty="0"/>
              <a:t>with sensor data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C4C7528-FCBC-42F4-71E0-653ABC52AAB6}"/>
              </a:ext>
            </a:extLst>
          </p:cNvPr>
          <p:cNvSpPr/>
          <p:nvPr/>
        </p:nvSpPr>
        <p:spPr>
          <a:xfrm>
            <a:off x="2813214" y="3091436"/>
            <a:ext cx="1334530" cy="6672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2F49E-ACD5-0FFF-A0BA-31859FFDE1CB}"/>
              </a:ext>
            </a:extLst>
          </p:cNvPr>
          <p:cNvSpPr txBox="1"/>
          <p:nvPr/>
        </p:nvSpPr>
        <p:spPr>
          <a:xfrm>
            <a:off x="2813214" y="3240402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Enter room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DBF0F1-0E64-7AC0-DEB1-0C65C9998F5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147744" y="3425069"/>
            <a:ext cx="3222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697AF70-7C5D-B911-EB2A-ACE265FF7632}"/>
              </a:ext>
            </a:extLst>
          </p:cNvPr>
          <p:cNvSpPr/>
          <p:nvPr/>
        </p:nvSpPr>
        <p:spPr>
          <a:xfrm>
            <a:off x="4481213" y="2763672"/>
            <a:ext cx="1334530" cy="12916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9B9788-FFE2-41BC-C9CD-2388E9598D90}"/>
              </a:ext>
            </a:extLst>
          </p:cNvPr>
          <p:cNvSpPr txBox="1"/>
          <p:nvPr/>
        </p:nvSpPr>
        <p:spPr>
          <a:xfrm>
            <a:off x="4481213" y="2825968"/>
            <a:ext cx="1334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Pick asset from</a:t>
            </a:r>
          </a:p>
          <a:p>
            <a:pPr algn="ctr"/>
            <a:r>
              <a:rPr lang="en-DE" dirty="0"/>
              <a:t>self service desk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7A920E-8272-815B-3FA2-13723A330111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9133939" y="3425068"/>
            <a:ext cx="324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ECC3930-9ED0-A898-B874-128FA88FDE45}"/>
              </a:ext>
            </a:extLst>
          </p:cNvPr>
          <p:cNvSpPr/>
          <p:nvPr/>
        </p:nvSpPr>
        <p:spPr>
          <a:xfrm>
            <a:off x="9461457" y="3091436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C688F0-10E6-7C32-D44D-A1CDA2587743}"/>
              </a:ext>
            </a:extLst>
          </p:cNvPr>
          <p:cNvSpPr txBox="1"/>
          <p:nvPr/>
        </p:nvSpPr>
        <p:spPr>
          <a:xfrm>
            <a:off x="9461457" y="3112370"/>
            <a:ext cx="133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checkin</a:t>
            </a:r>
          </a:p>
          <a:p>
            <a:pPr algn="ctr"/>
            <a:r>
              <a:rPr lang="en-DE" dirty="0"/>
              <a:t>from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0540C2-68D3-7CD4-722F-D65A96CF7668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7474841" y="3425069"/>
            <a:ext cx="336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F78F13E-E850-1EDA-70E2-C8F7439278F4}"/>
              </a:ext>
            </a:extLst>
          </p:cNvPr>
          <p:cNvSpPr/>
          <p:nvPr/>
        </p:nvSpPr>
        <p:spPr>
          <a:xfrm>
            <a:off x="6146212" y="3091436"/>
            <a:ext cx="1334530" cy="6672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5975B0-DC6D-3DE0-8EE3-52643BABE1C5}"/>
              </a:ext>
            </a:extLst>
          </p:cNvPr>
          <p:cNvSpPr txBox="1"/>
          <p:nvPr/>
        </p:nvSpPr>
        <p:spPr>
          <a:xfrm>
            <a:off x="6140311" y="3240403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Leave room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0F0F6EF-E8BD-5F13-D1D2-FAC7B633E94C}"/>
              </a:ext>
            </a:extLst>
          </p:cNvPr>
          <p:cNvCxnSpPr>
            <a:cxnSpLocks/>
            <a:stCxn id="28" idx="3"/>
            <a:endCxn id="58" idx="1"/>
          </p:cNvCxnSpPr>
          <p:nvPr/>
        </p:nvCxnSpPr>
        <p:spPr>
          <a:xfrm flipV="1">
            <a:off x="5815743" y="3425069"/>
            <a:ext cx="324568" cy="1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6A7CE5D4-9EDF-02F1-7677-E407F1EEA445}"/>
              </a:ext>
            </a:extLst>
          </p:cNvPr>
          <p:cNvSpPr/>
          <p:nvPr/>
        </p:nvSpPr>
        <p:spPr>
          <a:xfrm>
            <a:off x="1142264" y="3095367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A4371AA-CC3A-0A12-72F9-2E7B1B386E95}"/>
              </a:ext>
            </a:extLst>
          </p:cNvPr>
          <p:cNvSpPr txBox="1"/>
          <p:nvPr/>
        </p:nvSpPr>
        <p:spPr>
          <a:xfrm>
            <a:off x="1142264" y="3244333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checkout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86399CB5-9DEF-1950-6F74-D8ED7731F48C}"/>
              </a:ext>
            </a:extLst>
          </p:cNvPr>
          <p:cNvSpPr/>
          <p:nvPr/>
        </p:nvSpPr>
        <p:spPr>
          <a:xfrm>
            <a:off x="7799409" y="3091436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0D98-72BD-77E9-877E-F95992264ED1}"/>
              </a:ext>
            </a:extLst>
          </p:cNvPr>
          <p:cNvSpPr txBox="1"/>
          <p:nvPr/>
        </p:nvSpPr>
        <p:spPr>
          <a:xfrm>
            <a:off x="7799409" y="3240402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accepted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3377ACE-DF61-59B4-1B21-3B3CAB1338DF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2476794" y="3428999"/>
            <a:ext cx="3364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5263845-D337-A734-3157-42B29A1658E9}"/>
              </a:ext>
            </a:extLst>
          </p:cNvPr>
          <p:cNvSpPr/>
          <p:nvPr/>
        </p:nvSpPr>
        <p:spPr>
          <a:xfrm>
            <a:off x="9461457" y="4092333"/>
            <a:ext cx="1334530" cy="12212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ACA6AF-D22D-12A2-ACB9-02017ADE9A64}"/>
              </a:ext>
            </a:extLst>
          </p:cNvPr>
          <p:cNvSpPr txBox="1"/>
          <p:nvPr/>
        </p:nvSpPr>
        <p:spPr>
          <a:xfrm>
            <a:off x="9461457" y="4241299"/>
            <a:ext cx="1334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Bring asset to warehouse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99AC25D6-9385-5586-AD3C-B82E084AD595}"/>
              </a:ext>
            </a:extLst>
          </p:cNvPr>
          <p:cNvCxnSpPr>
            <a:cxnSpLocks/>
            <a:stCxn id="44" idx="3"/>
            <a:endCxn id="3" idx="3"/>
          </p:cNvCxnSpPr>
          <p:nvPr/>
        </p:nvCxnSpPr>
        <p:spPr>
          <a:xfrm flipH="1">
            <a:off x="10795987" y="3435536"/>
            <a:ext cx="1" cy="1267428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12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BB2C46-6A40-4D69-A232-2F76D23AE9F5}"/>
              </a:ext>
            </a:extLst>
          </p:cNvPr>
          <p:cNvSpPr txBox="1"/>
          <p:nvPr/>
        </p:nvSpPr>
        <p:spPr>
          <a:xfrm>
            <a:off x="288098" y="237995"/>
            <a:ext cx="686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A3</a:t>
            </a:r>
            <a:endParaRPr lang="en-DE" sz="36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80C16CB-1D86-4FC1-B840-304C3AD38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00" y="1339179"/>
            <a:ext cx="5323663" cy="4375002"/>
          </a:xfrm>
          <a:prstGeom prst="rect">
            <a:avLst/>
          </a:prstGeom>
        </p:spPr>
      </p:pic>
      <p:cxnSp>
        <p:nvCxnSpPr>
          <p:cNvPr id="10" name="Соединитель: изогнутый 9">
            <a:extLst>
              <a:ext uri="{FF2B5EF4-FFF2-40B4-BE49-F238E27FC236}">
                <a16:creationId xmlns:a16="http://schemas.microsoft.com/office/drawing/2014/main" id="{94F02FBC-3872-4EFC-B7A5-7111AA47587B}"/>
              </a:ext>
            </a:extLst>
          </p:cNvPr>
          <p:cNvCxnSpPr>
            <a:cxnSpLocks/>
          </p:cNvCxnSpPr>
          <p:nvPr/>
        </p:nvCxnSpPr>
        <p:spPr>
          <a:xfrm flipV="1">
            <a:off x="5738327" y="1143819"/>
            <a:ext cx="802432" cy="647879"/>
          </a:xfrm>
          <a:prstGeom prst="curvedConnector3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A36458-70B3-473D-A8E4-1DA0688BD77C}"/>
              </a:ext>
            </a:extLst>
          </p:cNvPr>
          <p:cNvSpPr txBox="1"/>
          <p:nvPr/>
        </p:nvSpPr>
        <p:spPr>
          <a:xfrm>
            <a:off x="6634065" y="1669731"/>
            <a:ext cx="4843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Weitere Events</a:t>
            </a:r>
            <a:r>
              <a:rPr lang="en-US"/>
              <a:t>:</a:t>
            </a:r>
            <a:br>
              <a:rPr lang="en-US"/>
            </a:br>
            <a:r>
              <a:rPr lang="en-US"/>
              <a:t>reed_switch_door_opened</a:t>
            </a:r>
            <a:br>
              <a:rPr lang="en-US"/>
            </a:br>
            <a:r>
              <a:rPr lang="en-US"/>
              <a:t>reed_switch_door_closed  =&gt; Enter/Leave Room</a:t>
            </a:r>
            <a:br>
              <a:rPr lang="en-US"/>
            </a:br>
            <a:br>
              <a:rPr lang="en-US"/>
            </a:br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BA8C33-72EF-42B1-A69C-5EB4BF5ABD24}"/>
              </a:ext>
            </a:extLst>
          </p:cNvPr>
          <p:cNvSpPr txBox="1"/>
          <p:nvPr/>
        </p:nvSpPr>
        <p:spPr>
          <a:xfrm>
            <a:off x="6634065" y="1054359"/>
            <a:ext cx="5040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Asset picked from warehouse</a:t>
            </a:r>
            <a:br>
              <a:rPr lang="en-US"/>
            </a:br>
            <a:r>
              <a:rPr lang="en-US"/>
              <a:t>Asset returned to warehouse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65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BB2C46-6A40-4D69-A232-2F76D23AE9F5}"/>
              </a:ext>
            </a:extLst>
          </p:cNvPr>
          <p:cNvSpPr txBox="1"/>
          <p:nvPr/>
        </p:nvSpPr>
        <p:spPr>
          <a:xfrm>
            <a:off x="288098" y="237995"/>
            <a:ext cx="686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A4</a:t>
            </a:r>
            <a:endParaRPr lang="en-DE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0EE63D-3A33-4EF4-A009-5C5DC9804EDB}"/>
              </a:ext>
            </a:extLst>
          </p:cNvPr>
          <p:cNvSpPr txBox="1"/>
          <p:nvPr/>
        </p:nvSpPr>
        <p:spPr>
          <a:xfrm>
            <a:off x="718043" y="1478678"/>
            <a:ext cx="55811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Neue Events</a:t>
            </a:r>
            <a:r>
              <a:rPr lang="en-US"/>
              <a:t>:</a:t>
            </a:r>
            <a:br>
              <a:rPr lang="en-US"/>
            </a:br>
            <a:br>
              <a:rPr lang="en-US"/>
            </a:br>
            <a:r>
              <a:rPr lang="en-US" b="1"/>
              <a:t>Abnormal condition detected </a:t>
            </a:r>
            <a:r>
              <a:rPr lang="en-US"/>
              <a:t>- </a:t>
            </a:r>
            <a:r>
              <a:rPr lang="de-DE"/>
              <a:t>wenn Feuchtigkeit oder Temperatur einen bestimmten Grenzwert überschreitet. </a:t>
            </a:r>
            <a:r>
              <a:rPr lang="de-DE" dirty="0"/>
              <a:t>Könnte beim Warten oder Reparieren feuchte Hände auswirken.</a:t>
            </a:r>
          </a:p>
          <a:p>
            <a:endParaRPr lang="de-DE" dirty="0"/>
          </a:p>
          <a:p>
            <a:r>
              <a:rPr lang="de-DE" b="1" dirty="0"/>
              <a:t>… </a:t>
            </a:r>
            <a:r>
              <a:rPr lang="de-DE" b="1" dirty="0" err="1"/>
              <a:t>triggered</a:t>
            </a:r>
            <a:r>
              <a:rPr lang="de-DE" b="1" dirty="0"/>
              <a:t> </a:t>
            </a:r>
            <a:r>
              <a:rPr lang="de-DE" dirty="0"/>
              <a:t>- Einsatz von Licht- oder Lärmpegel-Sensoren könnte dabei helfen, Aktivitäten indirekt zu bestätigen(z. B. wenn Lichteinfall auf Regalsensoren hindeutet, dass jemand ein bestimmtes Fach öffnet)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9731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CFE26-9A29-453C-8DE3-764BB992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err="1"/>
              <a:t>Danke</a:t>
            </a:r>
            <a:r>
              <a:rPr lang="en-US" sz="5400"/>
              <a:t> </a:t>
            </a:r>
            <a:r>
              <a:rPr lang="de-DE" sz="5400"/>
              <a:t>für Ihre Aufmerksamkeit</a:t>
            </a:r>
            <a:endParaRPr lang="ru-RU" sz="5400"/>
          </a:p>
        </p:txBody>
      </p:sp>
    </p:spTree>
    <p:extLst>
      <p:ext uri="{BB962C8B-B14F-4D97-AF65-F5344CB8AC3E}">
        <p14:creationId xmlns:p14="http://schemas.microsoft.com/office/powerpoint/2010/main" val="141161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F2639E-71DD-40A2-B06A-0C9B88D2503B}"/>
              </a:ext>
            </a:extLst>
          </p:cNvPr>
          <p:cNvSpPr txBox="1"/>
          <p:nvPr/>
        </p:nvSpPr>
        <p:spPr>
          <a:xfrm>
            <a:off x="288098" y="237995"/>
            <a:ext cx="2055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Einleitung</a:t>
            </a:r>
          </a:p>
          <a:p>
            <a:endParaRPr lang="en-DE" dirty="0"/>
          </a:p>
        </p:txBody>
      </p:sp>
      <p:pic>
        <p:nvPicPr>
          <p:cNvPr id="1026" name="Picture 2" descr="Schematic overview of the Solve4X Dataset">
            <a:extLst>
              <a:ext uri="{FF2B5EF4-FFF2-40B4-BE49-F238E27FC236}">
                <a16:creationId xmlns:a16="http://schemas.microsoft.com/office/drawing/2014/main" id="{81512A8B-E90F-45D9-9B1A-AAF5C67F6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317" y="699660"/>
            <a:ext cx="6472335" cy="550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51D43D47-02E8-407E-8E2D-29C259A60559}"/>
                  </a:ext>
                </a:extLst>
              </p14:cNvPr>
              <p14:cNvContentPartPr/>
              <p14:nvPr/>
            </p14:nvContentPartPr>
            <p14:xfrm>
              <a:off x="3722995" y="1558102"/>
              <a:ext cx="461520" cy="1317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51D43D47-02E8-407E-8E2D-29C259A605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6995" y="1486102"/>
                <a:ext cx="53316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4CBB4F59-DE65-4380-883E-EB73A263751D}"/>
                  </a:ext>
                </a:extLst>
              </p14:cNvPr>
              <p14:cNvContentPartPr/>
              <p14:nvPr/>
            </p14:nvContentPartPr>
            <p14:xfrm>
              <a:off x="5467915" y="5162062"/>
              <a:ext cx="767880" cy="17424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4CBB4F59-DE65-4380-883E-EB73A26375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31915" y="5090062"/>
                <a:ext cx="83952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F5FE817-20D8-4EEE-B206-101173EFD4EF}"/>
                  </a:ext>
                </a:extLst>
              </p14:cNvPr>
              <p14:cNvContentPartPr/>
              <p14:nvPr/>
            </p14:nvContentPartPr>
            <p14:xfrm>
              <a:off x="5349240" y="1234440"/>
              <a:ext cx="327960" cy="3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F5FE817-20D8-4EEE-B206-101173EFD4E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13240" y="1162440"/>
                <a:ext cx="3996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55B5A757-8AEA-48B9-8E16-DE8BDAEFA6A3}"/>
                  </a:ext>
                </a:extLst>
              </p14:cNvPr>
              <p14:cNvContentPartPr/>
              <p14:nvPr/>
            </p14:nvContentPartPr>
            <p14:xfrm>
              <a:off x="5364360" y="1316880"/>
              <a:ext cx="594720" cy="1728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55B5A757-8AEA-48B9-8E16-DE8BDAEFA6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28360" y="1244880"/>
                <a:ext cx="6663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86B87DFA-3EDA-4CA5-8190-632A288E9D32}"/>
                  </a:ext>
                </a:extLst>
              </p14:cNvPr>
              <p14:cNvContentPartPr/>
              <p14:nvPr/>
            </p14:nvContentPartPr>
            <p14:xfrm>
              <a:off x="5387400" y="1424160"/>
              <a:ext cx="594720" cy="4824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86B87DFA-3EDA-4CA5-8190-632A288E9D3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51400" y="1352693"/>
                <a:ext cx="666360" cy="1908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81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F2639E-71DD-40A2-B06A-0C9B88D2503B}"/>
              </a:ext>
            </a:extLst>
          </p:cNvPr>
          <p:cNvSpPr txBox="1"/>
          <p:nvPr/>
        </p:nvSpPr>
        <p:spPr>
          <a:xfrm>
            <a:off x="288098" y="237995"/>
            <a:ext cx="4468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Wichtigste OCEL Daten</a:t>
            </a:r>
          </a:p>
          <a:p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F7E9F3-3CE6-4CCA-8EDD-1EB4B9D618D5}"/>
              </a:ext>
            </a:extLst>
          </p:cNvPr>
          <p:cNvSpPr txBox="1"/>
          <p:nvPr/>
        </p:nvSpPr>
        <p:spPr>
          <a:xfrm>
            <a:off x="789922" y="977012"/>
            <a:ext cx="310709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accent6">
                    <a:lumMod val="75000"/>
                  </a:schemeClr>
                </a:solidFill>
              </a:rPr>
              <a:t>Hauptschlüssel</a:t>
            </a:r>
          </a:p>
          <a:p>
            <a:pPr algn="ctr"/>
            <a:endParaRPr lang="de-DE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b="1" dirty="0" err="1"/>
              <a:t>ocel:global-event</a:t>
            </a:r>
            <a:r>
              <a:rPr lang="de-DE" dirty="0"/>
              <a:t>: Informationen über globale Ereignisattribute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b="1" dirty="0" err="1"/>
              <a:t>ocel:global-object</a:t>
            </a:r>
            <a:r>
              <a:rPr lang="de-DE" dirty="0"/>
              <a:t>: Informationen über globale Objektattribute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b="1" dirty="0" err="1"/>
              <a:t>ocel:global-log</a:t>
            </a:r>
            <a:r>
              <a:rPr lang="de-DE" dirty="0"/>
              <a:t>: Metadaten des Logs, einschließlich verfügbarer Objekt-Typen und Attribute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b="1" dirty="0" err="1"/>
              <a:t>ocel:events</a:t>
            </a:r>
            <a:r>
              <a:rPr lang="de-DE" dirty="0"/>
              <a:t>: Die tatsächlichen Event-Daten, in denen Aktivitäten und Objekte beschrieben sind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b="1" dirty="0" err="1"/>
              <a:t>ocel:objects</a:t>
            </a:r>
            <a:r>
              <a:rPr lang="de-DE" dirty="0"/>
              <a:t>: Details über die Objekte, die in den Events verwendet werden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B7B7EF-B24D-4869-B015-3F37AA9C826F}"/>
              </a:ext>
            </a:extLst>
          </p:cNvPr>
          <p:cNvSpPr txBox="1"/>
          <p:nvPr/>
        </p:nvSpPr>
        <p:spPr>
          <a:xfrm>
            <a:off x="4542454" y="977011"/>
            <a:ext cx="31070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solidFill>
                  <a:schemeClr val="accent6">
                    <a:lumMod val="75000"/>
                  </a:schemeClr>
                </a:solidFill>
              </a:rPr>
              <a:t>ocel:events</a:t>
            </a:r>
            <a:endParaRPr lang="de-DE" sz="2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de-DE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b="1" dirty="0" err="1"/>
              <a:t>ocel:activity</a:t>
            </a:r>
            <a:r>
              <a:rPr lang="de-DE" dirty="0"/>
              <a:t>: Beschreibt die Aktivität des Events (z. B. </a:t>
            </a:r>
            <a:r>
              <a:rPr lang="de-DE" i="1" dirty="0" err="1"/>
              <a:t>checkout</a:t>
            </a:r>
            <a:r>
              <a:rPr lang="de-DE" dirty="0"/>
              <a:t>, </a:t>
            </a:r>
            <a:r>
              <a:rPr lang="de-DE" i="1" dirty="0" err="1"/>
              <a:t>accepted</a:t>
            </a:r>
            <a:r>
              <a:rPr lang="de-DE" dirty="0"/>
              <a:t>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b="1" dirty="0" err="1"/>
              <a:t>ocel:timestamp</a:t>
            </a:r>
            <a:endParaRPr lang="de-DE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b="1" dirty="0" err="1"/>
              <a:t>ocel:vmap</a:t>
            </a:r>
            <a:r>
              <a:rPr lang="de-DE" dirty="0"/>
              <a:t>: Metadaten, Quelle der Aktion und Dateien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b="1" dirty="0" err="1"/>
              <a:t>ocel:omap</a:t>
            </a:r>
            <a:r>
              <a:rPr lang="de-DE" dirty="0"/>
              <a:t>: welche Objekte sind beteiligt(z. B. A1, L1, C1)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FF36ED-3DD5-4485-A566-333E06D07ADA}"/>
              </a:ext>
            </a:extLst>
          </p:cNvPr>
          <p:cNvSpPr txBox="1"/>
          <p:nvPr/>
        </p:nvSpPr>
        <p:spPr>
          <a:xfrm>
            <a:off x="8294986" y="977011"/>
            <a:ext cx="31070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solidFill>
                  <a:schemeClr val="accent6">
                    <a:lumMod val="75000"/>
                  </a:schemeClr>
                </a:solidFill>
              </a:rPr>
              <a:t>ocel:objects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de-DE" sz="2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 fontAlgn="base"/>
            <a:r>
              <a:rPr lang="de-DE" dirty="0"/>
              <a:t>eindeutige IDs (obj.id)</a:t>
            </a:r>
            <a:br>
              <a:rPr lang="de-DE" dirty="0"/>
            </a:br>
            <a:endParaRPr lang="de-DE" dirty="0"/>
          </a:p>
          <a:p>
            <a:pPr algn="ctr" fontAlgn="base"/>
            <a:r>
              <a:rPr lang="de-DE" b="1" dirty="0" err="1"/>
              <a:t>Objecttypen</a:t>
            </a:r>
            <a:r>
              <a:rPr lang="de-DE" b="1" dirty="0"/>
              <a:t>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de-DE" b="1" dirty="0" err="1"/>
              <a:t>item_asset</a:t>
            </a:r>
            <a:r>
              <a:rPr lang="de-DE" b="1" dirty="0"/>
              <a:t> </a:t>
            </a:r>
            <a:r>
              <a:rPr lang="de-DE" dirty="0"/>
              <a:t>- Laptop, Kamera, Headset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de-DE" b="1" dirty="0" err="1"/>
              <a:t>admin_user</a:t>
            </a:r>
            <a:r>
              <a:rPr lang="de-DE" b="1" dirty="0"/>
              <a:t> </a:t>
            </a:r>
            <a:r>
              <a:rPr lang="de-DE" dirty="0"/>
              <a:t>- Admins, Mitarbeiter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de-DE" b="1" dirty="0" err="1"/>
              <a:t>target_user</a:t>
            </a:r>
            <a:r>
              <a:rPr lang="de-DE" b="1" dirty="0"/>
              <a:t> </a:t>
            </a:r>
            <a:r>
              <a:rPr lang="de-DE" dirty="0"/>
              <a:t>- Endnutzer, die Assets ausleihen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de-DE" b="1" dirty="0" err="1"/>
              <a:t>item_accessory</a:t>
            </a:r>
            <a:r>
              <a:rPr lang="de-DE" b="1" dirty="0"/>
              <a:t> </a:t>
            </a:r>
            <a:r>
              <a:rPr lang="de-DE" dirty="0"/>
              <a:t>- USB-Kabeln, usw.</a:t>
            </a:r>
          </a:p>
        </p:txBody>
      </p:sp>
    </p:spTree>
    <p:extLst>
      <p:ext uri="{BB962C8B-B14F-4D97-AF65-F5344CB8AC3E}">
        <p14:creationId xmlns:p14="http://schemas.microsoft.com/office/powerpoint/2010/main" val="365191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F2639E-71DD-40A2-B06A-0C9B88D2503B}"/>
              </a:ext>
            </a:extLst>
          </p:cNvPr>
          <p:cNvSpPr txBox="1"/>
          <p:nvPr/>
        </p:nvSpPr>
        <p:spPr>
          <a:xfrm>
            <a:off x="288098" y="237995"/>
            <a:ext cx="2293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Eventtypen</a:t>
            </a:r>
          </a:p>
          <a:p>
            <a:endParaRPr lang="en-DE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33BFEA3-A831-4382-8FCC-27CE425D2C69}"/>
              </a:ext>
            </a:extLst>
          </p:cNvPr>
          <p:cNvSpPr/>
          <p:nvPr/>
        </p:nvSpPr>
        <p:spPr>
          <a:xfrm>
            <a:off x="1494044" y="2260542"/>
            <a:ext cx="9044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de-DE" b="1" dirty="0">
                <a:solidFill>
                  <a:srgbClr val="000000"/>
                </a:solidFill>
                <a:latin typeface="Roboto Mono"/>
              </a:rPr>
              <a:t>2. </a:t>
            </a:r>
            <a:r>
              <a:rPr lang="de-DE" b="1" dirty="0" err="1">
                <a:solidFill>
                  <a:srgbClr val="000000"/>
                </a:solidFill>
                <a:latin typeface="Roboto Mono"/>
              </a:rPr>
              <a:t>create</a:t>
            </a:r>
            <a:r>
              <a:rPr lang="de-DE" dirty="0">
                <a:solidFill>
                  <a:srgbClr val="000000"/>
                </a:solidFill>
                <a:latin typeface="Roboto Mono"/>
              </a:rPr>
              <a:t> - Hinzufügen eines neuen Assets in das System</a:t>
            </a:r>
            <a:br>
              <a:rPr lang="de-DE" dirty="0">
                <a:solidFill>
                  <a:srgbClr val="000000"/>
                </a:solidFill>
                <a:latin typeface="Roboto Mono"/>
              </a:rPr>
            </a:br>
            <a:r>
              <a:rPr lang="de-DE" i="1" dirty="0">
                <a:solidFill>
                  <a:srgbClr val="000000"/>
                </a:solidFill>
                <a:latin typeface="Roboto Mono"/>
              </a:rPr>
              <a:t>beteiligte Akteure: Admin, Asset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8B961AC-C9C9-4C80-937F-9CF7173BB97C}"/>
              </a:ext>
            </a:extLst>
          </p:cNvPr>
          <p:cNvSpPr/>
          <p:nvPr/>
        </p:nvSpPr>
        <p:spPr>
          <a:xfrm>
            <a:off x="1494044" y="1257500"/>
            <a:ext cx="90444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de-DE" b="1" dirty="0">
                <a:solidFill>
                  <a:srgbClr val="000000"/>
                </a:solidFill>
                <a:latin typeface="Roboto Mono"/>
              </a:rPr>
              <a:t>1. </a:t>
            </a:r>
            <a:r>
              <a:rPr lang="de-DE" b="1" dirty="0" err="1">
                <a:solidFill>
                  <a:srgbClr val="000000"/>
                </a:solidFill>
                <a:latin typeface="Roboto Mono"/>
              </a:rPr>
              <a:t>checkout</a:t>
            </a:r>
            <a:r>
              <a:rPr lang="de-DE" dirty="0">
                <a:solidFill>
                  <a:srgbClr val="000000"/>
                </a:solidFill>
                <a:latin typeface="Roboto Mono"/>
              </a:rPr>
              <a:t> - IT-Asset wird einem Benutzer ausgegeben, entweder durch einen Admin oder Selbstbedienung</a:t>
            </a:r>
            <a:br>
              <a:rPr lang="de-DE" dirty="0">
                <a:solidFill>
                  <a:srgbClr val="000000"/>
                </a:solidFill>
                <a:latin typeface="Roboto Mono"/>
              </a:rPr>
            </a:br>
            <a:r>
              <a:rPr lang="de-DE" dirty="0">
                <a:solidFill>
                  <a:srgbClr val="000000"/>
                </a:solidFill>
                <a:latin typeface="Roboto Mono"/>
              </a:rPr>
              <a:t>extra Info: </a:t>
            </a:r>
            <a:r>
              <a:rPr lang="de-DE" i="1" u="sng" dirty="0" err="1">
                <a:solidFill>
                  <a:srgbClr val="000000"/>
                </a:solidFill>
                <a:latin typeface="Roboto Mono"/>
              </a:rPr>
              <a:t>new</a:t>
            </a:r>
            <a:r>
              <a:rPr lang="de-DE" i="1" u="sng" dirty="0">
                <a:solidFill>
                  <a:srgbClr val="000000"/>
                </a:solidFill>
                <a:latin typeface="Roboto Mono"/>
              </a:rPr>
              <a:t> </a:t>
            </a:r>
            <a:r>
              <a:rPr lang="de-DE" i="1" u="sng" dirty="0" err="1">
                <a:solidFill>
                  <a:srgbClr val="000000"/>
                </a:solidFill>
                <a:latin typeface="Roboto Mono"/>
              </a:rPr>
              <a:t>locationId</a:t>
            </a:r>
            <a:r>
              <a:rPr lang="de-DE" i="1" u="sng" dirty="0">
                <a:solidFill>
                  <a:srgbClr val="000000"/>
                </a:solidFill>
                <a:latin typeface="Roboto Mono"/>
              </a:rPr>
              <a:t> =&gt; null</a:t>
            </a:r>
            <a:endParaRPr lang="de-DE" dirty="0">
              <a:solidFill>
                <a:srgbClr val="000000"/>
              </a:solidFill>
              <a:latin typeface="Roboto Mono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70CACEF-913A-4A91-BA57-9C70D7E7E484}"/>
              </a:ext>
            </a:extLst>
          </p:cNvPr>
          <p:cNvSpPr/>
          <p:nvPr/>
        </p:nvSpPr>
        <p:spPr>
          <a:xfrm>
            <a:off x="1494044" y="3712628"/>
            <a:ext cx="90444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de-DE" b="1" dirty="0">
                <a:solidFill>
                  <a:srgbClr val="000000"/>
                </a:solidFill>
                <a:latin typeface="Roboto Mono"/>
              </a:rPr>
              <a:t>4. update</a:t>
            </a:r>
            <a:r>
              <a:rPr lang="de-DE" dirty="0">
                <a:solidFill>
                  <a:srgbClr val="000000"/>
                </a:solidFill>
                <a:latin typeface="Roboto Mono"/>
              </a:rPr>
              <a:t> - Änderungen an den Eigenschaften eines Objekts </a:t>
            </a:r>
          </a:p>
          <a:p>
            <a:pPr fontAlgn="base"/>
            <a:r>
              <a:rPr lang="de-DE" dirty="0">
                <a:solidFill>
                  <a:srgbClr val="000000"/>
                </a:solidFill>
                <a:latin typeface="Roboto Mono"/>
              </a:rPr>
              <a:t>z.B. Status-Updates, Namensänderungen oder Standortanpassungen</a:t>
            </a:r>
            <a:br>
              <a:rPr lang="de-DE" dirty="0">
                <a:solidFill>
                  <a:srgbClr val="000000"/>
                </a:solidFill>
                <a:latin typeface="Roboto Mono"/>
              </a:rPr>
            </a:br>
            <a:r>
              <a:rPr lang="de-DE" i="1" dirty="0">
                <a:solidFill>
                  <a:srgbClr val="000000"/>
                </a:solidFill>
                <a:latin typeface="Roboto Mono"/>
              </a:rPr>
              <a:t>beteiligte Akteure: Admin, Asset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05C4BE0-6231-42D4-95C9-4BAEEB75E86D}"/>
              </a:ext>
            </a:extLst>
          </p:cNvPr>
          <p:cNvSpPr/>
          <p:nvPr/>
        </p:nvSpPr>
        <p:spPr>
          <a:xfrm>
            <a:off x="1494044" y="4714242"/>
            <a:ext cx="90444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200"/>
              </a:spcAft>
            </a:pPr>
            <a:r>
              <a:rPr lang="de-DE" b="1" dirty="0">
                <a:solidFill>
                  <a:srgbClr val="000000"/>
                </a:solidFill>
                <a:latin typeface="Roboto Mono"/>
              </a:rPr>
              <a:t>5. </a:t>
            </a:r>
            <a:r>
              <a:rPr lang="de-DE" b="1" dirty="0" err="1">
                <a:solidFill>
                  <a:srgbClr val="000000"/>
                </a:solidFill>
                <a:latin typeface="Roboto Mono"/>
              </a:rPr>
              <a:t>checkin</a:t>
            </a:r>
            <a:r>
              <a:rPr lang="de-DE" b="1" dirty="0">
                <a:solidFill>
                  <a:srgbClr val="000000"/>
                </a:solidFill>
                <a:latin typeface="Roboto Mono"/>
              </a:rPr>
              <a:t> </a:t>
            </a:r>
            <a:r>
              <a:rPr lang="de-DE" b="1" dirty="0" err="1">
                <a:solidFill>
                  <a:srgbClr val="000000"/>
                </a:solidFill>
                <a:latin typeface="Roboto Mono"/>
              </a:rPr>
              <a:t>from</a:t>
            </a:r>
            <a:r>
              <a:rPr lang="de-DE" b="1" dirty="0">
                <a:solidFill>
                  <a:srgbClr val="000000"/>
                </a:solidFill>
                <a:latin typeface="Roboto Mono"/>
              </a:rPr>
              <a:t> </a:t>
            </a:r>
            <a:r>
              <a:rPr lang="de-DE" dirty="0">
                <a:solidFill>
                  <a:srgbClr val="000000"/>
                </a:solidFill>
                <a:latin typeface="Roboto Mono"/>
              </a:rPr>
              <a:t>- Die Rückgabe eines Assets an das ITAM-System</a:t>
            </a:r>
            <a:br>
              <a:rPr lang="de-DE" dirty="0">
                <a:solidFill>
                  <a:srgbClr val="000000"/>
                </a:solidFill>
                <a:latin typeface="Roboto Mono"/>
              </a:rPr>
            </a:br>
            <a:r>
              <a:rPr lang="de-DE" dirty="0">
                <a:solidFill>
                  <a:srgbClr val="000000"/>
                </a:solidFill>
                <a:latin typeface="Roboto Mono"/>
              </a:rPr>
              <a:t>neue </a:t>
            </a:r>
            <a:r>
              <a:rPr lang="de-DE" dirty="0" err="1">
                <a:solidFill>
                  <a:srgbClr val="000000"/>
                </a:solidFill>
                <a:latin typeface="Roboto Mono"/>
              </a:rPr>
              <a:t>locationId</a:t>
            </a:r>
            <a:r>
              <a:rPr lang="de-DE" dirty="0">
                <a:solidFill>
                  <a:srgbClr val="000000"/>
                </a:solidFill>
                <a:latin typeface="Roboto Mono"/>
              </a:rPr>
              <a:t> wird zugewiesen</a:t>
            </a:r>
            <a:br>
              <a:rPr lang="de-DE" dirty="0">
                <a:solidFill>
                  <a:srgbClr val="000000"/>
                </a:solidFill>
                <a:latin typeface="Roboto Mono"/>
              </a:rPr>
            </a:br>
            <a:r>
              <a:rPr lang="de-DE" i="1" dirty="0">
                <a:solidFill>
                  <a:srgbClr val="000000"/>
                </a:solidFill>
                <a:latin typeface="Roboto Mono"/>
              </a:rPr>
              <a:t>beteiligte Akteure: Admin, Client, Asset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0BDD182-5677-4905-8A35-2246B27E9932}"/>
              </a:ext>
            </a:extLst>
          </p:cNvPr>
          <p:cNvSpPr/>
          <p:nvPr/>
        </p:nvSpPr>
        <p:spPr>
          <a:xfrm>
            <a:off x="1494044" y="5715856"/>
            <a:ext cx="9044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  <a:latin typeface="Roboto Mono"/>
              </a:rPr>
              <a:t>6. </a:t>
            </a:r>
            <a:r>
              <a:rPr lang="de-DE" b="1" dirty="0" err="1">
                <a:solidFill>
                  <a:srgbClr val="000000"/>
                </a:solidFill>
                <a:latin typeface="Roboto Mono"/>
              </a:rPr>
              <a:t>declined</a:t>
            </a:r>
            <a:r>
              <a:rPr lang="de-DE" dirty="0">
                <a:solidFill>
                  <a:srgbClr val="000000"/>
                </a:solidFill>
                <a:latin typeface="Roboto Mono"/>
              </a:rPr>
              <a:t> - Eine Ablehnung von Clientseite</a:t>
            </a:r>
            <a:br>
              <a:rPr lang="de-DE" dirty="0">
                <a:solidFill>
                  <a:srgbClr val="000000"/>
                </a:solidFill>
                <a:latin typeface="Roboto Mono"/>
              </a:rPr>
            </a:br>
            <a:r>
              <a:rPr lang="de-DE" i="1" dirty="0">
                <a:solidFill>
                  <a:srgbClr val="000000"/>
                </a:solidFill>
                <a:latin typeface="Roboto Mono"/>
              </a:rPr>
              <a:t>beteiligte Akteure: Client, Asset</a:t>
            </a:r>
            <a:endParaRPr lang="ru-RU" i="1" dirty="0"/>
          </a:p>
        </p:txBody>
      </p:sp>
      <p:sp>
        <p:nvSpPr>
          <p:cNvPr id="3" name="Прямоугольник 3">
            <a:extLst>
              <a:ext uri="{FF2B5EF4-FFF2-40B4-BE49-F238E27FC236}">
                <a16:creationId xmlns:a16="http://schemas.microsoft.com/office/drawing/2014/main" id="{F71842ED-C8DC-1691-063B-E0EFEE32A938}"/>
              </a:ext>
            </a:extLst>
          </p:cNvPr>
          <p:cNvSpPr/>
          <p:nvPr/>
        </p:nvSpPr>
        <p:spPr>
          <a:xfrm>
            <a:off x="1494044" y="2986585"/>
            <a:ext cx="9044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de-DE" b="1" dirty="0">
                <a:solidFill>
                  <a:srgbClr val="000000"/>
                </a:solidFill>
                <a:latin typeface="Roboto Mono"/>
              </a:rPr>
              <a:t>3. </a:t>
            </a:r>
            <a:r>
              <a:rPr lang="de-DE" b="1" dirty="0" err="1">
                <a:solidFill>
                  <a:srgbClr val="000000"/>
                </a:solidFill>
                <a:latin typeface="Roboto Mono"/>
              </a:rPr>
              <a:t>accepted</a:t>
            </a:r>
            <a:r>
              <a:rPr lang="de-DE" b="1" dirty="0">
                <a:solidFill>
                  <a:srgbClr val="000000"/>
                </a:solidFill>
                <a:latin typeface="Roboto Mono"/>
              </a:rPr>
              <a:t> </a:t>
            </a:r>
            <a:r>
              <a:rPr lang="de-DE" dirty="0">
                <a:solidFill>
                  <a:srgbClr val="000000"/>
                </a:solidFill>
                <a:latin typeface="Roboto Mono"/>
              </a:rPr>
              <a:t>– Eine Bestätigung von Clientseite</a:t>
            </a:r>
            <a:br>
              <a:rPr lang="de-DE" dirty="0">
                <a:solidFill>
                  <a:srgbClr val="000000"/>
                </a:solidFill>
                <a:latin typeface="Roboto Mono"/>
              </a:rPr>
            </a:br>
            <a:r>
              <a:rPr lang="de-DE" i="1" dirty="0">
                <a:solidFill>
                  <a:srgbClr val="000000"/>
                </a:solidFill>
                <a:latin typeface="Roboto Mono"/>
              </a:rPr>
              <a:t>beteiligte Akteur: Client, Asset</a:t>
            </a:r>
          </a:p>
        </p:txBody>
      </p:sp>
    </p:spTree>
    <p:extLst>
      <p:ext uri="{BB962C8B-B14F-4D97-AF65-F5344CB8AC3E}">
        <p14:creationId xmlns:p14="http://schemas.microsoft.com/office/powerpoint/2010/main" val="327090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5" grpId="0"/>
      <p:bldP spid="16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45FE57D-55D1-93AA-E501-A919DF65239B}"/>
              </a:ext>
            </a:extLst>
          </p:cNvPr>
          <p:cNvSpPr/>
          <p:nvPr/>
        </p:nvSpPr>
        <p:spPr>
          <a:xfrm>
            <a:off x="4421856" y="1977758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9201F-17C1-393E-393A-8439D0C96452}"/>
              </a:ext>
            </a:extLst>
          </p:cNvPr>
          <p:cNvSpPr txBox="1"/>
          <p:nvPr/>
        </p:nvSpPr>
        <p:spPr>
          <a:xfrm>
            <a:off x="4421856" y="2126724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checkout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0A24284-5DF2-EFFE-5004-B7E334C03554}"/>
              </a:ext>
            </a:extLst>
          </p:cNvPr>
          <p:cNvSpPr/>
          <p:nvPr/>
        </p:nvSpPr>
        <p:spPr>
          <a:xfrm>
            <a:off x="6201038" y="1977758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58BE5-14C5-3A10-4C6E-ED185F134969}"/>
              </a:ext>
            </a:extLst>
          </p:cNvPr>
          <p:cNvSpPr txBox="1"/>
          <p:nvPr/>
        </p:nvSpPr>
        <p:spPr>
          <a:xfrm>
            <a:off x="6201038" y="1998692"/>
            <a:ext cx="133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checkin</a:t>
            </a:r>
          </a:p>
          <a:p>
            <a:pPr algn="ctr"/>
            <a:r>
              <a:rPr lang="en-DE" dirty="0"/>
              <a:t>from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3A1359C-8986-6B03-07F6-B70A8A1BCE10}"/>
              </a:ext>
            </a:extLst>
          </p:cNvPr>
          <p:cNvSpPr/>
          <p:nvPr/>
        </p:nvSpPr>
        <p:spPr>
          <a:xfrm>
            <a:off x="4421856" y="3033925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634DB2-DD66-85E5-9630-51DA3C4C01E6}"/>
              </a:ext>
            </a:extLst>
          </p:cNvPr>
          <p:cNvSpPr txBox="1"/>
          <p:nvPr/>
        </p:nvSpPr>
        <p:spPr>
          <a:xfrm>
            <a:off x="4421856" y="3182891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accepted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4E11168-A363-7049-26C5-93ACA50931D6}"/>
              </a:ext>
            </a:extLst>
          </p:cNvPr>
          <p:cNvSpPr/>
          <p:nvPr/>
        </p:nvSpPr>
        <p:spPr>
          <a:xfrm>
            <a:off x="6201038" y="3033925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098703-963F-B04B-383D-2E275A420517}"/>
              </a:ext>
            </a:extLst>
          </p:cNvPr>
          <p:cNvSpPr txBox="1"/>
          <p:nvPr/>
        </p:nvSpPr>
        <p:spPr>
          <a:xfrm>
            <a:off x="6201038" y="3182891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declined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4FD28E-65AB-98A3-F8DD-BD06AE62A608}"/>
              </a:ext>
            </a:extLst>
          </p:cNvPr>
          <p:cNvSpPr/>
          <p:nvPr/>
        </p:nvSpPr>
        <p:spPr>
          <a:xfrm>
            <a:off x="4421856" y="4096104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46758-68B7-7C61-CE54-3165CD6C163A}"/>
              </a:ext>
            </a:extLst>
          </p:cNvPr>
          <p:cNvSpPr txBox="1"/>
          <p:nvPr/>
        </p:nvSpPr>
        <p:spPr>
          <a:xfrm>
            <a:off x="4421856" y="4245070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update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5FFB303-F45E-999A-0DF3-2E8AF3B9EC01}"/>
              </a:ext>
            </a:extLst>
          </p:cNvPr>
          <p:cNvSpPr/>
          <p:nvPr/>
        </p:nvSpPr>
        <p:spPr>
          <a:xfrm>
            <a:off x="6201038" y="4101441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76F8B8-9AB2-0ABF-E5DB-E5597F78052E}"/>
              </a:ext>
            </a:extLst>
          </p:cNvPr>
          <p:cNvSpPr txBox="1"/>
          <p:nvPr/>
        </p:nvSpPr>
        <p:spPr>
          <a:xfrm>
            <a:off x="6201038" y="4250407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create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FA6B70-BE00-1441-79BA-0B2974E6E813}"/>
              </a:ext>
            </a:extLst>
          </p:cNvPr>
          <p:cNvSpPr txBox="1"/>
          <p:nvPr/>
        </p:nvSpPr>
        <p:spPr>
          <a:xfrm>
            <a:off x="288098" y="237995"/>
            <a:ext cx="3036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A1. </a:t>
            </a:r>
            <a:r>
              <a:rPr lang="en-DE" sz="3600" dirty="0"/>
              <a:t>Aktivitäten</a:t>
            </a:r>
          </a:p>
          <a:p>
            <a:r>
              <a:rPr lang="en-DE" dirty="0"/>
              <a:t>in itam_ocel.jsonl</a:t>
            </a:r>
          </a:p>
        </p:txBody>
      </p:sp>
    </p:spTree>
    <p:extLst>
      <p:ext uri="{BB962C8B-B14F-4D97-AF65-F5344CB8AC3E}">
        <p14:creationId xmlns:p14="http://schemas.microsoft.com/office/powerpoint/2010/main" val="365193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tam_ocel_visualization.png">
            <a:extLst>
              <a:ext uri="{FF2B5EF4-FFF2-40B4-BE49-F238E27FC236}">
                <a16:creationId xmlns:a16="http://schemas.microsoft.com/office/drawing/2014/main" id="{5A8753A8-C568-4B1D-98DD-1E673C314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0"/>
            <a:ext cx="7759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BB2C46-6A40-4D69-A232-2F76D23AE9F5}"/>
              </a:ext>
            </a:extLst>
          </p:cNvPr>
          <p:cNvSpPr txBox="1"/>
          <p:nvPr/>
        </p:nvSpPr>
        <p:spPr>
          <a:xfrm>
            <a:off x="288098" y="237995"/>
            <a:ext cx="300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A1. </a:t>
            </a:r>
            <a:r>
              <a:rPr lang="en-US" sz="3600" dirty="0" err="1"/>
              <a:t>Diagramm</a:t>
            </a:r>
            <a:endParaRPr lang="en-DE" sz="3600" dirty="0"/>
          </a:p>
          <a:p>
            <a:r>
              <a:rPr lang="en-DE" dirty="0"/>
              <a:t>in itam_ocel.jsonl</a:t>
            </a:r>
          </a:p>
        </p:txBody>
      </p:sp>
    </p:spTree>
    <p:extLst>
      <p:ext uri="{BB962C8B-B14F-4D97-AF65-F5344CB8AC3E}">
        <p14:creationId xmlns:p14="http://schemas.microsoft.com/office/powerpoint/2010/main" val="297883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BB2C46-6A40-4D69-A232-2F76D23AE9F5}"/>
              </a:ext>
            </a:extLst>
          </p:cNvPr>
          <p:cNvSpPr txBox="1"/>
          <p:nvPr/>
        </p:nvSpPr>
        <p:spPr>
          <a:xfrm>
            <a:off x="288098" y="237995"/>
            <a:ext cx="300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A1. </a:t>
            </a:r>
            <a:r>
              <a:rPr lang="en-US" sz="3600" dirty="0" err="1"/>
              <a:t>Diagramm</a:t>
            </a:r>
            <a:endParaRPr lang="en-DE" sz="3600" dirty="0"/>
          </a:p>
          <a:p>
            <a:r>
              <a:rPr lang="en-DE" dirty="0"/>
              <a:t>in itam_ocel.jsonl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2B918AE-6AA8-4933-979E-43AD32F65E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38"/>
          <a:stretch/>
        </p:blipFill>
        <p:spPr>
          <a:xfrm>
            <a:off x="1658890" y="1161325"/>
            <a:ext cx="8575592" cy="54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4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C2896-447B-D3FD-156F-C28435E45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4A80895-BDD3-2E9E-FA3F-78CAA232E8DB}"/>
              </a:ext>
            </a:extLst>
          </p:cNvPr>
          <p:cNvSpPr/>
          <p:nvPr/>
        </p:nvSpPr>
        <p:spPr>
          <a:xfrm>
            <a:off x="4657086" y="3360322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E877B-DAC5-C456-FB70-2AD7B47A545A}"/>
              </a:ext>
            </a:extLst>
          </p:cNvPr>
          <p:cNvSpPr txBox="1"/>
          <p:nvPr/>
        </p:nvSpPr>
        <p:spPr>
          <a:xfrm>
            <a:off x="4657086" y="3509288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checkout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CB7BB72-AA8D-FC06-4A9B-B42A923E4EA2}"/>
              </a:ext>
            </a:extLst>
          </p:cNvPr>
          <p:cNvSpPr/>
          <p:nvPr/>
        </p:nvSpPr>
        <p:spPr>
          <a:xfrm>
            <a:off x="6700916" y="3360322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CEA631-ED86-1933-AD10-89003DE57B47}"/>
              </a:ext>
            </a:extLst>
          </p:cNvPr>
          <p:cNvSpPr txBox="1"/>
          <p:nvPr/>
        </p:nvSpPr>
        <p:spPr>
          <a:xfrm>
            <a:off x="6700916" y="3509288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accepted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0FC0410-C12E-E2D5-E413-C0D9A4C08C41}"/>
              </a:ext>
            </a:extLst>
          </p:cNvPr>
          <p:cNvSpPr/>
          <p:nvPr/>
        </p:nvSpPr>
        <p:spPr>
          <a:xfrm>
            <a:off x="8744746" y="3360322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ECE60D-56B3-BF2F-CCA2-5188BAD142CF}"/>
              </a:ext>
            </a:extLst>
          </p:cNvPr>
          <p:cNvSpPr txBox="1"/>
          <p:nvPr/>
        </p:nvSpPr>
        <p:spPr>
          <a:xfrm>
            <a:off x="8744746" y="3368730"/>
            <a:ext cx="133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checkin</a:t>
            </a:r>
          </a:p>
          <a:p>
            <a:pPr algn="ctr"/>
            <a:r>
              <a:rPr lang="en-DE" dirty="0"/>
              <a:t>from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CDEBF98-0BE4-9778-B36E-7A75D33CCE57}"/>
              </a:ext>
            </a:extLst>
          </p:cNvPr>
          <p:cNvSpPr/>
          <p:nvPr/>
        </p:nvSpPr>
        <p:spPr>
          <a:xfrm>
            <a:off x="4657086" y="4264316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1F947C-54B1-1407-7DDD-45493583D6ED}"/>
              </a:ext>
            </a:extLst>
          </p:cNvPr>
          <p:cNvSpPr txBox="1"/>
          <p:nvPr/>
        </p:nvSpPr>
        <p:spPr>
          <a:xfrm>
            <a:off x="4657086" y="4413282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accepted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28E452A-5865-30FC-F119-0674B3493515}"/>
              </a:ext>
            </a:extLst>
          </p:cNvPr>
          <p:cNvSpPr/>
          <p:nvPr/>
        </p:nvSpPr>
        <p:spPr>
          <a:xfrm>
            <a:off x="4657086" y="2456327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3D0496-C990-4E44-C75E-2DDF1F34DD93}"/>
              </a:ext>
            </a:extLst>
          </p:cNvPr>
          <p:cNvSpPr txBox="1"/>
          <p:nvPr/>
        </p:nvSpPr>
        <p:spPr>
          <a:xfrm>
            <a:off x="4657086" y="2605293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checkout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9B3FCE7-2660-D3E5-A0DE-863ABECF1448}"/>
              </a:ext>
            </a:extLst>
          </p:cNvPr>
          <p:cNvSpPr/>
          <p:nvPr/>
        </p:nvSpPr>
        <p:spPr>
          <a:xfrm>
            <a:off x="6700916" y="2456327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E13E64-3ED6-269C-E5D7-4A07090764F8}"/>
              </a:ext>
            </a:extLst>
          </p:cNvPr>
          <p:cNvSpPr txBox="1"/>
          <p:nvPr/>
        </p:nvSpPr>
        <p:spPr>
          <a:xfrm>
            <a:off x="6700916" y="2605293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declined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7667CCA-53FF-7F41-C66F-3897F6BD8CA3}"/>
              </a:ext>
            </a:extLst>
          </p:cNvPr>
          <p:cNvSpPr/>
          <p:nvPr/>
        </p:nvSpPr>
        <p:spPr>
          <a:xfrm>
            <a:off x="4657086" y="1565619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2DE40B-8204-FA81-7B59-03D1142A8010}"/>
              </a:ext>
            </a:extLst>
          </p:cNvPr>
          <p:cNvSpPr txBox="1"/>
          <p:nvPr/>
        </p:nvSpPr>
        <p:spPr>
          <a:xfrm>
            <a:off x="4657086" y="1714585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checkout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9B5773C-E485-376F-0BC2-7DEC7B221D8F}"/>
              </a:ext>
            </a:extLst>
          </p:cNvPr>
          <p:cNvSpPr/>
          <p:nvPr/>
        </p:nvSpPr>
        <p:spPr>
          <a:xfrm>
            <a:off x="6700916" y="1551426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D29E6-9EC2-A79F-2E22-76B420F8F016}"/>
              </a:ext>
            </a:extLst>
          </p:cNvPr>
          <p:cNvSpPr txBox="1"/>
          <p:nvPr/>
        </p:nvSpPr>
        <p:spPr>
          <a:xfrm>
            <a:off x="6700916" y="1572360"/>
            <a:ext cx="133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checkin</a:t>
            </a:r>
          </a:p>
          <a:p>
            <a:pPr algn="ctr"/>
            <a:r>
              <a:rPr lang="en-DE" dirty="0"/>
              <a:t>from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39582B7-437E-FEC8-BEC3-70CAE087602C}"/>
              </a:ext>
            </a:extLst>
          </p:cNvPr>
          <p:cNvSpPr/>
          <p:nvPr/>
        </p:nvSpPr>
        <p:spPr>
          <a:xfrm>
            <a:off x="4657086" y="5149996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434076-81D1-A771-541D-DDC3DCBB3898}"/>
              </a:ext>
            </a:extLst>
          </p:cNvPr>
          <p:cNvSpPr txBox="1"/>
          <p:nvPr/>
        </p:nvSpPr>
        <p:spPr>
          <a:xfrm>
            <a:off x="4657086" y="5298962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checkout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93AE930-6790-99DD-A49A-C567152A0AD4}"/>
              </a:ext>
            </a:extLst>
          </p:cNvPr>
          <p:cNvSpPr/>
          <p:nvPr/>
        </p:nvSpPr>
        <p:spPr>
          <a:xfrm>
            <a:off x="6700916" y="5149996"/>
            <a:ext cx="1334530" cy="66726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52AE3A-3962-9D98-D079-5A6DCF2C9AB9}"/>
              </a:ext>
            </a:extLst>
          </p:cNvPr>
          <p:cNvSpPr txBox="1"/>
          <p:nvPr/>
        </p:nvSpPr>
        <p:spPr>
          <a:xfrm>
            <a:off x="6700916" y="5298962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accepted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BDE183-0E3E-FD46-0A36-F71D1F7DE221}"/>
              </a:ext>
            </a:extLst>
          </p:cNvPr>
          <p:cNvSpPr txBox="1"/>
          <p:nvPr/>
        </p:nvSpPr>
        <p:spPr>
          <a:xfrm>
            <a:off x="6475192" y="4410500"/>
            <a:ext cx="45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C9318C-2154-1657-AE68-58BED983AE0D}"/>
              </a:ext>
            </a:extLst>
          </p:cNvPr>
          <p:cNvSpPr txBox="1"/>
          <p:nvPr/>
        </p:nvSpPr>
        <p:spPr>
          <a:xfrm>
            <a:off x="10437847" y="3509288"/>
            <a:ext cx="52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29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2D5D20-DF67-213D-56C0-F0317FD1D1FF}"/>
              </a:ext>
            </a:extLst>
          </p:cNvPr>
          <p:cNvSpPr txBox="1"/>
          <p:nvPr/>
        </p:nvSpPr>
        <p:spPr>
          <a:xfrm>
            <a:off x="8581907" y="2563871"/>
            <a:ext cx="62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9AD257-2559-6DE1-C7A5-DC8AB0CEDD76}"/>
              </a:ext>
            </a:extLst>
          </p:cNvPr>
          <p:cNvSpPr txBox="1"/>
          <p:nvPr/>
        </p:nvSpPr>
        <p:spPr>
          <a:xfrm>
            <a:off x="8581907" y="1767420"/>
            <a:ext cx="4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15AAE6-F69F-7351-2E2D-21E1F23738BC}"/>
              </a:ext>
            </a:extLst>
          </p:cNvPr>
          <p:cNvSpPr txBox="1"/>
          <p:nvPr/>
        </p:nvSpPr>
        <p:spPr>
          <a:xfrm>
            <a:off x="8357228" y="5295086"/>
            <a:ext cx="77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27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9EC300-7980-7925-2A49-E545C3BBAB33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5991616" y="1895526"/>
            <a:ext cx="709300" cy="3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5A20EE-F8B7-78B6-09E7-14401552D98D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 flipV="1">
            <a:off x="5991616" y="2789959"/>
            <a:ext cx="7093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B23EE5-BB95-9F8A-4830-49C0BE62F252}"/>
              </a:ext>
            </a:extLst>
          </p:cNvPr>
          <p:cNvCxnSpPr>
            <a:stCxn id="3" idx="3"/>
            <a:endCxn id="13" idx="1"/>
          </p:cNvCxnSpPr>
          <p:nvPr/>
        </p:nvCxnSpPr>
        <p:spPr>
          <a:xfrm>
            <a:off x="5991616" y="3693954"/>
            <a:ext cx="709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F20B6F-356D-DCA9-DFCF-C0358022A6B8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V="1">
            <a:off x="8035446" y="3691896"/>
            <a:ext cx="709300" cy="2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3739AA-7013-F2FD-9EBD-0A24FAA0195F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5991616" y="5483628"/>
            <a:ext cx="709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5070281-9D54-2E9E-4FA0-0DA6AF6CB04E}"/>
              </a:ext>
            </a:extLst>
          </p:cNvPr>
          <p:cNvSpPr txBox="1"/>
          <p:nvPr/>
        </p:nvSpPr>
        <p:spPr>
          <a:xfrm>
            <a:off x="290523" y="161240"/>
            <a:ext cx="4331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A1. </a:t>
            </a:r>
            <a:r>
              <a:rPr lang="en-US" sz="3600" dirty="0" err="1"/>
              <a:t>Prozessvarianten</a:t>
            </a:r>
            <a:endParaRPr lang="en-DE" sz="3600" dirty="0"/>
          </a:p>
          <a:p>
            <a:r>
              <a:rPr lang="en-DE" dirty="0"/>
              <a:t>total 82 cases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6A7D4D-3B2C-A1CB-8072-DC71919D7BA1}"/>
              </a:ext>
            </a:extLst>
          </p:cNvPr>
          <p:cNvSpPr txBox="1"/>
          <p:nvPr/>
        </p:nvSpPr>
        <p:spPr>
          <a:xfrm>
            <a:off x="1215026" y="1529919"/>
            <a:ext cx="320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Asset disbursement to clients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0072C6-DCEA-5BF2-75D4-2A662A83133A}"/>
              </a:ext>
            </a:extLst>
          </p:cNvPr>
          <p:cNvSpPr txBox="1"/>
          <p:nvPr/>
        </p:nvSpPr>
        <p:spPr>
          <a:xfrm>
            <a:off x="1215026" y="2601557"/>
            <a:ext cx="339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Self-service asset check-out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923620-57C9-63ED-5DB5-E3129BAAA8B7}"/>
              </a:ext>
            </a:extLst>
          </p:cNvPr>
          <p:cNvSpPr txBox="1"/>
          <p:nvPr/>
        </p:nvSpPr>
        <p:spPr>
          <a:xfrm>
            <a:off x="1215026" y="4417019"/>
            <a:ext cx="339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Self-service asset check-out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E3F332-276D-381A-08A5-11C26B68060D}"/>
              </a:ext>
            </a:extLst>
          </p:cNvPr>
          <p:cNvSpPr txBox="1"/>
          <p:nvPr/>
        </p:nvSpPr>
        <p:spPr>
          <a:xfrm>
            <a:off x="1215026" y="5193519"/>
            <a:ext cx="320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Asset disbursement to clients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6468A0-5DFC-0974-F77C-22AE5901BDB9}"/>
              </a:ext>
            </a:extLst>
          </p:cNvPr>
          <p:cNvSpPr txBox="1"/>
          <p:nvPr/>
        </p:nvSpPr>
        <p:spPr>
          <a:xfrm>
            <a:off x="1215026" y="1895525"/>
            <a:ext cx="339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Self-service asset check-out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C43AA4-FAF1-3414-9620-C13C2ED0C94D}"/>
              </a:ext>
            </a:extLst>
          </p:cNvPr>
          <p:cNvSpPr txBox="1"/>
          <p:nvPr/>
        </p:nvSpPr>
        <p:spPr>
          <a:xfrm>
            <a:off x="1215026" y="3368730"/>
            <a:ext cx="320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Asset disbursement to clients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CE4B8F-B22C-7B93-6951-086F16211E28}"/>
              </a:ext>
            </a:extLst>
          </p:cNvPr>
          <p:cNvSpPr txBox="1"/>
          <p:nvPr/>
        </p:nvSpPr>
        <p:spPr>
          <a:xfrm>
            <a:off x="1215026" y="3693954"/>
            <a:ext cx="339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Self-service asset check-out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D3B4EC-0944-5D53-7ED3-2FB6EC2988E6}"/>
              </a:ext>
            </a:extLst>
          </p:cNvPr>
          <p:cNvSpPr txBox="1"/>
          <p:nvPr/>
        </p:nvSpPr>
        <p:spPr>
          <a:xfrm>
            <a:off x="1215026" y="5488603"/>
            <a:ext cx="339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Self-service asset check-out</a:t>
            </a:r>
          </a:p>
        </p:txBody>
      </p:sp>
    </p:spTree>
    <p:extLst>
      <p:ext uri="{BB962C8B-B14F-4D97-AF65-F5344CB8AC3E}">
        <p14:creationId xmlns:p14="http://schemas.microsoft.com/office/powerpoint/2010/main" val="136687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14841</TotalTime>
  <Words>754</Words>
  <Application>Microsoft Macintosh PowerPoint</Application>
  <PresentationFormat>Widescreen</PresentationFormat>
  <Paragraphs>209</Paragraphs>
  <Slides>24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Aptos</vt:lpstr>
      <vt:lpstr>Aptos Display</vt:lpstr>
      <vt:lpstr>Arial</vt:lpstr>
      <vt:lpstr>Roboto Mono</vt:lpstr>
      <vt:lpstr>Trebuchet MS</vt:lpstr>
      <vt:lpstr>Wingdings 3</vt:lpstr>
      <vt:lpstr>Office Theme</vt:lpstr>
      <vt:lpstr>Аспект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Danke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Soyeon Lim</dc:creator>
  <cp:lastModifiedBy>Soyeon Lim</cp:lastModifiedBy>
  <cp:revision>17</cp:revision>
  <dcterms:created xsi:type="dcterms:W3CDTF">2024-12-07T22:33:10Z</dcterms:created>
  <dcterms:modified xsi:type="dcterms:W3CDTF">2024-12-18T09:51:50Z</dcterms:modified>
</cp:coreProperties>
</file>