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4660"/>
  </p:normalViewPr>
  <p:slideViewPr>
    <p:cSldViewPr snapToGrid="0">
      <p:cViewPr varScale="1">
        <p:scale>
          <a:sx n="68" d="100"/>
          <a:sy n="68" d="100"/>
        </p:scale>
        <p:origin x="84"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1/29/2022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8857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1/29/2022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2722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1/29/2022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5376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1/29/2022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9355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1/29/2022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18608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1/29/2022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50508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1/29/2022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97933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1/29/2022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37322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1/29/2022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80664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1/29/2022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93532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1/29/2022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5252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lIns="109728" tIns="109728" rIns="109728" bIns="91440" anchor="ctr"/>
          <a:lstStyle>
            <a:lvl1pPr algn="r">
              <a:defRPr sz="1050" spc="40">
                <a:solidFill>
                  <a:schemeClr val="tx1"/>
                </a:solidFill>
                <a:latin typeface="+mj-lt"/>
              </a:defRPr>
            </a:lvl1pPr>
          </a:lstStyle>
          <a:p>
            <a:fld id="{2F3E8B1C-86EF-43CF-8304-249481088644}" type="datetimeFigureOut">
              <a:rPr lang="en-US" smtClean="0"/>
              <a:pPr/>
              <a:t>1/29/2022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lIns="109728" tIns="109728" rIns="109728" bIns="91440" anchor="ctr"/>
          <a:lstStyle>
            <a:lvl1pPr algn="l">
              <a:defRPr sz="1050" spc="4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lIns="109728" tIns="109728" rIns="109728" bIns="9144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99568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000" kern="1200" cap="none" spc="7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4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4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4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spc="4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spc="4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ADD3CEA-252A-4DEC-BBC9-101313FCA84B}"/>
              </a:ext>
            </a:extLst>
          </p:cNvPr>
          <p:cNvSpPr>
            <a:spLocks noGrp="1"/>
          </p:cNvSpPr>
          <p:nvPr>
            <p:ph type="subTitle" idx="1"/>
          </p:nvPr>
        </p:nvSpPr>
        <p:spPr>
          <a:xfrm>
            <a:off x="1012405" y="1796945"/>
            <a:ext cx="4136526" cy="802486"/>
          </a:xfrm>
        </p:spPr>
        <p:txBody>
          <a:bodyPr>
            <a:noAutofit/>
          </a:bodyPr>
          <a:lstStyle/>
          <a:p>
            <a:pPr>
              <a:lnSpc>
                <a:spcPct val="110000"/>
              </a:lnSpc>
            </a:pPr>
            <a:r>
              <a:rPr lang="en-SG" b="1" u="sng" dirty="0"/>
              <a:t>Distribution of amount transacted according to various merchant states</a:t>
            </a:r>
          </a:p>
        </p:txBody>
      </p:sp>
      <p:cxnSp>
        <p:nvCxnSpPr>
          <p:cNvPr id="73" name="Straight Connector 7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Chart, box and whisker chart&#10;&#10;Description automatically generated">
            <a:extLst>
              <a:ext uri="{FF2B5EF4-FFF2-40B4-BE49-F238E27FC236}">
                <a16:creationId xmlns:a16="http://schemas.microsoft.com/office/drawing/2014/main" id="{2459E0AC-79A9-461F-9826-A9ADB896C2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2648" y="1555574"/>
            <a:ext cx="6099252" cy="4315219"/>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622F0B4-D44B-4986-9AA7-AC3444BB688F}"/>
              </a:ext>
            </a:extLst>
          </p:cNvPr>
          <p:cNvSpPr txBox="1"/>
          <p:nvPr/>
        </p:nvSpPr>
        <p:spPr>
          <a:xfrm>
            <a:off x="979737" y="2731477"/>
            <a:ext cx="4201863" cy="3139321"/>
          </a:xfrm>
          <a:prstGeom prst="rect">
            <a:avLst/>
          </a:prstGeom>
          <a:noFill/>
        </p:spPr>
        <p:txBody>
          <a:bodyPr wrap="square" rtlCol="0">
            <a:spAutoFit/>
          </a:bodyPr>
          <a:lstStyle/>
          <a:p>
            <a:r>
              <a:rPr lang="en-SG" dirty="0"/>
              <a:t>From this diagram, we can conclude that New South Wales(NSW) has the highest maximum amount transacted across the other states. However, by observation, the average amount do not defer significantly across different states, hence we can assume that the consumers/customers of the bank have roughly similar amount patterns across states, albeit a few amounts that are &gt; 75% percentile</a:t>
            </a:r>
          </a:p>
        </p:txBody>
      </p:sp>
    </p:spTree>
    <p:extLst>
      <p:ext uri="{BB962C8B-B14F-4D97-AF65-F5344CB8AC3E}">
        <p14:creationId xmlns:p14="http://schemas.microsoft.com/office/powerpoint/2010/main" val="285385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88C940-2B51-4603-9B71-0183535C9CE0}"/>
              </a:ext>
            </a:extLst>
          </p:cNvPr>
          <p:cNvSpPr>
            <a:spLocks noGrp="1"/>
          </p:cNvSpPr>
          <p:nvPr>
            <p:ph type="title"/>
          </p:nvPr>
        </p:nvSpPr>
        <p:spPr>
          <a:xfrm>
            <a:off x="695325" y="897753"/>
            <a:ext cx="3635046" cy="1575391"/>
          </a:xfrm>
        </p:spPr>
        <p:txBody>
          <a:bodyPr>
            <a:noAutofit/>
          </a:bodyPr>
          <a:lstStyle/>
          <a:p>
            <a:r>
              <a:rPr lang="en-SG" sz="3200" u="sng" dirty="0"/>
              <a:t>Number of transactions per month</a:t>
            </a:r>
          </a:p>
        </p:txBody>
      </p:sp>
      <p:cxnSp>
        <p:nvCxnSpPr>
          <p:cNvPr id="137" name="Straight Connector 136">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61D856-F9DD-4EFF-BFB9-4DAF73D4CCA2}"/>
              </a:ext>
            </a:extLst>
          </p:cNvPr>
          <p:cNvSpPr>
            <a:spLocks noGrp="1"/>
          </p:cNvSpPr>
          <p:nvPr>
            <p:ph idx="1"/>
          </p:nvPr>
        </p:nvSpPr>
        <p:spPr>
          <a:xfrm>
            <a:off x="695325" y="2710035"/>
            <a:ext cx="3587668" cy="3500265"/>
          </a:xfrm>
        </p:spPr>
        <p:txBody>
          <a:bodyPr>
            <a:noAutofit/>
          </a:bodyPr>
          <a:lstStyle/>
          <a:p>
            <a:r>
              <a:rPr lang="en-SG" sz="1400" dirty="0"/>
              <a:t>From the count plot, we can observe that the number of transactions has increased from August to September to October. Hence, we can conjecture that possibly people may spend more or possible save more(put money into the bank), which can be found by doing a count plot of the movement section of the data provided. If the consumers spend more, we can adjust our interest rate so that consumers may save instead of consume more. </a:t>
            </a:r>
          </a:p>
        </p:txBody>
      </p:sp>
      <p:pic>
        <p:nvPicPr>
          <p:cNvPr id="2050" name="Picture 2">
            <a:extLst>
              <a:ext uri="{FF2B5EF4-FFF2-40B4-BE49-F238E27FC236}">
                <a16:creationId xmlns:a16="http://schemas.microsoft.com/office/drawing/2014/main" id="{499C27FE-4E1B-475A-A384-E7C44973E9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76800" y="1268296"/>
            <a:ext cx="6515100" cy="4321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404715"/>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Malgun Gothic"/>
        <a:ea typeface=""/>
        <a:cs typeface=""/>
      </a:majorFont>
      <a:minorFont>
        <a:latin typeface="Malgun Gothic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11</TotalTime>
  <Words>169</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Malgun Gothic</vt:lpstr>
      <vt:lpstr>Malgun Gothic Semilight</vt:lpstr>
      <vt:lpstr>Arial</vt:lpstr>
      <vt:lpstr>ChronicleVTI</vt:lpstr>
      <vt:lpstr>PowerPoint Presentation</vt:lpstr>
      <vt:lpstr>Number of transactions per month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Lim Chang Hong</dc:creator>
  <cp:lastModifiedBy>Lim Chang Hong</cp:lastModifiedBy>
  <cp:revision>1</cp:revision>
  <dcterms:created xsi:type="dcterms:W3CDTF">2022-01-29T15:40:39Z</dcterms:created>
  <dcterms:modified xsi:type="dcterms:W3CDTF">2022-01-29T15:52:06Z</dcterms:modified>
</cp:coreProperties>
</file>