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6195" r:id="rId2"/>
    <p:sldId id="13068" r:id="rId3"/>
    <p:sldId id="13075" r:id="rId4"/>
    <p:sldId id="13076" r:id="rId5"/>
    <p:sldId id="13077" r:id="rId6"/>
    <p:sldId id="13079" r:id="rId7"/>
    <p:sldId id="13078" r:id="rId8"/>
    <p:sldId id="13080" r:id="rId9"/>
    <p:sldId id="13081" r:id="rId10"/>
    <p:sldId id="13048" r:id="rId11"/>
    <p:sldId id="13069" r:id="rId12"/>
    <p:sldId id="13070" r:id="rId13"/>
    <p:sldId id="13071" r:id="rId14"/>
    <p:sldId id="13072" r:id="rId15"/>
    <p:sldId id="13073" r:id="rId16"/>
    <p:sldId id="13074" r:id="rId17"/>
    <p:sldId id="256" r:id="rId18"/>
    <p:sldId id="262" r:id="rId19"/>
    <p:sldId id="258" r:id="rId20"/>
    <p:sldId id="265" r:id="rId21"/>
    <p:sldId id="271" r:id="rId22"/>
    <p:sldId id="266" r:id="rId23"/>
    <p:sldId id="267" r:id="rId24"/>
    <p:sldId id="268" r:id="rId25"/>
    <p:sldId id="261" r:id="rId26"/>
    <p:sldId id="270" r:id="rId27"/>
    <p:sldId id="263" r:id="rId28"/>
    <p:sldId id="26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참고" id="{6103BFA3-543A-4A2E-A939-26B8712D00A6}">
          <p14:sldIdLst>
            <p14:sldId id="6195"/>
            <p14:sldId id="13068"/>
            <p14:sldId id="13075"/>
            <p14:sldId id="13076"/>
            <p14:sldId id="13077"/>
            <p14:sldId id="13079"/>
            <p14:sldId id="13078"/>
            <p14:sldId id="13080"/>
            <p14:sldId id="13081"/>
            <p14:sldId id="13048"/>
            <p14:sldId id="13069"/>
            <p14:sldId id="13070"/>
            <p14:sldId id="13071"/>
            <p14:sldId id="13072"/>
            <p14:sldId id="13073"/>
            <p14:sldId id="13074"/>
            <p14:sldId id="256"/>
            <p14:sldId id="262"/>
            <p14:sldId id="258"/>
            <p14:sldId id="265"/>
            <p14:sldId id="271"/>
            <p14:sldId id="266"/>
            <p14:sldId id="267"/>
            <p14:sldId id="268"/>
            <p14:sldId id="261"/>
            <p14:sldId id="270"/>
            <p14:sldId id="263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34" y="-6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404C33B-2397-4AAC-9A1B-0E2A79697233}" type="datetime1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86627F5-E8D7-4CCC-B715-D434BD332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8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
</a:t>
            </a:r>
            <a:r>
              <a:rPr lang="en-US" altLang="ko-KR" dirty="0"/>
              <a:t>vtw </a:t>
            </a:r>
            <a:r>
              <a:rPr lang="ko-KR" altLang="en-US" dirty="0"/>
              <a:t>컨소시엄의 제안발표를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62FF1-7BAF-4365-9E1E-949B52FC3CA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1815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627F5-E8D7-4CCC-B715-D434BD33281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869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5E071CF-FD70-5DD2-9F78-5840877D9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="" xmlns:a16="http://schemas.microsoft.com/office/drawing/2014/main" id="{AE64331F-B845-433D-9796-95FA331296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="" xmlns:a16="http://schemas.microsoft.com/office/drawing/2014/main" id="{2F22A32D-C612-AD58-C09F-5CBBEC276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64F1BD26-664A-A4AF-F2D9-21055AA8E5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627F5-E8D7-4CCC-B715-D434BD33281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83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E5E45E3-95BE-86B2-918F-4CB8A25CC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="" xmlns:a16="http://schemas.microsoft.com/office/drawing/2014/main" id="{A5F9177E-DCF5-E086-C4D4-F29D3B8527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="" xmlns:a16="http://schemas.microsoft.com/office/drawing/2014/main" id="{57CA43E0-F1CD-B13C-467E-50978272F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132F1F78-1571-AB46-E171-CE97746F2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627F5-E8D7-4CCC-B715-D434BD33281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0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930C32F-B889-8B18-4592-CF52F28CA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="" xmlns:a16="http://schemas.microsoft.com/office/drawing/2014/main" id="{30BB3863-E77E-1EC2-F512-1B97FE2FA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="" xmlns:a16="http://schemas.microsoft.com/office/drawing/2014/main" id="{219A1B83-0F4B-60B8-4D23-0DF42ADC5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11958E-20C9-D7C6-5F70-11C67DE43C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627F5-E8D7-4CCC-B715-D434BD33281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722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CB53666-29F2-8845-4C18-90C842026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="" xmlns:a16="http://schemas.microsoft.com/office/drawing/2014/main" id="{53D74E58-66D4-1435-D71A-BB5358ED92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="" xmlns:a16="http://schemas.microsoft.com/office/drawing/2014/main" id="{F2452D4E-BF02-BDE1-C070-22C524B05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2A0645A-D4E7-C108-6666-2421C9CDC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627F5-E8D7-4CCC-B715-D434BD33281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8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516C6F-A28B-435C-5673-4E74B52B5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AB127F9-58CA-402C-CF38-3BBC6DE03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01194CA-E916-4109-1858-1962AAB4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1B0-745C-46B0-B3E1-0EB9B9E280D6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E525219-18DA-1D7F-BB46-16B724CA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970D4C-2D2E-131E-4EAA-4D6F6CAE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569-5390-48A5-9472-40CF559E5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2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81E05EF-851F-2B6C-CA05-82933E91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69C0B65-9076-6F15-C6AE-645A7DDA7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6B2110A-FA90-A255-9396-D4DEE8D3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1B0-745C-46B0-B3E1-0EB9B9E280D6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AB27012-03A0-74AA-418A-35D505A4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CB64288-B776-B9BE-4DF2-5309B145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569-5390-48A5-9472-40CF559E5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55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2A649D0-EA1E-C076-67EF-DEBD11C0CA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9FC9E41-EDC8-6A39-ED16-23DF64A12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870597E-33F2-CFA0-CB80-369A6516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1B0-745C-46B0-B3E1-0EB9B9E280D6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E78EDE7-FD5F-2AF8-E4E9-960B9D2F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4EA8C2A-A656-BAA5-6A00-D5CA10A6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569-5390-48A5-9472-40CF559E5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124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표지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="" xmlns:a16="http://schemas.microsoft.com/office/drawing/2014/main" id="{8E70F182-484B-5287-30E9-6CB46656BA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12"/>
          <a:stretch/>
        </p:blipFill>
        <p:spPr>
          <a:xfrm>
            <a:off x="9779028" y="4920206"/>
            <a:ext cx="1119648" cy="293234"/>
          </a:xfrm>
          <a:prstGeom prst="rect">
            <a:avLst/>
          </a:prstGeom>
          <a:scene3d>
            <a:camera prst="isometricLeftDown"/>
            <a:lightRig rig="threePt" dir="t"/>
          </a:scene3d>
        </p:spPr>
      </p:pic>
      <p:sp>
        <p:nvSpPr>
          <p:cNvPr id="3" name="제목 2">
            <a:extLst>
              <a:ext uri="{FF2B5EF4-FFF2-40B4-BE49-F238E27FC236}">
                <a16:creationId xmlns="" xmlns:a16="http://schemas.microsoft.com/office/drawing/2014/main" id="{0686FD52-9634-11E2-3248-072F5D7A35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0058" y="2115314"/>
            <a:ext cx="10663439" cy="8640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 anchor="ctr"/>
          <a:lstStyle>
            <a:lvl1pPr>
              <a:defRPr lang="ko-KR" altLang="en-US" sz="3600" b="1">
                <a:solidFill>
                  <a:schemeClr val="dk1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defRPr>
            </a:lvl1pPr>
          </a:lstStyle>
          <a:p>
            <a:pPr marL="0" lvl="0" indent="0"/>
            <a:r>
              <a:rPr lang="ko-KR" altLang="en-US" dirty="0"/>
              <a:t>제목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F5F9B0E-C930-8172-507C-F21D7879A9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662444" y="1251458"/>
            <a:ext cx="1831052" cy="3240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>
              <a:buNone/>
              <a:defRPr lang="ko-KR" altLang="en-US" sz="1200" smtClean="0">
                <a:solidFill>
                  <a:schemeClr val="dk1"/>
                </a:solidFill>
                <a:latin typeface="KoPub돋움체 Medium" pitchFamily="18" charset="-127"/>
                <a:ea typeface="KoPub돋움체 Medium" pitchFamily="18" charset="-127"/>
              </a:defRPr>
            </a:lvl1pPr>
          </a:lstStyle>
          <a:p>
            <a:pPr marL="0" lvl="0" indent="0" algn="ctr"/>
            <a:r>
              <a:rPr lang="ko-KR" altLang="en-US"/>
              <a:t>버전 입력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="" xmlns:a16="http://schemas.microsoft.com/office/drawing/2014/main" id="{3E5946FE-65F3-681C-BDA6-C27EDB262205}"/>
              </a:ext>
            </a:extLst>
          </p:cNvPr>
          <p:cNvSpPr txBox="1"/>
          <p:nvPr userDrawn="1"/>
        </p:nvSpPr>
        <p:spPr>
          <a:xfrm>
            <a:off x="8575564" y="924560"/>
            <a:ext cx="108688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KoPub돋움체 Medium" pitchFamily="18" charset="-127"/>
                <a:ea typeface="KoPub돋움체 Medium" pitchFamily="18" charset="-127"/>
              </a:rPr>
              <a:t>문서번호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="" xmlns:a16="http://schemas.microsoft.com/office/drawing/2014/main" id="{D41A6113-E552-8E8C-E77D-261AC37CBF2D}"/>
              </a:ext>
            </a:extLst>
          </p:cNvPr>
          <p:cNvSpPr txBox="1"/>
          <p:nvPr userDrawn="1"/>
        </p:nvSpPr>
        <p:spPr>
          <a:xfrm>
            <a:off x="8575564" y="1251458"/>
            <a:ext cx="108688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200" dirty="0">
                <a:latin typeface="KoPub돋움체 Medium" pitchFamily="18" charset="-127"/>
                <a:ea typeface="KoPub돋움체 Medium" pitchFamily="18" charset="-127"/>
              </a:rPr>
              <a:t>버전</a:t>
            </a:r>
          </a:p>
        </p:txBody>
      </p:sp>
      <p:sp>
        <p:nvSpPr>
          <p:cNvPr id="13" name="텍스트 개체 틀 4">
            <a:extLst>
              <a:ext uri="{FF2B5EF4-FFF2-40B4-BE49-F238E27FC236}">
                <a16:creationId xmlns="" xmlns:a16="http://schemas.microsoft.com/office/drawing/2014/main" id="{0EF640FF-CD3C-BE03-B788-C481D97BAFF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30058" y="3061144"/>
            <a:ext cx="3849836" cy="4587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>
              <a:buNone/>
              <a:defRPr lang="ko-KR" altLang="en-US" sz="1400">
                <a:latin typeface="KoPub돋움체 Medium" pitchFamily="18" charset="-127"/>
                <a:ea typeface="KoPub돋움체 Medium" pitchFamily="18" charset="-127"/>
              </a:defRPr>
            </a:lvl1pPr>
          </a:lstStyle>
          <a:p>
            <a:pPr marL="0" lvl="0" indent="0"/>
            <a:r>
              <a:rPr lang="en-US" altLang="ko-KR"/>
              <a:t>2025</a:t>
            </a:r>
            <a:r>
              <a:rPr lang="ko-KR" altLang="en-US"/>
              <a:t>년 </a:t>
            </a:r>
            <a:r>
              <a:rPr lang="en-US" altLang="ko-KR"/>
              <a:t>m</a:t>
            </a:r>
            <a:r>
              <a:rPr lang="ko-KR" altLang="en-US"/>
              <a:t>월 </a:t>
            </a:r>
            <a:r>
              <a:rPr lang="en-US" altLang="ko-KR"/>
              <a:t>d</a:t>
            </a:r>
            <a:r>
              <a:rPr lang="ko-KR" altLang="en-US"/>
              <a:t>일</a:t>
            </a:r>
          </a:p>
        </p:txBody>
      </p:sp>
      <p:sp>
        <p:nvSpPr>
          <p:cNvPr id="14" name="텍스트 개체 틀 4">
            <a:extLst>
              <a:ext uri="{FF2B5EF4-FFF2-40B4-BE49-F238E27FC236}">
                <a16:creationId xmlns="" xmlns:a16="http://schemas.microsoft.com/office/drawing/2014/main" id="{6A9A03C8-F146-3A77-6552-8E642DB97E7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662444" y="924560"/>
            <a:ext cx="1831052" cy="3240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>
              <a:buNone/>
              <a:defRPr lang="ko-KR" altLang="en-US" sz="1200" smtClean="0">
                <a:solidFill>
                  <a:schemeClr val="dk1"/>
                </a:solidFill>
                <a:latin typeface="KoPub돋움체 Medium" pitchFamily="18" charset="-127"/>
                <a:ea typeface="KoPub돋움체 Medium" pitchFamily="18" charset="-127"/>
              </a:defRPr>
            </a:lvl1pPr>
          </a:lstStyle>
          <a:p>
            <a:pPr marL="0" lvl="0" indent="0" algn="ctr"/>
            <a:r>
              <a:rPr lang="ko-KR" altLang="en-US" dirty="0"/>
              <a:t>문서번호 입력</a:t>
            </a:r>
          </a:p>
        </p:txBody>
      </p:sp>
    </p:spTree>
    <p:extLst>
      <p:ext uri="{BB962C8B-B14F-4D97-AF65-F5344CB8AC3E}">
        <p14:creationId xmlns:p14="http://schemas.microsoft.com/office/powerpoint/2010/main" val="10683021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948C793B-A3E5-B03B-43EF-74873F5EA51B}"/>
              </a:ext>
            </a:extLst>
          </p:cNvPr>
          <p:cNvSpPr/>
          <p:nvPr userDrawn="1"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EE4D3AC-9F87-DF22-F376-0A46E8D97EB1}"/>
              </a:ext>
            </a:extLst>
          </p:cNvPr>
          <p:cNvSpPr/>
          <p:nvPr userDrawn="1"/>
        </p:nvSpPr>
        <p:spPr>
          <a:xfrm>
            <a:off x="5708308" y="6616800"/>
            <a:ext cx="775385" cy="22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1000" kern="1200" spc="-50" baseline="0">
                <a:gradFill>
                  <a:gsLst>
                    <a:gs pos="31000">
                      <a:schemeClr val="tx1">
                        <a:lumMod val="65000"/>
                        <a:lumOff val="35000"/>
                      </a:schemeClr>
                    </a:gs>
                    <a:gs pos="76000">
                      <a:schemeClr val="tx1">
                        <a:lumMod val="65000"/>
                        <a:lumOff val="35000"/>
                      </a:schemeClr>
                    </a:gs>
                  </a:gsLst>
                  <a:lin ang="10800000" scaled="1"/>
                </a:gradFill>
                <a:latin typeface="페이퍼로지 4 Regular" pitchFamily="2" charset="-127"/>
                <a:ea typeface="페이퍼로지 4 Regular" pitchFamily="2" charset="-127"/>
                <a:cs typeface="+mj-cs"/>
              </a:rPr>
              <a:t>-</a:t>
            </a:r>
            <a:fld id="{4DA828D8-026C-41CE-A971-C36F6950CCB3}" type="slidenum">
              <a:rPr lang="ko-KR" altLang="en-US" sz="1000" kern="1200" spc="-50" baseline="0" smtClean="0">
                <a:gradFill>
                  <a:gsLst>
                    <a:gs pos="31000">
                      <a:schemeClr val="tx1">
                        <a:lumMod val="65000"/>
                        <a:lumOff val="35000"/>
                      </a:schemeClr>
                    </a:gs>
                    <a:gs pos="76000">
                      <a:schemeClr val="tx1">
                        <a:lumMod val="65000"/>
                        <a:lumOff val="35000"/>
                      </a:schemeClr>
                    </a:gs>
                  </a:gsLst>
                  <a:lin ang="10800000" scaled="1"/>
                </a:gradFill>
                <a:latin typeface="페이퍼로지 4 Regular" pitchFamily="2" charset="-127"/>
                <a:ea typeface="페이퍼로지 4 Regular" pitchFamily="2" charset="-127"/>
                <a:cs typeface="+mj-cs"/>
              </a:rPr>
              <a:pPr marL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t>‹#›</a:t>
            </a:fld>
            <a:r>
              <a:rPr lang="en-US" altLang="ko-KR" sz="1000" kern="1200" spc="-50" baseline="0">
                <a:gradFill>
                  <a:gsLst>
                    <a:gs pos="31000">
                      <a:schemeClr val="tx1">
                        <a:lumMod val="65000"/>
                        <a:lumOff val="35000"/>
                      </a:schemeClr>
                    </a:gs>
                    <a:gs pos="76000">
                      <a:schemeClr val="tx1">
                        <a:lumMod val="65000"/>
                        <a:lumOff val="35000"/>
                      </a:schemeClr>
                    </a:gs>
                  </a:gsLst>
                  <a:lin ang="10800000" scaled="1"/>
                </a:gradFill>
                <a:latin typeface="페이퍼로지 4 Regular" pitchFamily="2" charset="-127"/>
                <a:ea typeface="페이퍼로지 4 Regular" pitchFamily="2" charset="-127"/>
                <a:cs typeface="+mj-cs"/>
              </a:rPr>
              <a:t>-</a:t>
            </a:r>
            <a:endParaRPr lang="ko-KR" altLang="en-US" sz="1000" kern="1200" spc="-50" baseline="0" dirty="0">
              <a:gradFill>
                <a:gsLst>
                  <a:gs pos="31000">
                    <a:schemeClr val="tx1">
                      <a:lumMod val="65000"/>
                      <a:lumOff val="35000"/>
                    </a:schemeClr>
                  </a:gs>
                  <a:gs pos="76000">
                    <a:schemeClr val="tx1">
                      <a:lumMod val="65000"/>
                      <a:lumOff val="35000"/>
                    </a:schemeClr>
                  </a:gs>
                </a:gsLst>
                <a:lin ang="10800000" scaled="1"/>
              </a:gradFill>
              <a:latin typeface="페이퍼로지 4 Regular" pitchFamily="2" charset="-127"/>
              <a:ea typeface="페이퍼로지 4 Regular" pitchFamily="2" charset="-127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BCA0792-2ADE-9C67-872F-473027CAC7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987" y="6561693"/>
            <a:ext cx="878305" cy="232399"/>
          </a:xfrm>
          <a:prstGeom prst="rect">
            <a:avLst/>
          </a:prstGeom>
        </p:spPr>
      </p:pic>
      <p:pic>
        <p:nvPicPr>
          <p:cNvPr id="8" name="그림 7" descr="폰트, 그래픽, 스크린샷, 디자인이(가) 표시된 사진&#10;&#10;AI가 생성한 콘텐츠는 부정확할 수 있습니다.">
            <a:extLst>
              <a:ext uri="{FF2B5EF4-FFF2-40B4-BE49-F238E27FC236}">
                <a16:creationId xmlns="" xmlns:a16="http://schemas.microsoft.com/office/drawing/2014/main" id="{0BCF937E-BF6A-DA42-48A4-272BD5780B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5" y="6519650"/>
            <a:ext cx="1706807" cy="286062"/>
          </a:xfrm>
          <a:prstGeom prst="rect">
            <a:avLst/>
          </a:prstGeom>
        </p:spPr>
      </p:pic>
      <p:pic>
        <p:nvPicPr>
          <p:cNvPr id="10" name="그림 9" descr="폰트, 스크린샷, 텍스트, 그래픽이(가) 표시된 사진&#10;&#10;AI가 생성한 콘텐츠는 부정확할 수 있습니다.">
            <a:extLst>
              <a:ext uri="{FF2B5EF4-FFF2-40B4-BE49-F238E27FC236}">
                <a16:creationId xmlns="" xmlns:a16="http://schemas.microsoft.com/office/drawing/2014/main" id="{7B848B2D-B98C-03AC-39D8-0D4BE8B9016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78" y="6519650"/>
            <a:ext cx="1142974" cy="28606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018BD4B-D940-0B15-47EA-0D770B7B4B0A}"/>
              </a:ext>
            </a:extLst>
          </p:cNvPr>
          <p:cNvCxnSpPr/>
          <p:nvPr userDrawn="1"/>
        </p:nvCxnSpPr>
        <p:spPr>
          <a:xfrm>
            <a:off x="0" y="6487691"/>
            <a:ext cx="12192000" cy="0"/>
          </a:xfrm>
          <a:prstGeom prst="line">
            <a:avLst/>
          </a:prstGeom>
          <a:ln>
            <a:solidFill>
              <a:srgbClr val="EBF2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042D0546-B521-24D3-243E-A26EFC614C1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946" y="-51287"/>
            <a:ext cx="2552054" cy="392249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="" xmlns:a16="http://schemas.microsoft.com/office/drawing/2014/main" id="{4CBE81F7-AD4E-A70A-F35C-76F328E865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563" y="134436"/>
            <a:ext cx="3682999" cy="39204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>
              <a:buFont typeface="+mj-lt"/>
              <a:buNone/>
              <a:defRPr kumimoji="1" lang="ko-KR" altLang="en-US" sz="2000" b="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defRPr>
            </a:lvl1pPr>
            <a:lvl2pPr marL="457200" indent="0">
              <a:buNone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2pPr>
            <a:lvl3pPr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3pPr>
            <a:lvl4pPr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4pPr>
            <a:lvl5pPr>
              <a:defRPr kumimoji="1" lang="ko-KR" altLang="en-US" sz="1200" kern="1200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5pPr>
          </a:lstStyle>
          <a:p>
            <a:pPr lvl="0"/>
            <a:r>
              <a:rPr lang="en-US" altLang="ko-KR" dirty="0" smtClean="0"/>
              <a:t>1.1 </a:t>
            </a:r>
            <a:r>
              <a:rPr lang="ko-KR" altLang="en-US" dirty="0"/>
              <a:t>제목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16D68A2A-7FF3-8BA4-3218-EED7005E3F41}"/>
              </a:ext>
            </a:extLst>
          </p:cNvPr>
          <p:cNvCxnSpPr>
            <a:cxnSpLocks/>
          </p:cNvCxnSpPr>
          <p:nvPr userDrawn="1"/>
        </p:nvCxnSpPr>
        <p:spPr>
          <a:xfrm>
            <a:off x="-1477" y="540000"/>
            <a:ext cx="12193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6" hasCustomPrompt="1"/>
          </p:nvPr>
        </p:nvSpPr>
        <p:spPr>
          <a:xfrm>
            <a:off x="8734667" y="270000"/>
            <a:ext cx="3411537" cy="270000"/>
          </a:xfrm>
        </p:spPr>
        <p:txBody>
          <a:bodyPr vert="horz" wrap="none" lIns="91440" tIns="45720" rIns="91440" bIns="45720" rtlCol="0" anchor="ctr">
            <a:noAutofit/>
          </a:bodyPr>
          <a:lstStyle>
            <a:lvl1pPr marL="228600" indent="-228600" algn="r">
              <a:buNone/>
              <a:defRPr kumimoji="1" lang="ko-KR" altLang="en-US" sz="1500" b="0" spc="-50" baseline="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defRPr>
            </a:lvl1pPr>
            <a:lvl2pPr>
              <a:defRPr kumimoji="1" lang="ko-KR" altLang="en-US" sz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</a:defRPr>
            </a:lvl2pPr>
            <a:lvl3pPr>
              <a:defRPr kumimoji="1" lang="ko-KR" altLang="en-US" sz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</a:defRPr>
            </a:lvl3pPr>
            <a:lvl4pPr>
              <a:defRPr kumimoji="1" lang="ko-KR" altLang="en-US" sz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</a:defRPr>
            </a:lvl4pPr>
            <a:lvl5pPr>
              <a:defRPr kumimoji="1" lang="ko-KR" altLang="en-US" sz="1200" spc="-5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</a:defRPr>
            </a:lvl5pPr>
          </a:lstStyle>
          <a:p>
            <a:pPr marL="0" lvl="0" indent="0"/>
            <a:r>
              <a:rPr lang="en-US" altLang="ko-KR" dirty="0" smtClean="0"/>
              <a:t>1. </a:t>
            </a:r>
            <a:r>
              <a:rPr lang="ko-KR" altLang="en-US" dirty="0" smtClean="0"/>
              <a:t>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8586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12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149">
          <p15:clr>
            <a:srgbClr val="FBAE40"/>
          </p15:clr>
        </p15:guide>
        <p15:guide id="4" pos="6091">
          <p15:clr>
            <a:srgbClr val="FBAE40"/>
          </p15:clr>
        </p15:guide>
        <p15:guide id="5" orient="horz" pos="550">
          <p15:clr>
            <a:srgbClr val="FBAE40"/>
          </p15:clr>
        </p15:guide>
        <p15:guide id="6" orient="horz" pos="4088">
          <p15:clr>
            <a:srgbClr val="FBAE40"/>
          </p15:clr>
        </p15:guide>
        <p15:guide id="7" orient="horz" pos="4042">
          <p15:clr>
            <a:srgbClr val="FBAE40"/>
          </p15:clr>
        </p15:guide>
        <p15:guide id="8" pos="2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948C793B-A3E5-B03B-43EF-74873F5EA51B}"/>
              </a:ext>
            </a:extLst>
          </p:cNvPr>
          <p:cNvSpPr/>
          <p:nvPr userDrawn="1"/>
        </p:nvSpPr>
        <p:spPr>
          <a:xfrm>
            <a:off x="0" y="0"/>
            <a:ext cx="12192000" cy="5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EE4D3AC-9F87-DF22-F376-0A46E8D97EB1}"/>
              </a:ext>
            </a:extLst>
          </p:cNvPr>
          <p:cNvSpPr/>
          <p:nvPr userDrawn="1"/>
        </p:nvSpPr>
        <p:spPr>
          <a:xfrm>
            <a:off x="5708308" y="6616800"/>
            <a:ext cx="775385" cy="22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ko-KR" sz="1000" kern="1200" spc="-50" baseline="0">
                <a:gradFill>
                  <a:gsLst>
                    <a:gs pos="31000">
                      <a:schemeClr val="tx1">
                        <a:lumMod val="65000"/>
                        <a:lumOff val="35000"/>
                      </a:schemeClr>
                    </a:gs>
                    <a:gs pos="76000">
                      <a:schemeClr val="tx1">
                        <a:lumMod val="65000"/>
                        <a:lumOff val="35000"/>
                      </a:schemeClr>
                    </a:gs>
                  </a:gsLst>
                  <a:lin ang="10800000" scaled="1"/>
                </a:gradFill>
                <a:latin typeface="페이퍼로지 4 Regular" pitchFamily="2" charset="-127"/>
                <a:ea typeface="페이퍼로지 4 Regular" pitchFamily="2" charset="-127"/>
                <a:cs typeface="+mj-cs"/>
              </a:rPr>
              <a:t>-</a:t>
            </a:r>
            <a:fld id="{4DA828D8-026C-41CE-A971-C36F6950CCB3}" type="slidenum">
              <a:rPr lang="ko-KR" altLang="en-US" sz="1000" kern="1200" spc="-50" baseline="0" smtClean="0">
                <a:gradFill>
                  <a:gsLst>
                    <a:gs pos="31000">
                      <a:schemeClr val="tx1">
                        <a:lumMod val="65000"/>
                        <a:lumOff val="35000"/>
                      </a:schemeClr>
                    </a:gs>
                    <a:gs pos="76000">
                      <a:schemeClr val="tx1">
                        <a:lumMod val="65000"/>
                        <a:lumOff val="35000"/>
                      </a:schemeClr>
                    </a:gs>
                  </a:gsLst>
                  <a:lin ang="10800000" scaled="1"/>
                </a:gradFill>
                <a:latin typeface="페이퍼로지 4 Regular" pitchFamily="2" charset="-127"/>
                <a:ea typeface="페이퍼로지 4 Regular" pitchFamily="2" charset="-127"/>
                <a:cs typeface="+mj-cs"/>
              </a:rPr>
              <a:pPr marL="0" algn="ctr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</a:pPr>
              <a:t>‹#›</a:t>
            </a:fld>
            <a:r>
              <a:rPr lang="en-US" altLang="ko-KR" sz="1000" kern="1200" spc="-50" baseline="0">
                <a:gradFill>
                  <a:gsLst>
                    <a:gs pos="31000">
                      <a:schemeClr val="tx1">
                        <a:lumMod val="65000"/>
                        <a:lumOff val="35000"/>
                      </a:schemeClr>
                    </a:gs>
                    <a:gs pos="76000">
                      <a:schemeClr val="tx1">
                        <a:lumMod val="65000"/>
                        <a:lumOff val="35000"/>
                      </a:schemeClr>
                    </a:gs>
                  </a:gsLst>
                  <a:lin ang="10800000" scaled="1"/>
                </a:gradFill>
                <a:latin typeface="페이퍼로지 4 Regular" pitchFamily="2" charset="-127"/>
                <a:ea typeface="페이퍼로지 4 Regular" pitchFamily="2" charset="-127"/>
                <a:cs typeface="+mj-cs"/>
              </a:rPr>
              <a:t>-</a:t>
            </a:r>
            <a:endParaRPr lang="ko-KR" altLang="en-US" sz="1000" kern="1200" spc="-50" baseline="0" dirty="0">
              <a:gradFill>
                <a:gsLst>
                  <a:gs pos="31000">
                    <a:schemeClr val="tx1">
                      <a:lumMod val="65000"/>
                      <a:lumOff val="35000"/>
                    </a:schemeClr>
                  </a:gs>
                  <a:gs pos="76000">
                    <a:schemeClr val="tx1">
                      <a:lumMod val="65000"/>
                      <a:lumOff val="35000"/>
                    </a:schemeClr>
                  </a:gs>
                </a:gsLst>
                <a:lin ang="10800000" scaled="1"/>
              </a:gradFill>
              <a:latin typeface="페이퍼로지 4 Regular" pitchFamily="2" charset="-127"/>
              <a:ea typeface="페이퍼로지 4 Regular" pitchFamily="2" charset="-127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1BCA0792-2ADE-9C67-872F-473027CAC7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987" y="6561693"/>
            <a:ext cx="878305" cy="232399"/>
          </a:xfrm>
          <a:prstGeom prst="rect">
            <a:avLst/>
          </a:prstGeom>
        </p:spPr>
      </p:pic>
      <p:pic>
        <p:nvPicPr>
          <p:cNvPr id="8" name="그림 7" descr="폰트, 그래픽, 스크린샷, 디자인이(가) 표시된 사진&#10;&#10;AI가 생성한 콘텐츠는 부정확할 수 있습니다.">
            <a:extLst>
              <a:ext uri="{FF2B5EF4-FFF2-40B4-BE49-F238E27FC236}">
                <a16:creationId xmlns="" xmlns:a16="http://schemas.microsoft.com/office/drawing/2014/main" id="{0BCF937E-BF6A-DA42-48A4-272BD5780B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15" y="6519650"/>
            <a:ext cx="1706807" cy="286062"/>
          </a:xfrm>
          <a:prstGeom prst="rect">
            <a:avLst/>
          </a:prstGeom>
        </p:spPr>
      </p:pic>
      <p:pic>
        <p:nvPicPr>
          <p:cNvPr id="10" name="그림 9" descr="폰트, 스크린샷, 텍스트, 그래픽이(가) 표시된 사진&#10;&#10;AI가 생성한 콘텐츠는 부정확할 수 있습니다.">
            <a:extLst>
              <a:ext uri="{FF2B5EF4-FFF2-40B4-BE49-F238E27FC236}">
                <a16:creationId xmlns="" xmlns:a16="http://schemas.microsoft.com/office/drawing/2014/main" id="{7B848B2D-B98C-03AC-39D8-0D4BE8B9016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78" y="6519650"/>
            <a:ext cx="1142974" cy="286062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1018BD4B-D940-0B15-47EA-0D770B7B4B0A}"/>
              </a:ext>
            </a:extLst>
          </p:cNvPr>
          <p:cNvCxnSpPr/>
          <p:nvPr userDrawn="1"/>
        </p:nvCxnSpPr>
        <p:spPr>
          <a:xfrm>
            <a:off x="0" y="6487691"/>
            <a:ext cx="12192000" cy="0"/>
          </a:xfrm>
          <a:prstGeom prst="line">
            <a:avLst/>
          </a:prstGeom>
          <a:ln>
            <a:solidFill>
              <a:srgbClr val="EBF2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042D0546-B521-24D3-243E-A26EFC614C1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465" y="31371"/>
            <a:ext cx="3210535" cy="477257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="" xmlns:a16="http://schemas.microsoft.com/office/drawing/2014/main" id="{4CBE81F7-AD4E-A70A-F35C-76F328E865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563" y="134436"/>
            <a:ext cx="3682999" cy="39204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>
              <a:buFont typeface="+mj-lt"/>
              <a:buNone/>
              <a:defRPr kumimoji="1" lang="ko-KR" altLang="en-US" sz="2000" b="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defRPr>
            </a:lvl1pPr>
            <a:lvl2pPr marL="457200" indent="0">
              <a:buNone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2pPr>
            <a:lvl3pPr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3pPr>
            <a:lvl4pPr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4pPr>
            <a:lvl5pPr>
              <a:defRPr kumimoji="1" lang="ko-KR" altLang="en-US" sz="1200" kern="1200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5pPr>
          </a:lstStyle>
          <a:p>
            <a:pPr lvl="0"/>
            <a:r>
              <a:rPr lang="en-US" altLang="ko-KR" dirty="0"/>
              <a:t>1. </a:t>
            </a:r>
            <a:r>
              <a:rPr lang="ko-KR" altLang="en-US" dirty="0"/>
              <a:t>제목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="" xmlns:a16="http://schemas.microsoft.com/office/drawing/2014/main" id="{16D68A2A-7FF3-8BA4-3218-EED7005E3F41}"/>
              </a:ext>
            </a:extLst>
          </p:cNvPr>
          <p:cNvCxnSpPr>
            <a:cxnSpLocks/>
          </p:cNvCxnSpPr>
          <p:nvPr userDrawn="1"/>
        </p:nvCxnSpPr>
        <p:spPr>
          <a:xfrm>
            <a:off x="-1477" y="540000"/>
            <a:ext cx="12193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5445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pos="312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149">
          <p15:clr>
            <a:srgbClr val="FBAE40"/>
          </p15:clr>
        </p15:guide>
        <p15:guide id="4" pos="6091">
          <p15:clr>
            <a:srgbClr val="FBAE40"/>
          </p15:clr>
        </p15:guide>
        <p15:guide id="5" orient="horz" pos="550">
          <p15:clr>
            <a:srgbClr val="FBAE40"/>
          </p15:clr>
        </p15:guide>
        <p15:guide id="6" orient="horz" pos="4088">
          <p15:clr>
            <a:srgbClr val="FBAE40"/>
          </p15:clr>
        </p15:guide>
        <p15:guide id="7" orient="horz" pos="4042">
          <p15:clr>
            <a:srgbClr val="FBAE40"/>
          </p15:clr>
        </p15:guide>
        <p15:guide id="8" pos="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D26BB7E-D1B1-2CB5-7040-F49D55E02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708"/>
            <a:ext cx="10515600" cy="5023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5097DB8-065C-3235-53F1-5D130396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6555F569-5390-48A5-9472-40CF559E52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1DC8E26-517B-EE05-29C7-0B3987447D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1" r="47219" b="21569"/>
          <a:stretch/>
        </p:blipFill>
        <p:spPr>
          <a:xfrm rot="16200000" flipH="1" flipV="1">
            <a:off x="5626097" y="-5635624"/>
            <a:ext cx="939803" cy="1219200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9BD3922D-90CC-261A-073C-E332AA64CFD2}"/>
              </a:ext>
            </a:extLst>
          </p:cNvPr>
          <p:cNvSpPr/>
          <p:nvPr userDrawn="1"/>
        </p:nvSpPr>
        <p:spPr>
          <a:xfrm>
            <a:off x="0" y="903895"/>
            <a:ext cx="6858000" cy="36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3256266-7786-1BA3-F7DE-AD051CCC98DC}"/>
              </a:ext>
            </a:extLst>
          </p:cNvPr>
          <p:cNvSpPr/>
          <p:nvPr userDrawn="1"/>
        </p:nvSpPr>
        <p:spPr>
          <a:xfrm>
            <a:off x="16430" y="117205"/>
            <a:ext cx="12192001" cy="203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 latinLnBrk="0"/>
            <a:endParaRPr lang="ko-KR" altLang="en-US" sz="3600" dirty="0">
              <a:ln>
                <a:solidFill>
                  <a:schemeClr val="accent1">
                    <a:alpha val="0"/>
                  </a:schemeClr>
                </a:solidFill>
              </a:ln>
              <a:gradFill flip="none" rotWithShape="1">
                <a:gsLst>
                  <a:gs pos="48000">
                    <a:schemeClr val="bg1"/>
                  </a:gs>
                  <a:gs pos="82000">
                    <a:schemeClr val="bg1"/>
                  </a:gs>
                  <a:gs pos="52000">
                    <a:schemeClr val="bg1">
                      <a:lumMod val="95000"/>
                    </a:schemeClr>
                  </a:gs>
                </a:gsLst>
                <a:lin ang="162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oPub바탕체 Bold" panose="02020603020101020101" pitchFamily="18" charset="-127"/>
              <a:ea typeface="KoPub바탕체 Bold" panose="0202060302010102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803F8268-20BF-5A00-B45A-9798DDE63E2C}"/>
              </a:ext>
            </a:extLst>
          </p:cNvPr>
          <p:cNvGrpSpPr/>
          <p:nvPr userDrawn="1"/>
        </p:nvGrpSpPr>
        <p:grpSpPr>
          <a:xfrm>
            <a:off x="148514" y="-19141"/>
            <a:ext cx="972590" cy="959036"/>
            <a:chOff x="0" y="1376039"/>
            <a:chExt cx="1728804" cy="1586033"/>
          </a:xfrm>
        </p:grpSpPr>
        <p:sp>
          <p:nvSpPr>
            <p:cNvPr id="25" name="직사각형 24">
              <a:extLst>
                <a:ext uri="{FF2B5EF4-FFF2-40B4-BE49-F238E27FC236}">
                  <a16:creationId xmlns="" xmlns:a16="http://schemas.microsoft.com/office/drawing/2014/main" id="{26924ECB-B824-3B38-BE33-EEB53D279D33}"/>
                </a:ext>
              </a:extLst>
            </p:cNvPr>
            <p:cNvSpPr/>
            <p:nvPr userDrawn="1"/>
          </p:nvSpPr>
          <p:spPr>
            <a:xfrm>
              <a:off x="0" y="1376040"/>
              <a:ext cx="1464817" cy="1586032"/>
            </a:xfrm>
            <a:prstGeom prst="rect">
              <a:avLst/>
            </a:prstGeom>
            <a:gradFill flip="none" rotWithShape="1">
              <a:gsLst>
                <a:gs pos="24000">
                  <a:srgbClr val="5B9BD5"/>
                </a:gs>
                <a:gs pos="8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2020603020101020101" pitchFamily="18" charset="-127"/>
              </a:endParaRPr>
            </a:p>
          </p:txBody>
        </p:sp>
        <p:sp>
          <p:nvSpPr>
            <p:cNvPr id="26" name="직각 삼각형 25">
              <a:extLst>
                <a:ext uri="{FF2B5EF4-FFF2-40B4-BE49-F238E27FC236}">
                  <a16:creationId xmlns="" xmlns:a16="http://schemas.microsoft.com/office/drawing/2014/main" id="{7F8B7E8A-B934-C8BE-D1C5-9AC352952AF9}"/>
                </a:ext>
              </a:extLst>
            </p:cNvPr>
            <p:cNvSpPr/>
            <p:nvPr userDrawn="1"/>
          </p:nvSpPr>
          <p:spPr>
            <a:xfrm rot="5400000">
              <a:off x="1410259" y="1413474"/>
              <a:ext cx="265474" cy="190611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2020603020101020101" pitchFamily="18" charset="-127"/>
              </a:endParaRPr>
            </a:p>
          </p:txBody>
        </p:sp>
        <p:sp>
          <p:nvSpPr>
            <p:cNvPr id="27" name="자유형 13">
              <a:extLst>
                <a:ext uri="{FF2B5EF4-FFF2-40B4-BE49-F238E27FC236}">
                  <a16:creationId xmlns="" xmlns:a16="http://schemas.microsoft.com/office/drawing/2014/main" id="{372A2538-B84A-53E4-29FA-4BDDF57F7F6F}"/>
                </a:ext>
              </a:extLst>
            </p:cNvPr>
            <p:cNvSpPr/>
            <p:nvPr userDrawn="1"/>
          </p:nvSpPr>
          <p:spPr>
            <a:xfrm>
              <a:off x="239530" y="1376039"/>
              <a:ext cx="1489274" cy="1586033"/>
            </a:xfrm>
            <a:custGeom>
              <a:avLst/>
              <a:gdLst>
                <a:gd name="connsiteX0" fmla="*/ 1298666 w 1489277"/>
                <a:gd name="connsiteY0" fmla="*/ 0 h 1136343"/>
                <a:gd name="connsiteX1" fmla="*/ 1489277 w 1489277"/>
                <a:gd name="connsiteY1" fmla="*/ 0 h 1136343"/>
                <a:gd name="connsiteX2" fmla="*/ 1315792 w 1489277"/>
                <a:gd name="connsiteY2" fmla="*/ 235802 h 1136343"/>
                <a:gd name="connsiteX3" fmla="*/ 1315792 w 1489277"/>
                <a:gd name="connsiteY3" fmla="*/ 1136343 h 1136343"/>
                <a:gd name="connsiteX4" fmla="*/ 719638 w 1489277"/>
                <a:gd name="connsiteY4" fmla="*/ 1136343 h 1136343"/>
                <a:gd name="connsiteX5" fmla="*/ 700087 w 1489277"/>
                <a:gd name="connsiteY5" fmla="*/ 1129624 h 1136343"/>
                <a:gd name="connsiteX6" fmla="*/ 0 w 1489277"/>
                <a:gd name="connsiteY6" fmla="*/ 137917 h 1136343"/>
                <a:gd name="connsiteX7" fmla="*/ 5918 w 1489277"/>
                <a:gd name="connsiteY7" fmla="*/ 27873 h 1136343"/>
                <a:gd name="connsiteX8" fmla="*/ 10448 w 1489277"/>
                <a:gd name="connsiteY8" fmla="*/ 1 h 1136343"/>
                <a:gd name="connsiteX9" fmla="*/ 1298666 w 1489277"/>
                <a:gd name="connsiteY9" fmla="*/ 1 h 1136343"/>
                <a:gd name="connsiteX10" fmla="*/ 1298666 w 1489277"/>
                <a:gd name="connsiteY10" fmla="*/ 0 h 113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89277" h="1136343">
                  <a:moveTo>
                    <a:pt x="1298666" y="0"/>
                  </a:moveTo>
                  <a:lnTo>
                    <a:pt x="1489277" y="0"/>
                  </a:lnTo>
                  <a:lnTo>
                    <a:pt x="1315792" y="235802"/>
                  </a:lnTo>
                  <a:lnTo>
                    <a:pt x="1315792" y="1136343"/>
                  </a:lnTo>
                  <a:lnTo>
                    <a:pt x="719638" y="1136343"/>
                  </a:lnTo>
                  <a:lnTo>
                    <a:pt x="700087" y="1129624"/>
                  </a:lnTo>
                  <a:cubicBezTo>
                    <a:pt x="288675" y="966235"/>
                    <a:pt x="0" y="583730"/>
                    <a:pt x="0" y="137917"/>
                  </a:cubicBezTo>
                  <a:cubicBezTo>
                    <a:pt x="0" y="100766"/>
                    <a:pt x="2005" y="64055"/>
                    <a:pt x="5918" y="27873"/>
                  </a:cubicBezTo>
                  <a:lnTo>
                    <a:pt x="10448" y="1"/>
                  </a:lnTo>
                  <a:lnTo>
                    <a:pt x="1298666" y="1"/>
                  </a:lnTo>
                  <a:lnTo>
                    <a:pt x="1298666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28000"/>
                  </a:schemeClr>
                </a:gs>
                <a:gs pos="6300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2020603020101020101" pitchFamily="18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D8873A65-A233-87A9-F563-9443B8C14CA6}"/>
                </a:ext>
              </a:extLst>
            </p:cNvPr>
            <p:cNvSpPr/>
            <p:nvPr userDrawn="1"/>
          </p:nvSpPr>
          <p:spPr>
            <a:xfrm>
              <a:off x="0" y="2916352"/>
              <a:ext cx="1464817" cy="45720"/>
            </a:xfrm>
            <a:prstGeom prst="rect">
              <a:avLst/>
            </a:prstGeom>
            <a:solidFill>
              <a:srgbClr val="296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KoPub돋움체 Bold" panose="02020603020101020101" pitchFamily="18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FC4EFD6-197A-7DF2-EB87-5A42458E8080}"/>
              </a:ext>
            </a:extLst>
          </p:cNvPr>
          <p:cNvSpPr txBox="1"/>
          <p:nvPr userDrawn="1"/>
        </p:nvSpPr>
        <p:spPr>
          <a:xfrm>
            <a:off x="9660548" y="107681"/>
            <a:ext cx="23419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latinLnBrk="0"/>
            <a:r>
              <a:rPr kumimoji="1" lang="ko-KR" altLang="en-US" sz="900" b="1" spc="-2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클라우드 네이티브 전환 사업 </a:t>
            </a:r>
            <a:r>
              <a:rPr kumimoji="1" lang="en-US" altLang="ko-KR" sz="900" b="1" spc="-2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kumimoji="1" lang="ko-KR" altLang="en-US" sz="900" b="1" spc="-2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예술경영지원센터</a:t>
            </a:r>
            <a:r>
              <a:rPr kumimoji="1" lang="en-US" altLang="ko-KR" sz="900" b="1" spc="-2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endParaRPr kumimoji="1" lang="ko-KR" altLang="en-US" sz="900" b="1" spc="-2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="" xmlns:a16="http://schemas.microsoft.com/office/drawing/2014/main" id="{A4676027-1037-FCD7-50F4-22C7DA599920}"/>
              </a:ext>
            </a:extLst>
          </p:cNvPr>
          <p:cNvGrpSpPr/>
          <p:nvPr userDrawn="1"/>
        </p:nvGrpSpPr>
        <p:grpSpPr>
          <a:xfrm>
            <a:off x="838200" y="6408420"/>
            <a:ext cx="10515600" cy="232357"/>
            <a:chOff x="838200" y="6401495"/>
            <a:chExt cx="10515600" cy="232357"/>
          </a:xfrm>
        </p:grpSpPr>
        <p:pic>
          <p:nvPicPr>
            <p:cNvPr id="40" name="Picture 11">
              <a:extLst>
                <a:ext uri="{FF2B5EF4-FFF2-40B4-BE49-F238E27FC236}">
                  <a16:creationId xmlns="" xmlns:a16="http://schemas.microsoft.com/office/drawing/2014/main" id="{C675ACC7-CF68-821F-F716-108A0267978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694029" y="6474027"/>
              <a:ext cx="659771" cy="122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685B065E-874C-5DC9-56DE-446F0FBDA27F}"/>
                </a:ext>
              </a:extLst>
            </p:cNvPr>
            <p:cNvGrpSpPr/>
            <p:nvPr userDrawn="1"/>
          </p:nvGrpSpPr>
          <p:grpSpPr>
            <a:xfrm>
              <a:off x="838200" y="6401495"/>
              <a:ext cx="2002516" cy="232357"/>
              <a:chOff x="918854" y="6401495"/>
              <a:chExt cx="2002516" cy="232357"/>
            </a:xfrm>
          </p:grpSpPr>
          <p:pic>
            <p:nvPicPr>
              <p:cNvPr id="41" name="그림 40" descr="폰트, 그래픽, 그래픽 디자인, 텍스트이(가) 표시된 사진&#10;&#10;자동 생성된 설명">
                <a:extLst>
                  <a:ext uri="{FF2B5EF4-FFF2-40B4-BE49-F238E27FC236}">
                    <a16:creationId xmlns="" xmlns:a16="http://schemas.microsoft.com/office/drawing/2014/main" id="{89AF6CAD-8018-64DF-BA90-FB631D99E6D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6137" y="6436313"/>
                <a:ext cx="1185233" cy="197539"/>
              </a:xfrm>
              <a:prstGeom prst="rect">
                <a:avLst/>
              </a:prstGeom>
            </p:spPr>
          </p:pic>
          <p:pic>
            <p:nvPicPr>
              <p:cNvPr id="42" name="Picture 2">
                <a:extLst>
                  <a:ext uri="{FF2B5EF4-FFF2-40B4-BE49-F238E27FC236}">
                    <a16:creationId xmlns="" xmlns:a16="http://schemas.microsoft.com/office/drawing/2014/main" id="{42E5C19F-538A-1BD2-FB70-6F731C96B225}"/>
                  </a:ext>
                </a:extLst>
              </p:cNvPr>
              <p:cNvPicPr>
                <a:picLocks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54" y="6401495"/>
                <a:ext cx="741977" cy="230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7" name="제목 46">
            <a:extLst>
              <a:ext uri="{FF2B5EF4-FFF2-40B4-BE49-F238E27FC236}">
                <a16:creationId xmlns="" xmlns:a16="http://schemas.microsoft.com/office/drawing/2014/main" id="{C15F11FC-032F-FC6C-EB32-010EF864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27" y="557265"/>
            <a:ext cx="5400000" cy="360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160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defRPr>
            </a:lvl1pPr>
          </a:lstStyle>
          <a:p>
            <a:pPr marL="0" lvl="0" latinLnBrk="0"/>
            <a:r>
              <a:rPr lang="ko-KR" altLang="en-US"/>
              <a:t>마스터 제목 스타일 편집</a:t>
            </a:r>
          </a:p>
        </p:txBody>
      </p:sp>
      <p:sp>
        <p:nvSpPr>
          <p:cNvPr id="60" name="텍스트 개체 틀 58">
            <a:extLst>
              <a:ext uri="{FF2B5EF4-FFF2-40B4-BE49-F238E27FC236}">
                <a16:creationId xmlns="" xmlns:a16="http://schemas.microsoft.com/office/drawing/2014/main" id="{2973ADDE-5393-F79A-B678-6E4ADAA9E8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0765" y="357954"/>
            <a:ext cx="5073650" cy="180000"/>
          </a:xfrm>
        </p:spPr>
        <p:txBody>
          <a:bodyPr vert="horz" lIns="91440" tIns="45720" rIns="91440" bIns="45720" rtlCol="0" anchor="ctr"/>
          <a:lstStyle>
            <a:lvl1pPr>
              <a:defRPr lang="ko-KR" altLang="en-US" sz="1050" b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defRPr>
            </a:lvl1pPr>
          </a:lstStyle>
          <a:p>
            <a:pPr marL="0" lvl="0" indent="0" latinLnBrk="0">
              <a:buNone/>
            </a:pPr>
            <a:r>
              <a:rPr lang="ko-KR" altLang="en-US"/>
              <a:t>목차를 입력해주세요</a:t>
            </a:r>
          </a:p>
        </p:txBody>
      </p:sp>
      <p:sp>
        <p:nvSpPr>
          <p:cNvPr id="63" name="텍스트 개체 틀 61">
            <a:extLst>
              <a:ext uri="{FF2B5EF4-FFF2-40B4-BE49-F238E27FC236}">
                <a16:creationId xmlns="" xmlns:a16="http://schemas.microsoft.com/office/drawing/2014/main" id="{EC3730C1-390D-992D-553D-74D9176B66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2226" y="180460"/>
            <a:ext cx="865622" cy="499880"/>
          </a:xfrm>
          <a:noFill/>
        </p:spPr>
        <p:txBody>
          <a:bodyPr wrap="none" lIns="0" tIns="0" rIns="0" bIns="0" rtlCol="0">
            <a:spAutoFit/>
          </a:bodyPr>
          <a:lstStyle>
            <a:lvl1pPr marL="0" indent="0">
              <a:buNone/>
              <a:defRPr lang="ko-KR" altLang="en-US" sz="3600" smtClean="0">
                <a:ln>
                  <a:solidFill>
                    <a:schemeClr val="accent1">
                      <a:alpha val="0"/>
                    </a:schemeClr>
                  </a:solidFill>
                </a:ln>
                <a:gradFill flip="none" rotWithShape="1">
                  <a:gsLst>
                    <a:gs pos="48000">
                      <a:schemeClr val="bg1"/>
                    </a:gs>
                    <a:gs pos="82000">
                      <a:schemeClr val="bg1"/>
                    </a:gs>
                    <a:gs pos="52000">
                      <a:schemeClr val="bg1">
                        <a:lumMod val="95000"/>
                      </a:schemeClr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바탕체 Bold" panose="02020603020101020101" pitchFamily="18" charset="-127"/>
                <a:ea typeface="KoPub바탕체 Bold" panose="02020603020101020101" pitchFamily="18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0" lvl="0" algn="ctr" latinLnBrk="0"/>
            <a:r>
              <a:rPr lang="ko-KR" altLang="en-US"/>
              <a:t>번호</a:t>
            </a:r>
          </a:p>
        </p:txBody>
      </p:sp>
    </p:spTree>
    <p:extLst>
      <p:ext uri="{BB962C8B-B14F-4D97-AF65-F5344CB8AC3E}">
        <p14:creationId xmlns:p14="http://schemas.microsoft.com/office/powerpoint/2010/main" val="76279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8257FC8-BB1D-8E3A-1AFF-B98F2ECF3701}"/>
              </a:ext>
            </a:extLst>
          </p:cNvPr>
          <p:cNvSpPr txBox="1"/>
          <p:nvPr userDrawn="1"/>
        </p:nvSpPr>
        <p:spPr>
          <a:xfrm>
            <a:off x="164901" y="360460"/>
            <a:ext cx="2806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rtl="0" eaLnBrk="1" latinLnBrk="0" hangingPunct="1"/>
            <a:r>
              <a:rPr kumimoji="1" lang="ko-KR" altLang="en-US" sz="1100" b="1" kern="1200" spc="-2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클라우드 네이티브 전환 사업 </a:t>
            </a:r>
            <a:r>
              <a:rPr kumimoji="1" lang="en-US" altLang="ko-KR" sz="1100" b="1" kern="1200" spc="-2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(</a:t>
            </a:r>
            <a:r>
              <a:rPr kumimoji="1" lang="ko-KR" altLang="en-US" sz="1100" b="1" kern="1200" spc="-2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예술경영지원센터</a:t>
            </a:r>
            <a:r>
              <a:rPr kumimoji="1" lang="en-US" altLang="ko-KR" sz="1100" b="1" kern="1200" spc="-2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)</a:t>
            </a:r>
            <a:endParaRPr kumimoji="1" lang="en-US" altLang="ko-KR" sz="1100" b="1" kern="1200" spc="-20" dirty="0">
              <a:ln>
                <a:solidFill>
                  <a:srgbClr val="FF0000">
                    <a:alpha val="0"/>
                  </a:srgbClr>
                </a:solidFill>
              </a:ln>
              <a:solidFill>
                <a:schemeClr val="tx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sp>
        <p:nvSpPr>
          <p:cNvPr id="35" name="슬라이드 번호 개체 틀 5">
            <a:extLst>
              <a:ext uri="{FF2B5EF4-FFF2-40B4-BE49-F238E27FC236}">
                <a16:creationId xmlns="" xmlns:a16="http://schemas.microsoft.com/office/drawing/2014/main" id="{3490ED90-AE91-23BA-EF48-C573B3111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6555F569-5390-48A5-9472-40CF559E52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4B15F9DC-9CB1-8430-1F9D-05983FCFE96F}"/>
              </a:ext>
            </a:extLst>
          </p:cNvPr>
          <p:cNvGrpSpPr/>
          <p:nvPr userDrawn="1"/>
        </p:nvGrpSpPr>
        <p:grpSpPr>
          <a:xfrm>
            <a:off x="838200" y="6408420"/>
            <a:ext cx="10515600" cy="232357"/>
            <a:chOff x="838200" y="6401495"/>
            <a:chExt cx="10515600" cy="232357"/>
          </a:xfrm>
        </p:grpSpPr>
        <p:pic>
          <p:nvPicPr>
            <p:cNvPr id="37" name="Picture 11">
              <a:extLst>
                <a:ext uri="{FF2B5EF4-FFF2-40B4-BE49-F238E27FC236}">
                  <a16:creationId xmlns="" xmlns:a16="http://schemas.microsoft.com/office/drawing/2014/main" id="{32C86766-DF56-D6B3-EB86-7902550F0C6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694029" y="6474027"/>
              <a:ext cx="659771" cy="122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8" name="그룹 37">
              <a:extLst>
                <a:ext uri="{FF2B5EF4-FFF2-40B4-BE49-F238E27FC236}">
                  <a16:creationId xmlns="" xmlns:a16="http://schemas.microsoft.com/office/drawing/2014/main" id="{69FD020A-89BD-CECD-5FF9-40A5E9C74171}"/>
                </a:ext>
              </a:extLst>
            </p:cNvPr>
            <p:cNvGrpSpPr/>
            <p:nvPr userDrawn="1"/>
          </p:nvGrpSpPr>
          <p:grpSpPr>
            <a:xfrm>
              <a:off x="838200" y="6401495"/>
              <a:ext cx="2002516" cy="232357"/>
              <a:chOff x="918854" y="6401495"/>
              <a:chExt cx="2002516" cy="232357"/>
            </a:xfrm>
          </p:grpSpPr>
          <p:pic>
            <p:nvPicPr>
              <p:cNvPr id="39" name="그림 38" descr="폰트, 그래픽, 그래픽 디자인, 텍스트이(가) 표시된 사진&#10;&#10;자동 생성된 설명">
                <a:extLst>
                  <a:ext uri="{FF2B5EF4-FFF2-40B4-BE49-F238E27FC236}">
                    <a16:creationId xmlns="" xmlns:a16="http://schemas.microsoft.com/office/drawing/2014/main" id="{4F4989C7-CA4F-3163-2434-2DCA4CC73F7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6137" y="6436313"/>
                <a:ext cx="1185233" cy="197539"/>
              </a:xfrm>
              <a:prstGeom prst="rect">
                <a:avLst/>
              </a:prstGeom>
            </p:spPr>
          </p:pic>
          <p:pic>
            <p:nvPicPr>
              <p:cNvPr id="40" name="Picture 2">
                <a:extLst>
                  <a:ext uri="{FF2B5EF4-FFF2-40B4-BE49-F238E27FC236}">
                    <a16:creationId xmlns="" xmlns:a16="http://schemas.microsoft.com/office/drawing/2014/main" id="{6CE4FAFE-6697-F358-F999-AD1032EC395A}"/>
                  </a:ext>
                </a:extLst>
              </p:cNvPr>
              <p:cNvPicPr>
                <a:picLocks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8854" y="6401495"/>
                <a:ext cx="741977" cy="2302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2" name="자유형 8">
            <a:extLst>
              <a:ext uri="{FF2B5EF4-FFF2-40B4-BE49-F238E27FC236}">
                <a16:creationId xmlns="" xmlns:a16="http://schemas.microsoft.com/office/drawing/2014/main" id="{76225319-D39B-953B-2682-B108D98F2D0D}"/>
              </a:ext>
            </a:extLst>
          </p:cNvPr>
          <p:cNvSpPr/>
          <p:nvPr userDrawn="1"/>
        </p:nvSpPr>
        <p:spPr>
          <a:xfrm>
            <a:off x="2342140" y="1515772"/>
            <a:ext cx="1255144" cy="4401933"/>
          </a:xfrm>
          <a:custGeom>
            <a:avLst/>
            <a:gdLst>
              <a:gd name="connsiteX0" fmla="*/ 1298666 w 1489277"/>
              <a:gd name="connsiteY0" fmla="*/ 0 h 1136343"/>
              <a:gd name="connsiteX1" fmla="*/ 1489277 w 1489277"/>
              <a:gd name="connsiteY1" fmla="*/ 0 h 1136343"/>
              <a:gd name="connsiteX2" fmla="*/ 1315792 w 1489277"/>
              <a:gd name="connsiteY2" fmla="*/ 235802 h 1136343"/>
              <a:gd name="connsiteX3" fmla="*/ 1315792 w 1489277"/>
              <a:gd name="connsiteY3" fmla="*/ 1136343 h 1136343"/>
              <a:gd name="connsiteX4" fmla="*/ 719638 w 1489277"/>
              <a:gd name="connsiteY4" fmla="*/ 1136343 h 1136343"/>
              <a:gd name="connsiteX5" fmla="*/ 700087 w 1489277"/>
              <a:gd name="connsiteY5" fmla="*/ 1129624 h 1136343"/>
              <a:gd name="connsiteX6" fmla="*/ 0 w 1489277"/>
              <a:gd name="connsiteY6" fmla="*/ 137917 h 1136343"/>
              <a:gd name="connsiteX7" fmla="*/ 5918 w 1489277"/>
              <a:gd name="connsiteY7" fmla="*/ 27873 h 1136343"/>
              <a:gd name="connsiteX8" fmla="*/ 10448 w 1489277"/>
              <a:gd name="connsiteY8" fmla="*/ 1 h 1136343"/>
              <a:gd name="connsiteX9" fmla="*/ 1298666 w 1489277"/>
              <a:gd name="connsiteY9" fmla="*/ 1 h 1136343"/>
              <a:gd name="connsiteX10" fmla="*/ 1298666 w 1489277"/>
              <a:gd name="connsiteY10" fmla="*/ 0 h 1136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89277" h="1136343">
                <a:moveTo>
                  <a:pt x="1298666" y="0"/>
                </a:moveTo>
                <a:lnTo>
                  <a:pt x="1489277" y="0"/>
                </a:lnTo>
                <a:lnTo>
                  <a:pt x="1315792" y="235802"/>
                </a:lnTo>
                <a:lnTo>
                  <a:pt x="1315792" y="1136343"/>
                </a:lnTo>
                <a:lnTo>
                  <a:pt x="719638" y="1136343"/>
                </a:lnTo>
                <a:lnTo>
                  <a:pt x="700087" y="1129624"/>
                </a:lnTo>
                <a:cubicBezTo>
                  <a:pt x="288675" y="966235"/>
                  <a:pt x="0" y="583730"/>
                  <a:pt x="0" y="137917"/>
                </a:cubicBezTo>
                <a:cubicBezTo>
                  <a:pt x="0" y="100766"/>
                  <a:pt x="2005" y="64055"/>
                  <a:pt x="5918" y="27873"/>
                </a:cubicBezTo>
                <a:lnTo>
                  <a:pt x="10448" y="1"/>
                </a:lnTo>
                <a:lnTo>
                  <a:pt x="1298666" y="1"/>
                </a:lnTo>
                <a:lnTo>
                  <a:pt x="1298666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8000"/>
                </a:schemeClr>
              </a:gs>
              <a:gs pos="63000">
                <a:schemeClr val="bg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KoPub돋움체 Bold" panose="02020603020101020101" pitchFamily="18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="" xmlns:a16="http://schemas.microsoft.com/office/drawing/2014/main" id="{17EDF4C3-A7DC-CE31-89E1-995BA2701512}"/>
              </a:ext>
            </a:extLst>
          </p:cNvPr>
          <p:cNvGrpSpPr/>
          <p:nvPr userDrawn="1"/>
        </p:nvGrpSpPr>
        <p:grpSpPr>
          <a:xfrm>
            <a:off x="2368948" y="1228032"/>
            <a:ext cx="7454105" cy="4401935"/>
            <a:chOff x="2342140" y="1515774"/>
            <a:chExt cx="5992811" cy="4401935"/>
          </a:xfrm>
        </p:grpSpPr>
        <p:grpSp>
          <p:nvGrpSpPr>
            <p:cNvPr id="65" name="그룹 64">
              <a:extLst>
                <a:ext uri="{FF2B5EF4-FFF2-40B4-BE49-F238E27FC236}">
                  <a16:creationId xmlns="" xmlns:a16="http://schemas.microsoft.com/office/drawing/2014/main" id="{F9EDA43E-9571-14FA-3DDA-3E98E9510FF0}"/>
                </a:ext>
              </a:extLst>
            </p:cNvPr>
            <p:cNvGrpSpPr/>
            <p:nvPr userDrawn="1"/>
          </p:nvGrpSpPr>
          <p:grpSpPr>
            <a:xfrm>
              <a:off x="2342140" y="1515774"/>
              <a:ext cx="5992811" cy="4401935"/>
              <a:chOff x="836613" y="1709738"/>
              <a:chExt cx="5992811" cy="4401935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B388D086-DD24-352A-53EA-BE39178BF6D9}"/>
                  </a:ext>
                </a:extLst>
              </p:cNvPr>
              <p:cNvSpPr/>
              <p:nvPr userDrawn="1"/>
            </p:nvSpPr>
            <p:spPr>
              <a:xfrm>
                <a:off x="1960987" y="1709738"/>
                <a:ext cx="4868437" cy="4401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a typeface="KoPub돋움체 Bold" panose="02020603020101020101" pitchFamily="18" charset="-127"/>
                </a:endParaRPr>
              </a:p>
            </p:txBody>
          </p:sp>
          <p:grpSp>
            <p:nvGrpSpPr>
              <p:cNvPr id="68" name="그룹 67">
                <a:extLst>
                  <a:ext uri="{FF2B5EF4-FFF2-40B4-BE49-F238E27FC236}">
                    <a16:creationId xmlns="" xmlns:a16="http://schemas.microsoft.com/office/drawing/2014/main" id="{144BB366-46C1-287F-B596-E80B703755D4}"/>
                  </a:ext>
                </a:extLst>
              </p:cNvPr>
              <p:cNvGrpSpPr/>
              <p:nvPr userDrawn="1"/>
            </p:nvGrpSpPr>
            <p:grpSpPr>
              <a:xfrm>
                <a:off x="836613" y="1709738"/>
                <a:ext cx="5992811" cy="4401934"/>
                <a:chOff x="0" y="1376027"/>
                <a:chExt cx="7822232" cy="5745669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="" xmlns:a16="http://schemas.microsoft.com/office/drawing/2014/main" id="{98C113BD-E9A9-FC16-C5F6-CC4634B2E43B}"/>
                    </a:ext>
                  </a:extLst>
                </p:cNvPr>
                <p:cNvSpPr/>
                <p:nvPr userDrawn="1"/>
              </p:nvSpPr>
              <p:spPr>
                <a:xfrm>
                  <a:off x="0" y="1376030"/>
                  <a:ext cx="1464826" cy="5745666"/>
                </a:xfrm>
                <a:prstGeom prst="rect">
                  <a:avLst/>
                </a:prstGeom>
                <a:gradFill flip="none" rotWithShape="1">
                  <a:gsLst>
                    <a:gs pos="24000">
                      <a:srgbClr val="5B9BD5"/>
                    </a:gs>
                    <a:gs pos="80000">
                      <a:schemeClr val="accent1">
                        <a:lumMod val="7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70" name="직각 삼각형 69">
                  <a:extLst>
                    <a:ext uri="{FF2B5EF4-FFF2-40B4-BE49-F238E27FC236}">
                      <a16:creationId xmlns="" xmlns:a16="http://schemas.microsoft.com/office/drawing/2014/main" id="{4B85039E-F196-8E43-7DC5-19DA7978767E}"/>
                    </a:ext>
                  </a:extLst>
                </p:cNvPr>
                <p:cNvSpPr/>
                <p:nvPr userDrawn="1"/>
              </p:nvSpPr>
              <p:spPr>
                <a:xfrm rot="5400000">
                  <a:off x="1413466" y="1410260"/>
                  <a:ext cx="259078" cy="190612"/>
                </a:xfrm>
                <a:prstGeom prst="rt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="" xmlns:a16="http://schemas.microsoft.com/office/drawing/2014/main" id="{C8B1A029-FC4D-5818-5814-35CB7E659A8B}"/>
                    </a:ext>
                  </a:extLst>
                </p:cNvPr>
                <p:cNvSpPr/>
                <p:nvPr userDrawn="1"/>
              </p:nvSpPr>
              <p:spPr>
                <a:xfrm rot="16200000">
                  <a:off x="4932386" y="4231851"/>
                  <a:ext cx="5732701" cy="46990"/>
                </a:xfrm>
                <a:prstGeom prst="rect">
                  <a:avLst/>
                </a:prstGeom>
                <a:solidFill>
                  <a:srgbClr val="29679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ea typeface="KoPub돋움체 Bold" panose="02020603020101020101" pitchFamily="18" charset="-127"/>
                  </a:endParaRPr>
                </a:p>
              </p:txBody>
            </p:sp>
          </p:grpSp>
        </p:grp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F4C168AD-2AE7-519D-B487-1BB9EE6E6A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15072" y="2403869"/>
              <a:ext cx="4343655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406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3E4B4A4-8131-0B28-722A-CCFA9E23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AACBDBE-559A-3762-ED5E-0E6071536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E66FB2F-99D5-811E-AC94-6B6545B47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1087A0C-44D0-7C67-56C4-78D0D20E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1B0-745C-46B0-B3E1-0EB9B9E280D6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E4C1262-D40F-9146-C5FA-B5DE501C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25BAB45-2D94-BD90-9910-977D1784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569-5390-48A5-9472-40CF559E5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71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B615653-D367-E6B7-BA9F-311E11D8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EE39FCD-B1A5-B612-A262-2375E737A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AE5BE57-637E-6E96-AE18-3FCA32C75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535751D-16A0-EFDD-16C8-65B05B478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D2B9790D-1D1D-A04D-7820-6AE02DE4D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43CA98B-2DAA-635C-EBE2-35583EA9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1B0-745C-46B0-B3E1-0EB9B9E280D6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47B3F834-E3CC-6D04-9CD6-7A042B8C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38B611A-3482-5D7D-F99E-DC94F61A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569-5390-48A5-9472-40CF559E5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8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85D16EF-2F82-CFCD-F93A-4C0A82EB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1081B68B-72D7-C53B-A989-044C48E3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1B0-745C-46B0-B3E1-0EB9B9E280D6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5728A30-7773-147B-E9B2-338751EB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DABFBD54-A540-4F09-F73A-CD717228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569-5390-48A5-9472-40CF559E5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92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CFFC3198-B8C5-32E1-EA60-724C41DE4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1B0-745C-46B0-B3E1-0EB9B9E280D6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0766F3C5-E1BD-2707-AAC2-2322751E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A8E732D-91BA-B9FB-A02A-1A882F2E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569-5390-48A5-9472-40CF559E5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52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20E63F-C96D-47FD-ADA5-A8415C3F4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C794A1B-9143-64B3-E6DD-62483305D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E7C8FB9A-93A1-471E-CBC0-D44CC73D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8447082-3E25-C84C-A8C7-922766EC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1B0-745C-46B0-B3E1-0EB9B9E280D6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E400E6A-94C1-0D5E-B4A4-3BECCE24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8143643-AAEF-B845-8CAF-DCA5B832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569-5390-48A5-9472-40CF559E5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21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1286B49-7B3D-F719-C50E-01F030F9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A170966A-B4F6-F3B3-F16B-6FF8F1521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72B191E-BB72-66D2-299E-2BA900BC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6168509-4C0D-4D05-9F63-A861855B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C11B0-745C-46B0-B3E1-0EB9B9E280D6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A356F2-04D8-65E5-72DE-ABD8D18F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343A3DF-4614-E97B-1F77-84A05969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F569-5390-48A5-9472-40CF559E5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2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B24F66F9-78C1-F386-893A-2F5D50AB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C67C316-EB69-4B65-D1AD-F96CB33F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5C67DF5-B2DB-6CC1-4474-228984778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C11B0-745C-46B0-B3E1-0EB9B9E280D6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70563D7-DEC4-A1AA-28E3-C13CBB144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274F6B9-DC8A-8B5B-1F02-895EFC5E4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F569-5390-48A5-9472-40CF559E5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3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1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172.19.0.55:3000/KOPIS/SCO" TargetMode="External"/><Relationship Id="rId13" Type="http://schemas.openxmlformats.org/officeDocument/2006/relationships/hyperlink" Target="http://172.19.0.55:3000/KOPIS/Common" TargetMode="External"/><Relationship Id="rId3" Type="http://schemas.openxmlformats.org/officeDocument/2006/relationships/hyperlink" Target="http://172.19.0.55:3000/KOPIS/IMS" TargetMode="External"/><Relationship Id="rId7" Type="http://schemas.openxmlformats.org/officeDocument/2006/relationships/hyperlink" Target="http://172.19.0.55:3000/KOPIS/OZ80" TargetMode="External"/><Relationship Id="rId12" Type="http://schemas.openxmlformats.org/officeDocument/2006/relationships/hyperlink" Target="http://172.19.0.55:3000/KOPIS/Gateway" TargetMode="External"/><Relationship Id="rId2" Type="http://schemas.openxmlformats.org/officeDocument/2006/relationships/hyperlink" Target="http://172.19.0.55:3000/KOPIS/PTP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172.19.0.55:3000/KOPIS/MYS" TargetMode="External"/><Relationship Id="rId11" Type="http://schemas.openxmlformats.org/officeDocument/2006/relationships/hyperlink" Target="http://172.19.0.55:3000/KOPIS/DCM" TargetMode="External"/><Relationship Id="rId5" Type="http://schemas.openxmlformats.org/officeDocument/2006/relationships/hyperlink" Target="http://172.19.0.55:3000/KOPIS/PRS" TargetMode="External"/><Relationship Id="rId10" Type="http://schemas.openxmlformats.org/officeDocument/2006/relationships/hyperlink" Target="http://172.19.0.55:3000/KOPIS/DRM" TargetMode="External"/><Relationship Id="rId4" Type="http://schemas.openxmlformats.org/officeDocument/2006/relationships/hyperlink" Target="http://172.19.0.55:3000/KOPIS/PCO" TargetMode="External"/><Relationship Id="rId9" Type="http://schemas.openxmlformats.org/officeDocument/2006/relationships/hyperlink" Target="http://172.19.0.55:3000/KOPIS/DQ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10.10.0.111:6174/uat/uia/egovLoginUsr.do'" TargetMode="External"/><Relationship Id="rId3" Type="http://schemas.openxmlformats.org/officeDocument/2006/relationships/hyperlink" Target="https://210.108.46.142/por/main/main.do" TargetMode="External"/><Relationship Id="rId7" Type="http://schemas.openxmlformats.org/officeDocument/2006/relationships/hyperlink" Target="http://10.10.0.110:6175/por/main/main.d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localhost:6174/uat/uia/egovLoginUsr.do" TargetMode="External"/><Relationship Id="rId11" Type="http://schemas.openxmlformats.org/officeDocument/2006/relationships/hyperlink" Target="http://192.168.2.111:5174/uat/uia/egovLoginUsr.do" TargetMode="External"/><Relationship Id="rId5" Type="http://schemas.openxmlformats.org/officeDocument/2006/relationships/hyperlink" Target="http://localhost:6175/por/main/main.do" TargetMode="External"/><Relationship Id="rId10" Type="http://schemas.openxmlformats.org/officeDocument/2006/relationships/hyperlink" Target="https://kopis.or.kr/por/main/main.do" TargetMode="External"/><Relationship Id="rId4" Type="http://schemas.openxmlformats.org/officeDocument/2006/relationships/hyperlink" Target="https://210.108.46.142/uat/uia/egovLoginUsr.do" TargetMode="External"/><Relationship Id="rId9" Type="http://schemas.openxmlformats.org/officeDocument/2006/relationships/hyperlink" Target="http://192.168.2.110:5175/por/main/main.do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://argocd.kopis.or.kr/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int-argocd.kopis.or.kr/" TargetMode="External"/><Relationship Id="rId5" Type="http://schemas.openxmlformats.org/officeDocument/2006/relationships/hyperlink" Target="http://dmz-argocd.kopis.or.kr/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://argocd.gokams.com/" TargetMode="External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172.19.0.55:8081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172.19.0.55:3000/KOPIS/Common/src/branch/ma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hyperlink" Target="https://velog.io/@jthugg/spring-multi-module" TargetMode="External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ngkyu.tistory.com/270" TargetMode="External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15663" y="2115314"/>
            <a:ext cx="8664044" cy="864000"/>
          </a:xfrm>
        </p:spPr>
        <p:txBody>
          <a:bodyPr>
            <a:noAutofit/>
          </a:bodyPr>
          <a:lstStyle/>
          <a:p>
            <a:pPr latinLnBrk="0">
              <a:defRPr/>
            </a:pPr>
            <a:r>
              <a:rPr lang="ko-KR" altLang="en-US" sz="2800" spc="-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/>
                <a:ea typeface="KoPub돋움체 Bold"/>
              </a:rPr>
              <a:t>클라우드 네이티브 전환 </a:t>
            </a:r>
            <a:r>
              <a:rPr lang="en-US" altLang="ko-KR" sz="2800" spc="-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/>
                <a:ea typeface="KoPub돋움체 Bold"/>
              </a:rPr>
              <a:t>:</a:t>
            </a:r>
            <a:r>
              <a:rPr lang="ko-KR" altLang="en-US" sz="2800" spc="-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/>
                <a:ea typeface="KoPub돋움체 Bold"/>
              </a:rPr>
              <a:t> </a:t>
            </a:r>
            <a:r>
              <a:rPr lang="ko-KR" altLang="en-US" sz="2400" spc="-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/>
                <a:ea typeface="KoPub돋움체 Bold"/>
              </a:rPr>
              <a:t>공연예술통합전산망</a:t>
            </a:r>
            <a:r>
              <a:rPr lang="en-US" altLang="ko-KR" sz="2400" spc="-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/>
                <a:ea typeface="KoPub돋움체 Bold"/>
              </a:rPr>
              <a:t>(Kopis)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9B506E5B-8456-562A-ABC6-B71DEF7194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/>
              <a:t>1.0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915663" y="3061144"/>
            <a:ext cx="3127992" cy="458787"/>
          </a:xfrm>
        </p:spPr>
        <p:txBody>
          <a:bodyPr vert="horz" wrap="square" lIns="14400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/>
              <a:t>2026</a:t>
            </a:r>
            <a:r>
              <a:rPr lang="ko-KR" altLang="en-US"/>
              <a:t>년 </a:t>
            </a:r>
            <a:r>
              <a:rPr lang="en-US" altLang="ko-KR"/>
              <a:t>11</a:t>
            </a:r>
            <a:r>
              <a:rPr lang="ko-KR" altLang="en-US"/>
              <a:t>월 </a:t>
            </a:r>
            <a:r>
              <a:rPr lang="en-US" altLang="ko-KR"/>
              <a:t>15</a:t>
            </a:r>
            <a:r>
              <a:rPr lang="ko-KR" altLang="en-US"/>
              <a:t>일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08CAB99C-914C-2C49-73DD-FAFED49A62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wrap="none"/>
          <a:lstStyle/>
          <a:p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992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FA9E098E-E252-9B82-DEC1-A6E588E86A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/>
              <a:t>.</a:t>
            </a:r>
            <a:r>
              <a:rPr lang="ko-KR" altLang="en-US"/>
              <a:t>  프로젝트 정보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6BE0023B-910B-0AF5-96CD-AE5CB312C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056513"/>
              </p:ext>
            </p:extLst>
          </p:nvPr>
        </p:nvGraphicFramePr>
        <p:xfrm>
          <a:off x="1384945" y="1028265"/>
          <a:ext cx="9422111" cy="5275614"/>
        </p:xfrm>
        <a:graphic>
          <a:graphicData uri="http://schemas.openxmlformats.org/drawingml/2006/table">
            <a:tbl>
              <a:tblPr/>
              <a:tblGrid>
                <a:gridCol w="952429">
                  <a:extLst>
                    <a:ext uri="{9D8B030D-6E8A-4147-A177-3AD203B41FA5}">
                      <a16:colId xmlns="" xmlns:a16="http://schemas.microsoft.com/office/drawing/2014/main" val="1150152937"/>
                    </a:ext>
                  </a:extLst>
                </a:gridCol>
                <a:gridCol w="834555">
                  <a:extLst>
                    <a:ext uri="{9D8B030D-6E8A-4147-A177-3AD203B41FA5}">
                      <a16:colId xmlns="" xmlns:a16="http://schemas.microsoft.com/office/drawing/2014/main" val="2025258644"/>
                    </a:ext>
                  </a:extLst>
                </a:gridCol>
                <a:gridCol w="1169320">
                  <a:extLst>
                    <a:ext uri="{9D8B030D-6E8A-4147-A177-3AD203B41FA5}">
                      <a16:colId xmlns="" xmlns:a16="http://schemas.microsoft.com/office/drawing/2014/main" val="2166173465"/>
                    </a:ext>
                  </a:extLst>
                </a:gridCol>
                <a:gridCol w="4644462">
                  <a:extLst>
                    <a:ext uri="{9D8B030D-6E8A-4147-A177-3AD203B41FA5}">
                      <a16:colId xmlns="" xmlns:a16="http://schemas.microsoft.com/office/drawing/2014/main" val="3713195738"/>
                    </a:ext>
                  </a:extLst>
                </a:gridCol>
                <a:gridCol w="1821345">
                  <a:extLst>
                    <a:ext uri="{9D8B030D-6E8A-4147-A177-3AD203B41FA5}">
                      <a16:colId xmlns="" xmlns:a16="http://schemas.microsoft.com/office/drawing/2014/main" val="4136315198"/>
                    </a:ext>
                  </a:extLst>
                </a:gridCol>
              </a:tblGrid>
              <a:tr h="340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시스템</a:t>
                      </a:r>
                      <a:endParaRPr 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프로젝트명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시스템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설명 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Git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주소</a:t>
                      </a:r>
                      <a:endParaRPr lang="en-US" altLang="ko-KR" sz="1000" kern="0" spc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(VPN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접속 후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접근 가능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0594605"/>
                  </a:ext>
                </a:extLst>
              </a:tr>
              <a:tr h="411240">
                <a:tc rowSpan="2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프론트엔드</a:t>
                      </a:r>
                      <a:endParaRPr 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PTP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포털</a:t>
                      </a: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공연예술통합전산망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(KOPIS)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포털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  <a:hlinkClick r:id="rId2"/>
                        </a:rPr>
                        <a:t>바로가기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1371709"/>
                  </a:ext>
                </a:extLst>
              </a:tr>
              <a:tr h="411240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IMS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통합관리시스템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공연예술통합전산망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(KOPIS)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통합관리시스템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  <a:hlinkClick r:id="rId3"/>
                        </a:rPr>
                        <a:t>바로가기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49855395"/>
                  </a:ext>
                </a:extLst>
              </a:tr>
              <a:tr h="411240">
                <a:tc rowSpan="10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백엔드</a:t>
                      </a:r>
                      <a:endParaRPr 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PCO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noProof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포털</a:t>
                      </a:r>
                      <a:endParaRPr lang="ko-KR" altLang="en-US" sz="1000" kern="0" spc="0" noProof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포털 공통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메인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공연소식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고객센터 등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  <a:hlinkClick r:id="rId4"/>
                        </a:rPr>
                        <a:t>바로가기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20148111"/>
                  </a:ext>
                </a:extLst>
              </a:tr>
              <a:tr h="411240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PRS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noProof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포털</a:t>
                      </a:r>
                      <a:endParaRPr lang="ko-KR" altLang="en-US" sz="1000" kern="0" spc="0" noProof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DB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검색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공연통계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예매통계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등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  <a:hlinkClick r:id="rId5"/>
                        </a:rPr>
                        <a:t>바로가기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62714516"/>
                  </a:ext>
                </a:extLst>
              </a:tr>
              <a:tr h="411240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MYS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noProof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포털</a:t>
                      </a:r>
                      <a:endParaRPr lang="ko-KR" altLang="en-US" sz="1000" kern="0" spc="0" noProof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MY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통계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  <a:hlinkClick r:id="rId6"/>
                        </a:rPr>
                        <a:t>바로가기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37752186"/>
                  </a:ext>
                </a:extLst>
              </a:tr>
              <a:tr h="411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OZ80</a:t>
                      </a: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noProof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포털</a:t>
                      </a:r>
                      <a:endParaRPr lang="ko-KR" altLang="en-US" sz="1000" kern="0" spc="0" noProof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포털에서 보고서 처리를 하기 위한 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OZ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서버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  <a:hlinkClick r:id="rId7"/>
                        </a:rPr>
                        <a:t>바로가기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95827940"/>
                  </a:ext>
                </a:extLst>
              </a:tr>
              <a:tr h="411240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SCO</a:t>
                      </a: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noProof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통합관리시스템</a:t>
                      </a:r>
                      <a:endParaRPr lang="ko-KR" altLang="en-US" sz="1000" kern="0" spc="0" noProof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통합관리시스템 공통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로그인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게시판 관리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슈퍼관리자 관리 등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  <a:hlinkClick r:id="rId8"/>
                        </a:rPr>
                        <a:t>바로가기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0617518"/>
                  </a:ext>
                </a:extLst>
              </a:tr>
              <a:tr h="411240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DQM</a:t>
                      </a: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noProof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통합관리시스템</a:t>
                      </a:r>
                      <a:endParaRPr lang="ko-KR" altLang="en-US" sz="1000" kern="0" spc="0" noProof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DB </a:t>
                      </a:r>
                      <a:r>
                        <a:rPr lang="ko-KR" altLang="en-US" sz="1000" kern="0" spc="0" dirty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관리</a:t>
                      </a:r>
                      <a:r>
                        <a:rPr lang="en-US" altLang="ko-KR" sz="1000" kern="0" spc="0" dirty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데이터 관제 등</a:t>
                      </a: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  <a:hlinkClick r:id="rId9"/>
                        </a:rPr>
                        <a:t>바로가기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03559980"/>
                  </a:ext>
                </a:extLst>
              </a:tr>
              <a:tr h="411240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DRM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noProof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통합관리시스템</a:t>
                      </a:r>
                      <a:endParaRPr lang="ko-KR" altLang="en-US" sz="1000" kern="0" spc="0" noProof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통계관리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입력매핑관리 등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  <a:hlinkClick r:id="rId10"/>
                        </a:rPr>
                        <a:t>바로가기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95563002"/>
                  </a:ext>
                </a:extLst>
              </a:tr>
              <a:tr h="411240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DCM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 noProof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통합관리시스템</a:t>
                      </a:r>
                      <a:endParaRPr lang="ko-KR" altLang="en-US" sz="1000" kern="0" spc="0" noProof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연계 데이터 처리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  <a:hlinkClick r:id="rId11"/>
                        </a:rPr>
                        <a:t>바로가기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17696692"/>
                  </a:ext>
                </a:extLst>
              </a:tr>
              <a:tr h="411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Gateway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공통모듈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로컬 환경에서 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api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요청에 대한 분기 처리를 하기 위한 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Spring Gateway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  <a:hlinkClick r:id="rId12"/>
                        </a:rPr>
                        <a:t>바로가기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99344365"/>
                  </a:ext>
                </a:extLst>
              </a:tr>
              <a:tr h="411240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common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공통모듈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백엔드 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MSA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</a:rPr>
                        <a:t>에서 공통적으로 사용하는 모듈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KoPub돋움체 Medium" pitchFamily="18" charset="-127"/>
                          <a:ea typeface="KoPub돋움체 Medium" pitchFamily="18" charset="-127"/>
                          <a:cs typeface="+mn-cs"/>
                          <a:hlinkClick r:id="rId13"/>
                        </a:rPr>
                        <a:t>바로가기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KoPub돋움체 Medium" pitchFamily="18" charset="-127"/>
                        <a:ea typeface="KoPub돋움체 Medium" pitchFamily="18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4678641"/>
                  </a:ext>
                </a:extLst>
              </a:tr>
            </a:tbl>
          </a:graphicData>
        </a:graphic>
      </p:graphicFrame>
      <p:sp>
        <p:nvSpPr>
          <p:cNvPr id="5" name="텍스트 개체 틀 2">
            <a:extLst>
              <a:ext uri="{FF2B5EF4-FFF2-40B4-BE49-F238E27FC236}">
                <a16:creationId xmlns="" xmlns:a16="http://schemas.microsoft.com/office/drawing/2014/main" id="{5AB1C82F-0EC2-EA0D-EA3B-EAF61198CB47}"/>
              </a:ext>
            </a:extLst>
          </p:cNvPr>
          <p:cNvSpPr txBox="1">
            <a:spLocks/>
          </p:cNvSpPr>
          <p:nvPr/>
        </p:nvSpPr>
        <p:spPr>
          <a:xfrm>
            <a:off x="355543" y="646242"/>
            <a:ext cx="2992437" cy="252000"/>
          </a:xfrm>
          <a:prstGeom prst="rect">
            <a:avLst/>
          </a:prstGeom>
        </p:spPr>
        <p:txBody>
          <a:bodyPr wrap="none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kumimoji="1" lang="ko-KR" altLang="en-US" sz="14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1.1 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프로젝트 정보</a:t>
            </a:r>
          </a:p>
        </p:txBody>
      </p:sp>
    </p:spTree>
    <p:extLst>
      <p:ext uri="{BB962C8B-B14F-4D97-AF65-F5344CB8AC3E}">
        <p14:creationId xmlns:p14="http://schemas.microsoft.com/office/powerpoint/2010/main" val="67987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818CE92C-8249-B249-857D-121240E987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/>
              <a:t>.</a:t>
            </a:r>
            <a:r>
              <a:rPr lang="ko-KR" altLang="en-US"/>
              <a:t>  프로젝트 정보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BA78E060-559C-526D-893C-9D6BC6C3A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17719"/>
              </p:ext>
            </p:extLst>
          </p:nvPr>
        </p:nvGraphicFramePr>
        <p:xfrm>
          <a:off x="1384945" y="1186487"/>
          <a:ext cx="10089667" cy="3092526"/>
        </p:xfrm>
        <a:graphic>
          <a:graphicData uri="http://schemas.openxmlformats.org/drawingml/2006/table">
            <a:tbl>
              <a:tblPr/>
              <a:tblGrid>
                <a:gridCol w="534293">
                  <a:extLst>
                    <a:ext uri="{9D8B030D-6E8A-4147-A177-3AD203B41FA5}">
                      <a16:col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1150152937"/>
                    </a:ext>
                  </a:extLst>
                </a:gridCol>
                <a:gridCol w="821508">
                  <a:extLst>
                    <a:ext uri="{9D8B030D-6E8A-4147-A177-3AD203B41FA5}">
                      <a16:col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2025258644"/>
                    </a:ext>
                  </a:extLst>
                </a:gridCol>
                <a:gridCol w="2323461">
                  <a:extLst>
                    <a:ext uri="{9D8B030D-6E8A-4147-A177-3AD203B41FA5}">
                      <a16:col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2318582348"/>
                    </a:ext>
                  </a:extLst>
                </a:gridCol>
                <a:gridCol w="2323461">
                  <a:extLst>
                    <a:ext uri="{9D8B030D-6E8A-4147-A177-3AD203B41FA5}">
                      <a16:col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3713195738"/>
                    </a:ext>
                  </a:extLst>
                </a:gridCol>
                <a:gridCol w="1021736">
                  <a:extLst>
                    <a:ext uri="{9D8B030D-6E8A-4147-A177-3AD203B41FA5}">
                      <a16:col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3778505643"/>
                    </a:ext>
                  </a:extLst>
                </a:gridCol>
                <a:gridCol w="1021736">
                  <a:extLst>
                    <a:ext uri="{9D8B030D-6E8A-4147-A177-3AD203B41FA5}">
                      <a16:col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409373512"/>
                    </a:ext>
                  </a:extLst>
                </a:gridCol>
                <a:gridCol w="1021736">
                  <a:extLst>
                    <a:ext uri="{9D8B030D-6E8A-4147-A177-3AD203B41FA5}">
                      <a16:col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4136315198"/>
                    </a:ext>
                  </a:extLst>
                </a:gridCol>
                <a:gridCol w="1021736">
                  <a:extLst>
                    <a:ext uri="{9D8B030D-6E8A-4147-A177-3AD203B41FA5}">
                      <a16:col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1209467653"/>
                    </a:ext>
                  </a:extLst>
                </a:gridCol>
              </a:tblGrid>
              <a:tr h="4689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환경</a:t>
                      </a:r>
                      <a:endParaRPr lang="en-US" sz="1000" kern="0" spc="0" dirty="0">
                        <a:solidFill>
                          <a:srgbClr val="1069B1"/>
                        </a:solidFill>
                        <a:effectLst/>
                        <a:latin typeface="페이퍼로지 7 Bold" pitchFamily="2" charset="-127"/>
                        <a:ea typeface="페이퍼로지 7 Bold" pitchFamily="2" charset="-127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DB </a:t>
                      </a:r>
                      <a:r>
                        <a:rPr lang="ko-KR" altLang="en-US" sz="1000" b="1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종류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7 Bold" pitchFamily="2" charset="-127"/>
                        <a:ea typeface="페이퍼로지 7 Bold" pitchFamily="2" charset="-127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7 Bold" pitchFamily="2" charset="-127"/>
                        <a:ea typeface="페이퍼로지 7 Bold" pitchFamily="2" charset="-127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Host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7 Bold" pitchFamily="2" charset="-127"/>
                        <a:ea typeface="페이퍼로지 7 Bold" pitchFamily="2" charset="-127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Port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7 Bold" pitchFamily="2" charset="-127"/>
                        <a:ea typeface="페이퍼로지 7 Bold" pitchFamily="2" charset="-127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Database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7 Bold" pitchFamily="2" charset="-127"/>
                        <a:ea typeface="페이퍼로지 7 Bold" pitchFamily="2" charset="-127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Username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7 Bold" pitchFamily="2" charset="-127"/>
                        <a:ea typeface="페이퍼로지 7 Bold" pitchFamily="2" charset="-127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Password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7 Bold" pitchFamily="2" charset="-127"/>
                        <a:ea typeface="페이퍼로지 7 Bold" pitchFamily="2" charset="-127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3740594605"/>
                  </a:ext>
                </a:extLst>
              </a:tr>
              <a:tr h="437266">
                <a:tc rowSpan="3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개발</a:t>
                      </a:r>
                      <a:endParaRPr 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PostgreSQL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개발환경 시스템 내부 데이터 관리용 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DB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10.12.0.83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5432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Kopis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kopisuser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new1234!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1741371709"/>
                  </a:ext>
                </a:extLst>
              </a:tr>
              <a:tr h="437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PostgreSQL</a:t>
                      </a:r>
                      <a:endParaRPr lang="ko-KR" altLang="en-US" sz="10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개발환경 시스템 외부 연계 데이터 관리용 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DB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10.12.0.6</a:t>
                      </a:r>
                      <a:endParaRPr lang="ko-KR" altLang="en-US" sz="10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5432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oasis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oasis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new1234!</a:t>
                      </a:r>
                      <a:endParaRPr lang="ko-KR" altLang="en-US" sz="10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3871971373"/>
                  </a:ext>
                </a:extLst>
              </a:tr>
              <a:tr h="437266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Redis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개발환경 시스템 캐시 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DB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10.11.0.94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6379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redis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1049855395"/>
                  </a:ext>
                </a:extLst>
              </a:tr>
              <a:tr h="437266">
                <a:tc rowSpan="3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운영</a:t>
                      </a:r>
                      <a:endParaRPr 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PostgreSQL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운영환경 시스템 내부 데이터 관리용 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DB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172.17.0.251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5432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kopis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kopisuser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new1234!</a:t>
                      </a:r>
                      <a:endParaRPr lang="ko-KR" altLang="en-US" sz="10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3020148111"/>
                  </a:ext>
                </a:extLst>
              </a:tr>
              <a:tr h="4372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PostgreSQL</a:t>
                      </a:r>
                      <a:endParaRPr lang="ko-KR" altLang="en-US" sz="10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운영환경 시스템 외부 연계 데이터 관리용 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DB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172.17.0.250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5432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oasis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oasis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new1234!</a:t>
                      </a:r>
                      <a:endParaRPr lang="ko-KR" altLang="en-US" sz="10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4131889445"/>
                  </a:ext>
                </a:extLst>
              </a:tr>
              <a:tr h="437266">
                <a:tc vMerge="1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Redis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운영환경 시스템  캐시 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DB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172.16.0.120</a:t>
                      </a:r>
                      <a:endParaRPr lang="ko-KR" altLang="en-US" sz="10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6379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redis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3062714516"/>
                  </a:ext>
                </a:extLst>
              </a:tr>
            </a:tbl>
          </a:graphicData>
        </a:graphic>
      </p:graphicFrame>
      <p:sp>
        <p:nvSpPr>
          <p:cNvPr id="5" name="텍스트 개체 틀 2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EE3C2994-15BE-E71A-B0A8-37D31962989A}"/>
              </a:ext>
            </a:extLst>
          </p:cNvPr>
          <p:cNvSpPr txBox="1">
            <a:spLocks/>
          </p:cNvSpPr>
          <p:nvPr/>
        </p:nvSpPr>
        <p:spPr>
          <a:xfrm>
            <a:off x="355543" y="764495"/>
            <a:ext cx="4098470" cy="252000"/>
          </a:xfrm>
          <a:prstGeom prst="rect">
            <a:avLst/>
          </a:prstGeom>
        </p:spPr>
        <p:txBody>
          <a:bodyPr wrap="none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kumimoji="1" lang="ko-KR" altLang="en-US" sz="14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1.2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환경별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DB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 정보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(VPN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접속 후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접근 가능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F2CC450E-6102-4349-A43A-AE186524A3D6}"/>
              </a:ext>
            </a:extLst>
          </p:cNvPr>
          <p:cNvSpPr txBox="1">
            <a:spLocks/>
          </p:cNvSpPr>
          <p:nvPr/>
        </p:nvSpPr>
        <p:spPr>
          <a:xfrm>
            <a:off x="355543" y="4687883"/>
            <a:ext cx="4098470" cy="252000"/>
          </a:xfrm>
          <a:prstGeom prst="rect">
            <a:avLst/>
          </a:prstGeom>
        </p:spPr>
        <p:txBody>
          <a:bodyPr wrap="none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kumimoji="1" lang="ko-KR" altLang="en-US" sz="14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1.3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운영환경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Kafka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접속정보</a:t>
            </a:r>
            <a:endParaRPr lang="en-US" altLang="ko-KR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15A80550-6957-F692-4665-57816E500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073319"/>
              </p:ext>
            </p:extLst>
          </p:nvPr>
        </p:nvGraphicFramePr>
        <p:xfrm>
          <a:off x="1384945" y="5187309"/>
          <a:ext cx="10203073" cy="906196"/>
        </p:xfrm>
        <a:graphic>
          <a:graphicData uri="http://schemas.openxmlformats.org/drawingml/2006/table">
            <a:tbl>
              <a:tblPr/>
              <a:tblGrid>
                <a:gridCol w="911590">
                  <a:extLst>
                    <a:ext uri="{9D8B030D-6E8A-4147-A177-3AD203B41FA5}">
                      <a16:col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2025258644"/>
                    </a:ext>
                  </a:extLst>
                </a:gridCol>
                <a:gridCol w="5359985">
                  <a:extLst>
                    <a:ext uri="{9D8B030D-6E8A-4147-A177-3AD203B41FA5}">
                      <a16:col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2318582348"/>
                    </a:ext>
                  </a:extLst>
                </a:gridCol>
                <a:gridCol w="2371006">
                  <a:extLst>
                    <a:ext uri="{9D8B030D-6E8A-4147-A177-3AD203B41FA5}">
                      <a16:col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3713195738"/>
                    </a:ext>
                  </a:extLst>
                </a:gridCol>
                <a:gridCol w="1560492">
                  <a:extLst>
                    <a:ext uri="{9D8B030D-6E8A-4147-A177-3AD203B41FA5}">
                      <a16:col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3778505643"/>
                    </a:ext>
                  </a:extLst>
                </a:gridCol>
              </a:tblGrid>
              <a:tr h="46893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종류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7 Bold" pitchFamily="2" charset="-127"/>
                        <a:ea typeface="페이퍼로지 7 Bold" pitchFamily="2" charset="-127"/>
                      </a:endParaRPr>
                    </a:p>
                  </a:txBody>
                  <a:tcPr marL="9910" marR="9910" marT="9910" marB="9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설명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7 Bold" pitchFamily="2" charset="-127"/>
                        <a:ea typeface="페이퍼로지 7 Bold" pitchFamily="2" charset="-127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Host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7 Bold" pitchFamily="2" charset="-127"/>
                        <a:ea typeface="페이퍼로지 7 Bold" pitchFamily="2" charset="-127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Port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7 Bold" pitchFamily="2" charset="-127"/>
                        <a:ea typeface="페이퍼로지 7 Bold" pitchFamily="2" charset="-127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3740594605"/>
                  </a:ext>
                </a:extLst>
              </a:tr>
              <a:tr h="437266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Kafka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운영환경 연계 데이터 처리를 위한 이벤트 스트리밍 플랫폼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172.16.0.96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9092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val="1741371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552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084151E-AFCE-9954-B901-334C0F545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45C49C59-6CCB-E967-256C-0D7EFC89B0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/>
              <a:t>.</a:t>
            </a:r>
            <a:r>
              <a:rPr lang="ko-KR" altLang="en-US"/>
              <a:t>  프로젝트 정보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="" xmlns:a16="http://schemas.microsoft.com/office/drawing/2014/main" id="{C67E687B-7FF1-F9B0-EA1E-54D5B2F429F5}"/>
              </a:ext>
            </a:extLst>
          </p:cNvPr>
          <p:cNvSpPr txBox="1">
            <a:spLocks/>
          </p:cNvSpPr>
          <p:nvPr/>
        </p:nvSpPr>
        <p:spPr>
          <a:xfrm>
            <a:off x="355543" y="764495"/>
            <a:ext cx="4098470" cy="252000"/>
          </a:xfrm>
          <a:prstGeom prst="rect">
            <a:avLst/>
          </a:prstGeom>
        </p:spPr>
        <p:txBody>
          <a:bodyPr wrap="none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kumimoji="1" lang="ko-KR" altLang="en-US" sz="14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1.4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환경별 시스템 접근 정보</a:t>
            </a:r>
            <a:endParaRPr lang="en-US" altLang="ko-KR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78160FC0-37CB-CA93-B8A8-965957B60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251810"/>
              </p:ext>
            </p:extLst>
          </p:nvPr>
        </p:nvGraphicFramePr>
        <p:xfrm>
          <a:off x="1384945" y="1304740"/>
          <a:ext cx="9937602" cy="4632539"/>
        </p:xfrm>
        <a:graphic>
          <a:graphicData uri="http://schemas.openxmlformats.org/drawingml/2006/table">
            <a:tbl>
              <a:tblPr/>
              <a:tblGrid>
                <a:gridCol w="1965046">
                  <a:extLst>
                    <a:ext uri="{9D8B030D-6E8A-4147-A177-3AD203B41FA5}">
                      <a16:colId xmlns="" xmlns:a16="http://schemas.microsoft.com/office/drawing/2014/main" val="1150152937"/>
                    </a:ext>
                  </a:extLst>
                </a:gridCol>
                <a:gridCol w="5937279">
                  <a:extLst>
                    <a:ext uri="{9D8B030D-6E8A-4147-A177-3AD203B41FA5}">
                      <a16:colId xmlns="" xmlns:a16="http://schemas.microsoft.com/office/drawing/2014/main" val="3713195738"/>
                    </a:ext>
                  </a:extLst>
                </a:gridCol>
                <a:gridCol w="2035277">
                  <a:extLst>
                    <a:ext uri="{9D8B030D-6E8A-4147-A177-3AD203B41FA5}">
                      <a16:colId xmlns="" xmlns:a16="http://schemas.microsoft.com/office/drawing/2014/main" val="4136315198"/>
                    </a:ext>
                  </a:extLst>
                </a:gridCol>
              </a:tblGrid>
              <a:tr h="3997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시스템</a:t>
                      </a:r>
                      <a:endParaRPr lang="en-US" sz="1000" kern="0" spc="0" dirty="0">
                        <a:solidFill>
                          <a:srgbClr val="1069B1"/>
                        </a:solidFill>
                        <a:effectLst/>
                        <a:latin typeface="페이퍼로지 7 Bold" pitchFamily="2" charset="-127"/>
                        <a:ea typeface="페이퍼로지 7 Bold" pitchFamily="2" charset="-127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URL</a:t>
                      </a:r>
                      <a:r>
                        <a:rPr lang="ko-KR" altLang="en-US" sz="1000" b="1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 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7 Bold" pitchFamily="2" charset="-127"/>
                        <a:ea typeface="페이퍼로지 7 Bold" pitchFamily="2" charset="-127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접근 시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VPN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접속 필요 여부</a:t>
                      </a: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0594605"/>
                  </a:ext>
                </a:extLst>
              </a:tr>
              <a:tr h="482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AS-IS(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기존시스템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포털</a:t>
                      </a:r>
                      <a:endParaRPr lang="en-US" altLang="ko-KR" sz="10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  <a:hlinkClick r:id="rId3"/>
                        </a:rPr>
                        <a:t>https://210.108.46.142/por/main/main.do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N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1371709"/>
                  </a:ext>
                </a:extLst>
              </a:tr>
              <a:tr h="482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AS-IS(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기존시스템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통합관리시스템</a:t>
                      </a:r>
                      <a:endParaRPr lang="en-US" altLang="ko-KR" sz="10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  <a:hlinkClick r:id="rId4"/>
                        </a:rPr>
                        <a:t>https://210.108.46.142/uat/uia/egovLoginUsr.do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N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20148111"/>
                  </a:ext>
                </a:extLst>
              </a:tr>
              <a:tr h="482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로컬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(Local)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 환경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포털</a:t>
                      </a:r>
                      <a:endParaRPr lang="en-US" altLang="ko-KR" sz="10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  <a:hlinkClick r:id="rId5"/>
                        </a:rPr>
                        <a:t>http://localhost:6175/por/main/main.do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Y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24867501"/>
                  </a:ext>
                </a:extLst>
              </a:tr>
              <a:tr h="482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로컬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(Local)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 환경 통합관리시스템</a:t>
                      </a:r>
                      <a:endParaRPr lang="en-US" altLang="ko-KR" sz="10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  <a:hlinkClick r:id="rId6"/>
                        </a:rPr>
                        <a:t>http://localhost:6174/uat/uia/egovLoginUsr.do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Y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35456267"/>
                  </a:ext>
                </a:extLst>
              </a:tr>
              <a:tr h="482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개발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(Dev)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 환경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포털</a:t>
                      </a:r>
                      <a:endParaRPr lang="en-US" altLang="ko-KR" sz="10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  <a:hlinkClick r:id="rId7"/>
                        </a:rPr>
                        <a:t>http://10.10.0.110:6175/por/main/main.do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Y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2185498"/>
                  </a:ext>
                </a:extLst>
              </a:tr>
              <a:tr h="482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개발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(Dev)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환경 통합관리시스템</a:t>
                      </a:r>
                      <a:endParaRPr lang="en-US" altLang="ko-KR" sz="10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  <a:hlinkClick r:id="rId8"/>
                        </a:rPr>
                        <a:t>http://10.10.0.111:6174/uat/uia/egovLoginUsr.do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Y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9449602"/>
                  </a:ext>
                </a:extLst>
              </a:tr>
              <a:tr h="65075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운영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(Prod)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 환경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 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포털</a:t>
                      </a:r>
                      <a:endParaRPr lang="en-US" altLang="ko-KR" sz="10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  <a:hlinkClick r:id="rId9"/>
                        </a:rPr>
                        <a:t>http://192.168.2.110:5175/por/main/main.do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  <a:hlinkClick r:id="rId10"/>
                        </a:rPr>
                        <a:t/>
                      </a:r>
                      <a:b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  <a:hlinkClick r:id="rId10"/>
                        </a:rPr>
                      </a:b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  <a:hlinkClick r:id="rId10"/>
                        </a:rPr>
                        <a:t>https://kopis.or.kr/por/main/main.do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N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41362644"/>
                  </a:ext>
                </a:extLst>
              </a:tr>
              <a:tr h="6868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운영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(Prod)</a:t>
                      </a:r>
                      <a:r>
                        <a:rPr lang="ko-KR" altLang="en-US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 환경 통합관리시스템</a:t>
                      </a:r>
                      <a:endParaRPr lang="en-US" altLang="ko-KR" sz="10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  <a:hlinkClick r:id="rId11"/>
                        </a:rPr>
                        <a:t>http://192.168.2.111:5174/uat/uia/egovLoginUsr.do</a:t>
                      </a: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/>
                      </a:r>
                      <a:b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</a:br>
                      <a:r>
                        <a:rPr lang="en-US" altLang="ko-KR" sz="10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  <a:hlinkClick r:id="rId11"/>
                        </a:rPr>
                        <a:t>https://admin.kopis.or.kr/uat/uia/egovLoginUsr.do</a:t>
                      </a:r>
                      <a:endParaRPr lang="ko-KR" altLang="en-US" sz="10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N</a:t>
                      </a:r>
                      <a:endParaRPr kumimoji="0" lang="ko-KR" alt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2869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2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3C6E9FB-2137-0C21-29B9-0F5D99BAC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64B39910-FBC5-4BA1-D67B-92B7D54180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/>
              <a:t>.</a:t>
            </a:r>
            <a:r>
              <a:rPr lang="ko-KR" altLang="en-US"/>
              <a:t>  프로젝트 정보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="" xmlns:a16="http://schemas.microsoft.com/office/drawing/2014/main" id="{D971D1AC-6E69-CD0C-798C-EC7123E2D602}"/>
              </a:ext>
            </a:extLst>
          </p:cNvPr>
          <p:cNvSpPr txBox="1">
            <a:spLocks/>
          </p:cNvSpPr>
          <p:nvPr/>
        </p:nvSpPr>
        <p:spPr>
          <a:xfrm>
            <a:off x="355543" y="764495"/>
            <a:ext cx="4098470" cy="252000"/>
          </a:xfrm>
          <a:prstGeom prst="rect">
            <a:avLst/>
          </a:prstGeom>
        </p:spPr>
        <p:txBody>
          <a:bodyPr wrap="none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kumimoji="1" lang="ko-KR" altLang="en-US" sz="14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1.4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환경별 시스템 로그 조회 방법</a:t>
            </a:r>
            <a:endParaRPr lang="en-US" altLang="ko-KR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DA92DBCD-3916-23FA-3F01-77A77B183A80}"/>
              </a:ext>
            </a:extLst>
          </p:cNvPr>
          <p:cNvGrpSpPr/>
          <p:nvPr/>
        </p:nvGrpSpPr>
        <p:grpSpPr>
          <a:xfrm>
            <a:off x="383537" y="1127759"/>
            <a:ext cx="3793496" cy="2759034"/>
            <a:chOff x="555171" y="1304740"/>
            <a:chExt cx="3793496" cy="2759034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BE99AF57-6067-A205-416D-4B935CE47E13}"/>
                </a:ext>
              </a:extLst>
            </p:cNvPr>
            <p:cNvSpPr txBox="1"/>
            <p:nvPr/>
          </p:nvSpPr>
          <p:spPr>
            <a:xfrm>
              <a:off x="555171" y="1304740"/>
              <a:ext cx="3793496" cy="13388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fontAlgn="base" latinLnBrk="0">
                <a:defRPr/>
              </a:pPr>
              <a:r>
                <a:rPr lang="ko-KR" altLang="en-US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① 아래 경로에 있는 파일에 아래 내용을 추가한다</a:t>
              </a: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.     </a:t>
              </a:r>
            </a:p>
            <a:p>
              <a:pPr lvl="0" fontAlgn="base" latinLnBrk="0">
                <a:defRPr/>
              </a:pP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     (</a:t>
              </a:r>
              <a:r>
                <a:rPr lang="ko-KR" altLang="en-US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관리자 권한으로 실행</a:t>
              </a: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)</a:t>
              </a:r>
            </a:p>
            <a:p>
              <a:pPr lvl="0" fontAlgn="base" latinLnBrk="0">
                <a:defRPr/>
              </a:pPr>
              <a:r>
                <a:rPr lang="en-US" altLang="ko-KR" sz="5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 </a:t>
              </a:r>
              <a:endParaRPr lang="en-US" altLang="ko-KR" sz="12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endParaRPr>
            </a:p>
            <a:p>
              <a:pPr lvl="0" fontAlgn="base" latinLnBrk="0">
                <a:defRPr/>
              </a:pPr>
              <a:r>
                <a:rPr lang="en-US" altLang="ko-KR" sz="1400" kern="0" spc="0">
                  <a:solidFill>
                    <a:srgbClr val="1069B1"/>
                  </a:solidFill>
                  <a:effectLst/>
                  <a:latin typeface="페이퍼로지 5 Medium" pitchFamily="2" charset="-127"/>
                  <a:ea typeface="페이퍼로지 5 Medium" pitchFamily="2" charset="-127"/>
                </a:rPr>
                <a:t>- </a:t>
              </a:r>
              <a:r>
                <a:rPr lang="ko-KR" altLang="en-US" sz="1400" kern="0" spc="0">
                  <a:solidFill>
                    <a:srgbClr val="1069B1"/>
                  </a:solidFill>
                  <a:effectLst/>
                  <a:latin typeface="페이퍼로지 5 Medium" pitchFamily="2" charset="-127"/>
                  <a:ea typeface="페이퍼로지 5 Medium" pitchFamily="2" charset="-127"/>
                </a:rPr>
                <a:t>경로 </a:t>
              </a:r>
              <a:r>
                <a:rPr lang="en-US" altLang="ko-KR" sz="1400" kern="0" spc="0">
                  <a:solidFill>
                    <a:srgbClr val="1069B1"/>
                  </a:solidFill>
                  <a:effectLst/>
                  <a:latin typeface="페이퍼로지 5 Medium" pitchFamily="2" charset="-127"/>
                  <a:ea typeface="페이퍼로지 5 Medium" pitchFamily="2" charset="-127"/>
                </a:rPr>
                <a:t>:</a:t>
              </a:r>
            </a:p>
            <a:p>
              <a:pPr lvl="0" fontAlgn="base" latinLnBrk="0">
                <a:defRPr/>
              </a:pPr>
              <a:r>
                <a:rPr lang="en-US" altLang="ko-KR" sz="5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 </a:t>
              </a: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/>
              </a:r>
              <a:b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</a:b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- </a:t>
              </a:r>
              <a:r>
                <a:rPr lang="ko-KR" altLang="en-US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내용 </a:t>
              </a: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:</a:t>
              </a:r>
              <a:b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</a:b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         </a:t>
              </a:r>
              <a:endParaRPr lang="ko-KR" altLang="en-US" sz="8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B5D23872-A1AB-BD3E-C587-BBD3A8295E27}"/>
                </a:ext>
              </a:extLst>
            </p:cNvPr>
            <p:cNvSpPr txBox="1"/>
            <p:nvPr/>
          </p:nvSpPr>
          <p:spPr>
            <a:xfrm>
              <a:off x="1152666" y="2109393"/>
              <a:ext cx="2847491" cy="19543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fontAlgn="base" latinLnBrk="0">
                <a:defRPr/>
              </a:pPr>
              <a:r>
                <a:rPr lang="en-US" altLang="ko-KR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#[</a:t>
              </a:r>
              <a:r>
                <a:rPr lang="ko-KR" altLang="en-US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개발</a:t>
              </a:r>
              <a:r>
                <a:rPr lang="en-US" altLang="ko-KR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-</a:t>
              </a:r>
              <a:r>
                <a:rPr lang="ko-KR" altLang="en-US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프론트엔드</a:t>
              </a:r>
              <a:r>
                <a:rPr lang="en-US" altLang="ko-KR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(Log)]dev-dmz</a:t>
              </a:r>
            </a:p>
            <a:p>
              <a:pPr lvl="0" fontAlgn="base" latinLnBrk="0">
                <a:defRPr/>
              </a:pPr>
              <a:r>
                <a:rPr lang="en-US" altLang="ko-KR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10.10.0.21 argocd.kopis.or.kr</a:t>
              </a:r>
            </a:p>
            <a:p>
              <a:pPr lvl="0" fontAlgn="base" latinLnBrk="0">
                <a:defRPr/>
              </a:pPr>
              <a:endParaRPr lang="en-US" altLang="ko-KR" sz="11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endParaRPr>
            </a:p>
            <a:p>
              <a:pPr lvl="0" fontAlgn="base" latinLnBrk="0">
                <a:defRPr/>
              </a:pPr>
              <a:r>
                <a:rPr lang="en-US" altLang="ko-KR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#[</a:t>
              </a:r>
              <a:r>
                <a:rPr lang="ko-KR" altLang="en-US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개발</a:t>
              </a:r>
              <a:r>
                <a:rPr lang="en-US" altLang="ko-KR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-</a:t>
              </a:r>
              <a:r>
                <a:rPr lang="ko-KR" altLang="en-US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백엔드</a:t>
              </a:r>
              <a:r>
                <a:rPr lang="en-US" altLang="ko-KR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(Log)]dev-int</a:t>
              </a:r>
            </a:p>
            <a:p>
              <a:pPr lvl="0" fontAlgn="base" latinLnBrk="0">
                <a:defRPr/>
              </a:pPr>
              <a:r>
                <a:rPr lang="en-US" altLang="ko-KR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10.11.0.21 argocd.gokams.com</a:t>
              </a:r>
            </a:p>
            <a:p>
              <a:pPr lvl="0" fontAlgn="base" latinLnBrk="0">
                <a:defRPr/>
              </a:pPr>
              <a:endParaRPr lang="en-US" altLang="ko-KR" sz="11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endParaRPr>
            </a:p>
            <a:p>
              <a:pPr lvl="0" fontAlgn="base" latinLnBrk="0">
                <a:defRPr/>
              </a:pPr>
              <a:r>
                <a:rPr lang="en-US" altLang="ko-KR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#[</a:t>
              </a:r>
              <a:r>
                <a:rPr lang="ko-KR" altLang="en-US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운영</a:t>
              </a:r>
              <a:r>
                <a:rPr lang="en-US" altLang="ko-KR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-</a:t>
              </a:r>
              <a:r>
                <a:rPr lang="ko-KR" altLang="en-US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프론트엔드</a:t>
              </a:r>
              <a:r>
                <a:rPr lang="en-US" altLang="ko-KR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(Log)]prod-dmz</a:t>
              </a:r>
            </a:p>
            <a:p>
              <a:pPr lvl="0" fontAlgn="base" latinLnBrk="0">
                <a:defRPr/>
              </a:pPr>
              <a:r>
                <a:rPr lang="en-US" altLang="ko-KR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192.168.2.31 dmz-argocd.kopis.or.kr</a:t>
              </a:r>
            </a:p>
            <a:p>
              <a:pPr lvl="0" fontAlgn="base" latinLnBrk="0">
                <a:defRPr/>
              </a:pPr>
              <a:endParaRPr lang="en-US" altLang="ko-KR" sz="11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endParaRPr>
            </a:p>
            <a:p>
              <a:pPr lvl="0" fontAlgn="base" latinLnBrk="0">
                <a:defRPr/>
              </a:pPr>
              <a:r>
                <a:rPr lang="en-US" altLang="ko-KR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#[</a:t>
              </a:r>
              <a:r>
                <a:rPr lang="ko-KR" altLang="en-US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운영</a:t>
              </a:r>
              <a:r>
                <a:rPr lang="en-US" altLang="ko-KR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-</a:t>
              </a:r>
              <a:r>
                <a:rPr lang="ko-KR" altLang="en-US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백엔드</a:t>
              </a:r>
              <a:r>
                <a:rPr lang="en-US" altLang="ko-KR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(Log)]prod-int</a:t>
              </a:r>
            </a:p>
            <a:p>
              <a:pPr lvl="0" fontAlgn="base" latinLnBrk="0">
                <a:defRPr/>
              </a:pPr>
              <a:r>
                <a:rPr lang="en-US" altLang="ko-KR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172.16.0.31 int-argocd.kopis.or.kr</a:t>
              </a:r>
              <a:endParaRPr lang="en-US" altLang="ko-KR" sz="1100" kern="0" spc="0">
                <a:solidFill>
                  <a:srgbClr val="1069B1"/>
                </a:solidFill>
                <a:effectLst/>
                <a:latin typeface="페이퍼로지 5 Medium" pitchFamily="2" charset="-127"/>
                <a:ea typeface="페이퍼로지 5 Medium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36D73D1D-A7F7-2FF9-D6A4-B15D900F66D2}"/>
                </a:ext>
              </a:extLst>
            </p:cNvPr>
            <p:cNvSpPr txBox="1"/>
            <p:nvPr/>
          </p:nvSpPr>
          <p:spPr>
            <a:xfrm>
              <a:off x="1143704" y="1827960"/>
              <a:ext cx="3074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fontAlgn="base" latinLnBrk="0">
                <a:defRPr/>
              </a:pPr>
              <a:r>
                <a:rPr lang="en-US" altLang="ko-KR" sz="11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C:\Windows\System32\drivers\etc\hosts</a:t>
              </a:r>
              <a:endParaRPr lang="en-US" altLang="ko-KR" sz="1100" kern="0" spc="0">
                <a:solidFill>
                  <a:srgbClr val="1069B1"/>
                </a:solidFill>
                <a:effectLst/>
                <a:latin typeface="페이퍼로지 5 Medium" pitchFamily="2" charset="-127"/>
                <a:ea typeface="페이퍼로지 5 Medium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5EB2C8FD-1184-21C5-9412-FB0FCD3698FA}"/>
              </a:ext>
            </a:extLst>
          </p:cNvPr>
          <p:cNvSpPr txBox="1"/>
          <p:nvPr/>
        </p:nvSpPr>
        <p:spPr>
          <a:xfrm>
            <a:off x="355543" y="4094292"/>
            <a:ext cx="42045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 latinLnBrk="0">
              <a:defRPr/>
            </a:pP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② 조회를 원하는 시스템의 경로에 접근하여 로그인 한다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ko-KR" altLang="en-US" sz="800" kern="0">
              <a:solidFill>
                <a:srgbClr val="1069B1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3ABB98D-CAD2-CB62-5A91-0A9221F32851}"/>
              </a:ext>
            </a:extLst>
          </p:cNvPr>
          <p:cNvSpPr txBox="1"/>
          <p:nvPr/>
        </p:nvSpPr>
        <p:spPr>
          <a:xfrm>
            <a:off x="561393" y="4327021"/>
            <a:ext cx="2224644" cy="31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 latinLnBrk="0">
              <a:lnSpc>
                <a:spcPct val="150000"/>
              </a:lnSpc>
              <a:defRPr/>
            </a:pPr>
            <a:r>
              <a:rPr lang="en-US" altLang="ko-KR" sz="1100" kern="0" spc="0">
                <a:solidFill>
                  <a:srgbClr val="1069B1"/>
                </a:solidFill>
                <a:effectLst/>
                <a:latin typeface="페이퍼로지 5 Medium" pitchFamily="2" charset="-127"/>
                <a:ea typeface="페이퍼로지 5 Medium" pitchFamily="2" charset="-127"/>
              </a:rPr>
              <a:t>ID : admin / </a:t>
            </a:r>
            <a:r>
              <a:rPr lang="en-US" altLang="ko-KR" sz="11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PW</a:t>
            </a:r>
            <a:r>
              <a:rPr lang="en-US" altLang="ko-KR" sz="1100" kern="0" spc="0">
                <a:solidFill>
                  <a:srgbClr val="1069B1"/>
                </a:solidFill>
                <a:effectLst/>
                <a:latin typeface="페이퍼로지 5 Medium" pitchFamily="2" charset="-127"/>
                <a:ea typeface="페이퍼로지 5 Medium" pitchFamily="2" charset="-127"/>
              </a:rPr>
              <a:t> : </a:t>
            </a:r>
            <a:r>
              <a:rPr lang="ko-KR" altLang="en-US" sz="1100" kern="0" spc="0">
                <a:solidFill>
                  <a:srgbClr val="1069B1"/>
                </a:solidFill>
                <a:effectLst/>
                <a:latin typeface="페이퍼로지 5 Medium" pitchFamily="2" charset="-127"/>
                <a:ea typeface="페이퍼로지 5 Medium" pitchFamily="2" charset="-127"/>
              </a:rPr>
              <a:t>추후 전달 예정</a:t>
            </a:r>
            <a:endParaRPr lang="en-US" altLang="ko-KR" sz="1100" kern="0" spc="0">
              <a:solidFill>
                <a:srgbClr val="1069B1"/>
              </a:solidFill>
              <a:effectLst/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A72E86FB-6305-7179-1508-8A226BCAF70D}"/>
              </a:ext>
            </a:extLst>
          </p:cNvPr>
          <p:cNvSpPr txBox="1"/>
          <p:nvPr/>
        </p:nvSpPr>
        <p:spPr>
          <a:xfrm>
            <a:off x="4680856" y="1127759"/>
            <a:ext cx="2923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 latinLnBrk="0">
              <a:defRPr/>
            </a:pP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③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로그인 후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아래와 같이 수행한다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ko-KR" altLang="en-US" sz="800" kern="0">
              <a:solidFill>
                <a:srgbClr val="1069B1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="" xmlns:a16="http://schemas.microsoft.com/office/drawing/2014/main" id="{FB310D8C-819C-283E-D453-B9685C3E5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2367"/>
              </p:ext>
            </p:extLst>
          </p:nvPr>
        </p:nvGraphicFramePr>
        <p:xfrm>
          <a:off x="437009" y="4683879"/>
          <a:ext cx="3533972" cy="1523580"/>
        </p:xfrm>
        <a:graphic>
          <a:graphicData uri="http://schemas.openxmlformats.org/drawingml/2006/table">
            <a:tbl>
              <a:tblPr/>
              <a:tblGrid>
                <a:gridCol w="1051695">
                  <a:extLst>
                    <a:ext uri="{9D8B030D-6E8A-4147-A177-3AD203B41FA5}">
                      <a16:colId xmlns="" xmlns:a16="http://schemas.microsoft.com/office/drawing/2014/main" val="1150152937"/>
                    </a:ext>
                  </a:extLst>
                </a:gridCol>
                <a:gridCol w="1780357">
                  <a:extLst>
                    <a:ext uri="{9D8B030D-6E8A-4147-A177-3AD203B41FA5}">
                      <a16:colId xmlns="" xmlns:a16="http://schemas.microsoft.com/office/drawing/2014/main" val="3713195738"/>
                    </a:ext>
                  </a:extLst>
                </a:gridCol>
                <a:gridCol w="701920">
                  <a:extLst>
                    <a:ext uri="{9D8B030D-6E8A-4147-A177-3AD203B41FA5}">
                      <a16:colId xmlns="" xmlns:a16="http://schemas.microsoft.com/office/drawing/2014/main" val="4136315198"/>
                    </a:ext>
                  </a:extLst>
                </a:gridCol>
              </a:tblGrid>
              <a:tr h="2000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시스템</a:t>
                      </a:r>
                      <a:endParaRPr lang="en-US" sz="900" kern="0" spc="0" dirty="0">
                        <a:solidFill>
                          <a:srgbClr val="1069B1"/>
                        </a:solidFill>
                        <a:effectLst/>
                        <a:latin typeface="페이퍼로지 7 Bold" pitchFamily="2" charset="-127"/>
                        <a:ea typeface="페이퍼로지 7 Bold" pitchFamily="2" charset="-127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URL</a:t>
                      </a:r>
                      <a:r>
                        <a:rPr lang="ko-KR" altLang="en-US" sz="900" b="1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 </a:t>
                      </a:r>
                      <a:endParaRPr lang="ko-KR" altLang="en-US" sz="900" kern="0" spc="0" dirty="0">
                        <a:solidFill>
                          <a:srgbClr val="1069B1"/>
                        </a:solidFill>
                        <a:effectLst/>
                        <a:latin typeface="페이퍼로지 7 Bold" pitchFamily="2" charset="-127"/>
                        <a:ea typeface="페이퍼로지 7 Bold" pitchFamily="2" charset="-127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접근 시</a:t>
                      </a:r>
                      <a:r>
                        <a:rPr lang="en-US" altLang="ko-KR" sz="9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, </a:t>
                      </a:r>
                      <a:br>
                        <a:rPr lang="en-US" altLang="ko-KR" sz="9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</a:br>
                      <a:r>
                        <a:rPr lang="en-US" altLang="ko-KR" sz="9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VPN </a:t>
                      </a:r>
                      <a:r>
                        <a:rPr lang="ko-KR" altLang="en-US" sz="9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접속</a:t>
                      </a:r>
                      <a:endParaRPr lang="en-US" altLang="ko-KR" sz="900" kern="0" spc="0">
                        <a:solidFill>
                          <a:srgbClr val="1069B1"/>
                        </a:solidFill>
                        <a:effectLst/>
                        <a:latin typeface="페이퍼로지 7 Bold" pitchFamily="2" charset="-127"/>
                        <a:ea typeface="페이퍼로지 7 Bold" pitchFamily="2" charset="-127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>
                          <a:solidFill>
                            <a:srgbClr val="1069B1"/>
                          </a:solidFill>
                          <a:effectLst/>
                          <a:latin typeface="페이퍼로지 7 Bold" pitchFamily="2" charset="-127"/>
                          <a:ea typeface="페이퍼로지 7 Bold" pitchFamily="2" charset="-127"/>
                        </a:rPr>
                        <a:t>필요 여부</a:t>
                      </a: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05946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개발</a:t>
                      </a:r>
                      <a:r>
                        <a:rPr lang="en-US" altLang="ko-KR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(Dev)</a:t>
                      </a:r>
                      <a:r>
                        <a:rPr lang="ko-KR" altLang="en-US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 환경 포털</a:t>
                      </a:r>
                      <a:endParaRPr lang="en-US" altLang="ko-KR" sz="9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  <a:hlinkClick r:id="rId3"/>
                        </a:rPr>
                        <a:t>http://argocd.kopis.or.kr</a:t>
                      </a:r>
                      <a:endParaRPr lang="ko-KR" altLang="en-US" sz="9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Y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2218549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개발</a:t>
                      </a:r>
                      <a:r>
                        <a:rPr lang="en-US" altLang="ko-KR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(Dev) </a:t>
                      </a:r>
                      <a:r>
                        <a:rPr lang="ko-KR" altLang="en-US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환경</a:t>
                      </a:r>
                      <a:endParaRPr lang="en-US" altLang="ko-KR" sz="9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통합관리시스템</a:t>
                      </a:r>
                      <a:endParaRPr lang="en-US" altLang="ko-KR" sz="9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  <a:hlinkClick r:id="rId4"/>
                        </a:rPr>
                        <a:t>http://argocd.gokams.com</a:t>
                      </a:r>
                      <a:endParaRPr lang="ko-KR" altLang="en-US" sz="9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Y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794496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운영</a:t>
                      </a:r>
                      <a:r>
                        <a:rPr lang="en-US" altLang="ko-KR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(Prod)</a:t>
                      </a:r>
                      <a:r>
                        <a:rPr lang="ko-KR" altLang="en-US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 환경</a:t>
                      </a:r>
                      <a:r>
                        <a:rPr lang="en-US" altLang="ko-KR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 </a:t>
                      </a:r>
                      <a:r>
                        <a:rPr lang="ko-KR" altLang="en-US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포털</a:t>
                      </a:r>
                      <a:endParaRPr lang="en-US" altLang="ko-KR" sz="9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  <a:hlinkClick r:id="rId5"/>
                        </a:rPr>
                        <a:t>http://dmz-argocd.kopis.or.kr</a:t>
                      </a:r>
                      <a:endParaRPr lang="ko-KR" altLang="en-US" sz="9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Y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413626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운영</a:t>
                      </a:r>
                      <a:r>
                        <a:rPr lang="en-US" altLang="ko-KR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(Prod)</a:t>
                      </a:r>
                      <a:r>
                        <a:rPr lang="ko-KR" altLang="en-US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 환경</a:t>
                      </a:r>
                      <a:endParaRPr lang="en-US" altLang="ko-KR" sz="9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통합관리시스템</a:t>
                      </a:r>
                      <a:endParaRPr lang="en-US" altLang="ko-KR" sz="900" kern="0" spc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>
                      <a:noFill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1069B1"/>
                          </a:solidFill>
                          <a:effectLst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  <a:hlinkClick r:id="rId6"/>
                        </a:rPr>
                        <a:t>http://int-argocd.kopis.or.kr</a:t>
                      </a:r>
                      <a:endParaRPr lang="ko-KR" altLang="en-US" sz="900" kern="0" spc="0" dirty="0">
                        <a:solidFill>
                          <a:srgbClr val="1069B1"/>
                        </a:solidFill>
                        <a:effectLst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1069B1"/>
                          </a:solidFill>
                          <a:effectLst/>
                          <a:uLnTx/>
                          <a:uFillTx/>
                          <a:latin typeface="페이퍼로지 5 Medium" pitchFamily="2" charset="-127"/>
                          <a:ea typeface="페이퍼로지 5 Medium" pitchFamily="2" charset="-127"/>
                          <a:cs typeface="+mn-cs"/>
                        </a:rPr>
                        <a:t>Y</a:t>
                      </a:r>
                      <a:endParaRPr kumimoji="0" lang="ko-KR" alt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1069B1"/>
                        </a:solidFill>
                        <a:effectLst/>
                        <a:uLnTx/>
                        <a:uFillTx/>
                        <a:latin typeface="페이퍼로지 5 Medium" pitchFamily="2" charset="-127"/>
                        <a:ea typeface="페이퍼로지 5 Medium" pitchFamily="2" charset="-127"/>
                        <a:cs typeface="+mn-cs"/>
                      </a:endParaRPr>
                    </a:p>
                  </a:txBody>
                  <a:tcPr marL="9910" marR="9910" marT="9910" marB="9910" anchor="ctr">
                    <a:lnL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06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02869179"/>
                  </a:ext>
                </a:extLst>
              </a:tr>
            </a:tbl>
          </a:graphicData>
        </a:graphic>
      </p:graphicFrame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328A35DF-2AB0-82E1-4389-4A6D2619F3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3449"/>
          <a:stretch>
            <a:fillRect/>
          </a:stretch>
        </p:blipFill>
        <p:spPr>
          <a:xfrm>
            <a:off x="4765565" y="1596169"/>
            <a:ext cx="3392067" cy="198651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F1461DD8-A5BA-5969-8DBD-54131D80C38F}"/>
              </a:ext>
            </a:extLst>
          </p:cNvPr>
          <p:cNvGrpSpPr/>
          <p:nvPr/>
        </p:nvGrpSpPr>
        <p:grpSpPr>
          <a:xfrm>
            <a:off x="5554134" y="2137833"/>
            <a:ext cx="1511299" cy="1121834"/>
            <a:chOff x="5554134" y="2137833"/>
            <a:chExt cx="1511299" cy="1121834"/>
          </a:xfrm>
        </p:grpSpPr>
        <p:sp>
          <p:nvSpPr>
            <p:cNvPr id="19" name="직사각형 18">
              <a:extLst>
                <a:ext uri="{FF2B5EF4-FFF2-40B4-BE49-F238E27FC236}">
                  <a16:creationId xmlns="" xmlns:a16="http://schemas.microsoft.com/office/drawing/2014/main" id="{DCD159D3-FD0C-65A6-AE9C-1B92CF0C8BDE}"/>
                </a:ext>
              </a:extLst>
            </p:cNvPr>
            <p:cNvSpPr/>
            <p:nvPr/>
          </p:nvSpPr>
          <p:spPr>
            <a:xfrm>
              <a:off x="5554134" y="2137833"/>
              <a:ext cx="1511299" cy="11218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F862D9F5-24FE-4518-25EE-756A9A12E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944" y="2283239"/>
              <a:ext cx="205489" cy="183348"/>
            </a:xfrm>
            <a:prstGeom prst="rect">
              <a:avLst/>
            </a:prstGeom>
          </p:spPr>
        </p:pic>
      </p:grp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D3150748-7E16-BB94-C3D0-E7AB559C6F64}"/>
              </a:ext>
            </a:extLst>
          </p:cNvPr>
          <p:cNvGrpSpPr/>
          <p:nvPr/>
        </p:nvGrpSpPr>
        <p:grpSpPr>
          <a:xfrm>
            <a:off x="4765566" y="4000807"/>
            <a:ext cx="3392067" cy="1986518"/>
            <a:chOff x="4765566" y="4052385"/>
            <a:chExt cx="3392067" cy="1986518"/>
          </a:xfrm>
        </p:grpSpPr>
        <p:pic>
          <p:nvPicPr>
            <p:cNvPr id="23" name="그림 22">
              <a:extLst>
                <a:ext uri="{FF2B5EF4-FFF2-40B4-BE49-F238E27FC236}">
                  <a16:creationId xmlns="" xmlns:a16="http://schemas.microsoft.com/office/drawing/2014/main" id="{9BCB4886-E17E-682A-E483-FB0A4CEE9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65566" y="4052385"/>
              <a:ext cx="3392067" cy="19865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직사각형 26">
              <a:extLst>
                <a:ext uri="{FF2B5EF4-FFF2-40B4-BE49-F238E27FC236}">
                  <a16:creationId xmlns="" xmlns:a16="http://schemas.microsoft.com/office/drawing/2014/main" id="{0DE32AD9-65D9-E9ED-6169-033BF85811C8}"/>
                </a:ext>
              </a:extLst>
            </p:cNvPr>
            <p:cNvSpPr/>
            <p:nvPr/>
          </p:nvSpPr>
          <p:spPr>
            <a:xfrm>
              <a:off x="7653867" y="5085625"/>
              <a:ext cx="148696" cy="17620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A5B8D684-2CBD-37CB-F006-5DE3978353F6}"/>
                </a:ext>
              </a:extLst>
            </p:cNvPr>
            <p:cNvSpPr/>
            <p:nvPr/>
          </p:nvSpPr>
          <p:spPr>
            <a:xfrm>
              <a:off x="7700692" y="5415825"/>
              <a:ext cx="382857" cy="10232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="" xmlns:a16="http://schemas.microsoft.com/office/drawing/2014/main" id="{8E8395A4-C258-4CFE-BFB8-694CC2FD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2143" y="5445669"/>
              <a:ext cx="205489" cy="1833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34" name="그림 33">
            <a:extLst>
              <a:ext uri="{FF2B5EF4-FFF2-40B4-BE49-F238E27FC236}">
                <a16:creationId xmlns="" xmlns:a16="http://schemas.microsoft.com/office/drawing/2014/main" id="{2CC2A97A-3457-2B16-3AF5-3906312F00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85919" y="1596169"/>
            <a:ext cx="3154811" cy="19865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4BBBCAA-D97A-67C5-7991-572FEBFA1833}"/>
              </a:ext>
            </a:extLst>
          </p:cNvPr>
          <p:cNvSpPr txBox="1"/>
          <p:nvPr/>
        </p:nvSpPr>
        <p:spPr>
          <a:xfrm>
            <a:off x="4765565" y="3582687"/>
            <a:ext cx="29236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 latinLnBrk="0">
              <a:defRPr/>
            </a:pP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1. 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조회할 프로젝트를 선택한다</a:t>
            </a: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ko-KR" altLang="en-US" sz="700" kern="0">
              <a:solidFill>
                <a:schemeClr val="tx1">
                  <a:lumMod val="65000"/>
                  <a:lumOff val="3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0DC74D8B-CA26-A2B6-4418-18357AF31A9F}"/>
              </a:ext>
            </a:extLst>
          </p:cNvPr>
          <p:cNvSpPr txBox="1"/>
          <p:nvPr/>
        </p:nvSpPr>
        <p:spPr>
          <a:xfrm>
            <a:off x="4765564" y="5989946"/>
            <a:ext cx="3392067" cy="50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 latinLnBrk="0">
              <a:defRPr/>
            </a:pP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2. 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맨 왼쪽 </a:t>
            </a: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pod 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박스에서 </a:t>
            </a: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… 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버튼 클릭 </a:t>
            </a: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&gt; Logs 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클릭</a:t>
            </a:r>
            <a:endParaRPr lang="en-US" altLang="ko-KR" sz="1200" kern="0">
              <a:solidFill>
                <a:schemeClr val="tx1">
                  <a:lumMod val="65000"/>
                  <a:lumOff val="3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lvl="0" fontAlgn="base" latinLnBrk="0">
              <a:defRPr/>
            </a:pPr>
            <a:r>
              <a:rPr lang="en-US" altLang="ko-KR" sz="4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 </a:t>
            </a:r>
            <a:endParaRPr lang="en-US" altLang="ko-KR" sz="1100" kern="0">
              <a:solidFill>
                <a:schemeClr val="tx1">
                  <a:lumMod val="65000"/>
                  <a:lumOff val="3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lvl="0" fontAlgn="base" latinLnBrk="0">
              <a:defRPr/>
            </a:pPr>
            <a:r>
              <a:rPr lang="en-US" altLang="ko-KR" sz="105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     </a:t>
            </a:r>
            <a:r>
              <a:rPr lang="en-US" altLang="ko-KR" sz="1050" kern="0">
                <a:solidFill>
                  <a:srgbClr val="FF0000"/>
                </a:solidFill>
                <a:latin typeface="페이퍼로지 5 Medium" pitchFamily="2" charset="-127"/>
                <a:ea typeface="페이퍼로지 5 Medium" pitchFamily="2" charset="-127"/>
              </a:rPr>
              <a:t>※</a:t>
            </a:r>
            <a:r>
              <a:rPr lang="ko-KR" altLang="en-US" sz="1050" kern="0">
                <a:solidFill>
                  <a:srgbClr val="FF0000"/>
                </a:solidFill>
                <a:latin typeface="페이퍼로지 5 Medium" pitchFamily="2" charset="-127"/>
                <a:ea typeface="페이퍼로지 5 Medium" pitchFamily="2" charset="-127"/>
              </a:rPr>
              <a:t>다른 버튼 클릭 시</a:t>
            </a:r>
            <a:r>
              <a:rPr lang="en-US" altLang="ko-KR" sz="1050" kern="0">
                <a:solidFill>
                  <a:srgbClr val="FF0000"/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050" kern="0">
                <a:solidFill>
                  <a:srgbClr val="FF0000"/>
                </a:solidFill>
                <a:latin typeface="페이퍼로지 5 Medium" pitchFamily="2" charset="-127"/>
                <a:ea typeface="페이퍼로지 5 Medium" pitchFamily="2" charset="-127"/>
              </a:rPr>
              <a:t>시스템 동작 오류 발생하므로 주의</a:t>
            </a:r>
            <a:endParaRPr lang="ko-KR" altLang="en-US" sz="500" kern="0">
              <a:solidFill>
                <a:srgbClr val="FF0000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3C5C9EE9-03B6-8429-52EB-50D135458650}"/>
              </a:ext>
            </a:extLst>
          </p:cNvPr>
          <p:cNvSpPr txBox="1"/>
          <p:nvPr/>
        </p:nvSpPr>
        <p:spPr>
          <a:xfrm>
            <a:off x="8520387" y="3621214"/>
            <a:ext cx="36716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 latinLnBrk="0">
              <a:defRPr/>
            </a:pP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3. 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로그 확인</a:t>
            </a:r>
            <a:endParaRPr lang="en-US" altLang="ko-KR" sz="1200" kern="0">
              <a:solidFill>
                <a:schemeClr val="tx1">
                  <a:lumMod val="65000"/>
                  <a:lumOff val="3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lvl="0" fontAlgn="base" latinLnBrk="0">
              <a:defRPr/>
            </a:pP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    (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콘솔에 기록된 로그 이전 로그 필요 시</a:t>
            </a: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인프라팀에 요청</a:t>
            </a: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507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883CEF2-9413-FC9F-9454-52F35836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F992067E-B76C-C010-CF3A-7A877CF684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</a:t>
            </a:r>
            <a:r>
              <a:rPr lang="ko-KR" altLang="en-US"/>
              <a:t> 배포 방법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43A0C16-EA2F-E5BD-AFCB-5B3F8B822631}"/>
              </a:ext>
            </a:extLst>
          </p:cNvPr>
          <p:cNvSpPr txBox="1"/>
          <p:nvPr/>
        </p:nvSpPr>
        <p:spPr>
          <a:xfrm>
            <a:off x="449258" y="1259121"/>
            <a:ext cx="36430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 latinLnBrk="0">
              <a:defRPr/>
            </a:pP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1. 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배포 환경에 맞춰 </a:t>
            </a: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git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에 </a:t>
            </a: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Commit &amp; Push 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한다</a:t>
            </a:r>
            <a:endParaRPr lang="en-US" altLang="ko-KR" sz="1200" kern="0">
              <a:solidFill>
                <a:schemeClr val="tx1">
                  <a:lumMod val="65000"/>
                  <a:lumOff val="3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8856FDB-EB30-9823-6A41-63E50D605AB9}"/>
              </a:ext>
            </a:extLst>
          </p:cNvPr>
          <p:cNvSpPr txBox="1"/>
          <p:nvPr/>
        </p:nvSpPr>
        <p:spPr>
          <a:xfrm>
            <a:off x="610124" y="1536120"/>
            <a:ext cx="1973902" cy="608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 latinLnBrk="0">
              <a:lnSpc>
                <a:spcPct val="150000"/>
              </a:lnSpc>
              <a:defRPr/>
            </a:pP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- 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개발 </a:t>
            </a: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: Develop branch</a:t>
            </a:r>
          </a:p>
          <a:p>
            <a:pPr lvl="0" fontAlgn="base" latinLnBrk="0">
              <a:lnSpc>
                <a:spcPct val="150000"/>
              </a:lnSpc>
              <a:defRPr/>
            </a:pP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- 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운영 </a:t>
            </a: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: Main branch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79534DA3-8EAF-BF4B-1B6D-5B6AC31A6E5C}"/>
              </a:ext>
            </a:extLst>
          </p:cNvPr>
          <p:cNvGrpSpPr/>
          <p:nvPr/>
        </p:nvGrpSpPr>
        <p:grpSpPr>
          <a:xfrm>
            <a:off x="610124" y="2242908"/>
            <a:ext cx="3152846" cy="1320571"/>
            <a:chOff x="393520" y="2062530"/>
            <a:chExt cx="3152846" cy="1320571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65A714FF-4F96-3FFC-0FEC-1EABA25E9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19705" b="57556"/>
            <a:stretch>
              <a:fillRect/>
            </a:stretch>
          </p:blipFill>
          <p:spPr>
            <a:xfrm>
              <a:off x="393520" y="2062530"/>
              <a:ext cx="3152846" cy="132057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="" xmlns:a16="http://schemas.microsoft.com/office/drawing/2014/main" id="{F7640D8E-FCE2-F5D5-8BCE-5AB7176FCAD3}"/>
                </a:ext>
              </a:extLst>
            </p:cNvPr>
            <p:cNvSpPr/>
            <p:nvPr/>
          </p:nvSpPr>
          <p:spPr>
            <a:xfrm>
              <a:off x="448734" y="2722815"/>
              <a:ext cx="448733" cy="134685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D9524487-6B0E-DD9D-EDCF-56646BDCF288}"/>
              </a:ext>
            </a:extLst>
          </p:cNvPr>
          <p:cNvGrpSpPr/>
          <p:nvPr/>
        </p:nvGrpSpPr>
        <p:grpSpPr>
          <a:xfrm>
            <a:off x="610124" y="3715893"/>
            <a:ext cx="3152846" cy="1388443"/>
            <a:chOff x="498364" y="3537930"/>
            <a:chExt cx="3152846" cy="1388443"/>
          </a:xfrm>
        </p:grpSpPr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38D9C754-7C5B-5BB5-917F-8A4756B3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8364" y="3537930"/>
              <a:ext cx="3152846" cy="1388443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="" xmlns:a16="http://schemas.microsoft.com/office/drawing/2014/main" id="{95B72049-2901-C636-C139-AB87CEA416F9}"/>
                </a:ext>
              </a:extLst>
            </p:cNvPr>
            <p:cNvSpPr/>
            <p:nvPr/>
          </p:nvSpPr>
          <p:spPr>
            <a:xfrm>
              <a:off x="564201" y="4244975"/>
              <a:ext cx="345438" cy="126623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4428F04-7299-6BAE-564F-742EE38CEDFD}"/>
              </a:ext>
            </a:extLst>
          </p:cNvPr>
          <p:cNvSpPr txBox="1"/>
          <p:nvPr/>
        </p:nvSpPr>
        <p:spPr>
          <a:xfrm>
            <a:off x="449258" y="5431495"/>
            <a:ext cx="36430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 latinLnBrk="0">
              <a:defRPr/>
            </a:pP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2. 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인프라팀에 배포를 요청한다</a:t>
            </a: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  <a:p>
            <a:pPr lvl="0" fontAlgn="base" latinLnBrk="0">
              <a:defRPr/>
            </a:pP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    </a:t>
            </a:r>
            <a:r>
              <a:rPr lang="en-US" altLang="ko-KR" sz="1100" kern="0">
                <a:solidFill>
                  <a:srgbClr val="FF0000"/>
                </a:solidFill>
                <a:latin typeface="페이퍼로지 5 Medium" pitchFamily="2" charset="-127"/>
                <a:ea typeface="페이퍼로지 5 Medium" pitchFamily="2" charset="-127"/>
              </a:rPr>
              <a:t>※</a:t>
            </a:r>
            <a:r>
              <a:rPr lang="ko-KR" altLang="en-US" sz="1100" kern="0">
                <a:solidFill>
                  <a:srgbClr val="FF0000"/>
                </a:solidFill>
                <a:latin typeface="페이퍼로지 5 Medium" pitchFamily="2" charset="-127"/>
                <a:ea typeface="페이퍼로지 5 Medium" pitchFamily="2" charset="-127"/>
              </a:rPr>
              <a:t>운영 환경 배포 시</a:t>
            </a:r>
            <a:r>
              <a:rPr lang="en-US" altLang="ko-KR" sz="1100" kern="0">
                <a:solidFill>
                  <a:srgbClr val="FF0000"/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100" kern="0">
                <a:solidFill>
                  <a:srgbClr val="FF0000"/>
                </a:solidFill>
                <a:latin typeface="페이퍼로지 5 Medium" pitchFamily="2" charset="-127"/>
                <a:ea typeface="페이퍼로지 5 Medium" pitchFamily="2" charset="-127"/>
              </a:rPr>
              <a:t>강유정 주임님 승인 필요</a:t>
            </a:r>
            <a:endParaRPr lang="en-US" altLang="ko-KR" sz="1200" kern="0">
              <a:solidFill>
                <a:schemeClr val="tx1">
                  <a:lumMod val="65000"/>
                  <a:lumOff val="3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17" name="텍스트 개체 틀 2">
            <a:extLst>
              <a:ext uri="{FF2B5EF4-FFF2-40B4-BE49-F238E27FC236}">
                <a16:creationId xmlns="" xmlns:a16="http://schemas.microsoft.com/office/drawing/2014/main" id="{4E124012-11CB-F767-504D-859B1F68D628}"/>
              </a:ext>
            </a:extLst>
          </p:cNvPr>
          <p:cNvSpPr txBox="1">
            <a:spLocks/>
          </p:cNvSpPr>
          <p:nvPr/>
        </p:nvSpPr>
        <p:spPr>
          <a:xfrm>
            <a:off x="4780223" y="900096"/>
            <a:ext cx="4098470" cy="252000"/>
          </a:xfrm>
          <a:prstGeom prst="rect">
            <a:avLst/>
          </a:prstGeom>
        </p:spPr>
        <p:txBody>
          <a:bodyPr wrap="none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kumimoji="1" lang="ko-KR" altLang="en-US" sz="14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※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프론트엔드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Git Commit &amp; Push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시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주의점</a:t>
            </a:r>
            <a:endParaRPr lang="en-US" altLang="ko-KR">
              <a:solidFill>
                <a:schemeClr val="accent5">
                  <a:lumMod val="50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="" xmlns:a16="http://schemas.microsoft.com/office/drawing/2014/main" id="{65FF8D1C-586A-62CB-A0A1-E6D75C43EA7A}"/>
              </a:ext>
            </a:extLst>
          </p:cNvPr>
          <p:cNvCxnSpPr>
            <a:cxnSpLocks/>
          </p:cNvCxnSpPr>
          <p:nvPr/>
        </p:nvCxnSpPr>
        <p:spPr>
          <a:xfrm>
            <a:off x="4409440" y="900096"/>
            <a:ext cx="0" cy="50684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2">
            <a:extLst>
              <a:ext uri="{FF2B5EF4-FFF2-40B4-BE49-F238E27FC236}">
                <a16:creationId xmlns="" xmlns:a16="http://schemas.microsoft.com/office/drawing/2014/main" id="{22389189-ACD4-8963-6103-FF80413DA024}"/>
              </a:ext>
            </a:extLst>
          </p:cNvPr>
          <p:cNvSpPr txBox="1">
            <a:spLocks/>
          </p:cNvSpPr>
          <p:nvPr/>
        </p:nvSpPr>
        <p:spPr>
          <a:xfrm>
            <a:off x="449258" y="834078"/>
            <a:ext cx="1013782" cy="252000"/>
          </a:xfrm>
          <a:prstGeom prst="rect">
            <a:avLst/>
          </a:prstGeom>
        </p:spPr>
        <p:txBody>
          <a:bodyPr wrap="none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kumimoji="1" lang="ko-KR" altLang="en-US" sz="14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>
                <a:solidFill>
                  <a:schemeClr val="accent5">
                    <a:lumMod val="50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&lt;</a:t>
            </a:r>
            <a:r>
              <a:rPr lang="ko-KR" altLang="en-US" sz="1600" b="1">
                <a:solidFill>
                  <a:schemeClr val="accent5">
                    <a:lumMod val="50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배포 방법</a:t>
            </a:r>
            <a:r>
              <a:rPr lang="en-US" altLang="ko-KR" sz="1600" b="1">
                <a:solidFill>
                  <a:schemeClr val="accent5">
                    <a:lumMod val="50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8338EA6-A22E-D2A5-88AB-F42A2275E1C3}"/>
              </a:ext>
            </a:extLst>
          </p:cNvPr>
          <p:cNvSpPr txBox="1"/>
          <p:nvPr/>
        </p:nvSpPr>
        <p:spPr>
          <a:xfrm>
            <a:off x="4863777" y="1152096"/>
            <a:ext cx="4930462" cy="608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 latinLnBrk="0">
              <a:lnSpc>
                <a:spcPct val="150000"/>
              </a:lnSpc>
              <a:defRPr/>
            </a:pP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Build 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명령어를 실행하여</a:t>
            </a: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Build 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오류가 없는 상태로 </a:t>
            </a: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commit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 한다</a:t>
            </a:r>
            <a:endParaRPr lang="en-US" altLang="ko-KR" sz="1200" kern="0">
              <a:solidFill>
                <a:schemeClr val="tx1">
                  <a:lumMod val="65000"/>
                  <a:lumOff val="3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lvl="0" fontAlgn="base" latinLnBrk="0">
              <a:lnSpc>
                <a:spcPct val="150000"/>
              </a:lnSpc>
              <a:defRPr/>
            </a:pP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=&gt; Build 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오류가 발생하는 경우</a:t>
            </a: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배포 불가능</a:t>
            </a: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4B617275-4631-D2A6-5363-1B6E8ABEE672}"/>
              </a:ext>
            </a:extLst>
          </p:cNvPr>
          <p:cNvGrpSpPr/>
          <p:nvPr/>
        </p:nvGrpSpPr>
        <p:grpSpPr>
          <a:xfrm>
            <a:off x="4828159" y="2590554"/>
            <a:ext cx="3254121" cy="1676892"/>
            <a:chOff x="4607933" y="2029107"/>
            <a:chExt cx="3697494" cy="1676892"/>
          </a:xfrm>
        </p:grpSpPr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C3CBC548-0766-AC92-5169-466F2ED15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07933" y="2029107"/>
              <a:ext cx="3697494" cy="139989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E4017066-DC83-47C3-C1EB-F292022B2395}"/>
                </a:ext>
              </a:extLst>
            </p:cNvPr>
            <p:cNvSpPr txBox="1"/>
            <p:nvPr/>
          </p:nvSpPr>
          <p:spPr>
            <a:xfrm>
              <a:off x="5599431" y="3429000"/>
              <a:ext cx="17144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&lt;IMS </a:t>
              </a:r>
              <a:r>
                <a:rPr lang="ko-KR" altLang="en-US" sz="12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빌드 예시</a:t>
              </a:r>
              <a:r>
                <a:rPr lang="en-US" altLang="ko-KR" sz="12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&gt;</a:t>
              </a:r>
              <a:endParaRPr lang="ko-KR" altLang="en-US" sz="12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64684BB-836A-DA41-EC1E-57C77CB58905}"/>
              </a:ext>
            </a:extLst>
          </p:cNvPr>
          <p:cNvSpPr txBox="1"/>
          <p:nvPr/>
        </p:nvSpPr>
        <p:spPr>
          <a:xfrm>
            <a:off x="4930785" y="1820568"/>
            <a:ext cx="1973902" cy="608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 latinLnBrk="0">
              <a:lnSpc>
                <a:spcPct val="150000"/>
              </a:lnSpc>
              <a:defRPr/>
            </a:pP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- IMS</a:t>
            </a:r>
            <a:r>
              <a:rPr lang="ko-KR" altLang="en-US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: yarn build:dev</a:t>
            </a:r>
          </a:p>
          <a:p>
            <a:pPr lvl="0" fontAlgn="base" latinLnBrk="0">
              <a:lnSpc>
                <a:spcPct val="150000"/>
              </a:lnSpc>
              <a:defRPr/>
            </a:pPr>
            <a:r>
              <a:rPr lang="en-US" altLang="ko-KR" sz="1200" kern="0">
                <a:solidFill>
                  <a:schemeClr val="tx1">
                    <a:lumMod val="65000"/>
                    <a:lumOff val="3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- PTP : yarn build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248FC235-D849-7D29-29EC-145501E841EE}"/>
              </a:ext>
            </a:extLst>
          </p:cNvPr>
          <p:cNvGrpSpPr/>
          <p:nvPr/>
        </p:nvGrpSpPr>
        <p:grpSpPr>
          <a:xfrm>
            <a:off x="8500999" y="2590554"/>
            <a:ext cx="3147312" cy="1676891"/>
            <a:chOff x="8500999" y="2590554"/>
            <a:chExt cx="3147312" cy="1676891"/>
          </a:xfrm>
        </p:grpSpPr>
        <p:pic>
          <p:nvPicPr>
            <p:cNvPr id="30" name="그림 29">
              <a:extLst>
                <a:ext uri="{FF2B5EF4-FFF2-40B4-BE49-F238E27FC236}">
                  <a16:creationId xmlns="" xmlns:a16="http://schemas.microsoft.com/office/drawing/2014/main" id="{F30D6F26-6FDD-3D7D-EB00-0EAD6577B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00999" y="2590554"/>
              <a:ext cx="3147312" cy="1399893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CF27018F-3993-4F21-CC70-5A2C8CA357AD}"/>
                </a:ext>
              </a:extLst>
            </p:cNvPr>
            <p:cNvSpPr txBox="1"/>
            <p:nvPr/>
          </p:nvSpPr>
          <p:spPr>
            <a:xfrm>
              <a:off x="9320200" y="3990446"/>
              <a:ext cx="15089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&lt;PTP </a:t>
              </a:r>
              <a:r>
                <a:rPr lang="ko-KR" altLang="en-US" sz="12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빌드 예시</a:t>
              </a:r>
              <a:r>
                <a:rPr lang="en-US" altLang="ko-KR" sz="12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&gt;</a:t>
              </a:r>
              <a:endParaRPr lang="ko-KR" altLang="en-US" sz="12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A26E675F-2941-B563-0EB0-9725CA0B8911}"/>
              </a:ext>
            </a:extLst>
          </p:cNvPr>
          <p:cNvGrpSpPr/>
          <p:nvPr/>
        </p:nvGrpSpPr>
        <p:grpSpPr>
          <a:xfrm>
            <a:off x="4828160" y="4334978"/>
            <a:ext cx="3254120" cy="1648290"/>
            <a:chOff x="4828160" y="4334978"/>
            <a:chExt cx="3254120" cy="1648290"/>
          </a:xfrm>
        </p:grpSpPr>
        <p:pic>
          <p:nvPicPr>
            <p:cNvPr id="39" name="그림 38">
              <a:extLst>
                <a:ext uri="{FF2B5EF4-FFF2-40B4-BE49-F238E27FC236}">
                  <a16:creationId xmlns="" xmlns:a16="http://schemas.microsoft.com/office/drawing/2014/main" id="{CF364FD0-CD5F-6610-DEBA-C73150843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16617"/>
            <a:stretch>
              <a:fillRect/>
            </a:stretch>
          </p:blipFill>
          <p:spPr>
            <a:xfrm>
              <a:off x="4828160" y="4334978"/>
              <a:ext cx="3254120" cy="1370926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6512F0FB-4040-59C6-8A8F-FE6D866EE4B6}"/>
                </a:ext>
              </a:extLst>
            </p:cNvPr>
            <p:cNvSpPr txBox="1"/>
            <p:nvPr/>
          </p:nvSpPr>
          <p:spPr>
            <a:xfrm>
              <a:off x="5700764" y="5706269"/>
              <a:ext cx="15089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</a:t>
              </a:r>
              <a:r>
                <a:rPr lang="ko-KR" altLang="en-US" sz="12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빌드 성공 예시</a:t>
              </a:r>
              <a:r>
                <a:rPr lang="en-US" altLang="ko-KR" sz="12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&gt;</a:t>
              </a:r>
              <a:endParaRPr lang="ko-KR" altLang="en-US" sz="12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F6B2A223-9187-4EB1-E998-6C782C0A28F4}"/>
              </a:ext>
            </a:extLst>
          </p:cNvPr>
          <p:cNvGrpSpPr/>
          <p:nvPr/>
        </p:nvGrpSpPr>
        <p:grpSpPr>
          <a:xfrm>
            <a:off x="8501000" y="4347802"/>
            <a:ext cx="3147312" cy="1635466"/>
            <a:chOff x="8501000" y="4347802"/>
            <a:chExt cx="3147312" cy="1635466"/>
          </a:xfrm>
        </p:grpSpPr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92CA77FC-71FD-B7A0-8C22-837BCA73F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01000" y="4347802"/>
              <a:ext cx="3147312" cy="135810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="" xmlns:a16="http://schemas.microsoft.com/office/drawing/2014/main" id="{FEE20E09-6A46-CBD1-B498-7DC47A661DA1}"/>
                </a:ext>
              </a:extLst>
            </p:cNvPr>
            <p:cNvSpPr txBox="1"/>
            <p:nvPr/>
          </p:nvSpPr>
          <p:spPr>
            <a:xfrm>
              <a:off x="9320200" y="5706269"/>
              <a:ext cx="15089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</a:t>
              </a:r>
              <a:r>
                <a:rPr lang="ko-KR" altLang="en-US" sz="12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빌드 오류 예시</a:t>
              </a:r>
              <a:r>
                <a:rPr lang="en-US" altLang="ko-KR" sz="12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&gt;</a:t>
              </a:r>
              <a:endParaRPr lang="ko-KR" altLang="en-US" sz="12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47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D3824E3-B9B7-CC52-4547-8981755DA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B09C6A57-8336-A3C0-97CE-12EEA9A4F2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3. Nexus &amp; </a:t>
            </a:r>
            <a:r>
              <a:rPr lang="ko-KR" altLang="en-US"/>
              <a:t>공통 모듈 배포 방법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FFAA7CF3-8A69-09BB-657C-EB2AC97DD311}"/>
              </a:ext>
            </a:extLst>
          </p:cNvPr>
          <p:cNvGrpSpPr/>
          <p:nvPr/>
        </p:nvGrpSpPr>
        <p:grpSpPr>
          <a:xfrm>
            <a:off x="355543" y="956122"/>
            <a:ext cx="4236776" cy="1486198"/>
            <a:chOff x="355543" y="956122"/>
            <a:chExt cx="4236776" cy="1486198"/>
          </a:xfrm>
        </p:grpSpPr>
        <p:sp>
          <p:nvSpPr>
            <p:cNvPr id="3" name="텍스트 개체 틀 2">
              <a:extLst>
                <a:ext uri="{FF2B5EF4-FFF2-40B4-BE49-F238E27FC236}">
                  <a16:creationId xmlns="" xmlns:a16="http://schemas.microsoft.com/office/drawing/2014/main" id="{B5C8A90A-E1B4-623A-E3F0-1A199C40788D}"/>
                </a:ext>
              </a:extLst>
            </p:cNvPr>
            <p:cNvSpPr txBox="1">
              <a:spLocks/>
            </p:cNvSpPr>
            <p:nvPr/>
          </p:nvSpPr>
          <p:spPr>
            <a:xfrm>
              <a:off x="355543" y="956122"/>
              <a:ext cx="2992437" cy="252000"/>
            </a:xfrm>
            <a:prstGeom prst="rect">
              <a:avLst/>
            </a:prstGeom>
          </p:spPr>
          <p:txBody>
            <a:bodyPr wrap="none" anchor="ctr"/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+mj-lt"/>
                <a:buNone/>
                <a:defRPr kumimoji="1" lang="ko-KR" altLang="en-US" sz="1400" kern="1200" spc="-5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페이퍼로지 7 Bold" pitchFamily="2" charset="-127"/>
                  <a:ea typeface="페이퍼로지 7 Bold" pitchFamily="2" charset="-127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lang="ko-KR" altLang="en-US" sz="1200" kern="1200" spc="-5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페이퍼로지 7 Bold" pitchFamily="2" charset="-127"/>
                  <a:ea typeface="페이퍼로지 7 Bold" pitchFamily="2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lang="ko-KR" altLang="en-US" sz="1200" kern="1200" spc="-5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페이퍼로지 7 Bold" pitchFamily="2" charset="-127"/>
                  <a:ea typeface="페이퍼로지 7 Bold" pitchFamily="2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lang="ko-KR" altLang="en-US" sz="1200" kern="1200" spc="-5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페이퍼로지 7 Bold" pitchFamily="2" charset="-127"/>
                  <a:ea typeface="페이퍼로지 7 Bold" pitchFamily="2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lang="ko-KR" altLang="en-US" sz="1200" kern="1200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페이퍼로지 7 Bold" pitchFamily="2" charset="-127"/>
                  <a:ea typeface="페이퍼로지 7 Bold" pitchFamily="2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accent5">
                      <a:lumMod val="50000"/>
                    </a:schemeClr>
                  </a:solidFill>
                </a:rPr>
                <a:t>3.1 Nexus(</a:t>
              </a:r>
              <a:r>
                <a:rPr lang="en-US" altLang="ko-KR"/>
                <a:t>Nexus Repository Manager)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C4B61530-5603-9614-7C64-B71BE3FB4E54}"/>
                </a:ext>
              </a:extLst>
            </p:cNvPr>
            <p:cNvSpPr txBox="1"/>
            <p:nvPr/>
          </p:nvSpPr>
          <p:spPr>
            <a:xfrm>
              <a:off x="434336" y="1365102"/>
              <a:ext cx="4157983" cy="107721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 fontAlgn="base" latinLnBrk="0">
                <a:defRPr/>
              </a:pP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KOPIS</a:t>
              </a:r>
              <a:r>
                <a:rPr lang="ko-KR" altLang="en-US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 내에서 사용하는 </a:t>
              </a: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jar </a:t>
              </a:r>
              <a:r>
                <a:rPr lang="ko-KR" altLang="en-US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중</a:t>
              </a: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,</a:t>
              </a:r>
            </a:p>
            <a:p>
              <a:pPr lvl="0" fontAlgn="base" latinLnBrk="0">
                <a:defRPr/>
              </a:pP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Maven Repository</a:t>
              </a:r>
              <a:r>
                <a:rPr lang="ko-KR" altLang="en-US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나 전자정부 프레임워크 저장소에서 가져올 수 없는 상용 라이브러리 등을</a:t>
              </a: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 </a:t>
              </a:r>
              <a:r>
                <a:rPr lang="ko-KR" altLang="en-US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관리하기 위한</a:t>
              </a: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 </a:t>
              </a:r>
              <a:r>
                <a:rPr lang="ko-KR" altLang="en-US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저장소</a:t>
              </a:r>
              <a:endPara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endParaRPr>
            </a:p>
            <a:p>
              <a:pPr lvl="0" fontAlgn="base" latinLnBrk="0">
                <a:defRPr/>
              </a:pPr>
              <a:endPara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endParaRPr>
            </a:p>
            <a:p>
              <a:pPr lvl="0" fontAlgn="base" latinLnBrk="0">
                <a:defRPr/>
              </a:pP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ex)</a:t>
              </a:r>
              <a:r>
                <a:rPr lang="ko-KR" altLang="en-US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 </a:t>
              </a: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common.jar,</a:t>
              </a:r>
              <a:r>
                <a:rPr lang="ko-KR" altLang="en-US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 </a:t>
              </a: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cs-secucert-java </a:t>
              </a:r>
              <a:r>
                <a:rPr lang="ko-KR" altLang="en-US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등</a:t>
              </a:r>
              <a:endParaRPr lang="en-US" altLang="ko-KR" sz="8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64F6645C-9901-8833-678C-B0555F625978}"/>
              </a:ext>
            </a:extLst>
          </p:cNvPr>
          <p:cNvGrpSpPr/>
          <p:nvPr/>
        </p:nvGrpSpPr>
        <p:grpSpPr>
          <a:xfrm>
            <a:off x="355543" y="2823028"/>
            <a:ext cx="4236776" cy="1548463"/>
            <a:chOff x="355543" y="2823028"/>
            <a:chExt cx="4236776" cy="1548463"/>
          </a:xfrm>
        </p:grpSpPr>
        <p:sp>
          <p:nvSpPr>
            <p:cNvPr id="8" name="텍스트 개체 틀 2">
              <a:extLst>
                <a:ext uri="{FF2B5EF4-FFF2-40B4-BE49-F238E27FC236}">
                  <a16:creationId xmlns="" xmlns:a16="http://schemas.microsoft.com/office/drawing/2014/main" id="{509F06C9-DC70-DDD6-4BE4-D37A8DFA1116}"/>
                </a:ext>
              </a:extLst>
            </p:cNvPr>
            <p:cNvSpPr txBox="1">
              <a:spLocks/>
            </p:cNvSpPr>
            <p:nvPr/>
          </p:nvSpPr>
          <p:spPr>
            <a:xfrm>
              <a:off x="355543" y="2823028"/>
              <a:ext cx="2992437" cy="252000"/>
            </a:xfrm>
            <a:prstGeom prst="rect">
              <a:avLst/>
            </a:prstGeom>
          </p:spPr>
          <p:txBody>
            <a:bodyPr wrap="none" anchor="ctr"/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+mj-lt"/>
                <a:buNone/>
                <a:defRPr kumimoji="1" lang="ko-KR" altLang="en-US" sz="1400" kern="1200" spc="-5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페이퍼로지 7 Bold" pitchFamily="2" charset="-127"/>
                  <a:ea typeface="페이퍼로지 7 Bold" pitchFamily="2" charset="-127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lang="ko-KR" altLang="en-US" sz="1200" kern="1200" spc="-5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페이퍼로지 7 Bold" pitchFamily="2" charset="-127"/>
                  <a:ea typeface="페이퍼로지 7 Bold" pitchFamily="2" charset="-127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lang="ko-KR" altLang="en-US" sz="1200" kern="1200" spc="-5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페이퍼로지 7 Bold" pitchFamily="2" charset="-127"/>
                  <a:ea typeface="페이퍼로지 7 Bold" pitchFamily="2" charset="-127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lang="ko-KR" altLang="en-US" sz="1200" kern="1200" spc="-50" smtClean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페이퍼로지 7 Bold" pitchFamily="2" charset="-127"/>
                  <a:ea typeface="페이퍼로지 7 Bold" pitchFamily="2" charset="-127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lang="ko-KR" altLang="en-US" sz="1200" kern="1200" spc="-50" dirty="0">
                  <a:ln>
                    <a:solidFill>
                      <a:srgbClr val="FF0000">
                        <a:alpha val="0"/>
                      </a:srgbClr>
                    </a:solidFill>
                  </a:ln>
                  <a:solidFill>
                    <a:schemeClr val="tx2"/>
                  </a:solidFill>
                  <a:latin typeface="페이퍼로지 7 Bold" pitchFamily="2" charset="-127"/>
                  <a:ea typeface="페이퍼로지 7 Bold" pitchFamily="2" charset="-127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solidFill>
                    <a:schemeClr val="accent5">
                      <a:lumMod val="50000"/>
                    </a:schemeClr>
                  </a:solidFill>
                </a:rPr>
                <a:t>3.2 </a:t>
              </a:r>
              <a:r>
                <a:rPr lang="ko-KR" altLang="en-US">
                  <a:solidFill>
                    <a:schemeClr val="accent5">
                      <a:lumMod val="50000"/>
                    </a:schemeClr>
                  </a:solidFill>
                </a:rPr>
                <a:t>접근 정보</a:t>
              </a:r>
              <a:endParaRPr lang="ko-KR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0EAA508D-D8A9-DF29-72D4-E3C1572D9EEC}"/>
                </a:ext>
              </a:extLst>
            </p:cNvPr>
            <p:cNvSpPr txBox="1"/>
            <p:nvPr/>
          </p:nvSpPr>
          <p:spPr>
            <a:xfrm>
              <a:off x="434336" y="3123008"/>
              <a:ext cx="4157983" cy="124848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 fontAlgn="base" latinLnBrk="0">
                <a:lnSpc>
                  <a:spcPct val="150000"/>
                </a:lnSpc>
                <a:defRPr/>
              </a:pP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URL : </a:t>
              </a: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  <a:hlinkClick r:id="rId3"/>
                </a:rPr>
                <a:t>http://172.19.0.55:8081/</a:t>
              </a:r>
              <a:endPara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endParaRPr>
            </a:p>
            <a:p>
              <a:pPr lvl="0" fontAlgn="base" latinLnBrk="0">
                <a:lnSpc>
                  <a:spcPct val="150000"/>
                </a:lnSpc>
                <a:defRPr/>
              </a:pP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ID     : admin</a:t>
              </a:r>
            </a:p>
            <a:p>
              <a:pPr lvl="0" fontAlgn="base" latinLnBrk="0">
                <a:lnSpc>
                  <a:spcPct val="150000"/>
                </a:lnSpc>
                <a:defRPr/>
              </a:pP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PW  : dPrud12#$</a:t>
              </a:r>
            </a:p>
            <a:p>
              <a:pPr lvl="0" fontAlgn="base" latinLnBrk="0">
                <a:lnSpc>
                  <a:spcPct val="150000"/>
                </a:lnSpc>
                <a:defRPr/>
              </a:pPr>
              <a:r>
                <a:rPr lang="ko-KR" altLang="en-US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저장소명 </a:t>
              </a:r>
              <a:r>
                <a:rPr lang="en-US" altLang="ko-KR" sz="1400" kern="0">
                  <a:solidFill>
                    <a:srgbClr val="1069B1"/>
                  </a:solidFill>
                  <a:latin typeface="페이퍼로지 5 Medium" pitchFamily="2" charset="-127"/>
                  <a:ea typeface="페이퍼로지 5 Medium" pitchFamily="2" charset="-127"/>
                </a:rPr>
                <a:t>: maven-releases</a:t>
              </a:r>
              <a:endParaRPr lang="en-US" altLang="ko-KR" sz="8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3F73BF10-70A6-530B-EDCB-3CD2C8FC1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6" y="4533206"/>
            <a:ext cx="3948274" cy="1740914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2491483E-7931-2462-4EAE-E1DD2AA60AC2}"/>
              </a:ext>
            </a:extLst>
          </p:cNvPr>
          <p:cNvCxnSpPr>
            <a:cxnSpLocks/>
          </p:cNvCxnSpPr>
          <p:nvPr/>
        </p:nvCxnSpPr>
        <p:spPr>
          <a:xfrm>
            <a:off x="4876800" y="894791"/>
            <a:ext cx="0" cy="543996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2">
            <a:extLst>
              <a:ext uri="{FF2B5EF4-FFF2-40B4-BE49-F238E27FC236}">
                <a16:creationId xmlns="" xmlns:a16="http://schemas.microsoft.com/office/drawing/2014/main" id="{7A53361D-C47E-D546-A08B-5A42397AFCD1}"/>
              </a:ext>
            </a:extLst>
          </p:cNvPr>
          <p:cNvSpPr txBox="1">
            <a:spLocks/>
          </p:cNvSpPr>
          <p:nvPr/>
        </p:nvSpPr>
        <p:spPr>
          <a:xfrm>
            <a:off x="5161282" y="956122"/>
            <a:ext cx="2992437" cy="252000"/>
          </a:xfrm>
          <a:prstGeom prst="rect">
            <a:avLst/>
          </a:prstGeom>
        </p:spPr>
        <p:txBody>
          <a:bodyPr wrap="none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kumimoji="1" lang="ko-KR" altLang="en-US" sz="14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3.3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공통 모듈 배포 방법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A9C530F-8442-913C-B93D-288D014ABD32}"/>
              </a:ext>
            </a:extLst>
          </p:cNvPr>
          <p:cNvSpPr txBox="1"/>
          <p:nvPr/>
        </p:nvSpPr>
        <p:spPr>
          <a:xfrm>
            <a:off x="5161282" y="1305559"/>
            <a:ext cx="6314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 latinLnBrk="0">
              <a:defRPr/>
            </a:pP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① 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common </a:t>
            </a: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프로젝트에서 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gradle build</a:t>
            </a: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를 통해 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common.jar </a:t>
            </a: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파일을 만든다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en-US" altLang="ko-KR" sz="1200" kern="0">
              <a:solidFill>
                <a:srgbClr val="1069B1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655ABA30-81E6-6978-4266-19EC8659A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172" y="1710773"/>
            <a:ext cx="5916417" cy="4258277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E3026EDB-CD83-76A5-C641-522B59882051}"/>
              </a:ext>
            </a:extLst>
          </p:cNvPr>
          <p:cNvGrpSpPr/>
          <p:nvPr/>
        </p:nvGrpSpPr>
        <p:grpSpPr>
          <a:xfrm>
            <a:off x="9804399" y="4581176"/>
            <a:ext cx="1132841" cy="252420"/>
            <a:chOff x="9804399" y="4581176"/>
            <a:chExt cx="1132841" cy="252420"/>
          </a:xfrm>
        </p:grpSpPr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42CD991B-1C0F-FA58-8254-D98F8ACBA980}"/>
                </a:ext>
              </a:extLst>
            </p:cNvPr>
            <p:cNvSpPr/>
            <p:nvPr/>
          </p:nvSpPr>
          <p:spPr>
            <a:xfrm>
              <a:off x="9804399" y="4581176"/>
              <a:ext cx="1132841" cy="209264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77942275-5BCD-9420-88DA-7A6DE6AEF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9704" y="4650248"/>
              <a:ext cx="205489" cy="183348"/>
            </a:xfrm>
            <a:prstGeom prst="rect">
              <a:avLst/>
            </a:prstGeom>
          </p:spPr>
        </p:pic>
      </p:grp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BE973E3B-94AD-B44A-26A3-DECB0A865EDB}"/>
              </a:ext>
            </a:extLst>
          </p:cNvPr>
          <p:cNvSpPr/>
          <p:nvPr/>
        </p:nvSpPr>
        <p:spPr>
          <a:xfrm>
            <a:off x="6243320" y="3614775"/>
            <a:ext cx="828464" cy="16770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="" xmlns:a16="http://schemas.microsoft.com/office/drawing/2014/main" id="{AB75B3AD-625B-D2C0-4A64-03F185E27A98}"/>
              </a:ext>
            </a:extLst>
          </p:cNvPr>
          <p:cNvCxnSpPr/>
          <p:nvPr/>
        </p:nvCxnSpPr>
        <p:spPr>
          <a:xfrm flipH="1" flipV="1">
            <a:off x="7249160" y="3835400"/>
            <a:ext cx="2428240" cy="85344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43763E8-1F1F-8E9B-5D2A-7C59F5496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DCD524EC-A38D-8BF2-BFC6-93B289A706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/>
              <a:t>3. Nexus &amp; </a:t>
            </a:r>
            <a:r>
              <a:rPr lang="ko-KR" altLang="en-US"/>
              <a:t>공통 모듈 배포 방법</a:t>
            </a:r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="" xmlns:a16="http://schemas.microsoft.com/office/drawing/2014/main" id="{7AA472F1-A6FD-E149-EF4D-72D34EF4EB7B}"/>
              </a:ext>
            </a:extLst>
          </p:cNvPr>
          <p:cNvSpPr txBox="1">
            <a:spLocks/>
          </p:cNvSpPr>
          <p:nvPr/>
        </p:nvSpPr>
        <p:spPr>
          <a:xfrm>
            <a:off x="355543" y="956122"/>
            <a:ext cx="2992437" cy="252000"/>
          </a:xfrm>
          <a:prstGeom prst="rect">
            <a:avLst/>
          </a:prstGeom>
        </p:spPr>
        <p:txBody>
          <a:bodyPr wrap="none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kumimoji="1" lang="ko-KR" altLang="en-US" sz="14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</a:rPr>
              <a:t>3.3 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</a:rPr>
              <a:t>공통 모듈 배포 방법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D64256A5-3861-9019-B448-4B2C590753F9}"/>
              </a:ext>
            </a:extLst>
          </p:cNvPr>
          <p:cNvSpPr txBox="1"/>
          <p:nvPr/>
        </p:nvSpPr>
        <p:spPr>
          <a:xfrm>
            <a:off x="355543" y="1208122"/>
            <a:ext cx="4072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 latinLnBrk="0">
              <a:defRPr/>
            </a:pP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② 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Nexus</a:t>
            </a: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에 접근하여 로그인한다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en-US" altLang="ko-KR" sz="1200" kern="0">
              <a:solidFill>
                <a:srgbClr val="1069B1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15DCCF5-C442-527F-B124-E67B89607B04}"/>
              </a:ext>
            </a:extLst>
          </p:cNvPr>
          <p:cNvSpPr txBox="1"/>
          <p:nvPr/>
        </p:nvSpPr>
        <p:spPr>
          <a:xfrm>
            <a:off x="355543" y="1786105"/>
            <a:ext cx="4072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 latinLnBrk="0">
              <a:defRPr/>
            </a:pP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③ 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‘Upload &gt; maven-releases’ </a:t>
            </a: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선택한다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en-US" altLang="ko-KR" sz="1200" kern="0">
              <a:solidFill>
                <a:srgbClr val="1069B1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9C6E1A02-62D3-208C-5FC4-D2C3BE5A5546}"/>
              </a:ext>
            </a:extLst>
          </p:cNvPr>
          <p:cNvGrpSpPr/>
          <p:nvPr/>
        </p:nvGrpSpPr>
        <p:grpSpPr>
          <a:xfrm>
            <a:off x="407630" y="2163244"/>
            <a:ext cx="3944237" cy="2121049"/>
            <a:chOff x="407630" y="2442645"/>
            <a:chExt cx="3944237" cy="2121049"/>
          </a:xfrm>
        </p:grpSpPr>
        <p:pic>
          <p:nvPicPr>
            <p:cNvPr id="27" name="그림 26">
              <a:extLst>
                <a:ext uri="{FF2B5EF4-FFF2-40B4-BE49-F238E27FC236}">
                  <a16:creationId xmlns="" xmlns:a16="http://schemas.microsoft.com/office/drawing/2014/main" id="{BDAAD78C-FA77-304A-255D-0DE1125B3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630" y="2442645"/>
              <a:ext cx="3944237" cy="2121049"/>
            </a:xfrm>
            <a:prstGeom prst="rect">
              <a:avLst/>
            </a:prstGeom>
          </p:spPr>
        </p:pic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0DDEA1F8-D9F5-1C84-1C8A-36832D591F4F}"/>
                </a:ext>
              </a:extLst>
            </p:cNvPr>
            <p:cNvGrpSpPr/>
            <p:nvPr/>
          </p:nvGrpSpPr>
          <p:grpSpPr>
            <a:xfrm>
              <a:off x="407630" y="4173985"/>
              <a:ext cx="1193427" cy="284859"/>
              <a:chOff x="407630" y="4173985"/>
              <a:chExt cx="1193427" cy="284859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="" xmlns:a16="http://schemas.microsoft.com/office/drawing/2014/main" id="{C074D47E-847A-1229-D806-5B49AC432926}"/>
                  </a:ext>
                </a:extLst>
              </p:cNvPr>
              <p:cNvSpPr/>
              <p:nvPr/>
            </p:nvSpPr>
            <p:spPr>
              <a:xfrm>
                <a:off x="407630" y="4173985"/>
                <a:ext cx="1193427" cy="2036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9" name="그림 38">
                <a:extLst>
                  <a:ext uri="{FF2B5EF4-FFF2-40B4-BE49-F238E27FC236}">
                    <a16:creationId xmlns="" xmlns:a16="http://schemas.microsoft.com/office/drawing/2014/main" id="{B32FA013-2CE7-E0BD-12DE-1BA6DAB50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5568" y="4275496"/>
                <a:ext cx="205489" cy="183348"/>
              </a:xfrm>
              <a:prstGeom prst="rect">
                <a:avLst/>
              </a:prstGeom>
            </p:spPr>
          </p:pic>
        </p:grpSp>
        <p:grpSp>
          <p:nvGrpSpPr>
            <p:cNvPr id="41" name="그룹 40">
              <a:extLst>
                <a:ext uri="{FF2B5EF4-FFF2-40B4-BE49-F238E27FC236}">
                  <a16:creationId xmlns="" xmlns:a16="http://schemas.microsoft.com/office/drawing/2014/main" id="{F2A8649D-9E8B-A53E-61E1-8402393A0654}"/>
                </a:ext>
              </a:extLst>
            </p:cNvPr>
            <p:cNvGrpSpPr/>
            <p:nvPr/>
          </p:nvGrpSpPr>
          <p:grpSpPr>
            <a:xfrm>
              <a:off x="1783034" y="3797546"/>
              <a:ext cx="2403017" cy="244417"/>
              <a:chOff x="1783034" y="3797546"/>
              <a:chExt cx="2403017" cy="244417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="" xmlns:a16="http://schemas.microsoft.com/office/drawing/2014/main" id="{992E5350-2084-A34D-9620-7502DD46FAE9}"/>
                  </a:ext>
                </a:extLst>
              </p:cNvPr>
              <p:cNvSpPr/>
              <p:nvPr/>
            </p:nvSpPr>
            <p:spPr>
              <a:xfrm>
                <a:off x="1783034" y="3797546"/>
                <a:ext cx="2361399" cy="2036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="" xmlns:a16="http://schemas.microsoft.com/office/drawing/2014/main" id="{61C9158A-7461-67C2-7F0C-DDD65E8A02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80562" y="3858615"/>
                <a:ext cx="205489" cy="183348"/>
              </a:xfrm>
              <a:prstGeom prst="rect">
                <a:avLst/>
              </a:prstGeom>
            </p:spPr>
          </p:pic>
        </p:grpSp>
      </p:grp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F04273B-D7D7-5C5E-622A-6B111389ED3F}"/>
              </a:ext>
            </a:extLst>
          </p:cNvPr>
          <p:cNvSpPr txBox="1"/>
          <p:nvPr/>
        </p:nvSpPr>
        <p:spPr>
          <a:xfrm>
            <a:off x="4698751" y="1164775"/>
            <a:ext cx="29234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 latinLnBrk="0">
              <a:defRPr/>
            </a:pP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④ 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jar </a:t>
            </a: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파일과 필요한 정보들을입력 후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</a:p>
          <a:p>
            <a:pPr lvl="0" fontAlgn="base" latinLnBrk="0">
              <a:defRPr/>
            </a:pP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     Upload </a:t>
            </a: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한다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en-US" altLang="ko-KR" sz="1200" kern="0">
              <a:solidFill>
                <a:srgbClr val="1069B1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693A7063-253F-1BDB-2908-24FE2685F07B}"/>
              </a:ext>
            </a:extLst>
          </p:cNvPr>
          <p:cNvGrpSpPr/>
          <p:nvPr/>
        </p:nvGrpSpPr>
        <p:grpSpPr>
          <a:xfrm>
            <a:off x="4800351" y="1687995"/>
            <a:ext cx="2748529" cy="4220045"/>
            <a:chOff x="4800351" y="1687994"/>
            <a:chExt cx="3394714" cy="4488319"/>
          </a:xfrm>
        </p:grpSpPr>
        <p:pic>
          <p:nvPicPr>
            <p:cNvPr id="55" name="그림 54">
              <a:extLst>
                <a:ext uri="{FF2B5EF4-FFF2-40B4-BE49-F238E27FC236}">
                  <a16:creationId xmlns="" xmlns:a16="http://schemas.microsoft.com/office/drawing/2014/main" id="{03AAD728-92CD-4EB4-6DE5-6661A87CB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0351" y="1687994"/>
              <a:ext cx="3359788" cy="4488319"/>
            </a:xfrm>
            <a:prstGeom prst="rect">
              <a:avLst/>
            </a:prstGeom>
          </p:spPr>
        </p:pic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04FF9BB0-C494-519D-B58F-66B6809B8064}"/>
                </a:ext>
              </a:extLst>
            </p:cNvPr>
            <p:cNvGrpSpPr/>
            <p:nvPr/>
          </p:nvGrpSpPr>
          <p:grpSpPr>
            <a:xfrm>
              <a:off x="7664080" y="5887871"/>
              <a:ext cx="530985" cy="288442"/>
              <a:chOff x="7629155" y="5887871"/>
              <a:chExt cx="530985" cy="288442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5E0CE186-26ED-42D1-9AEA-3F1E976FD05A}"/>
                  </a:ext>
                </a:extLst>
              </p:cNvPr>
              <p:cNvSpPr/>
              <p:nvPr/>
            </p:nvSpPr>
            <p:spPr>
              <a:xfrm>
                <a:off x="7629155" y="5887871"/>
                <a:ext cx="427249" cy="19974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8C011866-9F89-E87F-361C-706EE236F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54651" y="5992965"/>
                <a:ext cx="205489" cy="183348"/>
              </a:xfrm>
              <a:prstGeom prst="rect">
                <a:avLst/>
              </a:prstGeom>
            </p:spPr>
          </p:pic>
        </p:grpSp>
      </p:grpSp>
      <p:grpSp>
        <p:nvGrpSpPr>
          <p:cNvPr id="67" name="그룹 66">
            <a:extLst>
              <a:ext uri="{FF2B5EF4-FFF2-40B4-BE49-F238E27FC236}">
                <a16:creationId xmlns="" xmlns:a16="http://schemas.microsoft.com/office/drawing/2014/main" id="{2FBAD9F2-9FE7-1B96-6289-929F05DB03E8}"/>
              </a:ext>
            </a:extLst>
          </p:cNvPr>
          <p:cNvGrpSpPr/>
          <p:nvPr/>
        </p:nvGrpSpPr>
        <p:grpSpPr>
          <a:xfrm>
            <a:off x="8226951" y="1810466"/>
            <a:ext cx="3609506" cy="1952096"/>
            <a:chOff x="8226951" y="1942488"/>
            <a:chExt cx="3609506" cy="1952096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4755D41A-4A8A-86E7-DDDE-85146AC1B15C}"/>
                </a:ext>
              </a:extLst>
            </p:cNvPr>
            <p:cNvSpPr txBox="1"/>
            <p:nvPr/>
          </p:nvSpPr>
          <p:spPr>
            <a:xfrm>
              <a:off x="8977570" y="3632974"/>
              <a:ext cx="2108269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- DQM</a:t>
              </a:r>
              <a:r>
                <a:rPr lang="ko-KR" altLang="en-US" sz="1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의 </a:t>
              </a:r>
              <a:r>
                <a:rPr lang="en-US" altLang="ko-KR" sz="1100" dirty="0" err="1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build.gradle</a:t>
              </a:r>
              <a:r>
                <a:rPr lang="en-US" altLang="ko-KR" sz="1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1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중 일부 </a:t>
              </a:r>
              <a:r>
                <a:rPr lang="en-US" altLang="ko-KR" sz="1100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-</a:t>
              </a:r>
              <a:endParaRPr lang="ko-KR" altLang="en-US" sz="1100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="" xmlns:a16="http://schemas.microsoft.com/office/drawing/2014/main" id="{8D71DA00-5841-1C46-A6A3-10920ED59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33593"/>
            <a:stretch>
              <a:fillRect/>
            </a:stretch>
          </p:blipFill>
          <p:spPr>
            <a:xfrm>
              <a:off x="8226951" y="1942488"/>
              <a:ext cx="3609506" cy="1647464"/>
            </a:xfrm>
            <a:prstGeom prst="rect">
              <a:avLst/>
            </a:prstGeom>
          </p:spPr>
        </p:pic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9C4A4225-E9AE-F204-84B8-E0EF8E979A0F}"/>
                </a:ext>
              </a:extLst>
            </p:cNvPr>
            <p:cNvSpPr/>
            <p:nvPr/>
          </p:nvSpPr>
          <p:spPr>
            <a:xfrm>
              <a:off x="8462896" y="3213077"/>
              <a:ext cx="3270913" cy="19024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5836929-4EFF-9020-62D6-78F96D30719B}"/>
              </a:ext>
            </a:extLst>
          </p:cNvPr>
          <p:cNvSpPr txBox="1"/>
          <p:nvPr/>
        </p:nvSpPr>
        <p:spPr>
          <a:xfrm>
            <a:off x="8150750" y="1164775"/>
            <a:ext cx="34621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 latinLnBrk="0">
              <a:defRPr/>
            </a:pP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⑤ 개발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/</a:t>
            </a: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운영 환경 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MSA </a:t>
            </a: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배포 시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가장 최근    </a:t>
            </a:r>
            <a:endParaRPr lang="en-US" altLang="ko-KR" sz="1400" kern="0">
              <a:solidFill>
                <a:srgbClr val="1069B1"/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lvl="0" fontAlgn="base" latinLnBrk="0">
              <a:defRPr/>
            </a:pP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     </a:t>
            </a: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등록된 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common.jar</a:t>
            </a:r>
            <a:r>
              <a:rPr lang="ko-KR" altLang="en-US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가 적용된다</a:t>
            </a:r>
            <a:r>
              <a:rPr lang="en-US" altLang="ko-KR" sz="1400" kern="0">
                <a:solidFill>
                  <a:srgbClr val="1069B1"/>
                </a:solidFill>
                <a:latin typeface="페이퍼로지 5 Medium" pitchFamily="2" charset="-127"/>
                <a:ea typeface="페이퍼로지 5 Medium" pitchFamily="2" charset="-127"/>
              </a:rPr>
              <a:t>.</a:t>
            </a:r>
            <a:endParaRPr lang="en-US" altLang="ko-KR" sz="1200" kern="0">
              <a:solidFill>
                <a:srgbClr val="1069B1"/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="" xmlns:a16="http://schemas.microsoft.com/office/drawing/2014/main" id="{8F42D955-00DE-B683-6CDB-81B42CF9C4C3}"/>
              </a:ext>
            </a:extLst>
          </p:cNvPr>
          <p:cNvCxnSpPr>
            <a:cxnSpLocks/>
          </p:cNvCxnSpPr>
          <p:nvPr/>
        </p:nvCxnSpPr>
        <p:spPr>
          <a:xfrm>
            <a:off x="4582160" y="1122680"/>
            <a:ext cx="0" cy="52120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="" xmlns:a16="http://schemas.microsoft.com/office/drawing/2014/main" id="{946D6AF3-53EF-97B5-2E01-DC4C12EF45C9}"/>
              </a:ext>
            </a:extLst>
          </p:cNvPr>
          <p:cNvCxnSpPr>
            <a:cxnSpLocks/>
          </p:cNvCxnSpPr>
          <p:nvPr/>
        </p:nvCxnSpPr>
        <p:spPr>
          <a:xfrm>
            <a:off x="7889240" y="1122680"/>
            <a:ext cx="0" cy="52120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28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B964A4D-ABBD-5720-5143-0924C6A027C7}"/>
              </a:ext>
            </a:extLst>
          </p:cNvPr>
          <p:cNvSpPr txBox="1"/>
          <p:nvPr/>
        </p:nvSpPr>
        <p:spPr>
          <a:xfrm>
            <a:off x="4182659" y="1634579"/>
            <a:ext cx="5266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US" altLang="ko-KR" sz="2400" spc="-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[</a:t>
            </a:r>
            <a:r>
              <a:rPr lang="ko-KR" altLang="en-US" sz="2400" spc="-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참고</a:t>
            </a:r>
            <a:r>
              <a:rPr lang="en-US" altLang="ko-KR" sz="2400" spc="-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]Backend </a:t>
            </a:r>
            <a:r>
              <a:rPr lang="ko-KR" altLang="en-US" sz="2400" spc="-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공통 모듈 </a:t>
            </a:r>
            <a:r>
              <a:rPr lang="en-US" altLang="ko-KR" sz="2400" spc="-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&amp; </a:t>
            </a:r>
            <a:r>
              <a:rPr lang="ko-KR" altLang="en-US" sz="2400" spc="-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프로젝트 구조</a:t>
            </a:r>
            <a:endParaRPr lang="ko-KR" altLang="en-US" sz="2400" spc="-50" baseline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04A8291-3CAF-C675-94DC-E60F237347FB}"/>
              </a:ext>
            </a:extLst>
          </p:cNvPr>
          <p:cNvSpPr txBox="1"/>
          <p:nvPr/>
        </p:nvSpPr>
        <p:spPr>
          <a:xfrm>
            <a:off x="4386482" y="2387327"/>
            <a:ext cx="2961836" cy="1920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 algn="l" latinLnBrk="0">
              <a:lnSpc>
                <a:spcPct val="250000"/>
              </a:lnSpc>
              <a:spcBef>
                <a:spcPts val="1000"/>
              </a:spcBef>
              <a:buFont typeface="+mj-lt"/>
              <a:buAutoNum type="romanUcPeriod"/>
            </a:pPr>
            <a:r>
              <a:rPr lang="en-US" altLang="ko-KR" sz="2400" spc="-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Backend </a:t>
            </a:r>
            <a:r>
              <a:rPr lang="ko-KR" altLang="en-US" sz="2400" spc="-5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공통 모듈</a:t>
            </a:r>
            <a:endParaRPr lang="en-US" altLang="ko-KR" sz="2400" spc="-50" baseline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288000" indent="-288000" algn="l" latinLnBrk="0">
              <a:lnSpc>
                <a:spcPct val="250000"/>
              </a:lnSpc>
              <a:spcBef>
                <a:spcPts val="1000"/>
              </a:spcBef>
              <a:buFont typeface="+mj-lt"/>
              <a:buAutoNum type="romanUcPeriod"/>
            </a:pPr>
            <a:r>
              <a:rPr lang="ko-KR" altLang="en-US" sz="2400" spc="-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프로젝트 구조</a:t>
            </a:r>
            <a:endParaRPr lang="en-US" altLang="ko-KR" sz="2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2950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E4D1E5CE-2ED9-968B-8809-CC7D3939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공통모듈 종류와 적용방법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48E2EFB0-33A1-B77F-6179-AC819D7F8F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/>
              <a:t>Backend </a:t>
            </a:r>
            <a:r>
              <a:rPr lang="ko-KR" altLang="en-US" sz="1200"/>
              <a:t>공통 모듈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150F7290-803D-6479-DFB0-F35E8C5C88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7448" y="180460"/>
            <a:ext cx="415178" cy="499880"/>
          </a:xfrm>
        </p:spPr>
        <p:txBody>
          <a:bodyPr/>
          <a:lstStyle/>
          <a:p>
            <a:pPr algn="ctr"/>
            <a:r>
              <a:rPr lang="en-US" altLang="ko-KR"/>
              <a:t>Ⅰ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B1B5C8F-045C-DB6A-B2CD-A8D28B264443}"/>
              </a:ext>
            </a:extLst>
          </p:cNvPr>
          <p:cNvSpPr txBox="1"/>
          <p:nvPr/>
        </p:nvSpPr>
        <p:spPr>
          <a:xfrm>
            <a:off x="1105532" y="4560851"/>
            <a:ext cx="33653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common</a:t>
            </a:r>
            <a:endParaRPr lang="en-US" altLang="ko-KR" sz="16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MSA </a:t>
            </a:r>
            <a:r>
              <a:rPr lang="ko-KR" altLang="en-US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공통 환경 설정 모듈 </a:t>
            </a:r>
            <a:r>
              <a:rPr lang="en-US" altLang="ko-KR" sz="1400"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2"/>
              </a:rPr>
              <a:t>[gitTea </a:t>
            </a:r>
            <a:r>
              <a: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2"/>
              </a:rPr>
              <a:t>주소</a:t>
            </a:r>
            <a:r>
              <a:rPr lang="en-US" altLang="ko-KR" sz="1400"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2"/>
              </a:rPr>
              <a:t>]</a:t>
            </a:r>
            <a:endParaRPr lang="ko-KR" altLang="en-US" sz="16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B07A1B9-2157-D2BB-594B-DAB3032E589D}"/>
              </a:ext>
            </a:extLst>
          </p:cNvPr>
          <p:cNvSpPr txBox="1"/>
          <p:nvPr/>
        </p:nvSpPr>
        <p:spPr>
          <a:xfrm>
            <a:off x="2244972" y="1088400"/>
            <a:ext cx="12554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공통 모듈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="" xmlns:a16="http://schemas.microsoft.com/office/drawing/2014/main" id="{968DBD38-DA14-F546-FFFF-342FED6058A6}"/>
              </a:ext>
            </a:extLst>
          </p:cNvPr>
          <p:cNvCxnSpPr>
            <a:cxnSpLocks/>
          </p:cNvCxnSpPr>
          <p:nvPr/>
        </p:nvCxnSpPr>
        <p:spPr>
          <a:xfrm>
            <a:off x="6096000" y="1238250"/>
            <a:ext cx="0" cy="514350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9CFF57E-D218-5B5F-9DE3-80F9FF14F636}"/>
              </a:ext>
            </a:extLst>
          </p:cNvPr>
          <p:cNvSpPr txBox="1"/>
          <p:nvPr/>
        </p:nvSpPr>
        <p:spPr>
          <a:xfrm>
            <a:off x="8424856" y="1088400"/>
            <a:ext cx="172675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모듈 적용 방법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1767C246-B9D3-9429-26F5-91CC084988D4}"/>
              </a:ext>
            </a:extLst>
          </p:cNvPr>
          <p:cNvSpPr txBox="1"/>
          <p:nvPr/>
        </p:nvSpPr>
        <p:spPr>
          <a:xfrm>
            <a:off x="8119404" y="3575675"/>
            <a:ext cx="210826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DQM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build.gradle </a:t>
            </a:r>
            <a:r>
              <a:rPr lang="ko-KR" altLang="en-US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 일부 </a:t>
            </a:r>
            <a:r>
              <a:rPr lang="en-US" altLang="ko-KR" sz="11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</a:t>
            </a:r>
            <a:endParaRPr lang="ko-KR" altLang="en-US" sz="11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="" xmlns:a16="http://schemas.microsoft.com/office/drawing/2014/main" id="{E24F30C2-4307-7664-BDAB-E43B3553E66C}"/>
              </a:ext>
            </a:extLst>
          </p:cNvPr>
          <p:cNvGrpSpPr/>
          <p:nvPr/>
        </p:nvGrpSpPr>
        <p:grpSpPr>
          <a:xfrm>
            <a:off x="2031523" y="5317498"/>
            <a:ext cx="1513353" cy="699568"/>
            <a:chOff x="2559244" y="5228146"/>
            <a:chExt cx="1513353" cy="699568"/>
          </a:xfrm>
        </p:grpSpPr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4570BABA-A371-FEA6-87BC-5457B335285D}"/>
                </a:ext>
              </a:extLst>
            </p:cNvPr>
            <p:cNvSpPr txBox="1"/>
            <p:nvPr/>
          </p:nvSpPr>
          <p:spPr>
            <a:xfrm>
              <a:off x="2866118" y="5228146"/>
              <a:ext cx="899605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ko-KR" sz="12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</a:t>
              </a:r>
              <a:r>
                <a:rPr lang="ko-KR" altLang="en-US" sz="12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모듈 스펙</a:t>
              </a:r>
              <a:r>
                <a:rPr lang="en-US" altLang="ko-KR" sz="12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&gt;</a:t>
              </a:r>
              <a:endParaRPr lang="ko-KR" altLang="en-US" sz="12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8C18B1F9-9058-3CBF-9CDC-3D9F7C834D87}"/>
                </a:ext>
              </a:extLst>
            </p:cNvPr>
            <p:cNvSpPr txBox="1"/>
            <p:nvPr/>
          </p:nvSpPr>
          <p:spPr>
            <a:xfrm>
              <a:off x="2559244" y="5466049"/>
              <a:ext cx="15133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Java           : 21</a:t>
              </a:r>
            </a:p>
            <a:p>
              <a:r>
                <a:rPr lang="en-US" altLang="ko-KR" sz="12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SpringBoot : 3.4.4</a:t>
              </a:r>
              <a:endParaRPr lang="ko-KR" altLang="en-US" sz="12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CE18E56F-A2EB-04D2-70E2-0DFEAA24CA03}"/>
              </a:ext>
            </a:extLst>
          </p:cNvPr>
          <p:cNvGrpSpPr/>
          <p:nvPr/>
        </p:nvGrpSpPr>
        <p:grpSpPr>
          <a:xfrm>
            <a:off x="6510719" y="4130507"/>
            <a:ext cx="5389938" cy="1639093"/>
            <a:chOff x="2779282" y="4632501"/>
            <a:chExt cx="5389938" cy="1639093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C3675FFB-0980-DAE1-E8D4-970E9E587670}"/>
                </a:ext>
              </a:extLst>
            </p:cNvPr>
            <p:cNvSpPr txBox="1"/>
            <p:nvPr/>
          </p:nvSpPr>
          <p:spPr>
            <a:xfrm>
              <a:off x="2779282" y="4632501"/>
              <a:ext cx="440318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① </a:t>
              </a:r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Local </a:t>
              </a:r>
              <a:r>
                <a: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환경</a:t>
              </a:r>
              <a:endPara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endParaRPr lang="en-US" altLang="ko-KR" sz="8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소스 상에 있는 </a:t>
              </a:r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common project </a:t>
              </a:r>
              <a:r>
                <a: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적용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1C6A0096-1F6C-B1A8-F01E-82151F327925}"/>
                </a:ext>
              </a:extLst>
            </p:cNvPr>
            <p:cNvSpPr txBox="1"/>
            <p:nvPr/>
          </p:nvSpPr>
          <p:spPr>
            <a:xfrm>
              <a:off x="2779283" y="5502153"/>
              <a:ext cx="538993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② </a:t>
              </a:r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Dev, Prod</a:t>
              </a:r>
              <a:r>
                <a: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환경</a:t>
              </a:r>
              <a:endPara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endParaRPr lang="en-US" altLang="ko-KR" sz="8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- Nexus Repository </a:t>
              </a:r>
              <a:r>
                <a: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상에 있는 최신 </a:t>
              </a:r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common.jar </a:t>
              </a:r>
              <a:r>
                <a: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적용</a:t>
              </a:r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F955E735-19A0-DF42-F316-B815766263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6368" b="30032"/>
          <a:stretch>
            <a:fillRect/>
          </a:stretch>
        </p:blipFill>
        <p:spPr>
          <a:xfrm>
            <a:off x="1050042" y="1506493"/>
            <a:ext cx="3642683" cy="3005597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71729849-AD17-A322-B9B9-3CD3CB8F28CC}"/>
              </a:ext>
            </a:extLst>
          </p:cNvPr>
          <p:cNvSpPr/>
          <p:nvPr/>
        </p:nvSpPr>
        <p:spPr>
          <a:xfrm>
            <a:off x="1299926" y="2263118"/>
            <a:ext cx="1123024" cy="21969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C1F91855-A2CA-0AD9-2248-4988A1F5E779}"/>
              </a:ext>
            </a:extLst>
          </p:cNvPr>
          <p:cNvGrpSpPr/>
          <p:nvPr/>
        </p:nvGrpSpPr>
        <p:grpSpPr>
          <a:xfrm>
            <a:off x="6425127" y="1885189"/>
            <a:ext cx="5435430" cy="1647464"/>
            <a:chOff x="6425127" y="2119514"/>
            <a:chExt cx="5435430" cy="1647464"/>
          </a:xfrm>
        </p:grpSpPr>
        <p:pic>
          <p:nvPicPr>
            <p:cNvPr id="17" name="그림 16">
              <a:extLst>
                <a:ext uri="{FF2B5EF4-FFF2-40B4-BE49-F238E27FC236}">
                  <a16:creationId xmlns="" xmlns:a16="http://schemas.microsoft.com/office/drawing/2014/main" id="{118F7D80-FBB4-C3AC-C3A7-A349201E8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5127" y="2119514"/>
              <a:ext cx="5435430" cy="1647464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="" xmlns:a16="http://schemas.microsoft.com/office/drawing/2014/main" id="{C74FA396-F187-34FE-E4DE-B231270969BE}"/>
                </a:ext>
              </a:extLst>
            </p:cNvPr>
            <p:cNvGrpSpPr/>
            <p:nvPr/>
          </p:nvGrpSpPr>
          <p:grpSpPr>
            <a:xfrm>
              <a:off x="6604242" y="2419175"/>
              <a:ext cx="2260474" cy="307777"/>
              <a:chOff x="6604242" y="2419175"/>
              <a:chExt cx="2260474" cy="307777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="" xmlns:a16="http://schemas.microsoft.com/office/drawing/2014/main" id="{18111C33-9255-1562-FAED-53CAC086879E}"/>
                  </a:ext>
                </a:extLst>
              </p:cNvPr>
              <p:cNvSpPr/>
              <p:nvPr/>
            </p:nvSpPr>
            <p:spPr>
              <a:xfrm>
                <a:off x="6897045" y="2494798"/>
                <a:ext cx="1967671" cy="190244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47751799-D3AB-C7B3-D9F6-E7DE38798ABA}"/>
                  </a:ext>
                </a:extLst>
              </p:cNvPr>
              <p:cNvSpPr txBox="1"/>
              <p:nvPr/>
            </p:nvSpPr>
            <p:spPr>
              <a:xfrm>
                <a:off x="6604242" y="2419175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b="1">
                    <a:solidFill>
                      <a:srgbClr val="FFFF00"/>
                    </a:solidFill>
                  </a:rPr>
                  <a:t>①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1C718257-1C6E-F55F-67BF-C9104475B9B2}"/>
                </a:ext>
              </a:extLst>
            </p:cNvPr>
            <p:cNvGrpSpPr/>
            <p:nvPr/>
          </p:nvGrpSpPr>
          <p:grpSpPr>
            <a:xfrm>
              <a:off x="6476002" y="3039304"/>
              <a:ext cx="3455983" cy="541043"/>
              <a:chOff x="6476002" y="3039304"/>
              <a:chExt cx="3455983" cy="541043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="" xmlns:a16="http://schemas.microsoft.com/office/drawing/2014/main" id="{3E9DAD6C-144B-274A-80ED-A4C4E4D75BE5}"/>
                  </a:ext>
                </a:extLst>
              </p:cNvPr>
              <p:cNvSpPr/>
              <p:nvPr/>
            </p:nvSpPr>
            <p:spPr>
              <a:xfrm>
                <a:off x="6661072" y="3390103"/>
                <a:ext cx="3270913" cy="190244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b="1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B557100B-3D63-0B3E-00F0-6AD6CBB2A334}"/>
                  </a:ext>
                </a:extLst>
              </p:cNvPr>
              <p:cNvSpPr txBox="1"/>
              <p:nvPr/>
            </p:nvSpPr>
            <p:spPr>
              <a:xfrm>
                <a:off x="6476002" y="3039304"/>
                <a:ext cx="256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b="1">
                    <a:solidFill>
                      <a:schemeClr val="bg1"/>
                    </a:solidFill>
                  </a:rPr>
                  <a:t>②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65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D206B28-124F-B098-30AA-FEE0338A1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="" xmlns:a16="http://schemas.microsoft.com/office/drawing/2014/main" id="{DDEA6DB3-1DB2-E9EF-A206-D60C15D56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공통모듈 유틸 종류 </a:t>
            </a:r>
            <a:r>
              <a:rPr lang="en-US" altLang="ko-KR"/>
              <a:t>(1/2)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="" xmlns:a16="http://schemas.microsoft.com/office/drawing/2014/main" id="{C6964385-5688-18CF-4532-0C97FFB9C8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ko-KR" sz="1200"/>
              <a:t>Backend </a:t>
            </a:r>
            <a:r>
              <a:rPr lang="ko-KR" altLang="en-US" sz="1200"/>
              <a:t>공통 모듈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="" xmlns:a16="http://schemas.microsoft.com/office/drawing/2014/main" id="{1867E78B-C0BD-DE38-4F73-20BD166270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7448" y="180460"/>
            <a:ext cx="415177" cy="499880"/>
          </a:xfrm>
        </p:spPr>
        <p:txBody>
          <a:bodyPr/>
          <a:lstStyle/>
          <a:p>
            <a:pPr algn="ctr"/>
            <a:r>
              <a:rPr lang="en-US" altLang="ko-KR"/>
              <a:t>Ⅰ</a:t>
            </a:r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096AD20C-B82D-6476-3C0A-FB67171F7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391429"/>
              </p:ext>
            </p:extLst>
          </p:nvPr>
        </p:nvGraphicFramePr>
        <p:xfrm>
          <a:off x="160325" y="1034255"/>
          <a:ext cx="11831649" cy="52664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259">
                  <a:extLst>
                    <a:ext uri="{9D8B030D-6E8A-4147-A177-3AD203B41FA5}">
                      <a16:colId xmlns="" xmlns:a16="http://schemas.microsoft.com/office/drawing/2014/main" val="16687955"/>
                    </a:ext>
                  </a:extLst>
                </a:gridCol>
                <a:gridCol w="764630">
                  <a:extLst>
                    <a:ext uri="{9D8B030D-6E8A-4147-A177-3AD203B41FA5}">
                      <a16:colId xmlns="" xmlns:a16="http://schemas.microsoft.com/office/drawing/2014/main" val="504906638"/>
                    </a:ext>
                  </a:extLst>
                </a:gridCol>
                <a:gridCol w="4681684">
                  <a:extLst>
                    <a:ext uri="{9D8B030D-6E8A-4147-A177-3AD203B41FA5}">
                      <a16:colId xmlns="" xmlns:a16="http://schemas.microsoft.com/office/drawing/2014/main" val="3898967129"/>
                    </a:ext>
                  </a:extLst>
                </a:gridCol>
                <a:gridCol w="4306076">
                  <a:extLst>
                    <a:ext uri="{9D8B030D-6E8A-4147-A177-3AD203B41FA5}">
                      <a16:colId xmlns="" xmlns:a16="http://schemas.microsoft.com/office/drawing/2014/main" val="2310925835"/>
                    </a:ext>
                  </a:extLst>
                </a:gridCol>
              </a:tblGrid>
              <a:tr h="31725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파일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폴더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유형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설명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파일위치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5254142"/>
                  </a:ext>
                </a:extLst>
              </a:tr>
              <a:tr h="317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exception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API 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예외처리 </a:t>
                      </a:r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domain/exception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54730319"/>
                  </a:ext>
                </a:extLst>
              </a:tr>
              <a:tr h="317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CommCodeController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공통 코드 관련 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Controller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infrastructure/adapters/in/controller/CommCodeController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37136440"/>
                  </a:ext>
                </a:extLst>
              </a:tr>
              <a:tr h="317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EgovFileDownloadController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파일 다운로드 관련 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Controller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infrastructure/adapters/in/controller/EgovFileDownloadController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20941235"/>
                  </a:ext>
                </a:extLst>
              </a:tr>
              <a:tr h="317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response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API 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응답 </a:t>
                      </a:r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infrastructure/adapters/in/response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0632780"/>
                  </a:ext>
                </a:extLst>
              </a:tr>
              <a:tr h="317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security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security 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관련 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config(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권한별 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api 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접근 제한 등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infrastructure/config/security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1036265"/>
                  </a:ext>
                </a:extLst>
              </a:tr>
              <a:tr h="317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swagger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swagger 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관련 </a:t>
                      </a:r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infrastructure/config/swagger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7481802"/>
                  </a:ext>
                </a:extLst>
              </a:tr>
              <a:tr h="317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web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web 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관련 </a:t>
                      </a:r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config(allowed-origin 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등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infrastructure/config/web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5051548"/>
                  </a:ext>
                </a:extLst>
              </a:tr>
              <a:tr h="317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ContextIdgen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Id Generator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를 위한 </a:t>
                      </a:r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infrastructure/config/ContextIdgen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67439316"/>
                  </a:ext>
                </a:extLst>
              </a:tr>
              <a:tr h="317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ExceptionAdvice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전역 예외처리를 위한 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infrastructure/config/ExceptionAdvice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85778500"/>
                  </a:ext>
                </a:extLst>
              </a:tr>
              <a:tr h="317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JasyptConfig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application.yml 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암호화 처리 </a:t>
                      </a:r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infrastructure/config/JasyptConfig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32443"/>
                  </a:ext>
                </a:extLst>
              </a:tr>
              <a:tr h="317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MessageConfig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전자정부프레임워크 메시지 처리 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infrastructure/config/MessageConfig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82657514"/>
                  </a:ext>
                </a:extLst>
              </a:tr>
              <a:tr h="5076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MultipartJackson2HttpMessageConverter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파일을 포함한 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API 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처리 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infrastructure/config/MultipartJackson2HttpMessageConverter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0801356"/>
                  </a:ext>
                </a:extLst>
              </a:tr>
              <a:tr h="317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MybatisConfig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Mybatis 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관련 </a:t>
                      </a:r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infrastructure/config/MybatisConfig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12953172"/>
                  </a:ext>
                </a:extLst>
              </a:tr>
              <a:tr h="317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RedisConfig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Redis DB 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infrastructure/config/RedisConfig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97143383"/>
                  </a:ext>
                </a:extLst>
              </a:tr>
              <a:tr h="3172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RestTemplateConfig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다른 </a:t>
                      </a:r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MSA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의 </a:t>
                      </a:r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api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를 호출하기 위한  </a:t>
                      </a:r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RestTemplate 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infrastructure/config/RestTemplateConfig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96450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79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5565A146-BD99-CD00-92C2-684E7182DC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37D4F2DB-4D52-7121-F47C-A259ED351FA1}"/>
              </a:ext>
            </a:extLst>
          </p:cNvPr>
          <p:cNvGrpSpPr/>
          <p:nvPr/>
        </p:nvGrpSpPr>
        <p:grpSpPr>
          <a:xfrm>
            <a:off x="1771308" y="873126"/>
            <a:ext cx="8644157" cy="351899"/>
            <a:chOff x="628307" y="596653"/>
            <a:chExt cx="8644157" cy="351899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99E70069-2EE2-DADF-21AF-9745839D5447}"/>
                </a:ext>
              </a:extLst>
            </p:cNvPr>
            <p:cNvSpPr/>
            <p:nvPr/>
          </p:nvSpPr>
          <p:spPr>
            <a:xfrm>
              <a:off x="628307" y="923352"/>
              <a:ext cx="8644157" cy="25200"/>
            </a:xfrm>
            <a:prstGeom prst="roundRect">
              <a:avLst>
                <a:gd name="adj" fmla="val 50000"/>
              </a:avLst>
            </a:prstGeom>
            <a:solidFill>
              <a:srgbClr val="1069B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 latinLnBrk="0"/>
              <a:endParaRPr lang="ko-KR" altLang="en-US" sz="100" spc="-100" dirty="0">
                <a:solidFill>
                  <a:schemeClr val="tx1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endParaRPr>
            </a:p>
          </p:txBody>
        </p:sp>
        <p:sp>
          <p:nvSpPr>
            <p:cNvPr id="5" name="자유형 26">
              <a:extLst>
                <a:ext uri="{FF2B5EF4-FFF2-40B4-BE49-F238E27FC236}">
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0AA10A37-2DDA-FDB0-ED5D-7F8FF492EB20}"/>
                </a:ext>
              </a:extLst>
            </p:cNvPr>
            <p:cNvSpPr/>
            <p:nvPr/>
          </p:nvSpPr>
          <p:spPr>
            <a:xfrm flipV="1">
              <a:off x="3687878" y="596653"/>
              <a:ext cx="2530245" cy="329223"/>
            </a:xfrm>
            <a:custGeom>
              <a:avLst/>
              <a:gdLst>
                <a:gd name="connsiteX0" fmla="*/ 431800 w 1463270"/>
                <a:gd name="connsiteY0" fmla="*/ 415575 h 415575"/>
                <a:gd name="connsiteX1" fmla="*/ 731635 w 1463270"/>
                <a:gd name="connsiteY1" fmla="*/ 415385 h 415575"/>
                <a:gd name="connsiteX2" fmla="*/ 1031470 w 1463270"/>
                <a:gd name="connsiteY2" fmla="*/ 415575 h 415575"/>
                <a:gd name="connsiteX3" fmla="*/ 1031470 w 1463270"/>
                <a:gd name="connsiteY3" fmla="*/ 415196 h 415575"/>
                <a:gd name="connsiteX4" fmla="*/ 1078459 w 1463270"/>
                <a:gd name="connsiteY4" fmla="*/ 415166 h 415575"/>
                <a:gd name="connsiteX5" fmla="*/ 1204441 w 1463270"/>
                <a:gd name="connsiteY5" fmla="*/ 394629 h 415575"/>
                <a:gd name="connsiteX6" fmla="*/ 1296677 w 1463270"/>
                <a:gd name="connsiteY6" fmla="*/ 312762 h 415575"/>
                <a:gd name="connsiteX7" fmla="*/ 1463270 w 1463270"/>
                <a:gd name="connsiteY7" fmla="*/ 0 h 415575"/>
                <a:gd name="connsiteX8" fmla="*/ 1031470 w 1463270"/>
                <a:gd name="connsiteY8" fmla="*/ 0 h 415575"/>
                <a:gd name="connsiteX9" fmla="*/ 431800 w 1463270"/>
                <a:gd name="connsiteY9" fmla="*/ 0 h 415575"/>
                <a:gd name="connsiteX10" fmla="*/ 0 w 1463270"/>
                <a:gd name="connsiteY10" fmla="*/ 0 h 415575"/>
                <a:gd name="connsiteX11" fmla="*/ 166593 w 1463270"/>
                <a:gd name="connsiteY11" fmla="*/ 312762 h 415575"/>
                <a:gd name="connsiteX12" fmla="*/ 258829 w 1463270"/>
                <a:gd name="connsiteY12" fmla="*/ 394629 h 415575"/>
                <a:gd name="connsiteX13" fmla="*/ 384811 w 1463270"/>
                <a:gd name="connsiteY13" fmla="*/ 415166 h 415575"/>
                <a:gd name="connsiteX14" fmla="*/ 431800 w 1463270"/>
                <a:gd name="connsiteY14" fmla="*/ 415196 h 41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63270" h="415575">
                  <a:moveTo>
                    <a:pt x="431800" y="415575"/>
                  </a:moveTo>
                  <a:lnTo>
                    <a:pt x="731635" y="415385"/>
                  </a:lnTo>
                  <a:lnTo>
                    <a:pt x="1031470" y="415575"/>
                  </a:lnTo>
                  <a:lnTo>
                    <a:pt x="1031470" y="415196"/>
                  </a:lnTo>
                  <a:lnTo>
                    <a:pt x="1078459" y="415166"/>
                  </a:lnTo>
                  <a:cubicBezTo>
                    <a:pt x="1153186" y="409973"/>
                    <a:pt x="1162447" y="414688"/>
                    <a:pt x="1204441" y="394629"/>
                  </a:cubicBezTo>
                  <a:cubicBezTo>
                    <a:pt x="1253041" y="373121"/>
                    <a:pt x="1251052" y="364001"/>
                    <a:pt x="1296677" y="312762"/>
                  </a:cubicBezTo>
                  <a:lnTo>
                    <a:pt x="1463270" y="0"/>
                  </a:lnTo>
                  <a:lnTo>
                    <a:pt x="1031470" y="0"/>
                  </a:lnTo>
                  <a:lnTo>
                    <a:pt x="431800" y="0"/>
                  </a:lnTo>
                  <a:lnTo>
                    <a:pt x="0" y="0"/>
                  </a:lnTo>
                  <a:lnTo>
                    <a:pt x="166593" y="312762"/>
                  </a:lnTo>
                  <a:cubicBezTo>
                    <a:pt x="212218" y="364001"/>
                    <a:pt x="210229" y="373121"/>
                    <a:pt x="258829" y="394629"/>
                  </a:cubicBezTo>
                  <a:cubicBezTo>
                    <a:pt x="300823" y="414688"/>
                    <a:pt x="310084" y="409973"/>
                    <a:pt x="384811" y="415166"/>
                  </a:cubicBezTo>
                  <a:lnTo>
                    <a:pt x="431800" y="415196"/>
                  </a:lnTo>
                  <a:close/>
                </a:path>
              </a:pathLst>
            </a:custGeom>
            <a:solidFill>
              <a:srgbClr val="1069B1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latinLnBrk="0"/>
              <a:endParaRPr lang="ko-KR" altLang="en-US" sz="1400" spc="-100" dirty="0">
                <a:solidFill>
                  <a:schemeClr val="tx1"/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4DD40597-E39D-EA3C-B309-03E685BA9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912" y="614379"/>
              <a:ext cx="1584176" cy="329222"/>
            </a:xfrm>
            <a:prstGeom prst="roundRect">
              <a:avLst>
                <a:gd name="adj" fmla="val 0"/>
              </a:avLst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tIns="7200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KoPubWorld돋움체 Bold" pitchFamily="2" charset="-127"/>
                  <a:ea typeface="KoPubWorld돋움체 Bold" pitchFamily="2" charset="-127"/>
                  <a:cs typeface="KoPubWorld돋움체 Bold" pitchFamily="2" charset="-127"/>
                </a:rPr>
                <a:t>목차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326CB003-472C-38F8-7CE8-DF6958C82C38}"/>
              </a:ext>
            </a:extLst>
          </p:cNvPr>
          <p:cNvGrpSpPr/>
          <p:nvPr/>
        </p:nvGrpSpPr>
        <p:grpSpPr>
          <a:xfrm>
            <a:off x="2723148" y="2200546"/>
            <a:ext cx="6745705" cy="3027889"/>
            <a:chOff x="3029772" y="1894829"/>
            <a:chExt cx="6132459" cy="2752626"/>
          </a:xfrm>
        </p:grpSpPr>
        <p:grpSp>
          <p:nvGrpSpPr>
            <p:cNvPr id="29" name="그룹 28">
              <a:extLst>
                <a:ext uri="{FF2B5EF4-FFF2-40B4-BE49-F238E27FC236}">
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9168C0CE-EA50-8E5F-F6C5-556D18F4F7D9}"/>
                </a:ext>
              </a:extLst>
            </p:cNvPr>
            <p:cNvGrpSpPr/>
            <p:nvPr/>
          </p:nvGrpSpPr>
          <p:grpSpPr>
            <a:xfrm>
              <a:off x="3029772" y="2672557"/>
              <a:ext cx="6132459" cy="419442"/>
              <a:chOff x="628308" y="1722222"/>
              <a:chExt cx="6132459" cy="419442"/>
            </a:xfrm>
          </p:grpSpPr>
          <p:sp>
            <p:nvSpPr>
              <p:cNvPr id="9" name="Rectangle 5">
                <a:extLst>
                  <a:ext uri="{FF2B5EF4-FFF2-40B4-BE49-F238E27FC236}">
  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FBF0DC61-5E14-C9AE-39A0-8427365CED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308" y="1739659"/>
                <a:ext cx="6132459" cy="384568"/>
              </a:xfrm>
              <a:prstGeom prst="roundRect">
                <a:avLst>
                  <a:gd name="adj" fmla="val 50000"/>
                </a:avLst>
              </a:prstGeom>
              <a:solidFill>
                <a:srgbClr val="EBF2F9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lIns="288000" anchor="ctr"/>
              <a:lstStyle/>
              <a:p>
                <a:pPr marL="90488" indent="90488"/>
                <a:endParaRPr lang="ko-KR" altLang="en-US" sz="1400" b="1" dirty="0"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24BAD683-0610-791C-C5F6-2BFCB4555AAF}"/>
                  </a:ext>
                </a:extLst>
              </p:cNvPr>
              <p:cNvSpPr/>
              <p:nvPr/>
            </p:nvSpPr>
            <p:spPr>
              <a:xfrm>
                <a:off x="628308" y="1722222"/>
                <a:ext cx="419442" cy="419442"/>
              </a:xfrm>
              <a:prstGeom prst="ellipse">
                <a:avLst/>
              </a:prstGeom>
              <a:solidFill>
                <a:srgbClr val="1069B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18000" rtlCol="0" anchor="ctr"/>
              <a:lstStyle/>
              <a:p>
                <a:pPr algn="ctr" latinLnBrk="0"/>
                <a:r>
                  <a:rPr lang="en-US" altLang="ko-KR" b="1" spc="-100">
                    <a:solidFill>
                      <a:schemeClr val="bg1"/>
                    </a:solidFill>
                    <a:latin typeface="KoPub돋움체 Medium" pitchFamily="18" charset="-127"/>
                    <a:ea typeface="KoPub돋움체 Medium" pitchFamily="18" charset="-127"/>
                    <a:cs typeface="Tahoma" panose="020B0604030504040204" pitchFamily="34" charset="0"/>
                  </a:rPr>
                  <a:t>2</a:t>
                </a:r>
                <a:endParaRPr lang="ko-KR" altLang="en-US" b="1" spc="-100" dirty="0">
                  <a:solidFill>
                    <a:schemeClr val="bg1"/>
                  </a:solidFill>
                  <a:latin typeface="KoPub돋움체 Medium" pitchFamily="18" charset="-127"/>
                  <a:ea typeface="KoPub돋움체 Medium" pitchFamily="18" charset="-127"/>
                  <a:cs typeface="Tahoma" panose="020B0604030504040204" pitchFamily="34" charset="0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83842A52-4803-2240-88BA-5852736A7B05}"/>
                  </a:ext>
                </a:extLst>
              </p:cNvPr>
              <p:cNvSpPr/>
              <p:nvPr/>
            </p:nvSpPr>
            <p:spPr>
              <a:xfrm>
                <a:off x="1059981" y="1770225"/>
                <a:ext cx="2462152" cy="323437"/>
              </a:xfrm>
              <a:prstGeom prst="rect">
                <a:avLst/>
              </a:prstGeom>
              <a:solidFill>
                <a:srgbClr val="EB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500" b="1">
                    <a:solidFill>
                      <a:srgbClr val="1069B1"/>
                    </a:solidFill>
                    <a:latin typeface="KoPub돋움체 Medium" pitchFamily="18" charset="-127"/>
                    <a:ea typeface="KoPub돋움체 Medium" pitchFamily="18" charset="-127"/>
                  </a:rPr>
                  <a:t>배포 방법</a:t>
                </a: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02AEA503-86D2-32DB-242A-E525D45A752A}"/>
                  </a:ext>
                </a:extLst>
              </p:cNvPr>
              <p:cNvSpPr/>
              <p:nvPr/>
            </p:nvSpPr>
            <p:spPr>
              <a:xfrm>
                <a:off x="5943430" y="1770225"/>
                <a:ext cx="641364" cy="323437"/>
              </a:xfrm>
              <a:prstGeom prst="rect">
                <a:avLst/>
              </a:prstGeom>
              <a:solidFill>
                <a:srgbClr val="EB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rgbClr val="1069B1"/>
                    </a:solidFill>
                    <a:latin typeface="KoPub돋움체 Medium" pitchFamily="18" charset="-127"/>
                    <a:ea typeface="KoPub돋움체 Medium" pitchFamily="18" charset="-127"/>
                  </a:rPr>
                  <a:t>7p</a:t>
                </a:r>
                <a:endParaRPr lang="ko-KR" altLang="en-US" sz="1200" b="1" dirty="0">
                  <a:solidFill>
                    <a:srgbClr val="1069B1"/>
                  </a:solidFill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D08DFBFE-2A98-E19F-E141-06256961DF34}"/>
                </a:ext>
              </a:extLst>
            </p:cNvPr>
            <p:cNvGrpSpPr/>
            <p:nvPr/>
          </p:nvGrpSpPr>
          <p:grpSpPr>
            <a:xfrm>
              <a:off x="3029772" y="1894829"/>
              <a:ext cx="6132459" cy="419442"/>
              <a:chOff x="628308" y="1063211"/>
              <a:chExt cx="6132459" cy="419442"/>
            </a:xfrm>
          </p:grpSpPr>
          <p:sp>
            <p:nvSpPr>
              <p:cNvPr id="7" name="Rectangle 5">
                <a:extLst>
                  <a:ext uri="{FF2B5EF4-FFF2-40B4-BE49-F238E27FC236}">
  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1A4C403A-AF5A-60D0-5A62-363C6FE68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308" y="1080648"/>
                <a:ext cx="6132459" cy="384568"/>
              </a:xfrm>
              <a:prstGeom prst="roundRect">
                <a:avLst>
                  <a:gd name="adj" fmla="val 50000"/>
                </a:avLst>
              </a:prstGeom>
              <a:solidFill>
                <a:srgbClr val="EBF2F9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lIns="288000" anchor="ctr"/>
              <a:lstStyle/>
              <a:p>
                <a:pPr marL="90488" indent="90488"/>
                <a:endParaRPr lang="ko-KR" altLang="en-US" sz="1400" b="1" dirty="0"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2803BBD9-EB14-44DA-6ED2-2419E2377370}"/>
                  </a:ext>
                </a:extLst>
              </p:cNvPr>
              <p:cNvSpPr/>
              <p:nvPr/>
            </p:nvSpPr>
            <p:spPr>
              <a:xfrm>
                <a:off x="628308" y="1063211"/>
                <a:ext cx="419442" cy="419442"/>
              </a:xfrm>
              <a:prstGeom prst="ellipse">
                <a:avLst/>
              </a:prstGeom>
              <a:solidFill>
                <a:srgbClr val="1069B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18000" rtlCol="0" anchor="ctr"/>
              <a:lstStyle/>
              <a:p>
                <a:pPr algn="ctr" latinLnBrk="0"/>
                <a:r>
                  <a:rPr lang="en-US" altLang="ko-KR" b="1" spc="-100">
                    <a:solidFill>
                      <a:schemeClr val="bg1"/>
                    </a:solidFill>
                    <a:latin typeface="KoPub돋움체 Medium" pitchFamily="18" charset="-127"/>
                    <a:ea typeface="KoPub돋움체 Medium" pitchFamily="18" charset="-127"/>
                    <a:cs typeface="Tahoma" panose="020B0604030504040204" pitchFamily="34" charset="0"/>
                  </a:rPr>
                  <a:t>1</a:t>
                </a:r>
                <a:endParaRPr lang="ko-KR" altLang="en-US" b="1" spc="-100" dirty="0">
                  <a:solidFill>
                    <a:schemeClr val="bg1"/>
                  </a:solidFill>
                  <a:latin typeface="KoPub돋움체 Medium" pitchFamily="18" charset="-127"/>
                  <a:ea typeface="KoPub돋움체 Medium" pitchFamily="18" charset="-127"/>
                  <a:cs typeface="Tahoma" panose="020B0604030504040204" pitchFamily="34" charset="0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8A394BAB-2927-450C-5499-F26FAC2BCDA0}"/>
                  </a:ext>
                </a:extLst>
              </p:cNvPr>
              <p:cNvSpPr/>
              <p:nvPr/>
            </p:nvSpPr>
            <p:spPr>
              <a:xfrm>
                <a:off x="1059982" y="1111214"/>
                <a:ext cx="1867792" cy="323437"/>
              </a:xfrm>
              <a:prstGeom prst="rect">
                <a:avLst/>
              </a:prstGeom>
              <a:solidFill>
                <a:srgbClr val="EB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500" b="1" dirty="0" err="1" smtClean="0">
                    <a:solidFill>
                      <a:srgbClr val="1069B1"/>
                    </a:solidFill>
                    <a:latin typeface="KoPub돋움체 Medium" pitchFamily="18" charset="-127"/>
                    <a:ea typeface="KoPub돋움체 Medium" pitchFamily="18" charset="-127"/>
                  </a:rPr>
                  <a:t>클라우드</a:t>
                </a:r>
                <a:r>
                  <a:rPr lang="ko-KR" altLang="en-US" sz="1500" b="1" dirty="0" smtClean="0">
                    <a:solidFill>
                      <a:srgbClr val="1069B1"/>
                    </a:solidFill>
                    <a:latin typeface="KoPub돋움체 Medium" pitchFamily="18" charset="-127"/>
                    <a:ea typeface="KoPub돋움체 Medium" pitchFamily="18" charset="-127"/>
                  </a:rPr>
                  <a:t> </a:t>
                </a:r>
                <a:r>
                  <a:rPr lang="ko-KR" altLang="en-US" sz="1500" b="1" dirty="0" err="1" smtClean="0">
                    <a:solidFill>
                      <a:srgbClr val="1069B1"/>
                    </a:solidFill>
                    <a:latin typeface="KoPub돋움체 Medium" pitchFamily="18" charset="-127"/>
                    <a:ea typeface="KoPub돋움체 Medium" pitchFamily="18" charset="-127"/>
                  </a:rPr>
                  <a:t>네이티브</a:t>
                </a:r>
                <a:endParaRPr lang="ko-KR" altLang="en-US" sz="1500" b="1" dirty="0">
                  <a:solidFill>
                    <a:srgbClr val="1069B1"/>
                  </a:solidFill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50013ECB-5D0F-D127-BDD4-A8D96C7DF923}"/>
                  </a:ext>
                </a:extLst>
              </p:cNvPr>
              <p:cNvSpPr/>
              <p:nvPr/>
            </p:nvSpPr>
            <p:spPr>
              <a:xfrm>
                <a:off x="5943430" y="1111214"/>
                <a:ext cx="641364" cy="323437"/>
              </a:xfrm>
              <a:prstGeom prst="rect">
                <a:avLst/>
              </a:prstGeom>
              <a:solidFill>
                <a:srgbClr val="EB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1069B1"/>
                    </a:solidFill>
                    <a:latin typeface="KoPub돋움체 Medium" pitchFamily="18" charset="-127"/>
                    <a:ea typeface="KoPub돋움체 Medium" pitchFamily="18" charset="-127"/>
                  </a:rPr>
                  <a:t>3p</a:t>
                </a:r>
                <a:endParaRPr lang="ko-KR" altLang="en-US" sz="1200" b="1" dirty="0">
                  <a:solidFill>
                    <a:srgbClr val="1069B1"/>
                  </a:solidFill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C003ED10-85CE-B7B7-FFCF-945DC06EBA81}"/>
                </a:ext>
              </a:extLst>
            </p:cNvPr>
            <p:cNvGrpSpPr/>
            <p:nvPr/>
          </p:nvGrpSpPr>
          <p:grpSpPr>
            <a:xfrm>
              <a:off x="3029772" y="3450285"/>
              <a:ext cx="6132459" cy="419442"/>
              <a:chOff x="628308" y="2232279"/>
              <a:chExt cx="6132459" cy="41944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95657E4C-5CD5-5154-9918-D1E9CA93B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308" y="2249716"/>
                <a:ext cx="6132459" cy="384568"/>
              </a:xfrm>
              <a:prstGeom prst="roundRect">
                <a:avLst>
                  <a:gd name="adj" fmla="val 50000"/>
                </a:avLst>
              </a:prstGeom>
              <a:solidFill>
                <a:srgbClr val="EBF2F9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lIns="288000" anchor="ctr"/>
              <a:lstStyle/>
              <a:p>
                <a:pPr marL="90488" indent="90488"/>
                <a:endParaRPr lang="en-US" altLang="ko-KR" sz="1400" dirty="0">
                  <a:solidFill>
                    <a:prstClr val="black"/>
                  </a:solidFill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105A83B9-4506-C8CC-8594-7D645B19DAE2}"/>
                  </a:ext>
                </a:extLst>
              </p:cNvPr>
              <p:cNvSpPr/>
              <p:nvPr/>
            </p:nvSpPr>
            <p:spPr>
              <a:xfrm>
                <a:off x="628308" y="2232279"/>
                <a:ext cx="419442" cy="419442"/>
              </a:xfrm>
              <a:prstGeom prst="ellipse">
                <a:avLst/>
              </a:prstGeom>
              <a:solidFill>
                <a:srgbClr val="1069B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18000" rtlCol="0" anchor="ctr"/>
              <a:lstStyle/>
              <a:p>
                <a:pPr algn="ctr" latinLnBrk="0"/>
                <a:r>
                  <a:rPr lang="en-US" altLang="ko-KR" b="1" spc="-100">
                    <a:solidFill>
                      <a:schemeClr val="bg1"/>
                    </a:solidFill>
                    <a:latin typeface="KoPub돋움체 Medium" pitchFamily="18" charset="-127"/>
                    <a:ea typeface="KoPub돋움체 Medium" pitchFamily="18" charset="-127"/>
                    <a:cs typeface="Tahoma" panose="020B0604030504040204" pitchFamily="34" charset="0"/>
                  </a:rPr>
                  <a:t>3</a:t>
                </a:r>
                <a:endParaRPr lang="ko-KR" altLang="en-US" b="1" spc="-100" dirty="0">
                  <a:solidFill>
                    <a:schemeClr val="bg1"/>
                  </a:solidFill>
                  <a:latin typeface="KoPub돋움체 Medium" pitchFamily="18" charset="-127"/>
                  <a:ea typeface="KoPub돋움체 Medium" pitchFamily="18" charset="-127"/>
                  <a:cs typeface="Tahoma" panose="020B0604030504040204" pitchFamily="34" charset="0"/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F9F4AB67-69CE-FDB4-A7E5-23BED7873E73}"/>
                  </a:ext>
                </a:extLst>
              </p:cNvPr>
              <p:cNvSpPr/>
              <p:nvPr/>
            </p:nvSpPr>
            <p:spPr>
              <a:xfrm>
                <a:off x="1059982" y="2280282"/>
                <a:ext cx="2151369" cy="323437"/>
              </a:xfrm>
              <a:prstGeom prst="rect">
                <a:avLst/>
              </a:prstGeom>
              <a:solidFill>
                <a:srgbClr val="EB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en-US" altLang="ko-KR" sz="1500" b="1" dirty="0">
                    <a:solidFill>
                      <a:srgbClr val="1069B1"/>
                    </a:solidFill>
                    <a:latin typeface="KoPub돋움체 Medium" pitchFamily="18" charset="-127"/>
                    <a:ea typeface="KoPub돋움체 Medium" pitchFamily="18" charset="-127"/>
                  </a:rPr>
                  <a:t>Nexus &amp; </a:t>
                </a:r>
                <a:r>
                  <a:rPr lang="ko-KR" altLang="en-US" sz="1500" b="1" dirty="0">
                    <a:solidFill>
                      <a:srgbClr val="1069B1"/>
                    </a:solidFill>
                    <a:latin typeface="KoPub돋움체 Medium" pitchFamily="18" charset="-127"/>
                    <a:ea typeface="KoPub돋움체 Medium" pitchFamily="18" charset="-127"/>
                  </a:rPr>
                  <a:t>공통 모듈 배포 방법</a:t>
                </a: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3F542A33-A936-D0E2-67B3-D78D74DB7317}"/>
                  </a:ext>
                </a:extLst>
              </p:cNvPr>
              <p:cNvSpPr/>
              <p:nvPr/>
            </p:nvSpPr>
            <p:spPr>
              <a:xfrm>
                <a:off x="5943430" y="2280282"/>
                <a:ext cx="641364" cy="323437"/>
              </a:xfrm>
              <a:prstGeom prst="rect">
                <a:avLst/>
              </a:prstGeom>
              <a:solidFill>
                <a:srgbClr val="EB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>
                    <a:solidFill>
                      <a:srgbClr val="1069B1"/>
                    </a:solidFill>
                    <a:latin typeface="KoPub돋움체 Medium" pitchFamily="18" charset="-127"/>
                    <a:ea typeface="KoPub돋움체 Medium" pitchFamily="18" charset="-127"/>
                  </a:rPr>
                  <a:t>8p</a:t>
                </a:r>
                <a:endParaRPr lang="ko-KR" altLang="en-US" sz="1200" b="1" dirty="0">
                  <a:solidFill>
                    <a:srgbClr val="1069B1"/>
                  </a:solidFill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AF2918F6-F455-1645-84AC-DE8D1CB9BF2D}"/>
                </a:ext>
              </a:extLst>
            </p:cNvPr>
            <p:cNvGrpSpPr/>
            <p:nvPr/>
          </p:nvGrpSpPr>
          <p:grpSpPr>
            <a:xfrm>
              <a:off x="3029772" y="4228013"/>
              <a:ext cx="6132459" cy="419442"/>
              <a:chOff x="628308" y="2742336"/>
              <a:chExt cx="6132459" cy="419442"/>
            </a:xfrm>
          </p:grpSpPr>
          <p:sp>
            <p:nvSpPr>
              <p:cNvPr id="13" name="Rectangle 5">
                <a:extLst>
                  <a:ext uri="{FF2B5EF4-FFF2-40B4-BE49-F238E27FC236}">
  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6FC926CA-F745-8D71-A1D0-72D43A42E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308" y="2759773"/>
                <a:ext cx="6132459" cy="384568"/>
              </a:xfrm>
              <a:prstGeom prst="roundRect">
                <a:avLst>
                  <a:gd name="adj" fmla="val 50000"/>
                </a:avLst>
              </a:prstGeom>
              <a:solidFill>
                <a:srgbClr val="EBF2F9"/>
              </a:solidFill>
              <a:ln w="6350">
                <a:noFill/>
                <a:miter lim="800000"/>
                <a:headEnd/>
                <a:tailEnd/>
              </a:ln>
            </p:spPr>
            <p:txBody>
              <a:bodyPr lIns="288000" anchor="ctr"/>
              <a:lstStyle/>
              <a:p>
                <a:pPr marL="90488" indent="90488"/>
                <a:endParaRPr lang="en-US" altLang="ko-KR" sz="1400" dirty="0">
                  <a:solidFill>
                    <a:prstClr val="black"/>
                  </a:solidFill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9CBFF003-DE5A-7DD2-FBF6-7F27BA6F4225}"/>
                  </a:ext>
                </a:extLst>
              </p:cNvPr>
              <p:cNvSpPr/>
              <p:nvPr/>
            </p:nvSpPr>
            <p:spPr>
              <a:xfrm>
                <a:off x="628308" y="2742336"/>
                <a:ext cx="419442" cy="419442"/>
              </a:xfrm>
              <a:prstGeom prst="ellipse">
                <a:avLst/>
              </a:prstGeom>
              <a:solidFill>
                <a:srgbClr val="1069B1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18000" bIns="18000" rtlCol="0" anchor="ctr"/>
              <a:lstStyle/>
              <a:p>
                <a:pPr algn="ctr" latinLnBrk="0"/>
                <a:r>
                  <a:rPr lang="en-US" altLang="ko-KR" b="1" spc="-100">
                    <a:solidFill>
                      <a:schemeClr val="bg1"/>
                    </a:solidFill>
                    <a:latin typeface="KoPub돋움체 Medium" pitchFamily="18" charset="-127"/>
                    <a:ea typeface="KoPub돋움체 Medium" pitchFamily="18" charset="-127"/>
                    <a:cs typeface="Tahoma" panose="020B0604030504040204" pitchFamily="34" charset="0"/>
                  </a:rPr>
                  <a:t>4</a:t>
                </a:r>
                <a:endParaRPr lang="ko-KR" altLang="en-US" b="1" spc="-100" dirty="0">
                  <a:solidFill>
                    <a:schemeClr val="bg1"/>
                  </a:solidFill>
                  <a:latin typeface="KoPub돋움체 Medium" pitchFamily="18" charset="-127"/>
                  <a:ea typeface="KoPub돋움체 Medium" pitchFamily="18" charset="-127"/>
                  <a:cs typeface="Tahoma" panose="020B0604030504040204" pitchFamily="34" charset="0"/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D04B7909-4E7D-48CC-F9CA-6F4578C8194D}"/>
                  </a:ext>
                </a:extLst>
              </p:cNvPr>
              <p:cNvSpPr/>
              <p:nvPr/>
            </p:nvSpPr>
            <p:spPr>
              <a:xfrm>
                <a:off x="1059981" y="2790339"/>
                <a:ext cx="2947913" cy="3234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r>
                  <a:rPr lang="en-US" altLang="ko-KR" sz="1500" b="1" dirty="0">
                    <a:solidFill>
                      <a:srgbClr val="1069B1"/>
                    </a:solidFill>
                    <a:latin typeface="KoPub돋움체 Medium" pitchFamily="18" charset="-127"/>
                    <a:ea typeface="KoPub돋움체 Medium" pitchFamily="18" charset="-127"/>
                  </a:rPr>
                  <a:t>[</a:t>
                </a:r>
                <a:r>
                  <a:rPr lang="ko-KR" altLang="en-US" sz="1500" b="1" dirty="0">
                    <a:solidFill>
                      <a:srgbClr val="1069B1"/>
                    </a:solidFill>
                    <a:latin typeface="KoPub돋움체 Medium" pitchFamily="18" charset="-127"/>
                    <a:ea typeface="KoPub돋움체 Medium" pitchFamily="18" charset="-127"/>
                  </a:rPr>
                  <a:t>참고</a:t>
                </a:r>
                <a:r>
                  <a:rPr lang="en-US" altLang="ko-KR" sz="1500" b="1" dirty="0">
                    <a:solidFill>
                      <a:srgbClr val="1069B1"/>
                    </a:solidFill>
                    <a:latin typeface="KoPub돋움체 Medium" pitchFamily="18" charset="-127"/>
                    <a:ea typeface="KoPub돋움체 Medium" pitchFamily="18" charset="-127"/>
                  </a:rPr>
                  <a:t>]Backend </a:t>
                </a:r>
                <a:r>
                  <a:rPr lang="ko-KR" altLang="en-US" sz="1500" b="1" dirty="0">
                    <a:solidFill>
                      <a:srgbClr val="1069B1"/>
                    </a:solidFill>
                    <a:latin typeface="KoPub돋움체 Medium" pitchFamily="18" charset="-127"/>
                    <a:ea typeface="KoPub돋움체 Medium" pitchFamily="18" charset="-127"/>
                  </a:rPr>
                  <a:t>공통 모듈 </a:t>
                </a:r>
                <a:r>
                  <a:rPr lang="en-US" altLang="ko-KR" sz="1500" b="1" dirty="0">
                    <a:solidFill>
                      <a:srgbClr val="1069B1"/>
                    </a:solidFill>
                    <a:latin typeface="KoPub돋움체 Medium" pitchFamily="18" charset="-127"/>
                    <a:ea typeface="KoPub돋움체 Medium" pitchFamily="18" charset="-127"/>
                  </a:rPr>
                  <a:t>&amp; </a:t>
                </a:r>
                <a:r>
                  <a:rPr lang="ko-KR" altLang="en-US" sz="1500" b="1" dirty="0">
                    <a:solidFill>
                      <a:srgbClr val="1069B1"/>
                    </a:solidFill>
                    <a:latin typeface="KoPub돋움체 Medium" pitchFamily="18" charset="-127"/>
                    <a:ea typeface="KoPub돋움체 Medium" pitchFamily="18" charset="-127"/>
                  </a:rPr>
                  <a:t>프로젝트 구조</a:t>
                </a: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="" xmlns:c="http://schemas.openxmlformats.org/drawingml/2006/chart" xmlns:dgm="http://schemas.openxmlformats.org/drawingml/2006/diagram" xmlns:dsp="http://schemas.microsoft.com/office/drawing/2008/diagram" xmlns:a16="http://schemas.microsoft.com/office/drawing/2014/main" id="{EA5589D7-C2B0-95A6-E0B1-0796859640E1}"/>
                  </a:ext>
                </a:extLst>
              </p:cNvPr>
              <p:cNvSpPr/>
              <p:nvPr/>
            </p:nvSpPr>
            <p:spPr>
              <a:xfrm>
                <a:off x="5943430" y="2790339"/>
                <a:ext cx="641364" cy="323437"/>
              </a:xfrm>
              <a:prstGeom prst="rect">
                <a:avLst/>
              </a:prstGeom>
              <a:solidFill>
                <a:srgbClr val="EBF2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rgbClr val="1069B1"/>
                  </a:solidFill>
                  <a:latin typeface="KoPub돋움체 Medium" pitchFamily="18" charset="-127"/>
                  <a:ea typeface="KoPub돋움체 Medium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114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B6FFC3D-F6E0-1F71-7958-FB87123FE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="" xmlns:a16="http://schemas.microsoft.com/office/drawing/2014/main" id="{C6050265-CADE-0161-37E0-26F658A8C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193567"/>
              </p:ext>
            </p:extLst>
          </p:nvPr>
        </p:nvGraphicFramePr>
        <p:xfrm>
          <a:off x="150800" y="1034255"/>
          <a:ext cx="11831649" cy="5266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259">
                  <a:extLst>
                    <a:ext uri="{9D8B030D-6E8A-4147-A177-3AD203B41FA5}">
                      <a16:colId xmlns="" xmlns:a16="http://schemas.microsoft.com/office/drawing/2014/main" val="16687955"/>
                    </a:ext>
                  </a:extLst>
                </a:gridCol>
                <a:gridCol w="764630">
                  <a:extLst>
                    <a:ext uri="{9D8B030D-6E8A-4147-A177-3AD203B41FA5}">
                      <a16:colId xmlns="" xmlns:a16="http://schemas.microsoft.com/office/drawing/2014/main" val="504906638"/>
                    </a:ext>
                  </a:extLst>
                </a:gridCol>
                <a:gridCol w="4681684">
                  <a:extLst>
                    <a:ext uri="{9D8B030D-6E8A-4147-A177-3AD203B41FA5}">
                      <a16:colId xmlns="" xmlns:a16="http://schemas.microsoft.com/office/drawing/2014/main" val="3898967129"/>
                    </a:ext>
                  </a:extLst>
                </a:gridCol>
                <a:gridCol w="4306076">
                  <a:extLst>
                    <a:ext uri="{9D8B030D-6E8A-4147-A177-3AD203B41FA5}">
                      <a16:colId xmlns="" xmlns:a16="http://schemas.microsoft.com/office/drawing/2014/main" val="2310925835"/>
                    </a:ext>
                  </a:extLst>
                </a:gridCol>
              </a:tblGrid>
              <a:tr h="277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파일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폴더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이름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유형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설명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파일위치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25254142"/>
                  </a:ext>
                </a:extLst>
              </a:tr>
              <a:tr h="277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cipher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암호화 관련 </a:t>
                      </a:r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util/cipher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66032444"/>
                  </a:ext>
                </a:extLst>
              </a:tr>
              <a:tr h="277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파일 관련 </a:t>
                      </a:r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util/file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0722377"/>
                  </a:ext>
                </a:extLst>
              </a:tr>
              <a:tr h="277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CommonUtil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공통 </a:t>
                      </a:r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util/CommonUtil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30229344"/>
                  </a:ext>
                </a:extLst>
              </a:tr>
              <a:tr h="277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EgovBasicLogger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EgovBasicLogger(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전자정부프레임워크 공통컴포넌트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util/EgovBasicLogger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267706"/>
                  </a:ext>
                </a:extLst>
              </a:tr>
              <a:tr h="277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EgovDateUtil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EgovDateUtil(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전자정부프레임워크 공통컴포넌트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util/EgovDateUtil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0182353"/>
                  </a:ext>
                </a:extLst>
              </a:tr>
              <a:tr h="277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EgovDoubleSubmitHelper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EgovDoubleSubmitHelper(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전자정부프레임워크 공통컴포넌트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util/EgovDoubleSubmitHelper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5916204"/>
                  </a:ext>
                </a:extLst>
              </a:tr>
              <a:tr h="277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EgovMap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EgovMap(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전자정부프레임워크 공통컴포넌트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util/EgovMap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3981303"/>
                  </a:ext>
                </a:extLst>
              </a:tr>
              <a:tr h="277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EgovMessageSource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EgovMessageSource(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전자정부프레임워크 공통컴포넌트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util/EgovMessageSource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361300"/>
                  </a:ext>
                </a:extLst>
              </a:tr>
              <a:tr h="277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EgovResourceCloseHelper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EgovResourceCloseHelper(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전자정부프레임워크 공통컴포넌트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util/EgovResourceCloseHelper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90273265"/>
                  </a:ext>
                </a:extLst>
              </a:tr>
              <a:tr h="277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EgovStringUtil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EgovStringUtil(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전자정부프레임워크 공통컴포넌트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util/EgovStringUtil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69652320"/>
                  </a:ext>
                </a:extLst>
              </a:tr>
              <a:tr h="277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EgovUserDetailsHelper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EgovUserDetailsHelper(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전자정부프레임워크 공통컴포넌트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util/EgovUserDetailsHelper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9462222"/>
                  </a:ext>
                </a:extLst>
              </a:tr>
              <a:tr h="277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EgovWebUtil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EgovWebUtil(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전자정부프레임워크 공통컴포넌트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util/EgovWebUtil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15905552"/>
                  </a:ext>
                </a:extLst>
              </a:tr>
              <a:tr h="277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EnvironmentUtil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Global.config  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값 </a:t>
                      </a:r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util/EnvironmentUtil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8291119"/>
                  </a:ext>
                </a:extLst>
              </a:tr>
              <a:tr h="277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ExcelUtil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엑셀 다운로드 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util/ExcelUtil(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보완중</a:t>
                      </a:r>
                      <a:r>
                        <a:rPr lang="en-US" altLang="ko-KR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4030361"/>
                  </a:ext>
                </a:extLst>
              </a:tr>
              <a:tr h="277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Globals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기존 </a:t>
                      </a:r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globals.properties 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값을 불러오는 </a:t>
                      </a:r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util/Globals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55214477"/>
                  </a:ext>
                </a:extLst>
              </a:tr>
              <a:tr h="277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MapUtil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Map 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관련 </a:t>
                      </a:r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util/MapUtil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03783140"/>
                  </a:ext>
                </a:extLst>
              </a:tr>
              <a:tr h="277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PagingUtil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Pagination </a:t>
                      </a:r>
                      <a:r>
                        <a:rPr lang="ko-KR" alt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관련 </a:t>
                      </a:r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util/PagingUtil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9370233"/>
                  </a:ext>
                </a:extLst>
              </a:tr>
              <a:tr h="27718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QueryHelper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QueryHelper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</a:rPr>
                        <a:t>util/QueryHelper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0701387"/>
                  </a:ext>
                </a:extLst>
              </a:tr>
            </a:tbl>
          </a:graphicData>
        </a:graphic>
      </p:graphicFrame>
      <p:sp>
        <p:nvSpPr>
          <p:cNvPr id="2" name="제목 7">
            <a:extLst>
              <a:ext uri="{FF2B5EF4-FFF2-40B4-BE49-F238E27FC236}">
                <a16:creationId xmlns="" xmlns:a16="http://schemas.microsoft.com/office/drawing/2014/main" id="{C4506642-0ECB-9AFA-96BF-04688E98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27" y="557265"/>
            <a:ext cx="5400000" cy="360000"/>
          </a:xfrm>
        </p:spPr>
        <p:txBody>
          <a:bodyPr/>
          <a:lstStyle/>
          <a:p>
            <a:r>
              <a:rPr lang="ko-KR" altLang="en-US"/>
              <a:t>공통모듈 유틸 종류</a:t>
            </a:r>
            <a:r>
              <a:rPr lang="en-US" altLang="ko-KR"/>
              <a:t> (2/2)</a:t>
            </a:r>
            <a:endParaRPr lang="ko-KR" altLang="en-US"/>
          </a:p>
        </p:txBody>
      </p:sp>
      <p:sp>
        <p:nvSpPr>
          <p:cNvPr id="3" name="텍스트 개체 틀 9">
            <a:extLst>
              <a:ext uri="{FF2B5EF4-FFF2-40B4-BE49-F238E27FC236}">
                <a16:creationId xmlns="" xmlns:a16="http://schemas.microsoft.com/office/drawing/2014/main" id="{4D816CA6-BE7C-E055-6F3E-73EB1B017B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0765" y="357954"/>
            <a:ext cx="5073650" cy="180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ko-KR" sz="1200"/>
              <a:t>Backend </a:t>
            </a:r>
            <a:r>
              <a:rPr lang="ko-KR" altLang="en-US" sz="1200"/>
              <a:t>공통 모듈</a:t>
            </a:r>
          </a:p>
        </p:txBody>
      </p:sp>
      <p:sp>
        <p:nvSpPr>
          <p:cNvPr id="4" name="텍스트 개체 틀 10">
            <a:extLst>
              <a:ext uri="{FF2B5EF4-FFF2-40B4-BE49-F238E27FC236}">
                <a16:creationId xmlns="" xmlns:a16="http://schemas.microsoft.com/office/drawing/2014/main" id="{0A2EB5CF-77EF-7742-6EA1-AF21F6C6A3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7448" y="180460"/>
            <a:ext cx="415177" cy="499880"/>
          </a:xfrm>
        </p:spPr>
        <p:txBody>
          <a:bodyPr/>
          <a:lstStyle/>
          <a:p>
            <a:pPr algn="ctr"/>
            <a:r>
              <a:rPr lang="en-US" altLang="ko-KR"/>
              <a:t>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6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65FE9BD-EBCF-A6B0-A414-62033AAA7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7">
            <a:extLst>
              <a:ext uri="{FF2B5EF4-FFF2-40B4-BE49-F238E27FC236}">
                <a16:creationId xmlns="" xmlns:a16="http://schemas.microsoft.com/office/drawing/2014/main" id="{DB1B6738-DD5A-1CE8-08BF-A7FF200B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27" y="557265"/>
            <a:ext cx="5400000" cy="360000"/>
          </a:xfrm>
        </p:spPr>
        <p:txBody>
          <a:bodyPr/>
          <a:lstStyle/>
          <a:p>
            <a:r>
              <a:rPr lang="ko-KR" altLang="en-US"/>
              <a:t>공통 모듈 적용 예시</a:t>
            </a:r>
          </a:p>
        </p:txBody>
      </p:sp>
      <p:sp>
        <p:nvSpPr>
          <p:cNvPr id="3" name="텍스트 개체 틀 9">
            <a:extLst>
              <a:ext uri="{FF2B5EF4-FFF2-40B4-BE49-F238E27FC236}">
                <a16:creationId xmlns="" xmlns:a16="http://schemas.microsoft.com/office/drawing/2014/main" id="{44F90F46-5F64-6436-F5C6-BA39EDB664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0765" y="357954"/>
            <a:ext cx="5073650" cy="180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ko-KR" sz="1200"/>
              <a:t>Backend </a:t>
            </a:r>
            <a:r>
              <a:rPr lang="ko-KR" altLang="en-US" sz="1200"/>
              <a:t>공통 모듈</a:t>
            </a:r>
          </a:p>
        </p:txBody>
      </p:sp>
      <p:sp>
        <p:nvSpPr>
          <p:cNvPr id="4" name="텍스트 개체 틀 10">
            <a:extLst>
              <a:ext uri="{FF2B5EF4-FFF2-40B4-BE49-F238E27FC236}">
                <a16:creationId xmlns="" xmlns:a16="http://schemas.microsoft.com/office/drawing/2014/main" id="{1F6C2CBA-E563-28FD-DA60-11CF9DB734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7448" y="180460"/>
            <a:ext cx="415177" cy="499880"/>
          </a:xfrm>
        </p:spPr>
        <p:txBody>
          <a:bodyPr/>
          <a:lstStyle/>
          <a:p>
            <a:pPr algn="ctr"/>
            <a:r>
              <a:rPr lang="en-US" altLang="ko-KR"/>
              <a:t>Ⅰ</a:t>
            </a:r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="" xmlns:a16="http://schemas.microsoft.com/office/drawing/2014/main" id="{9A63912D-F52C-6A19-6E3B-C6BBFA9A619E}"/>
              </a:ext>
            </a:extLst>
          </p:cNvPr>
          <p:cNvGrpSpPr/>
          <p:nvPr/>
        </p:nvGrpSpPr>
        <p:grpSpPr>
          <a:xfrm>
            <a:off x="347448" y="1405301"/>
            <a:ext cx="11554029" cy="4784544"/>
            <a:chOff x="347448" y="1267737"/>
            <a:chExt cx="11554029" cy="4784544"/>
          </a:xfrm>
        </p:grpSpPr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C9263570-4F8A-13BA-9FB5-4B27FAD4D730}"/>
                </a:ext>
              </a:extLst>
            </p:cNvPr>
            <p:cNvSpPr txBox="1"/>
            <p:nvPr/>
          </p:nvSpPr>
          <p:spPr>
            <a:xfrm>
              <a:off x="5018833" y="5682949"/>
              <a:ext cx="17267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</a:t>
              </a:r>
              <a:r>
                <a: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실제 사용 예시</a:t>
              </a:r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&gt;</a:t>
              </a:r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C57374C0-554F-EB0C-3B40-053B45BB02AD}"/>
                </a:ext>
              </a:extLst>
            </p:cNvPr>
            <p:cNvGrpSpPr/>
            <p:nvPr/>
          </p:nvGrpSpPr>
          <p:grpSpPr>
            <a:xfrm>
              <a:off x="347448" y="1267737"/>
              <a:ext cx="5372850" cy="3562998"/>
              <a:chOff x="762626" y="1761669"/>
              <a:chExt cx="5372850" cy="3562998"/>
            </a:xfrm>
          </p:grpSpPr>
          <p:pic>
            <p:nvPicPr>
              <p:cNvPr id="6" name="그림 5">
                <a:extLst>
                  <a:ext uri="{FF2B5EF4-FFF2-40B4-BE49-F238E27FC236}">
                    <a16:creationId xmlns="" xmlns:a16="http://schemas.microsoft.com/office/drawing/2014/main" id="{517D4C51-4C4B-DE70-65DF-FECAA431D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626" y="1761669"/>
                <a:ext cx="5372850" cy="3562998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906C9A2A-A153-9148-9087-78767FEC0A36}"/>
                  </a:ext>
                </a:extLst>
              </p:cNvPr>
              <p:cNvSpPr/>
              <p:nvPr/>
            </p:nvSpPr>
            <p:spPr>
              <a:xfrm>
                <a:off x="770243" y="2366437"/>
                <a:ext cx="4663769" cy="145806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="" xmlns:a16="http://schemas.microsoft.com/office/drawing/2014/main" id="{8D2DB59F-E132-FC0A-22B9-FF763CEFFED3}"/>
                </a:ext>
              </a:extLst>
            </p:cNvPr>
            <p:cNvGrpSpPr/>
            <p:nvPr/>
          </p:nvGrpSpPr>
          <p:grpSpPr>
            <a:xfrm>
              <a:off x="5882211" y="1267737"/>
              <a:ext cx="6019266" cy="4115432"/>
              <a:chOff x="5882211" y="1267737"/>
              <a:chExt cx="6019266" cy="4115432"/>
            </a:xfrm>
          </p:grpSpPr>
          <p:pic>
            <p:nvPicPr>
              <p:cNvPr id="13" name="그림 12">
                <a:extLst>
                  <a:ext uri="{FF2B5EF4-FFF2-40B4-BE49-F238E27FC236}">
                    <a16:creationId xmlns="" xmlns:a16="http://schemas.microsoft.com/office/drawing/2014/main" id="{9BCAF8A4-5DFB-3E0C-09EC-1550B4929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2211" y="1267737"/>
                <a:ext cx="6019266" cy="4115432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="" xmlns:a16="http://schemas.microsoft.com/office/drawing/2014/main" id="{A1E725F3-2521-9CA7-896C-1BBEBC6B91FE}"/>
                  </a:ext>
                </a:extLst>
              </p:cNvPr>
              <p:cNvSpPr/>
              <p:nvPr/>
            </p:nvSpPr>
            <p:spPr>
              <a:xfrm>
                <a:off x="5898395" y="1608710"/>
                <a:ext cx="4458455" cy="312551"/>
              </a:xfrm>
              <a:prstGeom prst="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94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763736D-3C64-A834-46F1-CB7A377DB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7">
            <a:extLst>
              <a:ext uri="{FF2B5EF4-FFF2-40B4-BE49-F238E27FC236}">
                <a16:creationId xmlns="" xmlns:a16="http://schemas.microsoft.com/office/drawing/2014/main" id="{2C51F59D-2E76-F8FE-0B79-277EC139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27" y="557265"/>
            <a:ext cx="5400000" cy="360000"/>
          </a:xfrm>
        </p:spPr>
        <p:txBody>
          <a:bodyPr/>
          <a:lstStyle/>
          <a:p>
            <a:r>
              <a:rPr lang="ko-KR" altLang="en-US"/>
              <a:t>주요 공통 모듈 </a:t>
            </a:r>
            <a:r>
              <a:rPr lang="en-US" altLang="ko-KR"/>
              <a:t>: ResponseService</a:t>
            </a:r>
            <a:endParaRPr lang="ko-KR" altLang="en-US"/>
          </a:p>
        </p:txBody>
      </p:sp>
      <p:sp>
        <p:nvSpPr>
          <p:cNvPr id="3" name="텍스트 개체 틀 9">
            <a:extLst>
              <a:ext uri="{FF2B5EF4-FFF2-40B4-BE49-F238E27FC236}">
                <a16:creationId xmlns="" xmlns:a16="http://schemas.microsoft.com/office/drawing/2014/main" id="{B1DE307A-1650-99A6-9DBF-7DCF309A4E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0765" y="357954"/>
            <a:ext cx="5073650" cy="180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ko-KR" sz="1200"/>
              <a:t>Backend </a:t>
            </a:r>
            <a:r>
              <a:rPr lang="ko-KR" altLang="en-US" sz="1200"/>
              <a:t>공통 모듈</a:t>
            </a:r>
          </a:p>
        </p:txBody>
      </p:sp>
      <p:sp>
        <p:nvSpPr>
          <p:cNvPr id="4" name="텍스트 개체 틀 10">
            <a:extLst>
              <a:ext uri="{FF2B5EF4-FFF2-40B4-BE49-F238E27FC236}">
                <a16:creationId xmlns="" xmlns:a16="http://schemas.microsoft.com/office/drawing/2014/main" id="{DF3CB90C-15F5-B210-23BD-92BEF23A68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7448" y="180460"/>
            <a:ext cx="415177" cy="499880"/>
          </a:xfrm>
        </p:spPr>
        <p:txBody>
          <a:bodyPr/>
          <a:lstStyle/>
          <a:p>
            <a:pPr algn="ctr"/>
            <a:r>
              <a:rPr lang="en-US" altLang="ko-KR"/>
              <a:t>Ⅰ</a:t>
            </a:r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2FB7C137-CF44-682D-0A36-1821FAA2AD64}"/>
              </a:ext>
            </a:extLst>
          </p:cNvPr>
          <p:cNvGrpSpPr/>
          <p:nvPr/>
        </p:nvGrpSpPr>
        <p:grpSpPr>
          <a:xfrm>
            <a:off x="6425127" y="2437189"/>
            <a:ext cx="5410897" cy="2598009"/>
            <a:chOff x="6425127" y="4067666"/>
            <a:chExt cx="5410897" cy="2598009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645A988A-3DCA-ABC1-56A1-B36143C58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25127" y="4067666"/>
              <a:ext cx="5410897" cy="223306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62575F7E-6AB5-8BB2-ADBF-0C7134281BC5}"/>
                </a:ext>
              </a:extLst>
            </p:cNvPr>
            <p:cNvSpPr txBox="1"/>
            <p:nvPr/>
          </p:nvSpPr>
          <p:spPr>
            <a:xfrm>
              <a:off x="8267197" y="6296343"/>
              <a:ext cx="17267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</a:t>
              </a:r>
              <a:r>
                <a: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실제 사용 예시</a:t>
              </a:r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&gt;</a:t>
              </a:r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A4600B2-FB0B-96C5-7F56-5D73C3752EF1}"/>
              </a:ext>
            </a:extLst>
          </p:cNvPr>
          <p:cNvSpPr txBox="1"/>
          <p:nvPr/>
        </p:nvSpPr>
        <p:spPr>
          <a:xfrm>
            <a:off x="345862" y="1477172"/>
            <a:ext cx="51595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ResponseService : API Response 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유형</a:t>
            </a: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ko-KR" altLang="en-US" sz="20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B316FA76-72BA-9399-2E53-451962E9EA90}"/>
              </a:ext>
            </a:extLst>
          </p:cNvPr>
          <p:cNvGrpSpPr/>
          <p:nvPr/>
        </p:nvGrpSpPr>
        <p:grpSpPr>
          <a:xfrm>
            <a:off x="355976" y="2437189"/>
            <a:ext cx="5277587" cy="3862745"/>
            <a:chOff x="355976" y="2423519"/>
            <a:chExt cx="5277587" cy="4673922"/>
          </a:xfrm>
        </p:grpSpPr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BDD1BA89-92B3-303F-A016-D262B6FDE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976" y="2423519"/>
              <a:ext cx="5277587" cy="387721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400905F4-6D41-2A42-1026-12873C7FFC58}"/>
                </a:ext>
              </a:extLst>
            </p:cNvPr>
            <p:cNvSpPr txBox="1"/>
            <p:nvPr/>
          </p:nvSpPr>
          <p:spPr>
            <a:xfrm>
              <a:off x="2367034" y="6315380"/>
              <a:ext cx="1255472" cy="7820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</a:t>
              </a:r>
              <a:r>
                <a: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소스 내용</a:t>
              </a:r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&gt;</a:t>
              </a:r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485337A-CB18-8BB5-9DDE-9B990152404E}"/>
              </a:ext>
            </a:extLst>
          </p:cNvPr>
          <p:cNvSpPr/>
          <p:nvPr/>
        </p:nvSpPr>
        <p:spPr>
          <a:xfrm>
            <a:off x="6642577" y="3429000"/>
            <a:ext cx="2704624" cy="14580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682E458-C487-078B-DC44-AAC1F9C0C946}"/>
              </a:ext>
            </a:extLst>
          </p:cNvPr>
          <p:cNvSpPr/>
          <p:nvPr/>
        </p:nvSpPr>
        <p:spPr>
          <a:xfrm>
            <a:off x="6863537" y="4214814"/>
            <a:ext cx="2786577" cy="14580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9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FE9B265-5AD0-7163-A142-19961E83A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7">
            <a:extLst>
              <a:ext uri="{FF2B5EF4-FFF2-40B4-BE49-F238E27FC236}">
                <a16:creationId xmlns="" xmlns:a16="http://schemas.microsoft.com/office/drawing/2014/main" id="{C1907124-AE79-77CD-D0AA-4EF890B2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27" y="557265"/>
            <a:ext cx="5400000" cy="360000"/>
          </a:xfrm>
        </p:spPr>
        <p:txBody>
          <a:bodyPr/>
          <a:lstStyle/>
          <a:p>
            <a:r>
              <a:rPr lang="ko-KR" altLang="en-US"/>
              <a:t>주요 공통 모듈 </a:t>
            </a:r>
            <a:r>
              <a:rPr lang="en-US" altLang="ko-KR"/>
              <a:t>: </a:t>
            </a:r>
            <a:r>
              <a:rPr lang="ko-KR" altLang="en-US"/>
              <a:t>전역 </a:t>
            </a:r>
            <a:r>
              <a:rPr lang="en-US" altLang="ko-KR"/>
              <a:t>Exception</a:t>
            </a:r>
            <a:endParaRPr lang="ko-KR" altLang="en-US"/>
          </a:p>
        </p:txBody>
      </p:sp>
      <p:sp>
        <p:nvSpPr>
          <p:cNvPr id="3" name="텍스트 개체 틀 9">
            <a:extLst>
              <a:ext uri="{FF2B5EF4-FFF2-40B4-BE49-F238E27FC236}">
                <a16:creationId xmlns="" xmlns:a16="http://schemas.microsoft.com/office/drawing/2014/main" id="{D5CF4372-4169-B796-80D3-DAB1A1C1C7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0765" y="357954"/>
            <a:ext cx="5073650" cy="180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ko-KR" sz="1200"/>
              <a:t>Backend </a:t>
            </a:r>
            <a:r>
              <a:rPr lang="ko-KR" altLang="en-US" sz="1200"/>
              <a:t>공통 모듈</a:t>
            </a:r>
          </a:p>
        </p:txBody>
      </p:sp>
      <p:sp>
        <p:nvSpPr>
          <p:cNvPr id="4" name="텍스트 개체 틀 10">
            <a:extLst>
              <a:ext uri="{FF2B5EF4-FFF2-40B4-BE49-F238E27FC236}">
                <a16:creationId xmlns="" xmlns:a16="http://schemas.microsoft.com/office/drawing/2014/main" id="{C01D3818-3509-C469-1CFA-CDB31EC259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7448" y="180460"/>
            <a:ext cx="415177" cy="499880"/>
          </a:xfrm>
        </p:spPr>
        <p:txBody>
          <a:bodyPr/>
          <a:lstStyle/>
          <a:p>
            <a:pPr algn="ctr"/>
            <a:r>
              <a:rPr lang="en-US" altLang="ko-KR"/>
              <a:t>Ⅰ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4BD39C4F-6748-B39A-F152-9D3493D76BC6}"/>
              </a:ext>
            </a:extLst>
          </p:cNvPr>
          <p:cNvSpPr txBox="1"/>
          <p:nvPr/>
        </p:nvSpPr>
        <p:spPr>
          <a:xfrm>
            <a:off x="345862" y="1139412"/>
            <a:ext cx="112841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Exception : 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전역 </a:t>
            </a: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Exception 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처리</a:t>
            </a: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대부분의 </a:t>
            </a: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Exception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은 </a:t>
            </a: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Spring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제공하는 기본 </a:t>
            </a: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Exceiption 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처리</a:t>
            </a: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            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사용자 </a:t>
            </a: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Exception 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등이 필요한 경우</a:t>
            </a: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Case 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추가</a:t>
            </a: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ko-KR" altLang="en-US" sz="20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E44417EB-9BC5-9CEA-FC70-7CD8F063ABCA}"/>
              </a:ext>
            </a:extLst>
          </p:cNvPr>
          <p:cNvGrpSpPr/>
          <p:nvPr/>
        </p:nvGrpSpPr>
        <p:grpSpPr>
          <a:xfrm>
            <a:off x="4388294" y="2140981"/>
            <a:ext cx="3435478" cy="4054439"/>
            <a:chOff x="335774" y="2100796"/>
            <a:chExt cx="3779026" cy="4054439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3EC23E0E-A4E5-9534-5C3A-B1A9B9E838E7}"/>
                </a:ext>
              </a:extLst>
            </p:cNvPr>
            <p:cNvSpPr txBox="1"/>
            <p:nvPr/>
          </p:nvSpPr>
          <p:spPr>
            <a:xfrm>
              <a:off x="597300" y="5785903"/>
              <a:ext cx="32559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&lt;CommonErrorCode .java &gt;</a:t>
              </a:r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="" xmlns:a16="http://schemas.microsoft.com/office/drawing/2014/main" id="{0DDB1806-B160-BF36-C7CE-257A2D278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5774" y="2100796"/>
              <a:ext cx="3779026" cy="3685107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B8EFA88-7FB7-D26D-D7F0-DC6C915F11B3}"/>
              </a:ext>
            </a:extLst>
          </p:cNvPr>
          <p:cNvGrpSpPr/>
          <p:nvPr/>
        </p:nvGrpSpPr>
        <p:grpSpPr>
          <a:xfrm>
            <a:off x="7967871" y="2140981"/>
            <a:ext cx="4014579" cy="3749649"/>
            <a:chOff x="4217108" y="2407671"/>
            <a:chExt cx="4416037" cy="3749649"/>
          </a:xfrm>
        </p:grpSpPr>
        <p:pic>
          <p:nvPicPr>
            <p:cNvPr id="13" name="그림 12">
              <a:extLst>
                <a:ext uri="{FF2B5EF4-FFF2-40B4-BE49-F238E27FC236}">
                  <a16:creationId xmlns="" xmlns:a16="http://schemas.microsoft.com/office/drawing/2014/main" id="{9A46C04B-FDB9-4D2C-F71F-13800C0E8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7108" y="2407671"/>
              <a:ext cx="4416037" cy="337823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D1DFB72F-51E5-FD20-9D6D-3FC0115E06F1}"/>
                </a:ext>
              </a:extLst>
            </p:cNvPr>
            <p:cNvSpPr txBox="1"/>
            <p:nvPr/>
          </p:nvSpPr>
          <p:spPr>
            <a:xfrm>
              <a:off x="5119929" y="5787988"/>
              <a:ext cx="26103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&lt;UserErrorCode.java&gt;</a:t>
              </a:r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8DB10381-0452-89D8-7955-96136E00369A}"/>
              </a:ext>
            </a:extLst>
          </p:cNvPr>
          <p:cNvGrpSpPr/>
          <p:nvPr/>
        </p:nvGrpSpPr>
        <p:grpSpPr>
          <a:xfrm>
            <a:off x="229616" y="2140981"/>
            <a:ext cx="4014579" cy="3492506"/>
            <a:chOff x="229616" y="2102881"/>
            <a:chExt cx="4014579" cy="3492506"/>
          </a:xfrm>
        </p:grpSpPr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55E30017-2D18-7668-F3E3-5F4686266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616" y="2102881"/>
              <a:ext cx="4014579" cy="312317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9250F6B9-5D58-4A5F-023E-666C5821B615}"/>
                </a:ext>
              </a:extLst>
            </p:cNvPr>
            <p:cNvSpPr txBox="1"/>
            <p:nvPr/>
          </p:nvSpPr>
          <p:spPr>
            <a:xfrm>
              <a:off x="957164" y="5226055"/>
              <a:ext cx="25594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&lt;ExceptionAdvice.java&gt;</a:t>
              </a:r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8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A01C1E-3ED4-0694-03FB-129DE9510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7">
            <a:extLst>
              <a:ext uri="{FF2B5EF4-FFF2-40B4-BE49-F238E27FC236}">
                <a16:creationId xmlns="" xmlns:a16="http://schemas.microsoft.com/office/drawing/2014/main" id="{8F66AB16-F7A0-D25A-171A-F4A6ABA0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127" y="557265"/>
            <a:ext cx="5400000" cy="360000"/>
          </a:xfrm>
        </p:spPr>
        <p:txBody>
          <a:bodyPr/>
          <a:lstStyle/>
          <a:p>
            <a:r>
              <a:rPr lang="ko-KR" altLang="en-US"/>
              <a:t>주요 공통 모듈 </a:t>
            </a:r>
            <a:r>
              <a:rPr lang="en-US" altLang="ko-KR"/>
              <a:t>: RestTemplateConfig</a:t>
            </a:r>
            <a:endParaRPr lang="ko-KR" altLang="en-US"/>
          </a:p>
        </p:txBody>
      </p:sp>
      <p:sp>
        <p:nvSpPr>
          <p:cNvPr id="3" name="텍스트 개체 틀 9">
            <a:extLst>
              <a:ext uri="{FF2B5EF4-FFF2-40B4-BE49-F238E27FC236}">
                <a16:creationId xmlns="" xmlns:a16="http://schemas.microsoft.com/office/drawing/2014/main" id="{B63F379B-6927-58BB-54B2-D13A28EC0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20765" y="357954"/>
            <a:ext cx="5073650" cy="180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ko-KR" sz="1200"/>
              <a:t>Backend </a:t>
            </a:r>
            <a:r>
              <a:rPr lang="ko-KR" altLang="en-US" sz="1200"/>
              <a:t>공통 모듈</a:t>
            </a:r>
          </a:p>
        </p:txBody>
      </p:sp>
      <p:sp>
        <p:nvSpPr>
          <p:cNvPr id="4" name="텍스트 개체 틀 10">
            <a:extLst>
              <a:ext uri="{FF2B5EF4-FFF2-40B4-BE49-F238E27FC236}">
                <a16:creationId xmlns="" xmlns:a16="http://schemas.microsoft.com/office/drawing/2014/main" id="{EC6C2892-31C0-0633-8C24-5F9BBF6A57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7448" y="180460"/>
            <a:ext cx="415177" cy="499880"/>
          </a:xfrm>
        </p:spPr>
        <p:txBody>
          <a:bodyPr/>
          <a:lstStyle/>
          <a:p>
            <a:pPr algn="ctr"/>
            <a:r>
              <a:rPr lang="en-US" altLang="ko-KR"/>
              <a:t>Ⅰ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2F5DCB6-43DC-A9DA-FEA2-555779065BE1}"/>
              </a:ext>
            </a:extLst>
          </p:cNvPr>
          <p:cNvSpPr txBox="1"/>
          <p:nvPr/>
        </p:nvSpPr>
        <p:spPr>
          <a:xfrm>
            <a:off x="345862" y="1139412"/>
            <a:ext cx="112841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RestTemplateConfig : 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다른 </a:t>
            </a: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MSA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</a:t>
            </a: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 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혹은 외부 </a:t>
            </a: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API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호출하는 용도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A774BB7D-14C2-B932-F465-17C59E2B967A}"/>
              </a:ext>
            </a:extLst>
          </p:cNvPr>
          <p:cNvGrpSpPr/>
          <p:nvPr/>
        </p:nvGrpSpPr>
        <p:grpSpPr>
          <a:xfrm>
            <a:off x="762625" y="1761669"/>
            <a:ext cx="5372850" cy="1979282"/>
            <a:chOff x="246920" y="2140980"/>
            <a:chExt cx="5372850" cy="1979282"/>
          </a:xfrm>
        </p:grpSpPr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3DB990A2-7010-62DD-A40E-F5DB6A0714C5}"/>
                </a:ext>
              </a:extLst>
            </p:cNvPr>
            <p:cNvSpPr txBox="1"/>
            <p:nvPr/>
          </p:nvSpPr>
          <p:spPr>
            <a:xfrm>
              <a:off x="1460955" y="3750930"/>
              <a:ext cx="29447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&lt;RestTemplateConfig.java&gt;</a:t>
              </a:r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BB07E03B-F18E-98FB-7361-73EA9A7C2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920" y="2140980"/>
              <a:ext cx="5372850" cy="1609950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7EB22DE6-847E-CDBA-7C09-0A8F7B739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837" y="1761669"/>
            <a:ext cx="4652242" cy="42582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D6692BB-F72E-AC9A-AE8C-9B8727B49793}"/>
              </a:ext>
            </a:extLst>
          </p:cNvPr>
          <p:cNvSpPr txBox="1"/>
          <p:nvPr/>
        </p:nvSpPr>
        <p:spPr>
          <a:xfrm>
            <a:off x="5027082" y="5650614"/>
            <a:ext cx="1726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실제 사용 예시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&gt;</a:t>
            </a:r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1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DBF07F3-7F9E-29F2-40E2-2FC88DE83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사각형: 둥근 모서리 1180">
            <a:extLst>
              <a:ext uri="{FF2B5EF4-FFF2-40B4-BE49-F238E27FC236}">
                <a16:creationId xmlns="" xmlns:a16="http://schemas.microsoft.com/office/drawing/2014/main" id="{5D1414B7-3846-7355-5549-0ABC4C4BC7DF}"/>
              </a:ext>
            </a:extLst>
          </p:cNvPr>
          <p:cNvSpPr/>
          <p:nvPr/>
        </p:nvSpPr>
        <p:spPr>
          <a:xfrm>
            <a:off x="6280245" y="1101255"/>
            <a:ext cx="5493952" cy="5277000"/>
          </a:xfrm>
          <a:prstGeom prst="roundRect">
            <a:avLst>
              <a:gd name="adj" fmla="val 3368"/>
            </a:avLst>
          </a:prstGeom>
          <a:solidFill>
            <a:schemeClr val="accent2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제목 20">
            <a:extLst>
              <a:ext uri="{FF2B5EF4-FFF2-40B4-BE49-F238E27FC236}">
                <a16:creationId xmlns="" xmlns:a16="http://schemas.microsoft.com/office/drawing/2014/main" id="{7D1116CF-879D-FA14-B11C-BC9671E3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구조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="" xmlns:a16="http://schemas.microsoft.com/office/drawing/2014/main" id="{0BA5B150-2F72-3EDC-E47F-5AB40F824E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200"/>
              <a:t>프로젝트 구조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="" xmlns:a16="http://schemas.microsoft.com/office/drawing/2014/main" id="{984B7362-07CF-F166-6308-1056D085CD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7448" y="180460"/>
            <a:ext cx="415177" cy="499880"/>
          </a:xfrm>
        </p:spPr>
        <p:txBody>
          <a:bodyPr/>
          <a:lstStyle/>
          <a:p>
            <a:pPr algn="ctr"/>
            <a:r>
              <a:rPr lang="en-US" altLang="ko-KR"/>
              <a:t>Ⅱ</a:t>
            </a:r>
            <a:endParaRPr lang="ko-KR" altLang="en-US"/>
          </a:p>
        </p:txBody>
      </p:sp>
      <p:grpSp>
        <p:nvGrpSpPr>
          <p:cNvPr id="1065" name="그룹 1064">
            <a:extLst>
              <a:ext uri="{FF2B5EF4-FFF2-40B4-BE49-F238E27FC236}">
                <a16:creationId xmlns="" xmlns:a16="http://schemas.microsoft.com/office/drawing/2014/main" id="{28E6B003-F345-D8F7-8ACC-1693B0F59D43}"/>
              </a:ext>
            </a:extLst>
          </p:cNvPr>
          <p:cNvGrpSpPr/>
          <p:nvPr/>
        </p:nvGrpSpPr>
        <p:grpSpPr>
          <a:xfrm>
            <a:off x="606720" y="1729026"/>
            <a:ext cx="2071977" cy="4369694"/>
            <a:chOff x="606720" y="1729026"/>
            <a:chExt cx="2071977" cy="4369694"/>
          </a:xfrm>
        </p:grpSpPr>
        <p:grpSp>
          <p:nvGrpSpPr>
            <p:cNvPr id="1049" name="그룹 1048">
              <a:extLst>
                <a:ext uri="{FF2B5EF4-FFF2-40B4-BE49-F238E27FC236}">
                  <a16:creationId xmlns="" xmlns:a16="http://schemas.microsoft.com/office/drawing/2014/main" id="{D7D3FB90-1919-E8BA-01C5-2B89CC7A3AA4}"/>
                </a:ext>
              </a:extLst>
            </p:cNvPr>
            <p:cNvGrpSpPr/>
            <p:nvPr/>
          </p:nvGrpSpPr>
          <p:grpSpPr>
            <a:xfrm>
              <a:off x="622911" y="1729026"/>
              <a:ext cx="2055786" cy="2035658"/>
              <a:chOff x="3299474" y="1258616"/>
              <a:chExt cx="2055786" cy="2035658"/>
            </a:xfrm>
          </p:grpSpPr>
          <p:pic>
            <p:nvPicPr>
              <p:cNvPr id="1030" name="Picture 6" descr="Next.js] Next.js 개념 정리. Next.js 개념 정리 | by zero86 | Medium">
                <a:extLst>
                  <a:ext uri="{FF2B5EF4-FFF2-40B4-BE49-F238E27FC236}">
                    <a16:creationId xmlns="" xmlns:a16="http://schemas.microsoft.com/office/drawing/2014/main" id="{44FCEF75-7F17-C748-BB9F-C986AED8AA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9474" y="1258616"/>
                <a:ext cx="2055786" cy="107586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="" xmlns:a16="http://schemas.microsoft.com/office/drawing/2014/main" id="{B75EEDBA-9915-30B2-D4C0-42E468CC64DD}"/>
                  </a:ext>
                </a:extLst>
              </p:cNvPr>
              <p:cNvSpPr txBox="1"/>
              <p:nvPr/>
            </p:nvSpPr>
            <p:spPr>
              <a:xfrm>
                <a:off x="3698026" y="2370944"/>
                <a:ext cx="12586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&lt;</a:t>
                </a:r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포탈</a:t>
                </a:r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&gt;</a:t>
                </a:r>
              </a:p>
              <a:p>
                <a:pPr algn="ctr"/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(PTP)</a:t>
                </a:r>
              </a:p>
              <a:p>
                <a:pPr algn="ctr"/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port:</a:t>
                </a:r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</a:t>
                </a:r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6175</a:t>
                </a:r>
                <a:endPara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grpSp>
          <p:nvGrpSpPr>
            <p:cNvPr id="1050" name="그룹 1049">
              <a:extLst>
                <a:ext uri="{FF2B5EF4-FFF2-40B4-BE49-F238E27FC236}">
                  <a16:creationId xmlns="" xmlns:a16="http://schemas.microsoft.com/office/drawing/2014/main" id="{74DF7074-E93A-4375-15E0-ACA8E36043B7}"/>
                </a:ext>
              </a:extLst>
            </p:cNvPr>
            <p:cNvGrpSpPr/>
            <p:nvPr/>
          </p:nvGrpSpPr>
          <p:grpSpPr>
            <a:xfrm>
              <a:off x="606720" y="3998570"/>
              <a:ext cx="2055786" cy="2100150"/>
              <a:chOff x="6529026" y="1258616"/>
              <a:chExt cx="2055786" cy="2100150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="" xmlns:a16="http://schemas.microsoft.com/office/drawing/2014/main" id="{827C0180-17C6-B91C-35A1-16E0D79D9E3D}"/>
                  </a:ext>
                </a:extLst>
              </p:cNvPr>
              <p:cNvGrpSpPr/>
              <p:nvPr/>
            </p:nvGrpSpPr>
            <p:grpSpPr>
              <a:xfrm>
                <a:off x="6529026" y="1258616"/>
                <a:ext cx="2055786" cy="1075862"/>
                <a:chOff x="7682410" y="1359767"/>
                <a:chExt cx="2055786" cy="1075862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="" xmlns:a16="http://schemas.microsoft.com/office/drawing/2014/main" id="{789E316A-7A0C-035E-227D-33B70DCE027E}"/>
                    </a:ext>
                  </a:extLst>
                </p:cNvPr>
                <p:cNvSpPr/>
                <p:nvPr/>
              </p:nvSpPr>
              <p:spPr>
                <a:xfrm>
                  <a:off x="7682410" y="1359767"/>
                  <a:ext cx="2055786" cy="1075862"/>
                </a:xfrm>
                <a:prstGeom prst="ellipse">
                  <a:avLst/>
                </a:prstGeom>
                <a:solidFill>
                  <a:srgbClr val="F4F5F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4" name="Picture 8" descr="React/Typescript] 리액트 모던 웹 개발 (1)">
                  <a:extLst>
                    <a:ext uri="{FF2B5EF4-FFF2-40B4-BE49-F238E27FC236}">
                      <a16:creationId xmlns="" xmlns:a16="http://schemas.microsoft.com/office/drawing/2014/main" id="{92D1CC85-B206-0D45-F079-727AA9B3E5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56514" y="1445424"/>
                  <a:ext cx="1507578" cy="90454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ADD138BA-9EAD-304A-9E0E-46A180C7593B}"/>
                  </a:ext>
                </a:extLst>
              </p:cNvPr>
              <p:cNvSpPr txBox="1"/>
              <p:nvPr/>
            </p:nvSpPr>
            <p:spPr>
              <a:xfrm>
                <a:off x="6659878" y="2435436"/>
                <a:ext cx="17940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&lt;</a:t>
                </a:r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통합관리시스템</a:t>
                </a:r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&gt;</a:t>
                </a:r>
              </a:p>
              <a:p>
                <a:pPr algn="ctr"/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(IMS)</a:t>
                </a:r>
              </a:p>
              <a:p>
                <a:pPr algn="ctr"/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port:</a:t>
                </a:r>
                <a:r>
                  <a:rPr lang="ko-KR" altLang="en-US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 </a:t>
                </a:r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6174</a:t>
                </a:r>
                <a:endPara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</p:grpSp>
      <p:grpSp>
        <p:nvGrpSpPr>
          <p:cNvPr id="1051" name="그룹 1050">
            <a:extLst>
              <a:ext uri="{FF2B5EF4-FFF2-40B4-BE49-F238E27FC236}">
                <a16:creationId xmlns="" xmlns:a16="http://schemas.microsoft.com/office/drawing/2014/main" id="{80EC71AC-C64E-2F0D-0508-BB9578AE9738}"/>
              </a:ext>
            </a:extLst>
          </p:cNvPr>
          <p:cNvGrpSpPr/>
          <p:nvPr/>
        </p:nvGrpSpPr>
        <p:grpSpPr>
          <a:xfrm>
            <a:off x="4017563" y="3028155"/>
            <a:ext cx="1893031" cy="1834301"/>
            <a:chOff x="5149485" y="2694110"/>
            <a:chExt cx="1893031" cy="1834301"/>
          </a:xfrm>
        </p:grpSpPr>
        <p:pic>
          <p:nvPicPr>
            <p:cNvPr id="1026" name="Picture 2" descr="Announcing Spring Cloud Gateway for Kubernetes 2.0 - Tanzu">
              <a:extLst>
                <a:ext uri="{FF2B5EF4-FFF2-40B4-BE49-F238E27FC236}">
                  <a16:creationId xmlns="" xmlns:a16="http://schemas.microsoft.com/office/drawing/2014/main" id="{31F69A2E-956D-342F-F0F2-228ED7443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9485" y="2694110"/>
              <a:ext cx="1893031" cy="11005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618D00D6-A5C7-5551-C199-E1B060EB38E7}"/>
                </a:ext>
              </a:extLst>
            </p:cNvPr>
            <p:cNvSpPr txBox="1"/>
            <p:nvPr/>
          </p:nvSpPr>
          <p:spPr>
            <a:xfrm>
              <a:off x="5150903" y="3882080"/>
              <a:ext cx="1890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&lt;Local Gateway&gt;</a:t>
              </a:r>
            </a:p>
            <a:p>
              <a:pPr algn="ctr"/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port:</a:t>
              </a:r>
              <a:r>
                <a: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9000</a:t>
              </a:r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108" name="그룹 1107">
            <a:extLst>
              <a:ext uri="{FF2B5EF4-FFF2-40B4-BE49-F238E27FC236}">
                <a16:creationId xmlns="" xmlns:a16="http://schemas.microsoft.com/office/drawing/2014/main" id="{ECF5FD58-C73A-68F0-3F85-9F8262A0B902}"/>
              </a:ext>
            </a:extLst>
          </p:cNvPr>
          <p:cNvGrpSpPr/>
          <p:nvPr/>
        </p:nvGrpSpPr>
        <p:grpSpPr>
          <a:xfrm>
            <a:off x="9290665" y="2453144"/>
            <a:ext cx="2163763" cy="1234231"/>
            <a:chOff x="9290665" y="2349958"/>
            <a:chExt cx="2163763" cy="1234231"/>
          </a:xfrm>
        </p:grpSpPr>
        <p:sp>
          <p:nvSpPr>
            <p:cNvPr id="1091" name="사각형: 둥근 모서리 1090">
              <a:extLst>
                <a:ext uri="{FF2B5EF4-FFF2-40B4-BE49-F238E27FC236}">
                  <a16:creationId xmlns="" xmlns:a16="http://schemas.microsoft.com/office/drawing/2014/main" id="{F68B7F9B-7A3B-AAB9-D94C-84F6768546FE}"/>
                </a:ext>
              </a:extLst>
            </p:cNvPr>
            <p:cNvSpPr/>
            <p:nvPr/>
          </p:nvSpPr>
          <p:spPr>
            <a:xfrm>
              <a:off x="9511245" y="2508327"/>
              <a:ext cx="1943183" cy="1075862"/>
            </a:xfrm>
            <a:prstGeom prst="roundRect">
              <a:avLst/>
            </a:prstGeom>
            <a:solidFill>
              <a:srgbClr val="F4F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92" name="Picture 10" descr="Springboot 의존성 주입이란? @Autowired의 원리와 동작 과정">
              <a:extLst>
                <a:ext uri="{FF2B5EF4-FFF2-40B4-BE49-F238E27FC236}">
                  <a16:creationId xmlns="" xmlns:a16="http://schemas.microsoft.com/office/drawing/2014/main" id="{318C2FAA-4F8F-B499-411D-C53DDB8D2CA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7" t="12880" r="27895" b="14033"/>
            <a:stretch/>
          </p:blipFill>
          <p:spPr bwMode="auto">
            <a:xfrm>
              <a:off x="9290665" y="2349958"/>
              <a:ext cx="441160" cy="409918"/>
            </a:xfrm>
            <a:prstGeom prst="ellipse">
              <a:avLst/>
            </a:prstGeom>
            <a:solidFill>
              <a:srgbClr val="F4F5F5"/>
            </a:solidFill>
            <a:ln>
              <a:solidFill>
                <a:schemeClr val="tx1"/>
              </a:solidFill>
            </a:ln>
          </p:spPr>
        </p:pic>
        <p:sp>
          <p:nvSpPr>
            <p:cNvPr id="1094" name="TextBox 1093">
              <a:extLst>
                <a:ext uri="{FF2B5EF4-FFF2-40B4-BE49-F238E27FC236}">
                  <a16:creationId xmlns="" xmlns:a16="http://schemas.microsoft.com/office/drawing/2014/main" id="{1E9138ED-683E-4F06-F257-62FF8A6636CF}"/>
                </a:ext>
              </a:extLst>
            </p:cNvPr>
            <p:cNvSpPr txBox="1"/>
            <p:nvPr/>
          </p:nvSpPr>
          <p:spPr>
            <a:xfrm>
              <a:off x="9843384" y="2569205"/>
              <a:ext cx="130484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수집관리</a:t>
              </a:r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&gt;</a:t>
              </a:r>
            </a:p>
            <a:p>
              <a:pPr algn="ctr"/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(DCM)</a:t>
              </a:r>
              <a:endPara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095" name="TextBox 1094">
              <a:extLst>
                <a:ext uri="{FF2B5EF4-FFF2-40B4-BE49-F238E27FC236}">
                  <a16:creationId xmlns="" xmlns:a16="http://schemas.microsoft.com/office/drawing/2014/main" id="{CB79977D-8AD8-395E-8E1A-BEF81BB0DA38}"/>
                </a:ext>
              </a:extLst>
            </p:cNvPr>
            <p:cNvSpPr txBox="1"/>
            <p:nvPr/>
          </p:nvSpPr>
          <p:spPr>
            <a:xfrm>
              <a:off x="9685182" y="3000092"/>
              <a:ext cx="1595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port :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8085</a:t>
              </a:r>
            </a:p>
            <a:p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API  : /api/dcm/~</a:t>
              </a:r>
              <a:endPara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109" name="그룹 1108">
            <a:extLst>
              <a:ext uri="{FF2B5EF4-FFF2-40B4-BE49-F238E27FC236}">
                <a16:creationId xmlns="" xmlns:a16="http://schemas.microsoft.com/office/drawing/2014/main" id="{98DE6579-4794-E450-D36D-2997C1EB84C7}"/>
              </a:ext>
            </a:extLst>
          </p:cNvPr>
          <p:cNvGrpSpPr/>
          <p:nvPr/>
        </p:nvGrpSpPr>
        <p:grpSpPr>
          <a:xfrm>
            <a:off x="9290665" y="1129830"/>
            <a:ext cx="2163763" cy="1234231"/>
            <a:chOff x="9290665" y="2349958"/>
            <a:chExt cx="2163763" cy="1234231"/>
          </a:xfrm>
        </p:grpSpPr>
        <p:sp>
          <p:nvSpPr>
            <p:cNvPr id="1110" name="사각형: 둥근 모서리 1109">
              <a:extLst>
                <a:ext uri="{FF2B5EF4-FFF2-40B4-BE49-F238E27FC236}">
                  <a16:creationId xmlns="" xmlns:a16="http://schemas.microsoft.com/office/drawing/2014/main" id="{0CAA7BF4-EC76-0DC9-0BF4-75959393F931}"/>
                </a:ext>
              </a:extLst>
            </p:cNvPr>
            <p:cNvSpPr/>
            <p:nvPr/>
          </p:nvSpPr>
          <p:spPr>
            <a:xfrm>
              <a:off x="9511245" y="2508327"/>
              <a:ext cx="1943183" cy="1075862"/>
            </a:xfrm>
            <a:prstGeom prst="roundRect">
              <a:avLst/>
            </a:prstGeom>
            <a:solidFill>
              <a:srgbClr val="F4F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1" name="Picture 10" descr="Springboot 의존성 주입이란? @Autowired의 원리와 동작 과정">
              <a:extLst>
                <a:ext uri="{FF2B5EF4-FFF2-40B4-BE49-F238E27FC236}">
                  <a16:creationId xmlns="" xmlns:a16="http://schemas.microsoft.com/office/drawing/2014/main" id="{66FE6DBF-71C8-B8DB-C27E-F18CBF520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7" t="12880" r="27895" b="14033"/>
            <a:stretch/>
          </p:blipFill>
          <p:spPr bwMode="auto">
            <a:xfrm>
              <a:off x="9290665" y="2349958"/>
              <a:ext cx="441160" cy="409918"/>
            </a:xfrm>
            <a:prstGeom prst="ellipse">
              <a:avLst/>
            </a:prstGeom>
            <a:solidFill>
              <a:srgbClr val="F4F5F5"/>
            </a:solidFill>
            <a:ln>
              <a:solidFill>
                <a:schemeClr val="tx1"/>
              </a:solidFill>
            </a:ln>
          </p:spPr>
        </p:pic>
        <p:sp>
          <p:nvSpPr>
            <p:cNvPr id="1112" name="TextBox 1111">
              <a:extLst>
                <a:ext uri="{FF2B5EF4-FFF2-40B4-BE49-F238E27FC236}">
                  <a16:creationId xmlns="" xmlns:a16="http://schemas.microsoft.com/office/drawing/2014/main" id="{A2DE39E4-ED3D-578B-8CE3-17549428EB50}"/>
                </a:ext>
              </a:extLst>
            </p:cNvPr>
            <p:cNvSpPr txBox="1"/>
            <p:nvPr/>
          </p:nvSpPr>
          <p:spPr>
            <a:xfrm>
              <a:off x="10000478" y="2569205"/>
              <a:ext cx="99065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시스템 공통</a:t>
              </a:r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&gt;</a:t>
              </a:r>
            </a:p>
            <a:p>
              <a:pPr algn="ctr"/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(SCO)</a:t>
              </a:r>
              <a:endPara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="" xmlns:a16="http://schemas.microsoft.com/office/drawing/2014/main" id="{DC0509ED-DF39-A37A-8547-F11429B37BED}"/>
                </a:ext>
              </a:extLst>
            </p:cNvPr>
            <p:cNvSpPr txBox="1"/>
            <p:nvPr/>
          </p:nvSpPr>
          <p:spPr>
            <a:xfrm>
              <a:off x="9685182" y="3000092"/>
              <a:ext cx="15199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port :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8084</a:t>
              </a:r>
            </a:p>
            <a:p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API  : /api/sco/~</a:t>
              </a:r>
              <a:endPara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114" name="그룹 1113">
            <a:extLst>
              <a:ext uri="{FF2B5EF4-FFF2-40B4-BE49-F238E27FC236}">
                <a16:creationId xmlns="" xmlns:a16="http://schemas.microsoft.com/office/drawing/2014/main" id="{81D27A3B-EE5E-E921-0A6B-868DCA3FB05A}"/>
              </a:ext>
            </a:extLst>
          </p:cNvPr>
          <p:cNvGrpSpPr/>
          <p:nvPr/>
        </p:nvGrpSpPr>
        <p:grpSpPr>
          <a:xfrm>
            <a:off x="9290665" y="5099771"/>
            <a:ext cx="2163763" cy="1234231"/>
            <a:chOff x="9290665" y="2349958"/>
            <a:chExt cx="2163763" cy="1234231"/>
          </a:xfrm>
        </p:grpSpPr>
        <p:sp>
          <p:nvSpPr>
            <p:cNvPr id="1115" name="사각형: 둥근 모서리 1114">
              <a:extLst>
                <a:ext uri="{FF2B5EF4-FFF2-40B4-BE49-F238E27FC236}">
                  <a16:creationId xmlns="" xmlns:a16="http://schemas.microsoft.com/office/drawing/2014/main" id="{D002B415-49D5-23E9-C6EB-26711CED0E4F}"/>
                </a:ext>
              </a:extLst>
            </p:cNvPr>
            <p:cNvSpPr/>
            <p:nvPr/>
          </p:nvSpPr>
          <p:spPr>
            <a:xfrm>
              <a:off x="9511245" y="2508327"/>
              <a:ext cx="1943183" cy="1075862"/>
            </a:xfrm>
            <a:prstGeom prst="roundRect">
              <a:avLst/>
            </a:prstGeom>
            <a:solidFill>
              <a:srgbClr val="F4F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16" name="Picture 10" descr="Springboot 의존성 주입이란? @Autowired의 원리와 동작 과정">
              <a:extLst>
                <a:ext uri="{FF2B5EF4-FFF2-40B4-BE49-F238E27FC236}">
                  <a16:creationId xmlns="" xmlns:a16="http://schemas.microsoft.com/office/drawing/2014/main" id="{F3F49890-1608-3153-38EC-081009B81E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7" t="12880" r="27895" b="14033"/>
            <a:stretch/>
          </p:blipFill>
          <p:spPr bwMode="auto">
            <a:xfrm>
              <a:off x="9290665" y="2349958"/>
              <a:ext cx="441160" cy="409918"/>
            </a:xfrm>
            <a:prstGeom prst="ellipse">
              <a:avLst/>
            </a:prstGeom>
            <a:solidFill>
              <a:srgbClr val="F4F5F5"/>
            </a:solidFill>
            <a:ln>
              <a:solidFill>
                <a:schemeClr val="tx1"/>
              </a:solidFill>
            </a:ln>
          </p:spPr>
        </p:pic>
        <p:sp>
          <p:nvSpPr>
            <p:cNvPr id="1117" name="TextBox 1116">
              <a:extLst>
                <a:ext uri="{FF2B5EF4-FFF2-40B4-BE49-F238E27FC236}">
                  <a16:creationId xmlns="" xmlns:a16="http://schemas.microsoft.com/office/drawing/2014/main" id="{A36AC07B-C369-46BE-75EE-999C54B98EA8}"/>
                </a:ext>
              </a:extLst>
            </p:cNvPr>
            <p:cNvSpPr txBox="1"/>
            <p:nvPr/>
          </p:nvSpPr>
          <p:spPr>
            <a:xfrm>
              <a:off x="9843384" y="2569205"/>
              <a:ext cx="130484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생성관리</a:t>
              </a:r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&gt;</a:t>
              </a:r>
            </a:p>
            <a:p>
              <a:pPr algn="ctr"/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(DRM)</a:t>
              </a:r>
              <a:endPara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="" xmlns:a16="http://schemas.microsoft.com/office/drawing/2014/main" id="{8E20733B-82E8-CE5A-3B29-9518B7FF609E}"/>
                </a:ext>
              </a:extLst>
            </p:cNvPr>
            <p:cNvSpPr txBox="1"/>
            <p:nvPr/>
          </p:nvSpPr>
          <p:spPr>
            <a:xfrm>
              <a:off x="9685182" y="3000092"/>
              <a:ext cx="15648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port :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8087</a:t>
              </a:r>
            </a:p>
            <a:p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API  : /api/drm/~</a:t>
              </a:r>
              <a:endPara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119" name="그룹 1118">
            <a:extLst>
              <a:ext uri="{FF2B5EF4-FFF2-40B4-BE49-F238E27FC236}">
                <a16:creationId xmlns="" xmlns:a16="http://schemas.microsoft.com/office/drawing/2014/main" id="{2ED34EFC-30A5-7DAC-DFDD-1220AC45955B}"/>
              </a:ext>
            </a:extLst>
          </p:cNvPr>
          <p:cNvGrpSpPr/>
          <p:nvPr/>
        </p:nvGrpSpPr>
        <p:grpSpPr>
          <a:xfrm>
            <a:off x="9290665" y="3776458"/>
            <a:ext cx="2163763" cy="1234231"/>
            <a:chOff x="9290665" y="2349958"/>
            <a:chExt cx="2163763" cy="1234231"/>
          </a:xfrm>
        </p:grpSpPr>
        <p:sp>
          <p:nvSpPr>
            <p:cNvPr id="1120" name="사각형: 둥근 모서리 1119">
              <a:extLst>
                <a:ext uri="{FF2B5EF4-FFF2-40B4-BE49-F238E27FC236}">
                  <a16:creationId xmlns="" xmlns:a16="http://schemas.microsoft.com/office/drawing/2014/main" id="{CCBA873E-5939-F739-B9DD-18A3A8F97EE1}"/>
                </a:ext>
              </a:extLst>
            </p:cNvPr>
            <p:cNvSpPr/>
            <p:nvPr/>
          </p:nvSpPr>
          <p:spPr>
            <a:xfrm>
              <a:off x="9511245" y="2508327"/>
              <a:ext cx="1943183" cy="1075862"/>
            </a:xfrm>
            <a:prstGeom prst="roundRect">
              <a:avLst/>
            </a:prstGeom>
            <a:solidFill>
              <a:srgbClr val="F4F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1" name="Picture 10" descr="Springboot 의존성 주입이란? @Autowired의 원리와 동작 과정">
              <a:extLst>
                <a:ext uri="{FF2B5EF4-FFF2-40B4-BE49-F238E27FC236}">
                  <a16:creationId xmlns="" xmlns:a16="http://schemas.microsoft.com/office/drawing/2014/main" id="{76AE3DB5-1366-EA1C-4D60-901C1183E25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7" t="12880" r="27895" b="14033"/>
            <a:stretch/>
          </p:blipFill>
          <p:spPr bwMode="auto">
            <a:xfrm>
              <a:off x="9290665" y="2349958"/>
              <a:ext cx="441160" cy="409918"/>
            </a:xfrm>
            <a:prstGeom prst="ellipse">
              <a:avLst/>
            </a:prstGeom>
            <a:solidFill>
              <a:srgbClr val="F4F5F5"/>
            </a:solidFill>
            <a:ln>
              <a:solidFill>
                <a:schemeClr val="tx1"/>
              </a:solidFill>
            </a:ln>
          </p:spPr>
        </p:pic>
        <p:sp>
          <p:nvSpPr>
            <p:cNvPr id="1122" name="TextBox 1121">
              <a:extLst>
                <a:ext uri="{FF2B5EF4-FFF2-40B4-BE49-F238E27FC236}">
                  <a16:creationId xmlns="" xmlns:a16="http://schemas.microsoft.com/office/drawing/2014/main" id="{C87DBF37-4661-5F3B-5C90-79CB155A9323}"/>
                </a:ext>
              </a:extLst>
            </p:cNvPr>
            <p:cNvSpPr txBox="1"/>
            <p:nvPr/>
          </p:nvSpPr>
          <p:spPr>
            <a:xfrm>
              <a:off x="9843385" y="2569205"/>
              <a:ext cx="130484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데이터 품질관리</a:t>
              </a:r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&gt;</a:t>
              </a:r>
            </a:p>
            <a:p>
              <a:pPr algn="ctr"/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(DQM)</a:t>
              </a:r>
              <a:endPara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23" name="TextBox 1122">
              <a:extLst>
                <a:ext uri="{FF2B5EF4-FFF2-40B4-BE49-F238E27FC236}">
                  <a16:creationId xmlns="" xmlns:a16="http://schemas.microsoft.com/office/drawing/2014/main" id="{2C49B644-DB1C-808D-5BE6-1C3FEEBB8717}"/>
                </a:ext>
              </a:extLst>
            </p:cNvPr>
            <p:cNvSpPr txBox="1"/>
            <p:nvPr/>
          </p:nvSpPr>
          <p:spPr>
            <a:xfrm>
              <a:off x="9685182" y="3000092"/>
              <a:ext cx="16049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port :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8086</a:t>
              </a:r>
            </a:p>
            <a:p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API  : /api/dqm/~</a:t>
              </a:r>
              <a:endPara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124" name="그룹 1123">
            <a:extLst>
              <a:ext uri="{FF2B5EF4-FFF2-40B4-BE49-F238E27FC236}">
                <a16:creationId xmlns="" xmlns:a16="http://schemas.microsoft.com/office/drawing/2014/main" id="{E333626E-F9F4-A3E6-8038-97B6CB80B6FB}"/>
              </a:ext>
            </a:extLst>
          </p:cNvPr>
          <p:cNvGrpSpPr/>
          <p:nvPr/>
        </p:nvGrpSpPr>
        <p:grpSpPr>
          <a:xfrm>
            <a:off x="6760825" y="2955009"/>
            <a:ext cx="2163763" cy="1234231"/>
            <a:chOff x="9290665" y="2349958"/>
            <a:chExt cx="2163763" cy="1234231"/>
          </a:xfrm>
        </p:grpSpPr>
        <p:sp>
          <p:nvSpPr>
            <p:cNvPr id="1125" name="사각형: 둥근 모서리 1124">
              <a:extLst>
                <a:ext uri="{FF2B5EF4-FFF2-40B4-BE49-F238E27FC236}">
                  <a16:creationId xmlns="" xmlns:a16="http://schemas.microsoft.com/office/drawing/2014/main" id="{3D4A3D4A-52F0-BF60-9C10-F588D6692502}"/>
                </a:ext>
              </a:extLst>
            </p:cNvPr>
            <p:cNvSpPr/>
            <p:nvPr/>
          </p:nvSpPr>
          <p:spPr>
            <a:xfrm>
              <a:off x="9511245" y="2508327"/>
              <a:ext cx="1943183" cy="1075862"/>
            </a:xfrm>
            <a:prstGeom prst="roundRect">
              <a:avLst/>
            </a:prstGeom>
            <a:solidFill>
              <a:srgbClr val="F4F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26" name="Picture 10" descr="Springboot 의존성 주입이란? @Autowired의 원리와 동작 과정">
              <a:extLst>
                <a:ext uri="{FF2B5EF4-FFF2-40B4-BE49-F238E27FC236}">
                  <a16:creationId xmlns="" xmlns:a16="http://schemas.microsoft.com/office/drawing/2014/main" id="{A52EB33C-BD6F-9D5D-4AF5-DD5CFFB962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7" t="12880" r="27895" b="14033"/>
            <a:stretch/>
          </p:blipFill>
          <p:spPr bwMode="auto">
            <a:xfrm>
              <a:off x="9290665" y="2349958"/>
              <a:ext cx="441160" cy="409918"/>
            </a:xfrm>
            <a:prstGeom prst="ellipse">
              <a:avLst/>
            </a:prstGeom>
            <a:solidFill>
              <a:srgbClr val="F4F5F5"/>
            </a:solidFill>
            <a:ln>
              <a:solidFill>
                <a:schemeClr val="tx1"/>
              </a:solidFill>
            </a:ln>
          </p:spPr>
        </p:pic>
        <p:sp>
          <p:nvSpPr>
            <p:cNvPr id="1127" name="TextBox 1126">
              <a:extLst>
                <a:ext uri="{FF2B5EF4-FFF2-40B4-BE49-F238E27FC236}">
                  <a16:creationId xmlns="" xmlns:a16="http://schemas.microsoft.com/office/drawing/2014/main" id="{22C22E7F-6C4E-1159-A197-3E5D52A4DFF1}"/>
                </a:ext>
              </a:extLst>
            </p:cNvPr>
            <p:cNvSpPr txBox="1"/>
            <p:nvPr/>
          </p:nvSpPr>
          <p:spPr>
            <a:xfrm>
              <a:off x="10130513" y="2569205"/>
              <a:ext cx="730585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&lt;MY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통계</a:t>
              </a:r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&gt;</a:t>
              </a:r>
            </a:p>
            <a:p>
              <a:pPr algn="ctr"/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(MYS)</a:t>
              </a:r>
              <a:endPara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="" xmlns:a16="http://schemas.microsoft.com/office/drawing/2014/main" id="{44750182-CDE1-38CB-2ABD-73665E4BD4B5}"/>
                </a:ext>
              </a:extLst>
            </p:cNvPr>
            <p:cNvSpPr txBox="1"/>
            <p:nvPr/>
          </p:nvSpPr>
          <p:spPr>
            <a:xfrm>
              <a:off x="9685182" y="3000092"/>
              <a:ext cx="15840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port :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8082</a:t>
              </a:r>
            </a:p>
            <a:p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API  : /api/mys/~</a:t>
              </a:r>
              <a:endPara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129" name="그룹 1128">
            <a:extLst>
              <a:ext uri="{FF2B5EF4-FFF2-40B4-BE49-F238E27FC236}">
                <a16:creationId xmlns="" xmlns:a16="http://schemas.microsoft.com/office/drawing/2014/main" id="{8CDB5ADB-B156-36E6-6FDC-601F25AF6E9A}"/>
              </a:ext>
            </a:extLst>
          </p:cNvPr>
          <p:cNvGrpSpPr/>
          <p:nvPr/>
        </p:nvGrpSpPr>
        <p:grpSpPr>
          <a:xfrm>
            <a:off x="6760825" y="1631695"/>
            <a:ext cx="2163763" cy="1234231"/>
            <a:chOff x="9290665" y="2349958"/>
            <a:chExt cx="2163763" cy="1234231"/>
          </a:xfrm>
        </p:grpSpPr>
        <p:sp>
          <p:nvSpPr>
            <p:cNvPr id="1130" name="사각형: 둥근 모서리 1129">
              <a:extLst>
                <a:ext uri="{FF2B5EF4-FFF2-40B4-BE49-F238E27FC236}">
                  <a16:creationId xmlns="" xmlns:a16="http://schemas.microsoft.com/office/drawing/2014/main" id="{8D5EF1A4-C208-3FA8-2F4A-4923FE7B3629}"/>
                </a:ext>
              </a:extLst>
            </p:cNvPr>
            <p:cNvSpPr/>
            <p:nvPr/>
          </p:nvSpPr>
          <p:spPr>
            <a:xfrm>
              <a:off x="9511245" y="2508327"/>
              <a:ext cx="1943183" cy="1075862"/>
            </a:xfrm>
            <a:prstGeom prst="roundRect">
              <a:avLst/>
            </a:prstGeom>
            <a:solidFill>
              <a:srgbClr val="F4F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1" name="Picture 10" descr="Springboot 의존성 주입이란? @Autowired의 원리와 동작 과정">
              <a:extLst>
                <a:ext uri="{FF2B5EF4-FFF2-40B4-BE49-F238E27FC236}">
                  <a16:creationId xmlns="" xmlns:a16="http://schemas.microsoft.com/office/drawing/2014/main" id="{DE3CE956-69D2-CF93-5B63-3A29B88C4C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7" t="12880" r="27895" b="14033"/>
            <a:stretch/>
          </p:blipFill>
          <p:spPr bwMode="auto">
            <a:xfrm>
              <a:off x="9290665" y="2349958"/>
              <a:ext cx="441160" cy="409918"/>
            </a:xfrm>
            <a:prstGeom prst="ellipse">
              <a:avLst/>
            </a:prstGeom>
            <a:solidFill>
              <a:srgbClr val="F4F5F5"/>
            </a:solidFill>
            <a:ln>
              <a:solidFill>
                <a:schemeClr val="tx1"/>
              </a:solidFill>
            </a:ln>
          </p:spPr>
        </p:pic>
        <p:sp>
          <p:nvSpPr>
            <p:cNvPr id="1132" name="TextBox 1131">
              <a:extLst>
                <a:ext uri="{FF2B5EF4-FFF2-40B4-BE49-F238E27FC236}">
                  <a16:creationId xmlns="" xmlns:a16="http://schemas.microsoft.com/office/drawing/2014/main" id="{21D04913-A726-E9B8-B491-857845D2B24A}"/>
                </a:ext>
              </a:extLst>
            </p:cNvPr>
            <p:cNvSpPr txBox="1"/>
            <p:nvPr/>
          </p:nvSpPr>
          <p:spPr>
            <a:xfrm>
              <a:off x="10104673" y="2569205"/>
              <a:ext cx="78226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공연통계</a:t>
              </a:r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&gt;</a:t>
              </a:r>
            </a:p>
            <a:p>
              <a:pPr algn="ctr"/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(RPS)</a:t>
              </a:r>
              <a:endPara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33" name="TextBox 1132">
              <a:extLst>
                <a:ext uri="{FF2B5EF4-FFF2-40B4-BE49-F238E27FC236}">
                  <a16:creationId xmlns="" xmlns:a16="http://schemas.microsoft.com/office/drawing/2014/main" id="{0E2DAE3F-C8FC-A9F7-AD9F-F777F66B847C}"/>
                </a:ext>
              </a:extLst>
            </p:cNvPr>
            <p:cNvSpPr txBox="1"/>
            <p:nvPr/>
          </p:nvSpPr>
          <p:spPr>
            <a:xfrm>
              <a:off x="9685182" y="3000092"/>
              <a:ext cx="14941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port :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8081</a:t>
              </a:r>
            </a:p>
            <a:p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API  : /api/prs/~</a:t>
              </a:r>
              <a:endPara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1134" name="그룹 1133">
            <a:extLst>
              <a:ext uri="{FF2B5EF4-FFF2-40B4-BE49-F238E27FC236}">
                <a16:creationId xmlns="" xmlns:a16="http://schemas.microsoft.com/office/drawing/2014/main" id="{9E78D803-C144-4A79-E655-862F82B083AE}"/>
              </a:ext>
            </a:extLst>
          </p:cNvPr>
          <p:cNvGrpSpPr/>
          <p:nvPr/>
        </p:nvGrpSpPr>
        <p:grpSpPr>
          <a:xfrm>
            <a:off x="6760825" y="4278323"/>
            <a:ext cx="2163763" cy="1234231"/>
            <a:chOff x="9290665" y="2349958"/>
            <a:chExt cx="2163763" cy="1234231"/>
          </a:xfrm>
        </p:grpSpPr>
        <p:sp>
          <p:nvSpPr>
            <p:cNvPr id="1135" name="사각형: 둥근 모서리 1134">
              <a:extLst>
                <a:ext uri="{FF2B5EF4-FFF2-40B4-BE49-F238E27FC236}">
                  <a16:creationId xmlns="" xmlns:a16="http://schemas.microsoft.com/office/drawing/2014/main" id="{F9CDE25E-2348-8ED7-10B4-E3171DDB53A7}"/>
                </a:ext>
              </a:extLst>
            </p:cNvPr>
            <p:cNvSpPr/>
            <p:nvPr/>
          </p:nvSpPr>
          <p:spPr>
            <a:xfrm>
              <a:off x="9511245" y="2508327"/>
              <a:ext cx="1943183" cy="1075862"/>
            </a:xfrm>
            <a:prstGeom prst="roundRect">
              <a:avLst/>
            </a:prstGeom>
            <a:solidFill>
              <a:srgbClr val="F4F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6" name="Picture 10" descr="Springboot 의존성 주입이란? @Autowired의 원리와 동작 과정">
              <a:extLst>
                <a:ext uri="{FF2B5EF4-FFF2-40B4-BE49-F238E27FC236}">
                  <a16:creationId xmlns="" xmlns:a16="http://schemas.microsoft.com/office/drawing/2014/main" id="{5E7D3C24-DB48-DCE2-1205-736BBE6ECC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57" t="12880" r="27895" b="14033"/>
            <a:stretch/>
          </p:blipFill>
          <p:spPr bwMode="auto">
            <a:xfrm>
              <a:off x="9290665" y="2349958"/>
              <a:ext cx="441160" cy="409918"/>
            </a:xfrm>
            <a:prstGeom prst="ellipse">
              <a:avLst/>
            </a:prstGeom>
            <a:solidFill>
              <a:srgbClr val="F4F5F5"/>
            </a:solidFill>
            <a:ln>
              <a:solidFill>
                <a:schemeClr val="tx1"/>
              </a:solidFill>
            </a:ln>
          </p:spPr>
        </p:pic>
        <p:sp>
          <p:nvSpPr>
            <p:cNvPr id="1137" name="TextBox 1136">
              <a:extLst>
                <a:ext uri="{FF2B5EF4-FFF2-40B4-BE49-F238E27FC236}">
                  <a16:creationId xmlns="" xmlns:a16="http://schemas.microsoft.com/office/drawing/2014/main" id="{DCEB0593-EC59-9E9A-17B5-CB791A5DA079}"/>
                </a:ext>
              </a:extLst>
            </p:cNvPr>
            <p:cNvSpPr txBox="1"/>
            <p:nvPr/>
          </p:nvSpPr>
          <p:spPr>
            <a:xfrm>
              <a:off x="10104674" y="2569205"/>
              <a:ext cx="782266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포털공통</a:t>
              </a:r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&gt;</a:t>
              </a:r>
            </a:p>
            <a:p>
              <a:pPr algn="ctr"/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(PCO)</a:t>
              </a:r>
              <a:endPara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="" xmlns:a16="http://schemas.microsoft.com/office/drawing/2014/main" id="{F0F2EE6A-6226-32A7-D28D-393A44B067F5}"/>
                </a:ext>
              </a:extLst>
            </p:cNvPr>
            <p:cNvSpPr txBox="1"/>
            <p:nvPr/>
          </p:nvSpPr>
          <p:spPr>
            <a:xfrm>
              <a:off x="9685182" y="3000092"/>
              <a:ext cx="15295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port :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8083</a:t>
              </a:r>
            </a:p>
            <a:p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API  : /api/pco/~</a:t>
              </a:r>
              <a:endPara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cxnSp>
        <p:nvCxnSpPr>
          <p:cNvPr id="1140" name="직선 화살표 연결선 1139">
            <a:extLst>
              <a:ext uri="{FF2B5EF4-FFF2-40B4-BE49-F238E27FC236}">
                <a16:creationId xmlns="" xmlns:a16="http://schemas.microsoft.com/office/drawing/2014/main" id="{9B946183-F9A0-3BCD-9B65-35E93F79940F}"/>
              </a:ext>
            </a:extLst>
          </p:cNvPr>
          <p:cNvCxnSpPr>
            <a:stCxn id="1030" idx="6"/>
            <a:endCxn id="1026" idx="2"/>
          </p:cNvCxnSpPr>
          <p:nvPr/>
        </p:nvCxnSpPr>
        <p:spPr>
          <a:xfrm>
            <a:off x="2678697" y="2266957"/>
            <a:ext cx="1338866" cy="1311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2" name="직선 화살표 연결선 1141">
            <a:extLst>
              <a:ext uri="{FF2B5EF4-FFF2-40B4-BE49-F238E27FC236}">
                <a16:creationId xmlns="" xmlns:a16="http://schemas.microsoft.com/office/drawing/2014/main" id="{98D4CDC1-7A7E-E81D-6C11-C5A4D1B01566}"/>
              </a:ext>
            </a:extLst>
          </p:cNvPr>
          <p:cNvCxnSpPr>
            <a:stCxn id="33" idx="6"/>
            <a:endCxn id="1026" idx="2"/>
          </p:cNvCxnSpPr>
          <p:nvPr/>
        </p:nvCxnSpPr>
        <p:spPr>
          <a:xfrm flipV="1">
            <a:off x="2662506" y="3578414"/>
            <a:ext cx="1355057" cy="95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46" name="그룹 1145">
            <a:extLst>
              <a:ext uri="{FF2B5EF4-FFF2-40B4-BE49-F238E27FC236}">
                <a16:creationId xmlns="" xmlns:a16="http://schemas.microsoft.com/office/drawing/2014/main" id="{BD595E23-2D00-4A01-D416-6A9F5CDC21CB}"/>
              </a:ext>
            </a:extLst>
          </p:cNvPr>
          <p:cNvGrpSpPr/>
          <p:nvPr/>
        </p:nvGrpSpPr>
        <p:grpSpPr>
          <a:xfrm>
            <a:off x="2669740" y="3772666"/>
            <a:ext cx="1499438" cy="459602"/>
            <a:chOff x="3779466" y="1588473"/>
            <a:chExt cx="1499438" cy="459602"/>
          </a:xfrm>
        </p:grpSpPr>
        <p:pic>
          <p:nvPicPr>
            <p:cNvPr id="1144" name="그림 1143">
              <a:extLst>
                <a:ext uri="{FF2B5EF4-FFF2-40B4-BE49-F238E27FC236}">
                  <a16:creationId xmlns="" xmlns:a16="http://schemas.microsoft.com/office/drawing/2014/main" id="{9AACF222-14D6-87E6-63EB-89966CC75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70205" r="62965" b="14378"/>
            <a:stretch/>
          </p:blipFill>
          <p:spPr>
            <a:xfrm>
              <a:off x="3779466" y="1813078"/>
              <a:ext cx="1499438" cy="234997"/>
            </a:xfrm>
            <a:prstGeom prst="rect">
              <a:avLst/>
            </a:prstGeom>
          </p:spPr>
        </p:pic>
        <p:sp>
          <p:nvSpPr>
            <p:cNvPr id="1145" name="TextBox 1144">
              <a:extLst>
                <a:ext uri="{FF2B5EF4-FFF2-40B4-BE49-F238E27FC236}">
                  <a16:creationId xmlns="" xmlns:a16="http://schemas.microsoft.com/office/drawing/2014/main" id="{FE9A6F7F-34E1-8A8A-0E23-1650B93879E6}"/>
                </a:ext>
              </a:extLst>
            </p:cNvPr>
            <p:cNvSpPr txBox="1"/>
            <p:nvPr/>
          </p:nvSpPr>
          <p:spPr>
            <a:xfrm>
              <a:off x="3796464" y="1588473"/>
              <a:ext cx="1125821" cy="215444"/>
            </a:xfrm>
            <a:prstGeom prst="rect">
              <a:avLst/>
            </a:prstGeom>
            <a:solidFill>
              <a:srgbClr val="F4F5F5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.env.local 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파일</a:t>
              </a:r>
            </a:p>
          </p:txBody>
        </p:sp>
      </p:grpSp>
      <p:cxnSp>
        <p:nvCxnSpPr>
          <p:cNvPr id="1150" name="연결선: 꺾임 1149">
            <a:extLst>
              <a:ext uri="{FF2B5EF4-FFF2-40B4-BE49-F238E27FC236}">
                <a16:creationId xmlns="" xmlns:a16="http://schemas.microsoft.com/office/drawing/2014/main" id="{F532A315-1B42-10B0-DA7C-DF0B2CBBB6D1}"/>
              </a:ext>
            </a:extLst>
          </p:cNvPr>
          <p:cNvCxnSpPr>
            <a:endCxn id="1130" idx="1"/>
          </p:cNvCxnSpPr>
          <p:nvPr/>
        </p:nvCxnSpPr>
        <p:spPr>
          <a:xfrm flipV="1">
            <a:off x="5910594" y="2327995"/>
            <a:ext cx="1070811" cy="1177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2" name="연결선: 꺾임 1151">
            <a:extLst>
              <a:ext uri="{FF2B5EF4-FFF2-40B4-BE49-F238E27FC236}">
                <a16:creationId xmlns="" xmlns:a16="http://schemas.microsoft.com/office/drawing/2014/main" id="{B2B9810A-BBC3-CCBA-1091-CBD68540420E}"/>
              </a:ext>
            </a:extLst>
          </p:cNvPr>
          <p:cNvCxnSpPr>
            <a:endCxn id="1135" idx="1"/>
          </p:cNvCxnSpPr>
          <p:nvPr/>
        </p:nvCxnSpPr>
        <p:spPr>
          <a:xfrm>
            <a:off x="5910594" y="3505586"/>
            <a:ext cx="1070811" cy="14690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4" name="직선 화살표 연결선 1153">
            <a:extLst>
              <a:ext uri="{FF2B5EF4-FFF2-40B4-BE49-F238E27FC236}">
                <a16:creationId xmlns="" xmlns:a16="http://schemas.microsoft.com/office/drawing/2014/main" id="{2AE1B6A0-0320-CE2A-93ED-BB9C0F48E442}"/>
              </a:ext>
            </a:extLst>
          </p:cNvPr>
          <p:cNvCxnSpPr/>
          <p:nvPr/>
        </p:nvCxnSpPr>
        <p:spPr>
          <a:xfrm>
            <a:off x="5910594" y="3505586"/>
            <a:ext cx="1070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0" name="연결선: 꺾임 1169">
            <a:extLst>
              <a:ext uri="{FF2B5EF4-FFF2-40B4-BE49-F238E27FC236}">
                <a16:creationId xmlns="" xmlns:a16="http://schemas.microsoft.com/office/drawing/2014/main" id="{79CE5B57-7129-D42C-209C-889EA5BF97A4}"/>
              </a:ext>
            </a:extLst>
          </p:cNvPr>
          <p:cNvCxnSpPr>
            <a:stCxn id="1110" idx="1"/>
            <a:endCxn id="1115" idx="1"/>
          </p:cNvCxnSpPr>
          <p:nvPr/>
        </p:nvCxnSpPr>
        <p:spPr>
          <a:xfrm rot="10800000" flipV="1">
            <a:off x="9511245" y="1826129"/>
            <a:ext cx="12700" cy="3969941"/>
          </a:xfrm>
          <a:prstGeom prst="bentConnector3">
            <a:avLst>
              <a:gd name="adj1" fmla="val 288318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2" name="연결선: 꺾임 1171">
            <a:extLst>
              <a:ext uri="{FF2B5EF4-FFF2-40B4-BE49-F238E27FC236}">
                <a16:creationId xmlns="" xmlns:a16="http://schemas.microsoft.com/office/drawing/2014/main" id="{ED63E596-9A43-526A-413D-A3E995DFE065}"/>
              </a:ext>
            </a:extLst>
          </p:cNvPr>
          <p:cNvCxnSpPr>
            <a:cxnSpLocks/>
            <a:stCxn id="1091" idx="1"/>
            <a:endCxn id="1120" idx="1"/>
          </p:cNvCxnSpPr>
          <p:nvPr/>
        </p:nvCxnSpPr>
        <p:spPr>
          <a:xfrm rot="10800000" flipV="1">
            <a:off x="9511245" y="3149444"/>
            <a:ext cx="12700" cy="1323314"/>
          </a:xfrm>
          <a:prstGeom prst="bentConnector3">
            <a:avLst>
              <a:gd name="adj1" fmla="val 288318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7" name="연결선: 꺾임 1176">
            <a:extLst>
              <a:ext uri="{FF2B5EF4-FFF2-40B4-BE49-F238E27FC236}">
                <a16:creationId xmlns="" xmlns:a16="http://schemas.microsoft.com/office/drawing/2014/main" id="{4626BEDE-3CAB-9883-EA2D-1054D9860F42}"/>
              </a:ext>
            </a:extLst>
          </p:cNvPr>
          <p:cNvCxnSpPr>
            <a:cxnSpLocks/>
          </p:cNvCxnSpPr>
          <p:nvPr/>
        </p:nvCxnSpPr>
        <p:spPr>
          <a:xfrm flipV="1">
            <a:off x="5910594" y="2934040"/>
            <a:ext cx="3239756" cy="571546"/>
          </a:xfrm>
          <a:prstGeom prst="bentConnector3">
            <a:avLst>
              <a:gd name="adj1" fmla="val 16484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2" name="TextBox 1191">
            <a:extLst>
              <a:ext uri="{FF2B5EF4-FFF2-40B4-BE49-F238E27FC236}">
                <a16:creationId xmlns="" xmlns:a16="http://schemas.microsoft.com/office/drawing/2014/main" id="{7E5AA658-AF1A-75C7-EA5E-D822B21AAA17}"/>
              </a:ext>
            </a:extLst>
          </p:cNvPr>
          <p:cNvSpPr txBox="1"/>
          <p:nvPr/>
        </p:nvSpPr>
        <p:spPr>
          <a:xfrm>
            <a:off x="6277911" y="1094441"/>
            <a:ext cx="1728357" cy="369332"/>
          </a:xfrm>
          <a:prstGeom prst="rect">
            <a:avLst/>
          </a:prstGeom>
          <a:solidFill>
            <a:schemeClr val="bg1"/>
          </a:solidFill>
          <a:ln w="1397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&lt;modular-app&gt;</a:t>
            </a:r>
          </a:p>
        </p:txBody>
      </p:sp>
      <p:pic>
        <p:nvPicPr>
          <p:cNvPr id="2" name="Picture 2" descr="Istio 아키텍처와 기능 이해하기">
            <a:extLst>
              <a:ext uri="{FF2B5EF4-FFF2-40B4-BE49-F238E27FC236}">
                <a16:creationId xmlns="" xmlns:a16="http://schemas.microsoft.com/office/drawing/2014/main" id="{B01839E1-3F43-BD11-F1F7-D7C82CAEC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92" y="1348731"/>
            <a:ext cx="1507578" cy="1004423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>
            <a:extLst>
              <a:ext uri="{FF2B5EF4-FFF2-40B4-BE49-F238E27FC236}">
                <a16:creationId xmlns="" xmlns:a16="http://schemas.microsoft.com/office/drawing/2014/main" id="{7829F367-9FBD-858B-E45A-12D082BA1F38}"/>
              </a:ext>
            </a:extLst>
          </p:cNvPr>
          <p:cNvCxnSpPr>
            <a:cxnSpLocks/>
            <a:stCxn id="1026" idx="0"/>
            <a:endCxn id="2" idx="4"/>
          </p:cNvCxnSpPr>
          <p:nvPr/>
        </p:nvCxnSpPr>
        <p:spPr>
          <a:xfrm flipV="1">
            <a:off x="4964079" y="2353154"/>
            <a:ext cx="4602" cy="675001"/>
          </a:xfrm>
          <a:prstGeom prst="straightConnector1">
            <a:avLst/>
          </a:prstGeom>
          <a:ln>
            <a:prstDash val="dash"/>
            <a:headEnd type="triangle" w="lg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85C053A-65E3-737D-0CCB-A1BCEE846530}"/>
              </a:ext>
            </a:extLst>
          </p:cNvPr>
          <p:cNvSpPr txBox="1"/>
          <p:nvPr/>
        </p:nvSpPr>
        <p:spPr>
          <a:xfrm>
            <a:off x="4155171" y="920073"/>
            <a:ext cx="1617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&lt;Dev/Prod Gateway&gt;</a:t>
            </a:r>
          </a:p>
          <a:p>
            <a:pPr algn="ctr"/>
            <a:r>
              <a:rPr lang="en-US" altLang="ko-KR" sz="12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port:</a:t>
            </a:r>
            <a:r>
              <a:rPr lang="ko-KR" altLang="en-US" sz="12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12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9001</a:t>
            </a:r>
            <a:endParaRPr lang="ko-KR" altLang="en-US" sz="12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2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724053C-C39F-97E6-E36A-22D30099D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>
            <a:extLst>
              <a:ext uri="{FF2B5EF4-FFF2-40B4-BE49-F238E27FC236}">
                <a16:creationId xmlns="" xmlns:a16="http://schemas.microsoft.com/office/drawing/2014/main" id="{CDD9F13E-B96A-6447-80BB-1BAF3DF2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MSA</a:t>
            </a:r>
            <a:r>
              <a:rPr lang="ko-KR" altLang="en-US"/>
              <a:t> 패키지 구조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="" xmlns:a16="http://schemas.microsoft.com/office/drawing/2014/main" id="{424C305B-1A5C-543D-06F8-8D59BFDA9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ko-KR" altLang="en-US" sz="1200"/>
              <a:t>프로젝트 구조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="" xmlns:a16="http://schemas.microsoft.com/office/drawing/2014/main" id="{E50B0678-E260-90EE-4014-FD50B4F07D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7448" y="180460"/>
            <a:ext cx="415177" cy="499880"/>
          </a:xfrm>
        </p:spPr>
        <p:txBody>
          <a:bodyPr/>
          <a:lstStyle/>
          <a:p>
            <a:pPr algn="ctr"/>
            <a:r>
              <a:rPr lang="en-US" altLang="ko-KR"/>
              <a:t>Ⅱ</a:t>
            </a:r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09D672AE-651E-62FA-8BA6-CD42C6D22E58}"/>
              </a:ext>
            </a:extLst>
          </p:cNvPr>
          <p:cNvGrpSpPr/>
          <p:nvPr/>
        </p:nvGrpSpPr>
        <p:grpSpPr>
          <a:xfrm>
            <a:off x="352745" y="1185139"/>
            <a:ext cx="3620006" cy="3324176"/>
            <a:chOff x="352745" y="1388154"/>
            <a:chExt cx="3620006" cy="3324176"/>
          </a:xfrm>
        </p:grpSpPr>
        <p:pic>
          <p:nvPicPr>
            <p:cNvPr id="3" name="그림 2">
              <a:extLst>
                <a:ext uri="{FF2B5EF4-FFF2-40B4-BE49-F238E27FC236}">
                  <a16:creationId xmlns="" xmlns:a16="http://schemas.microsoft.com/office/drawing/2014/main" id="{2F3C786C-2677-F9CB-BBAC-DB84DE3D9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745" y="1388154"/>
              <a:ext cx="3620006" cy="288717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0737D9E8-26C7-C182-8AB8-5E9248846A7B}"/>
                </a:ext>
              </a:extLst>
            </p:cNvPr>
            <p:cNvSpPr txBox="1"/>
            <p:nvPr/>
          </p:nvSpPr>
          <p:spPr>
            <a:xfrm>
              <a:off x="1138734" y="4334172"/>
              <a:ext cx="2048029" cy="3781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&lt;MSA </a:t>
              </a:r>
              <a:r>
                <a:rPr lang="ko-KR" altLang="en-US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패키지 구조</a:t>
              </a:r>
              <a:r>
                <a:rPr lang="en-US" altLang="ko-KR" dirty="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&gt;</a:t>
              </a:r>
              <a:endPara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6025061F-42A1-D30D-D6E1-3550D8A36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53" y="1171254"/>
            <a:ext cx="2252770" cy="5094758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56CD7356-E0F0-9964-A78F-5BEC7291B563}"/>
              </a:ext>
            </a:extLst>
          </p:cNvPr>
          <p:cNvGrpSpPr/>
          <p:nvPr/>
        </p:nvGrpSpPr>
        <p:grpSpPr>
          <a:xfrm>
            <a:off x="1016763" y="5163000"/>
            <a:ext cx="3083065" cy="1054460"/>
            <a:chOff x="1008671" y="5211552"/>
            <a:chExt cx="3083065" cy="1054460"/>
          </a:xfrm>
        </p:grpSpPr>
        <p:sp>
          <p:nvSpPr>
            <p:cNvPr id="1027" name="TextBox 1026">
              <a:extLst>
                <a:ext uri="{FF2B5EF4-FFF2-40B4-BE49-F238E27FC236}">
                  <a16:creationId xmlns="" xmlns:a16="http://schemas.microsoft.com/office/drawing/2014/main" id="{B3CFACB9-4D45-AFA0-C211-715A6D566646}"/>
                </a:ext>
              </a:extLst>
            </p:cNvPr>
            <p:cNvSpPr txBox="1"/>
            <p:nvPr/>
          </p:nvSpPr>
          <p:spPr>
            <a:xfrm>
              <a:off x="1008671" y="5527348"/>
              <a:ext cx="308306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MSA Sample 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패키지 구조는</a:t>
              </a:r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/>
              </a:r>
              <a:b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</a:br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git Tea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의 각 </a:t>
              </a:r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MSA repository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의 </a:t>
              </a:r>
              <a:r>
                <a:rPr lang="en-US" altLang="ko-KR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‘sample’ branch</a:t>
              </a:r>
              <a:r>
                <a:rPr lang="ko-KR" altLang="en-US" sz="14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에 위치</a:t>
              </a:r>
              <a:endParaRPr lang="en-US" altLang="ko-KR" sz="14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C267E3FD-0184-1168-8247-E6891DE729B6}"/>
                </a:ext>
              </a:extLst>
            </p:cNvPr>
            <p:cNvSpPr txBox="1"/>
            <p:nvPr/>
          </p:nvSpPr>
          <p:spPr>
            <a:xfrm>
              <a:off x="2258657" y="5211552"/>
              <a:ext cx="1744067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</a:t>
              </a:r>
              <a:r>
                <a: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실제 패키지 구조</a:t>
              </a:r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&gt;</a:t>
              </a:r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30125C6F-0060-5333-AA4A-8BE62A3B4C8F}"/>
              </a:ext>
            </a:extLst>
          </p:cNvPr>
          <p:cNvGrpSpPr/>
          <p:nvPr/>
        </p:nvGrpSpPr>
        <p:grpSpPr>
          <a:xfrm>
            <a:off x="6447441" y="1185139"/>
            <a:ext cx="3491529" cy="3917952"/>
            <a:chOff x="6447441" y="1185138"/>
            <a:chExt cx="3491529" cy="3917952"/>
          </a:xfrm>
        </p:grpSpPr>
        <p:pic>
          <p:nvPicPr>
            <p:cNvPr id="22" name="그림 21">
              <a:extLst>
                <a:ext uri="{FF2B5EF4-FFF2-40B4-BE49-F238E27FC236}">
                  <a16:creationId xmlns="" xmlns:a16="http://schemas.microsoft.com/office/drawing/2014/main" id="{5CEE3B24-E430-1253-B74D-F56DEB077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0626" y="1185138"/>
              <a:ext cx="2552779" cy="347634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856C69B1-D386-3EB1-F0A3-2B5486D37071}"/>
                </a:ext>
              </a:extLst>
            </p:cNvPr>
            <p:cNvSpPr txBox="1"/>
            <p:nvPr/>
          </p:nvSpPr>
          <p:spPr>
            <a:xfrm>
              <a:off x="6447441" y="4733758"/>
              <a:ext cx="3491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&lt;MSA </a:t>
              </a:r>
              <a:r>
                <a: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별 </a:t>
              </a:r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application.yml</a:t>
              </a:r>
              <a:r>
                <a: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필수값</a:t>
              </a:r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&gt;</a:t>
              </a:r>
              <a:endPara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03B5DA2B-C876-16EA-9675-4E303B298537}"/>
              </a:ext>
            </a:extLst>
          </p:cNvPr>
          <p:cNvGrpSpPr/>
          <p:nvPr/>
        </p:nvGrpSpPr>
        <p:grpSpPr>
          <a:xfrm>
            <a:off x="10096654" y="1171254"/>
            <a:ext cx="1659474" cy="1188078"/>
            <a:chOff x="10179781" y="1134336"/>
            <a:chExt cx="1659474" cy="1188078"/>
          </a:xfrm>
        </p:grpSpPr>
        <p:sp>
          <p:nvSpPr>
            <p:cNvPr id="30" name="직사각형 29">
              <a:extLst>
                <a:ext uri="{FF2B5EF4-FFF2-40B4-BE49-F238E27FC236}">
                  <a16:creationId xmlns="" xmlns:a16="http://schemas.microsoft.com/office/drawing/2014/main" id="{3630A7C4-039C-FD4C-47D4-400136A5AE87}"/>
                </a:ext>
              </a:extLst>
            </p:cNvPr>
            <p:cNvSpPr/>
            <p:nvPr/>
          </p:nvSpPr>
          <p:spPr>
            <a:xfrm>
              <a:off x="10179781" y="1319002"/>
              <a:ext cx="1659474" cy="10034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endParaRPr lang="ko-KR" altLang="en-US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147BF068-7D07-7CBB-0E25-6D69BDFB1019}"/>
                </a:ext>
              </a:extLst>
            </p:cNvPr>
            <p:cNvSpPr txBox="1"/>
            <p:nvPr/>
          </p:nvSpPr>
          <p:spPr>
            <a:xfrm>
              <a:off x="10450134" y="1134336"/>
              <a:ext cx="111876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Profile </a:t>
              </a:r>
              <a:r>
                <a: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종류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7F62FF41-1B54-A926-50B6-73B16696EEB7}"/>
                </a:ext>
              </a:extLst>
            </p:cNvPr>
            <p:cNvSpPr txBox="1"/>
            <p:nvPr/>
          </p:nvSpPr>
          <p:spPr>
            <a:xfrm>
              <a:off x="10580688" y="1432917"/>
              <a:ext cx="749501" cy="830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local</a:t>
              </a:r>
            </a:p>
            <a:p>
              <a:pPr marL="285750" indent="-285750">
                <a:buFontTx/>
                <a:buChar char="-"/>
              </a:pPr>
              <a:r>
                <a:rPr lang="en-US" altLang="ko-KR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dev</a:t>
              </a:r>
            </a:p>
            <a:p>
              <a:pPr marL="285750" indent="-285750">
                <a:buFontTx/>
                <a:buChar char="-"/>
              </a:pPr>
              <a:r>
                <a:rPr lang="en-US" altLang="ko-KR">
                  <a:solidFill>
                    <a:schemeClr val="tx1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prod</a:t>
              </a:r>
              <a:endParaRPr lang="ko-KR" altLang="en-US">
                <a:solidFill>
                  <a:schemeClr val="tx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D7B791FB-24EC-DD74-27F2-15C4A65E6A56}"/>
              </a:ext>
            </a:extLst>
          </p:cNvPr>
          <p:cNvGrpSpPr/>
          <p:nvPr/>
        </p:nvGrpSpPr>
        <p:grpSpPr>
          <a:xfrm>
            <a:off x="8488218" y="1754909"/>
            <a:ext cx="1608436" cy="0"/>
            <a:chOff x="8488218" y="1754909"/>
            <a:chExt cx="1608436" cy="0"/>
          </a:xfrm>
        </p:grpSpPr>
        <p:cxnSp>
          <p:nvCxnSpPr>
            <p:cNvPr id="37" name="직선 연결선 36">
              <a:extLst>
                <a:ext uri="{FF2B5EF4-FFF2-40B4-BE49-F238E27FC236}">
                  <a16:creationId xmlns="" xmlns:a16="http://schemas.microsoft.com/office/drawing/2014/main" id="{8963ED40-C3B9-2227-98ED-6F43001C6F59}"/>
                </a:ext>
              </a:extLst>
            </p:cNvPr>
            <p:cNvCxnSpPr/>
            <p:nvPr/>
          </p:nvCxnSpPr>
          <p:spPr>
            <a:xfrm>
              <a:off x="8488218" y="1754909"/>
              <a:ext cx="955187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="" xmlns:a16="http://schemas.microsoft.com/office/drawing/2014/main" id="{CF1E5BD9-7D9F-6B15-461F-26EDDAD90246}"/>
                </a:ext>
              </a:extLst>
            </p:cNvPr>
            <p:cNvCxnSpPr/>
            <p:nvPr/>
          </p:nvCxnSpPr>
          <p:spPr>
            <a:xfrm>
              <a:off x="9443405" y="1754909"/>
              <a:ext cx="653249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88D7DECC-48BE-6488-69AA-B0B8EF590C6F}"/>
              </a:ext>
            </a:extLst>
          </p:cNvPr>
          <p:cNvGrpSpPr/>
          <p:nvPr/>
        </p:nvGrpSpPr>
        <p:grpSpPr>
          <a:xfrm>
            <a:off x="9134752" y="2923309"/>
            <a:ext cx="923648" cy="3"/>
            <a:chOff x="8488218" y="1754909"/>
            <a:chExt cx="923648" cy="3"/>
          </a:xfrm>
        </p:grpSpPr>
        <p:cxnSp>
          <p:nvCxnSpPr>
            <p:cNvPr id="44" name="직선 연결선 43">
              <a:extLst>
                <a:ext uri="{FF2B5EF4-FFF2-40B4-BE49-F238E27FC236}">
                  <a16:creationId xmlns="" xmlns:a16="http://schemas.microsoft.com/office/drawing/2014/main" id="{90FD0C27-3E52-3A25-879C-4D8FC2DDA50D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>
              <a:off x="8488218" y="1754909"/>
              <a:ext cx="308653" cy="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="" xmlns:a16="http://schemas.microsoft.com/office/drawing/2014/main" id="{112DCBC1-CC94-E878-EAEA-4E6529C9D44F}"/>
                </a:ext>
              </a:extLst>
            </p:cNvPr>
            <p:cNvCxnSpPr>
              <a:cxnSpLocks/>
            </p:cNvCxnSpPr>
            <p:nvPr/>
          </p:nvCxnSpPr>
          <p:spPr>
            <a:xfrm>
              <a:off x="8796871" y="1754909"/>
              <a:ext cx="614995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6" name="TextBox 1025">
            <a:extLst>
              <a:ext uri="{FF2B5EF4-FFF2-40B4-BE49-F238E27FC236}">
                <a16:creationId xmlns="" xmlns:a16="http://schemas.microsoft.com/office/drawing/2014/main" id="{6F528A64-1B0C-8B91-4259-527BC34E5C51}"/>
              </a:ext>
            </a:extLst>
          </p:cNvPr>
          <p:cNvSpPr txBox="1"/>
          <p:nvPr/>
        </p:nvSpPr>
        <p:spPr>
          <a:xfrm>
            <a:off x="10236298" y="2784809"/>
            <a:ext cx="138018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Swagger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설명</a:t>
            </a:r>
          </a:p>
        </p:txBody>
      </p:sp>
      <p:grpSp>
        <p:nvGrpSpPr>
          <p:cNvPr id="1028" name="그룹 1027">
            <a:extLst>
              <a:ext uri="{FF2B5EF4-FFF2-40B4-BE49-F238E27FC236}">
                <a16:creationId xmlns="" xmlns:a16="http://schemas.microsoft.com/office/drawing/2014/main" id="{4A385A4C-B4D9-6F31-9457-CA32470571E5}"/>
              </a:ext>
            </a:extLst>
          </p:cNvPr>
          <p:cNvGrpSpPr/>
          <p:nvPr/>
        </p:nvGrpSpPr>
        <p:grpSpPr>
          <a:xfrm>
            <a:off x="9134752" y="4498669"/>
            <a:ext cx="923648" cy="3"/>
            <a:chOff x="8488218" y="1754909"/>
            <a:chExt cx="923648" cy="3"/>
          </a:xfrm>
        </p:grpSpPr>
        <p:cxnSp>
          <p:nvCxnSpPr>
            <p:cNvPr id="1029" name="직선 연결선 1028">
              <a:extLst>
                <a:ext uri="{FF2B5EF4-FFF2-40B4-BE49-F238E27FC236}">
                  <a16:creationId xmlns="" xmlns:a16="http://schemas.microsoft.com/office/drawing/2014/main" id="{6290D447-5691-8F5F-FFDC-514B18572699}"/>
                </a:ext>
              </a:extLst>
            </p:cNvPr>
            <p:cNvCxnSpPr>
              <a:cxnSpLocks/>
            </p:cNvCxnSpPr>
            <p:nvPr/>
          </p:nvCxnSpPr>
          <p:spPr>
            <a:xfrm>
              <a:off x="8488218" y="1754909"/>
              <a:ext cx="308653" cy="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직선 화살표 연결선 1029">
              <a:extLst>
                <a:ext uri="{FF2B5EF4-FFF2-40B4-BE49-F238E27FC236}">
                  <a16:creationId xmlns="" xmlns:a16="http://schemas.microsoft.com/office/drawing/2014/main" id="{FD151AFA-F7CE-4674-A65A-575C906621AC}"/>
                </a:ext>
              </a:extLst>
            </p:cNvPr>
            <p:cNvCxnSpPr>
              <a:cxnSpLocks/>
            </p:cNvCxnSpPr>
            <p:nvPr/>
          </p:nvCxnSpPr>
          <p:spPr>
            <a:xfrm>
              <a:off x="8796871" y="1754909"/>
              <a:ext cx="614995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1" name="TextBox 1030">
            <a:extLst>
              <a:ext uri="{FF2B5EF4-FFF2-40B4-BE49-F238E27FC236}">
                <a16:creationId xmlns="" xmlns:a16="http://schemas.microsoft.com/office/drawing/2014/main" id="{8AAC9227-D5FC-405C-0877-75DD63E91FBC}"/>
              </a:ext>
            </a:extLst>
          </p:cNvPr>
          <p:cNvSpPr txBox="1"/>
          <p:nvPr/>
        </p:nvSpPr>
        <p:spPr>
          <a:xfrm>
            <a:off x="10155827" y="4355980"/>
            <a:ext cx="1394292" cy="70788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Context-path</a:t>
            </a:r>
            <a:b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4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API Gateway </a:t>
            </a:r>
          </a:p>
          <a:p>
            <a:r>
              <a:rPr lang="en-US" altLang="ko-KR" sz="14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</a:t>
            </a:r>
            <a:r>
              <a: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분기처리 용도</a:t>
            </a:r>
          </a:p>
        </p:txBody>
      </p:sp>
      <p:grpSp>
        <p:nvGrpSpPr>
          <p:cNvPr id="1033" name="그룹 1032">
            <a:extLst>
              <a:ext uri="{FF2B5EF4-FFF2-40B4-BE49-F238E27FC236}">
                <a16:creationId xmlns="" xmlns:a16="http://schemas.microsoft.com/office/drawing/2014/main" id="{DF409143-0D36-5AD4-AA5C-52C647766417}"/>
              </a:ext>
            </a:extLst>
          </p:cNvPr>
          <p:cNvGrpSpPr/>
          <p:nvPr/>
        </p:nvGrpSpPr>
        <p:grpSpPr>
          <a:xfrm>
            <a:off x="8061960" y="4045449"/>
            <a:ext cx="1996440" cy="3"/>
            <a:chOff x="7415426" y="1754909"/>
            <a:chExt cx="1996440" cy="3"/>
          </a:xfrm>
        </p:grpSpPr>
        <p:cxnSp>
          <p:nvCxnSpPr>
            <p:cNvPr id="1034" name="직선 연결선 1033">
              <a:extLst>
                <a:ext uri="{FF2B5EF4-FFF2-40B4-BE49-F238E27FC236}">
                  <a16:creationId xmlns="" xmlns:a16="http://schemas.microsoft.com/office/drawing/2014/main" id="{D9C926A1-95A3-D7FB-008A-81263610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415426" y="1754909"/>
              <a:ext cx="1381445" cy="3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직선 화살표 연결선 1034">
              <a:extLst>
                <a:ext uri="{FF2B5EF4-FFF2-40B4-BE49-F238E27FC236}">
                  <a16:creationId xmlns="" xmlns:a16="http://schemas.microsoft.com/office/drawing/2014/main" id="{C4BD0B3B-551E-EDCA-3C8C-82D3F722C8E0}"/>
                </a:ext>
              </a:extLst>
            </p:cNvPr>
            <p:cNvCxnSpPr>
              <a:cxnSpLocks/>
            </p:cNvCxnSpPr>
            <p:nvPr/>
          </p:nvCxnSpPr>
          <p:spPr>
            <a:xfrm>
              <a:off x="8796871" y="1754909"/>
              <a:ext cx="614995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6" name="TextBox 1035">
            <a:extLst>
              <a:ext uri="{FF2B5EF4-FFF2-40B4-BE49-F238E27FC236}">
                <a16:creationId xmlns="" xmlns:a16="http://schemas.microsoft.com/office/drawing/2014/main" id="{2E3B3B4B-6E1E-F7A5-9744-F75FEB358FC9}"/>
              </a:ext>
            </a:extLst>
          </p:cNvPr>
          <p:cNvSpPr txBox="1"/>
          <p:nvPr/>
        </p:nvSpPr>
        <p:spPr>
          <a:xfrm>
            <a:off x="10159495" y="3961899"/>
            <a:ext cx="89377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Port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번호</a:t>
            </a:r>
          </a:p>
        </p:txBody>
      </p:sp>
      <p:grpSp>
        <p:nvGrpSpPr>
          <p:cNvPr id="1039" name="그룹 1038">
            <a:extLst>
              <a:ext uri="{FF2B5EF4-FFF2-40B4-BE49-F238E27FC236}">
                <a16:creationId xmlns="" xmlns:a16="http://schemas.microsoft.com/office/drawing/2014/main" id="{A4662C19-6734-C49A-B63B-7D9C1843A34D}"/>
              </a:ext>
            </a:extLst>
          </p:cNvPr>
          <p:cNvGrpSpPr/>
          <p:nvPr/>
        </p:nvGrpSpPr>
        <p:grpSpPr>
          <a:xfrm>
            <a:off x="8662988" y="3794833"/>
            <a:ext cx="1395412" cy="3"/>
            <a:chOff x="8016454" y="1754909"/>
            <a:chExt cx="1395412" cy="3"/>
          </a:xfrm>
        </p:grpSpPr>
        <p:cxnSp>
          <p:nvCxnSpPr>
            <p:cNvPr id="1040" name="직선 연결선 1039">
              <a:extLst>
                <a:ext uri="{FF2B5EF4-FFF2-40B4-BE49-F238E27FC236}">
                  <a16:creationId xmlns="" xmlns:a16="http://schemas.microsoft.com/office/drawing/2014/main" id="{8BBBBA51-C912-E0D4-3437-9C5AB0048E70}"/>
                </a:ext>
              </a:extLst>
            </p:cNvPr>
            <p:cNvCxnSpPr>
              <a:cxnSpLocks/>
            </p:cNvCxnSpPr>
            <p:nvPr/>
          </p:nvCxnSpPr>
          <p:spPr>
            <a:xfrm>
              <a:off x="8016454" y="1754912"/>
              <a:ext cx="780417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1" name="직선 화살표 연결선 1040">
              <a:extLst>
                <a:ext uri="{FF2B5EF4-FFF2-40B4-BE49-F238E27FC236}">
                  <a16:creationId xmlns="" xmlns:a16="http://schemas.microsoft.com/office/drawing/2014/main" id="{3649CD1B-0F3A-D7C1-67F7-92270E0B5442}"/>
                </a:ext>
              </a:extLst>
            </p:cNvPr>
            <p:cNvCxnSpPr>
              <a:cxnSpLocks/>
            </p:cNvCxnSpPr>
            <p:nvPr/>
          </p:nvCxnSpPr>
          <p:spPr>
            <a:xfrm>
              <a:off x="8796871" y="1754909"/>
              <a:ext cx="614995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44" name="TextBox 1043">
            <a:extLst>
              <a:ext uri="{FF2B5EF4-FFF2-40B4-BE49-F238E27FC236}">
                <a16:creationId xmlns="" xmlns:a16="http://schemas.microsoft.com/office/drawing/2014/main" id="{BF6B5242-D625-C371-FCDF-B8CB22D43AF0}"/>
              </a:ext>
            </a:extLst>
          </p:cNvPr>
          <p:cNvSpPr txBox="1"/>
          <p:nvPr/>
        </p:nvSpPr>
        <p:spPr>
          <a:xfrm>
            <a:off x="10155827" y="3193117"/>
            <a:ext cx="1750031" cy="70788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IP Address</a:t>
            </a:r>
            <a:b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4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환경</a:t>
            </a:r>
            <a:r>
              <a:rPr lang="en-US" altLang="ko-KR" sz="14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(local, dev, prod)</a:t>
            </a:r>
          </a:p>
          <a:p>
            <a:r>
              <a:rPr lang="ko-KR" altLang="en-US" sz="14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마다 바꿔줘야함</a:t>
            </a:r>
          </a:p>
        </p:txBody>
      </p:sp>
    </p:spTree>
    <p:extLst>
      <p:ext uri="{BB962C8B-B14F-4D97-AF65-F5344CB8AC3E}">
        <p14:creationId xmlns:p14="http://schemas.microsoft.com/office/powerpoint/2010/main" val="349845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ABBC202-6577-A07C-B2BE-7DAE79E5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>
            <a:extLst>
              <a:ext uri="{FF2B5EF4-FFF2-40B4-BE49-F238E27FC236}">
                <a16:creationId xmlns="" xmlns:a16="http://schemas.microsoft.com/office/drawing/2014/main" id="{ABB2ED7C-1830-02E3-776F-D84C0E12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방법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="" xmlns:a16="http://schemas.microsoft.com/office/drawing/2014/main" id="{183478A9-AAA3-B0BB-203A-EF6F94FCE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ko-KR" altLang="en-US" sz="1200"/>
              <a:t>프로젝트 구조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="" xmlns:a16="http://schemas.microsoft.com/office/drawing/2014/main" id="{AC629E1B-D9E9-1EAB-CBB3-066CA2C43A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7448" y="180460"/>
            <a:ext cx="415177" cy="499880"/>
          </a:xfrm>
        </p:spPr>
        <p:txBody>
          <a:bodyPr/>
          <a:lstStyle/>
          <a:p>
            <a:pPr algn="ctr"/>
            <a:r>
              <a:rPr lang="en-US" altLang="ko-KR"/>
              <a:t>Ⅱ</a:t>
            </a:r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5FF410E-CF6D-9A5F-0E1A-2886744F3D1C}"/>
              </a:ext>
            </a:extLst>
          </p:cNvPr>
          <p:cNvSpPr txBox="1"/>
          <p:nvPr/>
        </p:nvSpPr>
        <p:spPr>
          <a:xfrm>
            <a:off x="8589809" y="1435576"/>
            <a:ext cx="3205951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실행방법</a:t>
            </a: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</a:p>
          <a:p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① API Gateway Server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   </a:t>
            </a:r>
            <a:endParaRPr lang="en-US" altLang="ko-KR" sz="20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‘EurekaApplication’, </a:t>
            </a:r>
          </a:p>
          <a:p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‘GatewayApplication’</a:t>
            </a:r>
          </a:p>
          <a:p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을 실행한다</a:t>
            </a: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en-US" altLang="ko-KR" sz="5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② modular-app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에서 작업할    </a:t>
            </a:r>
            <a:endParaRPr lang="en-US" altLang="ko-KR" sz="20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MSA 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모듈을 실행한다</a:t>
            </a: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endParaRPr lang="ko-KR" altLang="en-US" sz="20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1024" name="그룹 1023">
            <a:extLst>
              <a:ext uri="{FF2B5EF4-FFF2-40B4-BE49-F238E27FC236}">
                <a16:creationId xmlns="" xmlns:a16="http://schemas.microsoft.com/office/drawing/2014/main" id="{5EFA3EEB-7ECE-7DFF-1A3A-48F8B686D18C}"/>
              </a:ext>
            </a:extLst>
          </p:cNvPr>
          <p:cNvGrpSpPr/>
          <p:nvPr/>
        </p:nvGrpSpPr>
        <p:grpSpPr>
          <a:xfrm>
            <a:off x="357190" y="1408900"/>
            <a:ext cx="4163006" cy="3589231"/>
            <a:chOff x="357190" y="1408900"/>
            <a:chExt cx="4163006" cy="3589231"/>
          </a:xfrm>
        </p:grpSpPr>
        <p:grpSp>
          <p:nvGrpSpPr>
            <p:cNvPr id="56" name="그룹 55">
              <a:extLst>
                <a:ext uri="{FF2B5EF4-FFF2-40B4-BE49-F238E27FC236}">
                  <a16:creationId xmlns="" xmlns:a16="http://schemas.microsoft.com/office/drawing/2014/main" id="{B46FFA6C-B75D-019D-A48D-F771B80D2BE5}"/>
                </a:ext>
              </a:extLst>
            </p:cNvPr>
            <p:cNvGrpSpPr/>
            <p:nvPr/>
          </p:nvGrpSpPr>
          <p:grpSpPr>
            <a:xfrm>
              <a:off x="357190" y="1408900"/>
              <a:ext cx="4163006" cy="3589231"/>
              <a:chOff x="555036" y="1552553"/>
              <a:chExt cx="4163006" cy="358923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="" xmlns:a16="http://schemas.microsoft.com/office/drawing/2014/main" id="{602390E8-63EB-CFFC-82CF-905A936A7E77}"/>
                  </a:ext>
                </a:extLst>
              </p:cNvPr>
              <p:cNvGrpSpPr/>
              <p:nvPr/>
            </p:nvGrpSpPr>
            <p:grpSpPr>
              <a:xfrm>
                <a:off x="555036" y="1552553"/>
                <a:ext cx="4163006" cy="3219899"/>
                <a:chOff x="555036" y="1539015"/>
                <a:chExt cx="4163006" cy="3219899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="" xmlns:a16="http://schemas.microsoft.com/office/drawing/2014/main" id="{D2660139-8466-942D-7ECE-1A4AF75B7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55036" y="1539015"/>
                  <a:ext cx="4163006" cy="3219899"/>
                </a:xfrm>
                <a:prstGeom prst="rect">
                  <a:avLst/>
                </a:prstGeom>
              </p:spPr>
            </p:pic>
            <p:pic>
              <p:nvPicPr>
                <p:cNvPr id="7" name="그림 6">
                  <a:extLst>
                    <a:ext uri="{FF2B5EF4-FFF2-40B4-BE49-F238E27FC236}">
                      <a16:creationId xmlns="" xmlns:a16="http://schemas.microsoft.com/office/drawing/2014/main" id="{3BE7A130-C082-A39A-627A-281E17373D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t="12159" b="8543"/>
                <a:stretch/>
              </p:blipFill>
              <p:spPr>
                <a:xfrm>
                  <a:off x="2497149" y="2470901"/>
                  <a:ext cx="1295581" cy="219075"/>
                </a:xfrm>
                <a:prstGeom prst="rect">
                  <a:avLst/>
                </a:prstGeom>
                <a:ln w="12700">
                  <a:solidFill>
                    <a:srgbClr val="FFFF00"/>
                  </a:solidFill>
                </a:ln>
              </p:spPr>
            </p:pic>
            <p:pic>
              <p:nvPicPr>
                <p:cNvPr id="9" name="그림 8">
                  <a:extLst>
                    <a:ext uri="{FF2B5EF4-FFF2-40B4-BE49-F238E27FC236}">
                      <a16:creationId xmlns="" xmlns:a16="http://schemas.microsoft.com/office/drawing/2014/main" id="{97A3DBD9-8E39-CA37-2C2F-726641B1BE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t="15774" b="12360"/>
                <a:stretch/>
              </p:blipFill>
              <p:spPr>
                <a:xfrm>
                  <a:off x="2497149" y="2748792"/>
                  <a:ext cx="1295581" cy="219075"/>
                </a:xfrm>
                <a:prstGeom prst="rect">
                  <a:avLst/>
                </a:prstGeom>
                <a:ln w="12700">
                  <a:solidFill>
                    <a:srgbClr val="FFFF00"/>
                  </a:solidFill>
                </a:ln>
              </p:spPr>
            </p:pic>
            <p:sp>
              <p:nvSpPr>
                <p:cNvPr id="10" name="직사각형 9">
                  <a:extLst>
                    <a:ext uri="{FF2B5EF4-FFF2-40B4-BE49-F238E27FC236}">
                      <a16:creationId xmlns="" xmlns:a16="http://schemas.microsoft.com/office/drawing/2014/main" id="{B6B5A7BD-3F8E-C1EC-340C-6FF06DFB3031}"/>
                    </a:ext>
                  </a:extLst>
                </p:cNvPr>
                <p:cNvSpPr/>
                <p:nvPr/>
              </p:nvSpPr>
              <p:spPr>
                <a:xfrm>
                  <a:off x="919358" y="2499732"/>
                  <a:ext cx="990406" cy="190244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="" xmlns:a16="http://schemas.microsoft.com/office/drawing/2014/main" id="{9A9FCF1A-6D1B-C6E4-54E1-C99BC6FC6902}"/>
                    </a:ext>
                  </a:extLst>
                </p:cNvPr>
                <p:cNvSpPr/>
                <p:nvPr/>
              </p:nvSpPr>
              <p:spPr>
                <a:xfrm>
                  <a:off x="919358" y="2728331"/>
                  <a:ext cx="990406" cy="190244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화살표 연결선 12">
                  <a:extLst>
                    <a:ext uri="{FF2B5EF4-FFF2-40B4-BE49-F238E27FC236}">
                      <a16:creationId xmlns="" xmlns:a16="http://schemas.microsoft.com/office/drawing/2014/main" id="{8231E604-56C2-2F3D-BBCE-7ACE6C1CBAF8}"/>
                    </a:ext>
                  </a:extLst>
                </p:cNvPr>
                <p:cNvCxnSpPr>
                  <a:stCxn id="10" idx="3"/>
                  <a:endCxn id="7" idx="1"/>
                </p:cNvCxnSpPr>
                <p:nvPr/>
              </p:nvCxnSpPr>
              <p:spPr>
                <a:xfrm flipV="1">
                  <a:off x="1909764" y="2580439"/>
                  <a:ext cx="587385" cy="14415"/>
                </a:xfrm>
                <a:prstGeom prst="straightConnector1">
                  <a:avLst/>
                </a:prstGeom>
                <a:ln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화살표 연결선 14">
                  <a:extLst>
                    <a:ext uri="{FF2B5EF4-FFF2-40B4-BE49-F238E27FC236}">
                      <a16:creationId xmlns="" xmlns:a16="http://schemas.microsoft.com/office/drawing/2014/main" id="{4B7A1609-26D0-5F5E-30B0-2E6DA34FA653}"/>
                    </a:ext>
                  </a:extLst>
                </p:cNvPr>
                <p:cNvCxnSpPr>
                  <a:stCxn id="11" idx="3"/>
                  <a:endCxn id="9" idx="1"/>
                </p:cNvCxnSpPr>
                <p:nvPr/>
              </p:nvCxnSpPr>
              <p:spPr>
                <a:xfrm>
                  <a:off x="1909764" y="2823453"/>
                  <a:ext cx="587385" cy="34877"/>
                </a:xfrm>
                <a:prstGeom prst="straightConnector1">
                  <a:avLst/>
                </a:prstGeom>
                <a:ln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="" xmlns:a16="http://schemas.microsoft.com/office/drawing/2014/main" id="{72B8F878-C809-170A-6BF1-1E7EBAF5DDF0}"/>
                  </a:ext>
                </a:extLst>
              </p:cNvPr>
              <p:cNvSpPr txBox="1"/>
              <p:nvPr/>
            </p:nvSpPr>
            <p:spPr>
              <a:xfrm>
                <a:off x="1407328" y="4772452"/>
                <a:ext cx="2458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&lt;API Gateway Server&gt;</a:t>
                </a:r>
                <a:endPara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63C3C98D-C3F5-EA95-19D5-03FFED408D68}"/>
                </a:ext>
              </a:extLst>
            </p:cNvPr>
            <p:cNvSpPr txBox="1"/>
            <p:nvPr/>
          </p:nvSpPr>
          <p:spPr>
            <a:xfrm>
              <a:off x="2076240" y="2041821"/>
              <a:ext cx="272510" cy="369332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400" b="1">
                  <a:solidFill>
                    <a:srgbClr val="FFFF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①</a:t>
              </a:r>
            </a:p>
          </p:txBody>
        </p:sp>
      </p:grpSp>
      <p:grpSp>
        <p:nvGrpSpPr>
          <p:cNvPr id="1025" name="그룹 1024">
            <a:extLst>
              <a:ext uri="{FF2B5EF4-FFF2-40B4-BE49-F238E27FC236}">
                <a16:creationId xmlns="" xmlns:a16="http://schemas.microsoft.com/office/drawing/2014/main" id="{77464670-D1C4-098A-4E93-7DD1151491E8}"/>
              </a:ext>
            </a:extLst>
          </p:cNvPr>
          <p:cNvGrpSpPr/>
          <p:nvPr/>
        </p:nvGrpSpPr>
        <p:grpSpPr>
          <a:xfrm>
            <a:off x="4764202" y="1408900"/>
            <a:ext cx="3620005" cy="4503759"/>
            <a:chOff x="4764202" y="1408900"/>
            <a:chExt cx="3620005" cy="4503759"/>
          </a:xfrm>
        </p:grpSpPr>
        <p:grpSp>
          <p:nvGrpSpPr>
            <p:cNvPr id="58" name="그룹 57">
              <a:extLst>
                <a:ext uri="{FF2B5EF4-FFF2-40B4-BE49-F238E27FC236}">
                  <a16:creationId xmlns="" xmlns:a16="http://schemas.microsoft.com/office/drawing/2014/main" id="{6DEEA1B4-2ECB-BAD5-610D-6C21778297FE}"/>
                </a:ext>
              </a:extLst>
            </p:cNvPr>
            <p:cNvGrpSpPr/>
            <p:nvPr/>
          </p:nvGrpSpPr>
          <p:grpSpPr>
            <a:xfrm>
              <a:off x="4764202" y="1408900"/>
              <a:ext cx="3620005" cy="4503759"/>
              <a:chOff x="4904093" y="1408900"/>
              <a:chExt cx="3620005" cy="4503759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="" xmlns:a16="http://schemas.microsoft.com/office/drawing/2014/main" id="{E916B2A4-355F-D4F4-CB39-F98FDFAC8E7E}"/>
                  </a:ext>
                </a:extLst>
              </p:cNvPr>
              <p:cNvGrpSpPr/>
              <p:nvPr/>
            </p:nvGrpSpPr>
            <p:grpSpPr>
              <a:xfrm>
                <a:off x="4904093" y="1408900"/>
                <a:ext cx="3620005" cy="4134427"/>
                <a:chOff x="5708448" y="1534332"/>
                <a:chExt cx="3620005" cy="4134427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="" xmlns:a16="http://schemas.microsoft.com/office/drawing/2014/main" id="{E25EC777-4A0C-9B32-E093-5DB8B453EB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08448" y="1534332"/>
                  <a:ext cx="3620005" cy="4134427"/>
                </a:xfrm>
                <a:prstGeom prst="rect">
                  <a:avLst/>
                </a:prstGeom>
              </p:spPr>
            </p:pic>
            <p:pic>
              <p:nvPicPr>
                <p:cNvPr id="25" name="그림 24">
                  <a:extLst>
                    <a:ext uri="{FF2B5EF4-FFF2-40B4-BE49-F238E27FC236}">
                      <a16:creationId xmlns="" xmlns:a16="http://schemas.microsoft.com/office/drawing/2014/main" id="{2B08448A-E047-DB2F-01EA-BC1A0F3BE6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t="22653"/>
                <a:stretch/>
              </p:blipFill>
              <p:spPr>
                <a:xfrm>
                  <a:off x="7850177" y="2926826"/>
                  <a:ext cx="1143160" cy="235785"/>
                </a:xfrm>
                <a:prstGeom prst="rect">
                  <a:avLst/>
                </a:prstGeom>
                <a:ln w="12700">
                  <a:solidFill>
                    <a:srgbClr val="FFFF00"/>
                  </a:solidFill>
                </a:ln>
              </p:spPr>
            </p:pic>
            <p:pic>
              <p:nvPicPr>
                <p:cNvPr id="27" name="그림 26">
                  <a:extLst>
                    <a:ext uri="{FF2B5EF4-FFF2-40B4-BE49-F238E27FC236}">
                      <a16:creationId xmlns="" xmlns:a16="http://schemas.microsoft.com/office/drawing/2014/main" id="{54206704-64E8-257A-8389-FBDACB9C7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t="21559" r="2439"/>
                <a:stretch/>
              </p:blipFill>
              <p:spPr>
                <a:xfrm>
                  <a:off x="7850175" y="2652578"/>
                  <a:ext cx="1143160" cy="224175"/>
                </a:xfrm>
                <a:prstGeom prst="rect">
                  <a:avLst/>
                </a:prstGeom>
                <a:ln w="12700">
                  <a:solidFill>
                    <a:srgbClr val="FFFF00"/>
                  </a:solidFill>
                </a:ln>
              </p:spPr>
            </p:pic>
            <p:pic>
              <p:nvPicPr>
                <p:cNvPr id="29" name="그림 28">
                  <a:extLst>
                    <a:ext uri="{FF2B5EF4-FFF2-40B4-BE49-F238E27FC236}">
                      <a16:creationId xmlns="" xmlns:a16="http://schemas.microsoft.com/office/drawing/2014/main" id="{264B9DC1-FC49-0748-2F63-4D9C9F82F5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l="1599" t="20158" r="2400" b="7327"/>
                <a:stretch/>
              </p:blipFill>
              <p:spPr>
                <a:xfrm>
                  <a:off x="7850175" y="3212684"/>
                  <a:ext cx="1143160" cy="214149"/>
                </a:xfrm>
                <a:prstGeom prst="rect">
                  <a:avLst/>
                </a:prstGeom>
                <a:ln w="12700">
                  <a:solidFill>
                    <a:srgbClr val="FFFF00"/>
                  </a:solidFill>
                </a:ln>
              </p:spPr>
            </p:pic>
            <p:pic>
              <p:nvPicPr>
                <p:cNvPr id="31" name="그림 30">
                  <a:extLst>
                    <a:ext uri="{FF2B5EF4-FFF2-40B4-BE49-F238E27FC236}">
                      <a16:creationId xmlns="" xmlns:a16="http://schemas.microsoft.com/office/drawing/2014/main" id="{E210B329-07D3-EA02-076E-C28D3C561B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 l="1709" t="17719" r="-4273" b="12031"/>
                <a:stretch/>
              </p:blipFill>
              <p:spPr>
                <a:xfrm>
                  <a:off x="7850177" y="3476906"/>
                  <a:ext cx="1143160" cy="214150"/>
                </a:xfrm>
                <a:prstGeom prst="rect">
                  <a:avLst/>
                </a:prstGeom>
                <a:ln w="12700">
                  <a:solidFill>
                    <a:srgbClr val="FFFF00"/>
                  </a:solidFill>
                </a:ln>
              </p:spPr>
            </p:pic>
            <p:pic>
              <p:nvPicPr>
                <p:cNvPr id="36" name="그림 35">
                  <a:extLst>
                    <a:ext uri="{FF2B5EF4-FFF2-40B4-BE49-F238E27FC236}">
                      <a16:creationId xmlns="" xmlns:a16="http://schemas.microsoft.com/office/drawing/2014/main" id="{65F0BD50-DAF6-AE73-43E1-66D2543389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l="3200" t="15153" r="800" b="9846"/>
                <a:stretch/>
              </p:blipFill>
              <p:spPr>
                <a:xfrm>
                  <a:off x="7850176" y="3741129"/>
                  <a:ext cx="1143161" cy="235785"/>
                </a:xfrm>
                <a:prstGeom prst="rect">
                  <a:avLst/>
                </a:prstGeom>
                <a:ln w="12700">
                  <a:solidFill>
                    <a:srgbClr val="FFFF00"/>
                  </a:solidFill>
                </a:ln>
              </p:spPr>
            </p:pic>
            <p:pic>
              <p:nvPicPr>
                <p:cNvPr id="41" name="그림 40">
                  <a:extLst>
                    <a:ext uri="{FF2B5EF4-FFF2-40B4-BE49-F238E27FC236}">
                      <a16:creationId xmlns="" xmlns:a16="http://schemas.microsoft.com/office/drawing/2014/main" id="{7E2FC4E2-A2FD-22A2-5C9A-BB1218CA70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rcRect l="2456" t="12136" r="-9598" b="8023"/>
                <a:stretch/>
              </p:blipFill>
              <p:spPr>
                <a:xfrm>
                  <a:off x="7850176" y="4026987"/>
                  <a:ext cx="1143161" cy="235785"/>
                </a:xfrm>
                <a:prstGeom prst="rect">
                  <a:avLst/>
                </a:prstGeom>
                <a:ln w="12700">
                  <a:solidFill>
                    <a:srgbClr val="FFFF00"/>
                  </a:solidFill>
                </a:ln>
              </p:spPr>
            </p:pic>
            <p:pic>
              <p:nvPicPr>
                <p:cNvPr id="43" name="그림 42">
                  <a:extLst>
                    <a:ext uri="{FF2B5EF4-FFF2-40B4-BE49-F238E27FC236}">
                      <a16:creationId xmlns="" xmlns:a16="http://schemas.microsoft.com/office/drawing/2014/main" id="{18987FEC-2F90-71C7-93DB-048E90375B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l="1630" t="19715" r="-7824"/>
                <a:stretch/>
              </p:blipFill>
              <p:spPr>
                <a:xfrm>
                  <a:off x="7850176" y="4312845"/>
                  <a:ext cx="1143159" cy="214149"/>
                </a:xfrm>
                <a:prstGeom prst="rect">
                  <a:avLst/>
                </a:prstGeom>
                <a:ln w="12700">
                  <a:solidFill>
                    <a:srgbClr val="FFFF00"/>
                  </a:solidFill>
                </a:ln>
              </p:spPr>
            </p:pic>
            <p:sp>
              <p:nvSpPr>
                <p:cNvPr id="45" name="직사각형 44">
                  <a:extLst>
                    <a:ext uri="{FF2B5EF4-FFF2-40B4-BE49-F238E27FC236}">
                      <a16:creationId xmlns="" xmlns:a16="http://schemas.microsoft.com/office/drawing/2014/main" id="{165FA1A1-DC30-CDBA-F421-A1C7195C739F}"/>
                    </a:ext>
                  </a:extLst>
                </p:cNvPr>
                <p:cNvSpPr/>
                <p:nvPr/>
              </p:nvSpPr>
              <p:spPr>
                <a:xfrm>
                  <a:off x="6089654" y="2733239"/>
                  <a:ext cx="525459" cy="190244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="" xmlns:a16="http://schemas.microsoft.com/office/drawing/2014/main" id="{0EC43548-560E-8B68-5008-0642E6343A81}"/>
                    </a:ext>
                  </a:extLst>
                </p:cNvPr>
                <p:cNvSpPr/>
                <p:nvPr/>
              </p:nvSpPr>
              <p:spPr>
                <a:xfrm>
                  <a:off x="6089654" y="2959267"/>
                  <a:ext cx="525459" cy="190244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="" xmlns:a16="http://schemas.microsoft.com/office/drawing/2014/main" id="{1D226B17-F230-3299-33C8-71E52C0AC455}"/>
                    </a:ext>
                  </a:extLst>
                </p:cNvPr>
                <p:cNvSpPr/>
                <p:nvPr/>
              </p:nvSpPr>
              <p:spPr>
                <a:xfrm>
                  <a:off x="6089654" y="3185295"/>
                  <a:ext cx="525459" cy="190244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="" xmlns:a16="http://schemas.microsoft.com/office/drawing/2014/main" id="{B5E57A00-C3C2-70A9-CB01-7D9FADF5A131}"/>
                    </a:ext>
                  </a:extLst>
                </p:cNvPr>
                <p:cNvSpPr/>
                <p:nvPr/>
              </p:nvSpPr>
              <p:spPr>
                <a:xfrm>
                  <a:off x="6089654" y="3653821"/>
                  <a:ext cx="525459" cy="190244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="" xmlns:a16="http://schemas.microsoft.com/office/drawing/2014/main" id="{7751DDC4-9DD0-3BE2-5F77-685346F26DC5}"/>
                    </a:ext>
                  </a:extLst>
                </p:cNvPr>
                <p:cNvSpPr/>
                <p:nvPr/>
              </p:nvSpPr>
              <p:spPr>
                <a:xfrm>
                  <a:off x="6089654" y="3879849"/>
                  <a:ext cx="525459" cy="190244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="" xmlns:a16="http://schemas.microsoft.com/office/drawing/2014/main" id="{5A3405BD-7687-67AC-46EA-9AEF35332FFC}"/>
                    </a:ext>
                  </a:extLst>
                </p:cNvPr>
                <p:cNvSpPr/>
                <p:nvPr/>
              </p:nvSpPr>
              <p:spPr>
                <a:xfrm>
                  <a:off x="6089654" y="4105877"/>
                  <a:ext cx="525459" cy="190244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="" xmlns:a16="http://schemas.microsoft.com/office/drawing/2014/main" id="{C00F63A2-B2C9-4F1E-C237-A62C1F188CAC}"/>
                    </a:ext>
                  </a:extLst>
                </p:cNvPr>
                <p:cNvSpPr/>
                <p:nvPr/>
              </p:nvSpPr>
              <p:spPr>
                <a:xfrm>
                  <a:off x="6089654" y="4331905"/>
                  <a:ext cx="525459" cy="190244"/>
                </a:xfrm>
                <a:prstGeom prst="rect">
                  <a:avLst/>
                </a:prstGeom>
                <a:noFill/>
                <a:ln w="190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2" name="직선 화살표 연결선 51">
                  <a:extLst>
                    <a:ext uri="{FF2B5EF4-FFF2-40B4-BE49-F238E27FC236}">
                      <a16:creationId xmlns="" xmlns:a16="http://schemas.microsoft.com/office/drawing/2014/main" id="{5FE06535-BC13-5AF5-DC41-BEFC1E1A1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4192" y="3491321"/>
                  <a:ext cx="599608" cy="0"/>
                </a:xfrm>
                <a:prstGeom prst="straightConnector1">
                  <a:avLst/>
                </a:prstGeom>
                <a:ln w="19050">
                  <a:solidFill>
                    <a:srgbClr val="FFFF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>
                <a:extLst>
                  <a:ext uri="{FF2B5EF4-FFF2-40B4-BE49-F238E27FC236}">
                    <a16:creationId xmlns="" xmlns:a16="http://schemas.microsoft.com/office/drawing/2014/main" id="{713AAD55-7DD3-C989-0A1B-C7B5AA9BAEB4}"/>
                  </a:ext>
                </a:extLst>
              </p:cNvPr>
              <p:cNvSpPr txBox="1"/>
              <p:nvPr/>
            </p:nvSpPr>
            <p:spPr>
              <a:xfrm>
                <a:off x="5849916" y="5543327"/>
                <a:ext cx="17283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>
                    <a:latin typeface="KoPub돋움체 Medium" panose="02020603020101020101" pitchFamily="18" charset="-127"/>
                    <a:ea typeface="KoPub돋움체 Medium" panose="02020603020101020101" pitchFamily="18" charset="-127"/>
                  </a:rPr>
                  <a:t>&lt;modular-app&gt;</a:t>
                </a:r>
                <a:endParaRPr lang="ko-KR" altLang="en-US">
                  <a:latin typeface="KoPub돋움체 Medium" panose="02020603020101020101" pitchFamily="18" charset="-127"/>
                  <a:ea typeface="KoPub돋움체 Medium" panose="02020603020101020101" pitchFamily="18" charset="-127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ECD1A7BA-37E5-13B2-05B7-4918A0E429DE}"/>
                </a:ext>
              </a:extLst>
            </p:cNvPr>
            <p:cNvSpPr txBox="1"/>
            <p:nvPr/>
          </p:nvSpPr>
          <p:spPr>
            <a:xfrm>
              <a:off x="6700327" y="2218063"/>
              <a:ext cx="272510" cy="369332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2400" b="1">
                  <a:solidFill>
                    <a:srgbClr val="FFFF00"/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②</a:t>
              </a:r>
            </a:p>
          </p:txBody>
        </p:sp>
      </p:grpSp>
      <p:sp>
        <p:nvSpPr>
          <p:cNvPr id="1027" name="TextBox 1026">
            <a:extLst>
              <a:ext uri="{FF2B5EF4-FFF2-40B4-BE49-F238E27FC236}">
                <a16:creationId xmlns="" xmlns:a16="http://schemas.microsoft.com/office/drawing/2014/main" id="{7DCC1E1E-EB6C-6EE4-8A60-B11E325B251B}"/>
              </a:ext>
            </a:extLst>
          </p:cNvPr>
          <p:cNvSpPr txBox="1"/>
          <p:nvPr/>
        </p:nvSpPr>
        <p:spPr>
          <a:xfrm>
            <a:off x="8589809" y="4634747"/>
            <a:ext cx="35637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멀티모듈이 잘 동작하지 않을 경우</a:t>
            </a:r>
            <a:r>
              <a:rPr lang="en-US" altLang="ko-KR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</a:p>
          <a:p>
            <a:r>
              <a:rPr lang="ko-KR" altLang="en-US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아래 링크를 참고하여 직접 구성하여도 됨</a:t>
            </a:r>
            <a:r>
              <a:rPr lang="en-US" altLang="ko-KR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r>
              <a:rPr lang="en-US" altLang="ko-KR" sz="8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/>
            </a:r>
            <a:br>
              <a:rPr lang="en-US" altLang="ko-KR" sz="8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</a:br>
            <a:r>
              <a:rPr lang="en-US" altLang="ko-KR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[</a:t>
            </a:r>
            <a:r>
              <a:rPr lang="ko-KR" altLang="en-US" sz="1600"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13"/>
              </a:rPr>
              <a:t>멀티모듈 구성 방법</a:t>
            </a:r>
            <a:r>
              <a:rPr lang="en-US" altLang="ko-KR" sz="16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]</a:t>
            </a:r>
            <a:endParaRPr lang="ko-KR" altLang="en-US" sz="160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44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E9ADF81-FC0B-A943-EB73-DF1684E2D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>
            <a:extLst>
              <a:ext uri="{FF2B5EF4-FFF2-40B4-BE49-F238E27FC236}">
                <a16:creationId xmlns="" xmlns:a16="http://schemas.microsoft.com/office/drawing/2014/main" id="{65B48B2B-95FA-B708-1512-3E2C960A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개발자가 해야할 일 </a:t>
            </a:r>
            <a:r>
              <a:rPr lang="en-US" altLang="ko-KR"/>
              <a:t>&amp; </a:t>
            </a:r>
            <a:r>
              <a:rPr lang="ko-KR" altLang="en-US"/>
              <a:t>주의사항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="" xmlns:a16="http://schemas.microsoft.com/office/drawing/2014/main" id="{BD4B7D81-0F41-D9B9-24B6-93AD21B5DB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ko-KR" altLang="en-US" sz="1200"/>
              <a:t>프로젝트 구조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="" xmlns:a16="http://schemas.microsoft.com/office/drawing/2014/main" id="{8BB889F3-CD70-3D47-C019-30E45F4318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7448" y="180460"/>
            <a:ext cx="415177" cy="499880"/>
          </a:xfrm>
        </p:spPr>
        <p:txBody>
          <a:bodyPr/>
          <a:lstStyle/>
          <a:p>
            <a:pPr algn="ctr"/>
            <a:r>
              <a:rPr lang="en-US" altLang="ko-KR"/>
              <a:t>Ⅱ</a:t>
            </a:r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E75DA8AD-5060-4BB6-B630-D7A217FC210C}"/>
              </a:ext>
            </a:extLst>
          </p:cNvPr>
          <p:cNvGrpSpPr/>
          <p:nvPr/>
        </p:nvGrpSpPr>
        <p:grpSpPr>
          <a:xfrm>
            <a:off x="223622" y="1076794"/>
            <a:ext cx="11282577" cy="1398657"/>
            <a:chOff x="223622" y="1183982"/>
            <a:chExt cx="11282577" cy="1398657"/>
          </a:xfrm>
        </p:grpSpPr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56B49FEB-DE5C-1F0C-D183-674592C04601}"/>
                </a:ext>
              </a:extLst>
            </p:cNvPr>
            <p:cNvSpPr txBox="1"/>
            <p:nvPr/>
          </p:nvSpPr>
          <p:spPr>
            <a:xfrm>
              <a:off x="223622" y="1183982"/>
              <a:ext cx="11282577" cy="6239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Frontend</a:t>
              </a:r>
              <a:r>
                <a:rPr lang="ko-KR" altLang="en-US" sz="20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에서 </a:t>
              </a:r>
              <a:r>
                <a:rPr lang="en-US" altLang="ko-KR" sz="20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api </a:t>
              </a:r>
              <a:r>
                <a:rPr lang="ko-KR" altLang="en-US" sz="20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호출 시</a:t>
              </a:r>
              <a:r>
                <a:rPr lang="en-US" altLang="ko-KR" sz="20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, url</a:t>
              </a:r>
              <a:r>
                <a:rPr lang="ko-KR" altLang="en-US" sz="20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에 </a:t>
              </a:r>
              <a:r>
                <a:rPr lang="en-US" altLang="ko-KR" sz="20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‘/msa</a:t>
              </a:r>
              <a:r>
                <a:rPr lang="ko-KR" altLang="en-US" sz="20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코드</a:t>
              </a:r>
              <a:r>
                <a:rPr lang="en-US" altLang="ko-KR" sz="20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‘</a:t>
              </a:r>
              <a:r>
                <a:rPr lang="ko-KR" altLang="en-US" sz="2000"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를 포함하여 호출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F299BD04-C5D9-2CAE-3C6B-F58580B3E9BF}"/>
                </a:ext>
              </a:extLst>
            </p:cNvPr>
            <p:cNvGrpSpPr/>
            <p:nvPr/>
          </p:nvGrpSpPr>
          <p:grpSpPr>
            <a:xfrm>
              <a:off x="671089" y="1966303"/>
              <a:ext cx="4255645" cy="616336"/>
              <a:chOff x="2080500" y="5392584"/>
              <a:chExt cx="4255645" cy="616336"/>
            </a:xfrm>
          </p:grpSpPr>
          <p:pic>
            <p:nvPicPr>
              <p:cNvPr id="2" name="그림 1">
                <a:extLst>
                  <a:ext uri="{FF2B5EF4-FFF2-40B4-BE49-F238E27FC236}">
                    <a16:creationId xmlns="" xmlns:a16="http://schemas.microsoft.com/office/drawing/2014/main" id="{03E25C30-3C72-0535-A6B1-78159AFD2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0500" y="5732656"/>
                <a:ext cx="4163006" cy="276264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94DC003D-D5A5-CBB4-1054-A3258C2D7ED7}"/>
                  </a:ext>
                </a:extLst>
              </p:cNvPr>
              <p:cNvSpPr txBox="1"/>
              <p:nvPr/>
            </p:nvSpPr>
            <p:spPr>
              <a:xfrm>
                <a:off x="2080500" y="5392584"/>
                <a:ext cx="42556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ko-KR" altLang="en-US"/>
                  <a:t>예시</a:t>
                </a:r>
                <a:r>
                  <a:rPr lang="en-US" altLang="ko-KR"/>
                  <a:t>) </a:t>
                </a:r>
                <a:r>
                  <a:rPr lang="ko-KR" altLang="en-US"/>
                  <a:t>/popupSearchPlanMaker/index.tsx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3E1F4A4-D265-C361-CF79-68015CA8DF94}"/>
              </a:ext>
            </a:extLst>
          </p:cNvPr>
          <p:cNvSpPr txBox="1"/>
          <p:nvPr/>
        </p:nvSpPr>
        <p:spPr>
          <a:xfrm>
            <a:off x="223622" y="2627065"/>
            <a:ext cx="11282577" cy="737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※ 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추천 플러그인</a:t>
            </a: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: Multi-Project Workspace – 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여러 개의 프로젝트를 </a:t>
            </a:r>
            <a:r>
              <a:rPr lang="en-US" altLang="ko-KR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</a:t>
            </a:r>
            <a:r>
              <a:rPr lang="ko-KR" altLang="en-US" sz="200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 창에서 관리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47393BF9-2C2D-0121-E7F9-499D4EE11A48}"/>
              </a:ext>
            </a:extLst>
          </p:cNvPr>
          <p:cNvGrpSpPr/>
          <p:nvPr/>
        </p:nvGrpSpPr>
        <p:grpSpPr>
          <a:xfrm>
            <a:off x="626119" y="3499504"/>
            <a:ext cx="6465748" cy="2185169"/>
            <a:chOff x="626119" y="4168370"/>
            <a:chExt cx="6465748" cy="2185169"/>
          </a:xfrm>
        </p:grpSpPr>
        <p:pic>
          <p:nvPicPr>
            <p:cNvPr id="6" name="그림 5">
              <a:extLst>
                <a:ext uri="{FF2B5EF4-FFF2-40B4-BE49-F238E27FC236}">
                  <a16:creationId xmlns="" xmlns:a16="http://schemas.microsoft.com/office/drawing/2014/main" id="{7DEC0BF2-015A-720D-1ADB-93CF3E731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119" y="4168370"/>
              <a:ext cx="2931471" cy="218516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="" xmlns:a16="http://schemas.microsoft.com/office/drawing/2014/main" id="{ECA24064-D6EF-4E9D-6C3F-C7F27A806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108" b="22335"/>
            <a:stretch/>
          </p:blipFill>
          <p:spPr>
            <a:xfrm>
              <a:off x="5114610" y="4168370"/>
              <a:ext cx="1977257" cy="2185169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="" xmlns:a16="http://schemas.microsoft.com/office/drawing/2014/main" id="{22AF610F-7F76-80B8-3E8D-0D10C647FA75}"/>
                </a:ext>
              </a:extLst>
            </p:cNvPr>
            <p:cNvSpPr/>
            <p:nvPr/>
          </p:nvSpPr>
          <p:spPr>
            <a:xfrm>
              <a:off x="4093805" y="5113470"/>
              <a:ext cx="484590" cy="29496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936601E-BD8A-A573-74D0-9D2F70B8E28C}"/>
              </a:ext>
            </a:extLst>
          </p:cNvPr>
          <p:cNvSpPr txBox="1"/>
          <p:nvPr/>
        </p:nvSpPr>
        <p:spPr>
          <a:xfrm>
            <a:off x="7329268" y="5315341"/>
            <a:ext cx="229030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5"/>
              </a:rPr>
              <a:t>[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5"/>
              </a:rPr>
              <a:t>기타 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5"/>
              </a:rPr>
              <a:t>Intellij </a:t>
            </a:r>
            <a:r>
              <a:rPr lang="ko-KR" altLang="en-US"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5"/>
              </a:rPr>
              <a:t>플러그인</a:t>
            </a:r>
            <a:r>
              <a:rPr lang="en-US" altLang="ko-KR">
                <a:latin typeface="KoPub돋움체 Medium" panose="02020603020101020101" pitchFamily="18" charset="-127"/>
                <a:ea typeface="KoPub돋움체 Medium" panose="02020603020101020101" pitchFamily="18" charset="-127"/>
                <a:hlinkClick r:id="rId5"/>
              </a:rPr>
              <a:t>]</a:t>
            </a:r>
            <a:endParaRPr lang="en-US" altLang="ko-KR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28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1.1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네이티브</a:t>
            </a:r>
            <a:r>
              <a:rPr lang="ko-KR" altLang="en-US" dirty="0" smtClean="0"/>
              <a:t> 환경 비교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네이티브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736819" y="1596142"/>
            <a:ext cx="3635957" cy="3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ㄴㄴ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36819" y="4804658"/>
            <a:ext cx="3635957" cy="118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물리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단일 어플리케이션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914813" y="4804658"/>
            <a:ext cx="3635957" cy="1184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 smtClean="0"/>
              <a:t>서버 </a:t>
            </a:r>
            <a:r>
              <a:rPr lang="en-US" altLang="ko-KR" dirty="0" smtClean="0"/>
              <a:t>+ </a:t>
            </a:r>
          </a:p>
          <a:p>
            <a:pPr algn="ctr"/>
            <a:r>
              <a:rPr lang="ko-KR" altLang="en-US" dirty="0" smtClean="0"/>
              <a:t>주제 영역별 </a:t>
            </a:r>
            <a:r>
              <a:rPr lang="ko-KR" altLang="en-US" dirty="0" smtClean="0"/>
              <a:t>서비스 어플리케이션</a:t>
            </a:r>
            <a:r>
              <a:rPr lang="en-US" altLang="ko-KR" dirty="0" smtClean="0"/>
              <a:t>(</a:t>
            </a:r>
            <a:r>
              <a:rPr lang="en-US" altLang="ko-KR" dirty="0" smtClean="0"/>
              <a:t>MSA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36819" y="1130826"/>
            <a:ext cx="3635957" cy="41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기존 </a:t>
            </a:r>
            <a:r>
              <a:rPr lang="ko-KR" altLang="en-US" dirty="0" err="1" smtClean="0"/>
              <a:t>레거시</a:t>
            </a:r>
            <a:r>
              <a:rPr lang="ko-KR" altLang="en-US" dirty="0" smtClean="0"/>
              <a:t> </a:t>
            </a:r>
            <a:r>
              <a:rPr lang="ko-KR" altLang="en-US" dirty="0" smtClean="0"/>
              <a:t>환경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914813" y="1130826"/>
            <a:ext cx="3635957" cy="411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네이티브</a:t>
            </a:r>
            <a:r>
              <a:rPr lang="ko-KR" altLang="en-US" dirty="0" smtClean="0"/>
              <a:t> 환경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6914813" y="1596142"/>
            <a:ext cx="3635957" cy="31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ㄴㄴ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19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1.2 </a:t>
            </a:r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r>
              <a:rPr lang="ko-KR" altLang="en-US" dirty="0" err="1"/>
              <a:t>네이티브</a:t>
            </a:r>
            <a:r>
              <a:rPr lang="ko-KR" altLang="en-US" dirty="0"/>
              <a:t> 특징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r>
              <a:rPr lang="ko-KR" altLang="en-US" dirty="0" err="1"/>
              <a:t>네이티브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11210" y="849469"/>
            <a:ext cx="11351545" cy="5572974"/>
            <a:chOff x="757491" y="1130823"/>
            <a:chExt cx="9793279" cy="5572974"/>
          </a:xfrm>
        </p:grpSpPr>
        <p:sp>
          <p:nvSpPr>
            <p:cNvPr id="13" name="직사각형 12"/>
            <p:cNvSpPr/>
            <p:nvPr/>
          </p:nvSpPr>
          <p:spPr>
            <a:xfrm>
              <a:off x="5816450" y="1130823"/>
              <a:ext cx="4734320" cy="2656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MSA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57491" y="1130823"/>
              <a:ext cx="4734320" cy="2656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클라우드</a:t>
              </a:r>
              <a:r>
                <a:rPr lang="ko-KR" altLang="en-US" dirty="0" smtClean="0"/>
                <a:t> 환경 서버</a:t>
              </a:r>
              <a:endParaRPr lang="ko-KR" altLang="en-US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5816450" y="4047164"/>
              <a:ext cx="4734320" cy="2656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API </a:t>
              </a:r>
              <a:r>
                <a:rPr lang="ko-KR" altLang="en-US" dirty="0" smtClean="0"/>
                <a:t>중심 통신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7491" y="4047164"/>
              <a:ext cx="4734320" cy="2656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DevOps</a:t>
              </a:r>
              <a:r>
                <a:rPr lang="en-US" altLang="ko-KR" dirty="0"/>
                <a:t> &amp; CI/CD </a:t>
              </a:r>
              <a:r>
                <a:rPr lang="ko-KR" altLang="en-US" dirty="0"/>
                <a:t>기반 </a:t>
              </a:r>
              <a:r>
                <a:rPr lang="ko-KR" altLang="en-US" dirty="0" smtClean="0"/>
                <a:t>배포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9377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1.3 </a:t>
            </a:r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r>
              <a:rPr lang="ko-KR" altLang="en-US" dirty="0" err="1"/>
              <a:t>네이티브</a:t>
            </a:r>
            <a:r>
              <a:rPr lang="ko-KR" altLang="en-US" dirty="0"/>
              <a:t> 장점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r>
              <a:rPr lang="ko-KR" altLang="en-US" dirty="0" err="1"/>
              <a:t>네이티브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411210" y="849469"/>
            <a:ext cx="2937850" cy="1091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클라우드</a:t>
            </a:r>
            <a:r>
              <a:rPr lang="ko-KR" altLang="en-US" dirty="0" smtClean="0"/>
              <a:t> 환경 </a:t>
            </a:r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68373" y="2334977"/>
            <a:ext cx="70807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환경 </a:t>
            </a:r>
            <a:r>
              <a:rPr lang="en-US" altLang="ko-KR" dirty="0" smtClean="0"/>
              <a:t>=&gt; Auto Scaling</a:t>
            </a:r>
          </a:p>
          <a:p>
            <a:r>
              <a:rPr lang="en-US" altLang="ko-KR" dirty="0" smtClean="0"/>
              <a:t>MSA, API =&gt; </a:t>
            </a:r>
            <a:r>
              <a:rPr lang="ko-KR" altLang="en-US" dirty="0" smtClean="0"/>
              <a:t>장애 분산</a:t>
            </a:r>
            <a:endParaRPr lang="en-US" altLang="ko-KR" dirty="0" smtClean="0"/>
          </a:p>
          <a:p>
            <a:r>
              <a:rPr lang="en-US" altLang="ko-KR" dirty="0" err="1" smtClean="0"/>
              <a:t>DevOps</a:t>
            </a:r>
            <a:r>
              <a:rPr lang="en-US" altLang="ko-KR" dirty="0" smtClean="0"/>
              <a:t> &amp; CI/CD </a:t>
            </a:r>
            <a:r>
              <a:rPr lang="ko-KR" altLang="en-US" dirty="0" smtClean="0"/>
              <a:t>기반 배포</a:t>
            </a:r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배포 장애 발생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빠른 복구 가능</a:t>
            </a:r>
            <a:endParaRPr lang="en-US" altLang="ko-KR" dirty="0" smtClean="0"/>
          </a:p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환경</a:t>
            </a:r>
            <a:r>
              <a:rPr lang="en-US" altLang="ko-KR" dirty="0" smtClean="0"/>
              <a:t>, MSA =&gt; </a:t>
            </a:r>
            <a:r>
              <a:rPr lang="ko-KR" altLang="en-US" dirty="0" err="1" smtClean="0"/>
              <a:t>서비스별</a:t>
            </a:r>
            <a:r>
              <a:rPr lang="ko-KR" altLang="en-US" dirty="0" smtClean="0"/>
              <a:t> 배포 가능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11210" y="2341956"/>
            <a:ext cx="2937850" cy="1091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MSA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11210" y="3834443"/>
            <a:ext cx="2937850" cy="1091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DevOps</a:t>
            </a:r>
            <a:r>
              <a:rPr lang="en-US" altLang="ko-KR" dirty="0" smtClean="0"/>
              <a:t> &amp; CI/CD</a:t>
            </a:r>
          </a:p>
          <a:p>
            <a:pPr algn="ctr"/>
            <a:r>
              <a:rPr lang="ko-KR" altLang="en-US" dirty="0" smtClean="0"/>
              <a:t>기반 배포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11210" y="5326930"/>
            <a:ext cx="2937850" cy="1091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API </a:t>
            </a:r>
            <a:r>
              <a:rPr lang="ko-KR" altLang="en-US" dirty="0" smtClean="0"/>
              <a:t>중심 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2597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1.4 </a:t>
            </a:r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r>
              <a:rPr lang="ko-KR" altLang="en-US" dirty="0" err="1"/>
              <a:t>네이티브</a:t>
            </a:r>
            <a:r>
              <a:rPr lang="ko-KR" altLang="en-US" dirty="0"/>
              <a:t>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r>
              <a:rPr lang="ko-KR" altLang="en-US" dirty="0" err="1"/>
              <a:t>네이티브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11210" y="849469"/>
            <a:ext cx="11351545" cy="5572974"/>
            <a:chOff x="757491" y="1130823"/>
            <a:chExt cx="9793279" cy="5572974"/>
          </a:xfrm>
        </p:grpSpPr>
        <p:sp>
          <p:nvSpPr>
            <p:cNvPr id="13" name="직사각형 12"/>
            <p:cNvSpPr/>
            <p:nvPr/>
          </p:nvSpPr>
          <p:spPr>
            <a:xfrm>
              <a:off x="5816450" y="1130823"/>
              <a:ext cx="4734320" cy="2656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업무 프로세스가 간단한 경우 </a:t>
              </a:r>
              <a:r>
                <a:rPr lang="en-US" altLang="ko-KR" dirty="0" smtClean="0"/>
                <a:t>MSA</a:t>
              </a:r>
              <a:r>
                <a:rPr lang="ko-KR" altLang="en-US" dirty="0" smtClean="0"/>
                <a:t>로 분리하기 어려움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57491" y="1130823"/>
              <a:ext cx="4734320" cy="2656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레거시에</a:t>
              </a:r>
              <a:r>
                <a:rPr lang="ko-KR" altLang="en-US" dirty="0" smtClean="0"/>
                <a:t> 비해 환경 구축이 복잡함</a:t>
              </a:r>
              <a:r>
                <a:rPr lang="en-US" altLang="ko-KR" dirty="0" smtClean="0"/>
                <a:t>.</a:t>
              </a:r>
            </a:p>
            <a:p>
              <a:pPr algn="ctr"/>
              <a:r>
                <a:rPr lang="ko-KR" altLang="en-US" dirty="0" smtClean="0"/>
                <a:t>기존 업무를 분석하여 </a:t>
              </a:r>
              <a:r>
                <a:rPr lang="en-US" altLang="ko-KR" dirty="0" smtClean="0"/>
                <a:t>MSA</a:t>
              </a:r>
              <a:r>
                <a:rPr lang="ko-KR" altLang="en-US" dirty="0" smtClean="0"/>
                <a:t>로 분리해야 하기 </a:t>
              </a:r>
              <a:r>
                <a:rPr lang="ko-KR" altLang="en-US" dirty="0" err="1" smtClean="0"/>
                <a:t>떄문에</a:t>
              </a:r>
              <a:r>
                <a:rPr lang="ko-KR" altLang="en-US" dirty="0" smtClean="0"/>
                <a:t> 시간이 많이 들고 경우에 따라 업무 프로세스를 </a:t>
              </a:r>
              <a:r>
                <a:rPr lang="ko-KR" altLang="en-US" dirty="0" err="1" smtClean="0"/>
                <a:t>수정해야할</a:t>
              </a:r>
              <a:r>
                <a:rPr lang="ko-KR" altLang="en-US" dirty="0" smtClean="0"/>
                <a:t> 수 있음</a:t>
              </a:r>
              <a:r>
                <a:rPr lang="en-US" altLang="ko-KR" dirty="0" smtClean="0"/>
                <a:t>.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57491" y="4047164"/>
              <a:ext cx="4734320" cy="2656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간단하거나 규모가 크지 않은 시스템은 </a:t>
              </a:r>
              <a:r>
                <a:rPr lang="ko-KR" altLang="en-US" dirty="0" err="1" smtClean="0"/>
                <a:t>클라우드</a:t>
              </a:r>
              <a:r>
                <a:rPr lang="ko-KR" altLang="en-US" dirty="0" smtClean="0"/>
                <a:t> </a:t>
              </a:r>
              <a:r>
                <a:rPr lang="ko-KR" altLang="en-US" dirty="0" err="1" smtClean="0"/>
                <a:t>네이티브</a:t>
              </a:r>
              <a:r>
                <a:rPr lang="ko-KR" altLang="en-US" dirty="0" smtClean="0"/>
                <a:t> 환경에 적합하지 않을 수 </a:t>
              </a:r>
              <a:r>
                <a:rPr lang="ko-KR" altLang="en-US" dirty="0"/>
                <a:t>있</a:t>
              </a:r>
              <a:r>
                <a:rPr lang="ko-KR" altLang="en-US" dirty="0" smtClean="0"/>
                <a:t>음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7349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1.5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네이티브</a:t>
            </a:r>
            <a:r>
              <a:rPr lang="ko-KR" altLang="en-US" dirty="0" smtClean="0"/>
              <a:t> 전환 추이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클라우드</a:t>
            </a:r>
            <a:r>
              <a:rPr lang="ko-KR" altLang="en-US" dirty="0"/>
              <a:t> </a:t>
            </a:r>
            <a:r>
              <a:rPr lang="ko-KR" altLang="en-US" dirty="0" err="1"/>
              <a:t>네이티브</a:t>
            </a:r>
            <a:endParaRPr lang="ko-KR" altLang="en-US" dirty="0"/>
          </a:p>
        </p:txBody>
      </p:sp>
      <p:sp>
        <p:nvSpPr>
          <p:cNvPr id="9" name="텍스트 개체 틀 23"/>
          <p:cNvSpPr txBox="1">
            <a:spLocks/>
          </p:cNvSpPr>
          <p:nvPr/>
        </p:nvSpPr>
        <p:spPr>
          <a:xfrm>
            <a:off x="411210" y="1983089"/>
            <a:ext cx="3682999" cy="3920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kumimoji="1" lang="ko-KR" altLang="en-US" sz="20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/>
              <a:t>공공기관 시스템 </a:t>
            </a:r>
            <a:endParaRPr lang="en-US" altLang="ko-KR" dirty="0" smtClean="0"/>
          </a:p>
          <a:p>
            <a:pPr marL="342900" indent="-342900">
              <a:buFont typeface="Symbol"/>
              <a:buChar char="Þ"/>
              <a:defRPr/>
            </a:pPr>
            <a:r>
              <a:rPr lang="ko-KR" altLang="en-US" dirty="0" smtClean="0"/>
              <a:t>규모가 크고 업무가 프로세스가 복잡한 시스템이 많음</a:t>
            </a:r>
            <a:r>
              <a:rPr lang="en-US" altLang="ko-KR" dirty="0"/>
              <a:t>.</a:t>
            </a:r>
            <a:r>
              <a:rPr lang="en-US" altLang="ko-KR" dirty="0" smtClean="0"/>
              <a:t> </a:t>
            </a:r>
          </a:p>
          <a:p>
            <a:pPr marL="342900" indent="-342900">
              <a:buFont typeface="Symbol"/>
              <a:buChar char="Þ"/>
              <a:defRPr/>
            </a:pPr>
            <a:r>
              <a:rPr lang="ko-KR" altLang="en-US" dirty="0" smtClean="0"/>
              <a:t>시기에 따라 사용자가 급증하는 서비스 존재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Symbol"/>
              <a:buChar char="Þ"/>
              <a:defRPr/>
            </a:pPr>
            <a:r>
              <a:rPr lang="ko-KR" altLang="en-US" dirty="0" smtClean="0"/>
              <a:t>장애 발생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빠른 복구가 필요 </a:t>
            </a:r>
            <a:endParaRPr lang="en-US" altLang="ko-KR" dirty="0" smtClean="0"/>
          </a:p>
          <a:p>
            <a:pPr marL="342900" indent="-342900">
              <a:buFont typeface="Symbol"/>
              <a:buChar char="Þ"/>
              <a:defRPr/>
            </a:pPr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네이티브</a:t>
            </a:r>
            <a:r>
              <a:rPr lang="ko-KR" altLang="en-US" dirty="0" smtClean="0"/>
              <a:t> 환경에 적합</a:t>
            </a:r>
            <a:endParaRPr lang="en-US" altLang="ko-KR" dirty="0" smtClean="0"/>
          </a:p>
          <a:p>
            <a:pPr>
              <a:defRPr/>
            </a:pPr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네이티브</a:t>
            </a:r>
            <a:r>
              <a:rPr lang="ko-KR" altLang="en-US" dirty="0" smtClean="0"/>
              <a:t> 전환 확대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0100" y="386148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https://www.samsungsds.com/us/blog/digital-government-innovation.html?utm_source=chatgpt.com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7930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네이티브</a:t>
            </a:r>
            <a:r>
              <a:rPr lang="ko-KR" altLang="en-US" dirty="0" smtClean="0"/>
              <a:t> 전환</a:t>
            </a:r>
            <a:endParaRPr lang="ko-KR" altLang="en-US" dirty="0"/>
          </a:p>
        </p:txBody>
      </p:sp>
      <p:sp>
        <p:nvSpPr>
          <p:cNvPr id="9" name="텍스트 개체 틀 23"/>
          <p:cNvSpPr txBox="1">
            <a:spLocks/>
          </p:cNvSpPr>
          <p:nvPr/>
        </p:nvSpPr>
        <p:spPr>
          <a:xfrm>
            <a:off x="411210" y="636889"/>
            <a:ext cx="3682999" cy="3920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kumimoji="1" lang="ko-KR" altLang="en-US" sz="20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 smtClean="0"/>
              <a:t>공연예술통합전산망 프로세스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636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네이티브</a:t>
            </a:r>
            <a:r>
              <a:rPr lang="ko-KR" altLang="en-US" dirty="0" smtClean="0"/>
              <a:t> 전환</a:t>
            </a:r>
            <a:endParaRPr lang="ko-KR" altLang="en-US" dirty="0"/>
          </a:p>
        </p:txBody>
      </p:sp>
      <p:sp>
        <p:nvSpPr>
          <p:cNvPr id="9" name="텍스트 개체 틀 23"/>
          <p:cNvSpPr txBox="1">
            <a:spLocks/>
          </p:cNvSpPr>
          <p:nvPr/>
        </p:nvSpPr>
        <p:spPr>
          <a:xfrm>
            <a:off x="411210" y="694039"/>
            <a:ext cx="3682999" cy="39204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kumimoji="1" lang="ko-KR" altLang="en-US" sz="20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accent5">
                    <a:lumMod val="50000"/>
                  </a:schemeClr>
                </a:solidFill>
                <a:latin typeface="KoPubWorld돋움체 Bold" pitchFamily="2" charset="-127"/>
                <a:ea typeface="KoPubWorld돋움체 Bold" pitchFamily="2" charset="-127"/>
                <a:cs typeface="KoPubWorld돋움체 Bold" pitchFamily="2" charset="-127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smtClean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ko-KR" altLang="en-US" sz="1200" kern="1200" spc="-50" dirty="0">
                <a:ln>
                  <a:solidFill>
                    <a:srgbClr val="FF0000">
                      <a:alpha val="0"/>
                    </a:srgbClr>
                  </a:solidFill>
                </a:ln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 smtClean="0"/>
              <a:t>MSA</a:t>
            </a:r>
            <a:r>
              <a:rPr lang="ko-KR" altLang="en-US" dirty="0" smtClean="0"/>
              <a:t>로 분리된 공연예술통합전산망 프로세스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5480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1803</Words>
  <Application>Microsoft Office PowerPoint</Application>
  <PresentationFormat>사용자 지정</PresentationFormat>
  <Paragraphs>576</Paragraphs>
  <Slides>28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클라우드 네이티브 전환 : 공연예술통합전산망(Kopis)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공통모듈 종류와 적용방법</vt:lpstr>
      <vt:lpstr>공통모듈 유틸 종류 (1/2)</vt:lpstr>
      <vt:lpstr>공통모듈 유틸 종류 (2/2)</vt:lpstr>
      <vt:lpstr>공통 모듈 적용 예시</vt:lpstr>
      <vt:lpstr>주요 공통 모듈 : ResponseService</vt:lpstr>
      <vt:lpstr>주요 공통 모듈 : 전역 Exception</vt:lpstr>
      <vt:lpstr>주요 공통 모듈 : RestTemplateConfig</vt:lpstr>
      <vt:lpstr>프로젝트 구조</vt:lpstr>
      <vt:lpstr>MSA 패키지 구조</vt:lpstr>
      <vt:lpstr>실행 방법</vt:lpstr>
      <vt:lpstr>개발자가 해야할 일 &amp; 주의사항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네이티브 전환 : 공연예술통합전산망(Kopis)</dc:title>
  <dc:creator>주리 안</dc:creator>
  <cp:lastModifiedBy>LCS</cp:lastModifiedBy>
  <cp:revision>67</cp:revision>
  <dcterms:created xsi:type="dcterms:W3CDTF">2025-05-03T23:09:57Z</dcterms:created>
  <dcterms:modified xsi:type="dcterms:W3CDTF">2025-10-30T05:17:18Z</dcterms:modified>
  <cp:version/>
</cp:coreProperties>
</file>