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1" r:id="rId5"/>
    <p:sldId id="259" r:id="rId6"/>
    <p:sldId id="265" r:id="rId7"/>
    <p:sldId id="268" r:id="rId8"/>
    <p:sldId id="261" r:id="rId9"/>
    <p:sldId id="264" r:id="rId10"/>
    <p:sldId id="262" r:id="rId11"/>
    <p:sldId id="263" r:id="rId12"/>
    <p:sldId id="266"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p:scale>
          <a:sx n="100" d="100"/>
          <a:sy n="100" d="100"/>
        </p:scale>
        <p:origin x="876" y="2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4A94D84-52F5-4A3E-8D5C-442B24AEF73B}"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255346" y="2750337"/>
            <a:ext cx="1171888" cy="1356442"/>
          </a:xfrm>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196257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309"/>
            <a:ext cx="1154151" cy="1090789"/>
          </a:xfrm>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188369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615"/>
            <a:ext cx="1154151" cy="1090789"/>
          </a:xfrm>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570669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5BD6CC13-7C02-46F6-B401-34DE484413B7}" type="slidenum">
              <a:rPr lang="ru-RU" smtClean="0"/>
              <a:t>‹#›</a:t>
            </a:fld>
            <a:endParaRPr lang="ru-R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0513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005666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84A94D84-52F5-4A3E-8D5C-442B24AEF73B}" type="datetimeFigureOut">
              <a:rPr lang="ru-RU" smtClean="0"/>
              <a:t>27.11.2021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116889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84A94D84-52F5-4A3E-8D5C-442B24AEF73B}" type="datetimeFigureOut">
              <a:rPr lang="ru-RU" smtClean="0"/>
              <a:t>27.11.2021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6954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4A94D84-52F5-4A3E-8D5C-442B24AEF73B}"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1142409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4A94D84-52F5-4A3E-8D5C-442B24AEF73B}" type="datetimeFigureOut">
              <a:rPr lang="ru-RU" smtClean="0"/>
              <a:t>27.11.2021</a:t>
            </a:fld>
            <a:endParaRPr lang="ru-RU"/>
          </a:p>
        </p:txBody>
      </p:sp>
      <p:sp>
        <p:nvSpPr>
          <p:cNvPr id="5" name="Footer Placeholder 4"/>
          <p:cNvSpPr>
            <a:spLocks noGrp="1"/>
          </p:cNvSpPr>
          <p:nvPr>
            <p:ph type="ftr" sz="quarter" idx="11"/>
          </p:nvPr>
        </p:nvSpPr>
        <p:spPr>
          <a:xfrm>
            <a:off x="680321" y="5936188"/>
            <a:ext cx="6126805" cy="365125"/>
          </a:xfrm>
        </p:spPr>
        <p:txBody>
          <a:bodyPr/>
          <a:lstStyle/>
          <a:p>
            <a:endParaRPr lang="ru-R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BD6CC13-7C02-46F6-B401-34DE484413B7}" type="slidenum">
              <a:rPr lang="ru-RU" smtClean="0"/>
              <a:t>‹#›</a:t>
            </a:fld>
            <a:endParaRPr lang="ru-RU"/>
          </a:p>
        </p:txBody>
      </p:sp>
    </p:spTree>
    <p:extLst>
      <p:ext uri="{BB962C8B-B14F-4D97-AF65-F5344CB8AC3E}">
        <p14:creationId xmlns:p14="http://schemas.microsoft.com/office/powerpoint/2010/main" val="334684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4A94D84-52F5-4A3E-8D5C-442B24AEF73B}"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75258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A94D84-52F5-4A3E-8D5C-442B24AEF73B}"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729455" y="2869895"/>
            <a:ext cx="1154151" cy="1090789"/>
          </a:xfrm>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1011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296124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4A94D84-52F5-4A3E-8D5C-442B24AEF73B}" type="datetimeFigureOut">
              <a:rPr lang="ru-RU" smtClean="0"/>
              <a:t>27.11.2021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115726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4A94D84-52F5-4A3E-8D5C-442B24AEF73B}" type="datetimeFigureOut">
              <a:rPr lang="ru-RU" smtClean="0"/>
              <a:t>27.11.2021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98318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A94D84-52F5-4A3E-8D5C-442B24AEF73B}" type="datetimeFigureOut">
              <a:rPr lang="ru-RU" smtClean="0"/>
              <a:t>27.11.2021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47295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46573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A94D84-52F5-4A3E-8D5C-442B24AEF73B}"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D6CC13-7C02-46F6-B401-34DE484413B7}" type="slidenum">
              <a:rPr lang="ru-RU" smtClean="0"/>
              <a:t>‹#›</a:t>
            </a:fld>
            <a:endParaRPr lang="ru-RU"/>
          </a:p>
        </p:txBody>
      </p:sp>
    </p:spTree>
    <p:extLst>
      <p:ext uri="{BB962C8B-B14F-4D97-AF65-F5344CB8AC3E}">
        <p14:creationId xmlns:p14="http://schemas.microsoft.com/office/powerpoint/2010/main" val="378287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A94D84-52F5-4A3E-8D5C-442B24AEF73B}" type="datetimeFigureOut">
              <a:rPr lang="ru-RU" smtClean="0"/>
              <a:t>27.11.2021</a:t>
            </a:fld>
            <a:endParaRPr lang="ru-R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BD6CC13-7C02-46F6-B401-34DE484413B7}" type="slidenum">
              <a:rPr lang="ru-RU" smtClean="0"/>
              <a:t>‹#›</a:t>
            </a:fld>
            <a:endParaRPr lang="ru-RU"/>
          </a:p>
        </p:txBody>
      </p:sp>
    </p:spTree>
    <p:extLst>
      <p:ext uri="{BB962C8B-B14F-4D97-AF65-F5344CB8AC3E}">
        <p14:creationId xmlns:p14="http://schemas.microsoft.com/office/powerpoint/2010/main" val="3820490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60576" y="143955"/>
            <a:ext cx="9144000" cy="2387600"/>
          </a:xfrm>
        </p:spPr>
        <p:txBody>
          <a:bodyPr>
            <a:normAutofit/>
          </a:bodyPr>
          <a:lstStyle/>
          <a:p>
            <a:r>
              <a:rPr lang="ru-RU" sz="4400" b="1" dirty="0" smtClean="0">
                <a:latin typeface="Calibri" panose="020F0502020204030204" pitchFamily="34" charset="0"/>
                <a:cs typeface="Calibri" panose="020F0502020204030204" pitchFamily="34" charset="0"/>
              </a:rPr>
              <a:t>Противопожарная безопасность </a:t>
            </a:r>
            <a:r>
              <a:rPr lang="ru-RU" sz="4400" b="1" dirty="0">
                <a:latin typeface="Calibri" panose="020F0502020204030204" pitchFamily="34" charset="0"/>
                <a:cs typeface="Calibri" panose="020F0502020204030204" pitchFamily="34" charset="0"/>
              </a:rPr>
              <a:t>в кабинете с ПЭВ</a:t>
            </a:r>
            <a:r>
              <a:rPr lang="ru-RU" sz="4400" dirty="0">
                <a:latin typeface="Calibri" panose="020F0502020204030204" pitchFamily="34" charset="0"/>
                <a:cs typeface="Calibri" panose="020F0502020204030204" pitchFamily="34" charset="0"/>
              </a:rPr>
              <a:t>М</a:t>
            </a:r>
          </a:p>
        </p:txBody>
      </p:sp>
      <p:sp>
        <p:nvSpPr>
          <p:cNvPr id="3" name="Подзаголовок 2"/>
          <p:cNvSpPr>
            <a:spLocks noGrp="1"/>
          </p:cNvSpPr>
          <p:nvPr>
            <p:ph type="subTitle" idx="1"/>
          </p:nvPr>
        </p:nvSpPr>
        <p:spPr>
          <a:xfrm>
            <a:off x="1039368" y="3510598"/>
            <a:ext cx="9144000" cy="1655762"/>
          </a:xfrm>
        </p:spPr>
        <p:txBody>
          <a:bodyPr/>
          <a:lstStyle/>
          <a:p>
            <a:pPr algn="l"/>
            <a:r>
              <a:rPr lang="ru-RU" dirty="0" smtClean="0"/>
              <a:t>Выполнили:</a:t>
            </a:r>
          </a:p>
          <a:p>
            <a:pPr algn="l"/>
            <a:r>
              <a:rPr lang="ru-RU" dirty="0" smtClean="0"/>
              <a:t>Акимова </a:t>
            </a:r>
            <a:r>
              <a:rPr lang="ru-RU" dirty="0" err="1" smtClean="0"/>
              <a:t>А.,Мальцев</a:t>
            </a:r>
            <a:r>
              <a:rPr lang="ru-RU" dirty="0" smtClean="0"/>
              <a:t> А.</a:t>
            </a:r>
            <a:endParaRPr lang="ru-RU" dirty="0"/>
          </a:p>
        </p:txBody>
      </p:sp>
    </p:spTree>
    <p:extLst>
      <p:ext uri="{BB962C8B-B14F-4D97-AF65-F5344CB8AC3E}">
        <p14:creationId xmlns:p14="http://schemas.microsoft.com/office/powerpoint/2010/main" val="1384065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Первичные средства пожаротушения</a:t>
            </a:r>
            <a:endParaRPr lang="ru-RU" dirty="0"/>
          </a:p>
        </p:txBody>
      </p:sp>
      <p:pic>
        <p:nvPicPr>
          <p:cNvPr id="3074" name="Picture 2" descr="Первичные средства пожаротушения — 01-Сервис"/>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628" y="2228754"/>
            <a:ext cx="7511732" cy="436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69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Действия при пожаре</a:t>
            </a:r>
            <a:endParaRPr lang="ru-RU" dirty="0"/>
          </a:p>
        </p:txBody>
      </p:sp>
      <p:sp>
        <p:nvSpPr>
          <p:cNvPr id="3" name="Объект 2"/>
          <p:cNvSpPr>
            <a:spLocks noGrp="1"/>
          </p:cNvSpPr>
          <p:nvPr>
            <p:ph idx="1"/>
          </p:nvPr>
        </p:nvSpPr>
        <p:spPr/>
        <p:txBody>
          <a:bodyPr/>
          <a:lstStyle/>
          <a:p>
            <a:r>
              <a:rPr lang="ru-RU" dirty="0"/>
              <a:t>При обнаружении пожара следует немедленно сообщить об этом по телефону 01 и спокойно доложить:</a:t>
            </a:r>
            <a:br>
              <a:rPr lang="ru-RU" dirty="0"/>
            </a:br>
            <a:r>
              <a:rPr lang="ru-RU" dirty="0"/>
              <a:t>— что горит, чему угрожает;</a:t>
            </a:r>
            <a:br>
              <a:rPr lang="ru-RU" dirty="0"/>
            </a:br>
            <a:r>
              <a:rPr lang="ru-RU" dirty="0"/>
              <a:t>— адрес объекта;</a:t>
            </a:r>
            <a:br>
              <a:rPr lang="ru-RU" dirty="0"/>
            </a:br>
            <a:r>
              <a:rPr lang="ru-RU" dirty="0"/>
              <a:t>— есть ли опасность для людей;</a:t>
            </a:r>
            <a:br>
              <a:rPr lang="ru-RU" dirty="0"/>
            </a:br>
            <a:r>
              <a:rPr lang="ru-RU" dirty="0"/>
              <a:t>— назвать свою фамилию;</a:t>
            </a:r>
            <a:br>
              <a:rPr lang="ru-RU" dirty="0"/>
            </a:br>
            <a:r>
              <a:rPr lang="ru-RU" dirty="0"/>
              <a:t>— немедленно обесточить всю электротехнику в помещении;</a:t>
            </a:r>
            <a:br>
              <a:rPr lang="ru-RU" dirty="0"/>
            </a:br>
            <a:r>
              <a:rPr lang="ru-RU" dirty="0"/>
              <a:t>— обеспечить эвакуацию людей;</a:t>
            </a:r>
          </a:p>
        </p:txBody>
      </p:sp>
    </p:spTree>
    <p:extLst>
      <p:ext uri="{BB962C8B-B14F-4D97-AF65-F5344CB8AC3E}">
        <p14:creationId xmlns:p14="http://schemas.microsoft.com/office/powerpoint/2010/main" val="3561337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Действия при пожаре</a:t>
            </a:r>
            <a:endParaRPr lang="ru-RU" dirty="0"/>
          </a:p>
        </p:txBody>
      </p:sp>
      <p:sp>
        <p:nvSpPr>
          <p:cNvPr id="3" name="Объект 2"/>
          <p:cNvSpPr>
            <a:spLocks noGrp="1"/>
          </p:cNvSpPr>
          <p:nvPr>
            <p:ph idx="1"/>
          </p:nvPr>
        </p:nvSpPr>
        <p:spPr>
          <a:xfrm>
            <a:off x="283464" y="2209070"/>
            <a:ext cx="11393423" cy="3465575"/>
          </a:xfrm>
        </p:spPr>
        <p:txBody>
          <a:bodyPr>
            <a:noAutofit/>
          </a:bodyPr>
          <a:lstStyle/>
          <a:p>
            <a:pPr marL="0" indent="0">
              <a:buNone/>
            </a:pPr>
            <a:r>
              <a:rPr lang="ru-RU" sz="2200" dirty="0"/>
              <a:t>Сообщение продублировать директору, работнику службы безопасности, руководителю отдела и приступить к тушению пожара огнетушителями, подручными средствами.</a:t>
            </a:r>
            <a:br>
              <a:rPr lang="ru-RU" sz="2200" dirty="0"/>
            </a:br>
            <a:r>
              <a:rPr lang="ru-RU" sz="2200" dirty="0"/>
              <a:t>Подготовить к эвакуации материальные ценности, документацию.</a:t>
            </a:r>
            <a:br>
              <a:rPr lang="ru-RU" sz="2200" dirty="0"/>
            </a:br>
            <a:r>
              <a:rPr lang="ru-RU" sz="2200" dirty="0"/>
              <a:t>Слушать распоряжения руководителя отдела, организованно покинуть здание.</a:t>
            </a:r>
            <a:br>
              <a:rPr lang="ru-RU" sz="2200" dirty="0"/>
            </a:br>
            <a:r>
              <a:rPr lang="ru-RU" sz="2200" dirty="0"/>
              <a:t>Рассмотреть вариант эвакуации через запасные выходы, пожарную лестницу, соседние помещения. Организовать встречу подразделений пожарной охраны.</a:t>
            </a:r>
            <a:br>
              <a:rPr lang="ru-RU" sz="2200" dirty="0"/>
            </a:br>
            <a:r>
              <a:rPr lang="ru-RU" sz="2200" dirty="0"/>
              <a:t>При невозможности покинуть здание (задымление, высокая температура) плотно закрыть дверь помещения, уплотнить тканью щели, вентиляционные отверстия, открыть окно и ждать пожарных. Следует запомнить, что при задымлении над полом воздух более чист. Это может пригодиться при эвакуации и ожидании помощи.</a:t>
            </a:r>
            <a:br>
              <a:rPr lang="ru-RU" sz="2200" dirty="0"/>
            </a:br>
            <a:r>
              <a:rPr lang="ru-RU" sz="2200" dirty="0"/>
              <a:t>При ожоге огнем пользоваться раствором марганцовокислого калия, который находится в аптечках.</a:t>
            </a:r>
          </a:p>
        </p:txBody>
      </p:sp>
    </p:spTree>
    <p:extLst>
      <p:ext uri="{BB962C8B-B14F-4D97-AF65-F5344CB8AC3E}">
        <p14:creationId xmlns:p14="http://schemas.microsoft.com/office/powerpoint/2010/main" val="2923957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Закоротивший телефон устроил пожар в офисе под Харьковом (ФОТО) - РЕДПОС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354136"/>
            <a:ext cx="7200900" cy="479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4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trolado un incendio en unas oficinas de Victoria Balfé | Noticias Diario  de Bur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335" y="962025"/>
            <a:ext cx="7741329" cy="516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9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119989" y="2741414"/>
            <a:ext cx="5479385" cy="769441"/>
          </a:xfrm>
          <a:prstGeom prst="rect">
            <a:avLst/>
          </a:prstGeom>
        </p:spPr>
        <p:txBody>
          <a:bodyPr wrap="none">
            <a:spAutoFit/>
          </a:bodyPr>
          <a:lstStyle/>
          <a:p>
            <a:r>
              <a:rPr lang="ru-RU" sz="4400" b="1" dirty="0" smtClean="0">
                <a:latin typeface="Calibri" panose="020F0502020204030204" pitchFamily="34" charset="0"/>
                <a:cs typeface="Calibri" panose="020F0502020204030204" pitchFamily="34" charset="0"/>
              </a:rPr>
              <a:t>Спасибо за внимание</a:t>
            </a:r>
            <a:endParaRPr lang="ru-RU"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606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Содержание зданий, </a:t>
            </a:r>
            <a:r>
              <a:rPr lang="ru-RU" b="1" dirty="0" smtClean="0"/>
              <a:t>помещений</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a:t>Помещения должны содержаться в чистоте. Горючие отходы, мусор необходимо ежедневно удалять в контейнеры на специально выделенные площадки. Коридоры, лестничные клетки, двери эвакуационных выходов, подходы к средствам тушения всегда должны быть свободны и ничем не загромождены.</a:t>
            </a:r>
            <a:br>
              <a:rPr lang="ru-RU" dirty="0"/>
            </a:br>
            <a:r>
              <a:rPr lang="ru-RU" dirty="0"/>
              <a:t>Мебель в помещениях не должна препятствовать быстрой эвакуации людей. Расположение электрических кабелей и различных проводов должно исключать их повреждение, поражение работников электрическим током, а также они не должны мешать передвижению по помещению.</a:t>
            </a:r>
          </a:p>
        </p:txBody>
      </p:sp>
    </p:spTree>
    <p:extLst>
      <p:ext uri="{BB962C8B-B14F-4D97-AF65-F5344CB8AC3E}">
        <p14:creationId xmlns:p14="http://schemas.microsoft.com/office/powerpoint/2010/main" val="4032213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Содержание зданий, помещений</a:t>
            </a:r>
            <a:endParaRPr lang="ru-RU" dirty="0"/>
          </a:p>
        </p:txBody>
      </p:sp>
      <p:pic>
        <p:nvPicPr>
          <p:cNvPr id="2050" name="Picture 2" descr="Категории по взрывопожарной и пожарной опасности для зданий и помещений,  оборудовани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321" y="2688430"/>
            <a:ext cx="10868551" cy="323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98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В порту Бейрута вспыхнул крупный пожар | Новости из Германии о событиях в  мире | DW | 10.0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4" y="1057275"/>
            <a:ext cx="8751798" cy="492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63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Запрещается:</a:t>
            </a:r>
            <a:endParaRPr lang="ru-RU" dirty="0"/>
          </a:p>
        </p:txBody>
      </p:sp>
      <p:sp>
        <p:nvSpPr>
          <p:cNvPr id="3" name="Объект 2"/>
          <p:cNvSpPr>
            <a:spLocks noGrp="1"/>
          </p:cNvSpPr>
          <p:nvPr>
            <p:ph idx="1"/>
          </p:nvPr>
        </p:nvSpPr>
        <p:spPr/>
        <p:txBody>
          <a:bodyPr>
            <a:noAutofit/>
          </a:bodyPr>
          <a:lstStyle/>
          <a:p>
            <a:pPr marL="0" indent="0">
              <a:buNone/>
            </a:pPr>
            <a:r>
              <a:rPr lang="ru-RU" dirty="0">
                <a:latin typeface="Calibri" panose="020F0502020204030204" pitchFamily="34" charset="0"/>
                <a:cs typeface="Calibri" panose="020F0502020204030204" pitchFamily="34" charset="0"/>
              </a:rPr>
              <a:t>— хранить и применять горючие жидкости, взрывчатые вещества, баллоны с газами и др.;</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использовать электронагревательные приборы;</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эксплуатировать провода электроприборов с поврежденной изоляцией;</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пользоваться поврежденными розетками, рубильниками, вилками и прочим электрооборудованием;</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обертывать (накрывать) светильники, бытовые приборы бумагой, тканью и другими горючими материалами;</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применять открытый огонь</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807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Запрещается:</a:t>
            </a:r>
            <a:endParaRPr lang="ru-RU" dirty="0"/>
          </a:p>
        </p:txBody>
      </p:sp>
      <p:sp>
        <p:nvSpPr>
          <p:cNvPr id="3" name="Объект 2"/>
          <p:cNvSpPr>
            <a:spLocks noGrp="1"/>
          </p:cNvSpPr>
          <p:nvPr>
            <p:ph idx="1"/>
          </p:nvPr>
        </p:nvSpPr>
        <p:spPr/>
        <p:txBody>
          <a:bodyPr/>
          <a:lstStyle/>
          <a:p>
            <a:r>
              <a:rPr lang="ru-RU" dirty="0">
                <a:latin typeface="Calibri" panose="020F0502020204030204" pitchFamily="34" charset="0"/>
                <a:cs typeface="Calibri" panose="020F0502020204030204" pitchFamily="34" charset="0"/>
              </a:rPr>
              <a:t>— курить в помещении;</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оставлять без наблюдения включенную в сеть радиоэлектронную аппаратуру, ПЭВМ, оргтехнику, бытовую технику;</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пользоваться неисправной или незаземленной аппаратурой;</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нарушать правила эксплуатации ПЭВМ и оргтехники, а также инструкции по работе на ПЭВМ и средствах оргтехники, действующие в институте;</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 включать в сетевые фильтры, блоки бесперебойного питания и специализированные розетки, расположенные в коробах бытовую технику и другое, не относящееся к ПЭВМ оборудование.</a:t>
            </a:r>
          </a:p>
          <a:p>
            <a:endParaRPr lang="ru-RU" dirty="0"/>
          </a:p>
        </p:txBody>
      </p:sp>
    </p:spTree>
    <p:extLst>
      <p:ext uri="{BB962C8B-B14F-4D97-AF65-F5344CB8AC3E}">
        <p14:creationId xmlns:p14="http://schemas.microsoft.com/office/powerpoint/2010/main" val="1211310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В Воронежской области загорелся жилой до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467" y="1150111"/>
            <a:ext cx="8125733" cy="523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56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Первичные средства пожаротушения</a:t>
            </a:r>
            <a:endParaRPr lang="ru-RU" dirty="0"/>
          </a:p>
        </p:txBody>
      </p:sp>
      <p:sp>
        <p:nvSpPr>
          <p:cNvPr id="3" name="Объект 2"/>
          <p:cNvSpPr>
            <a:spLocks noGrp="1"/>
          </p:cNvSpPr>
          <p:nvPr>
            <p:ph idx="1"/>
          </p:nvPr>
        </p:nvSpPr>
        <p:spPr>
          <a:xfrm>
            <a:off x="514350" y="2117416"/>
            <a:ext cx="11163300" cy="4338247"/>
          </a:xfrm>
        </p:spPr>
        <p:txBody>
          <a:bodyPr>
            <a:noAutofit/>
          </a:bodyPr>
          <a:lstStyle/>
          <a:p>
            <a:r>
              <a:rPr lang="ru-RU" b="1" u="sng" dirty="0" smtClean="0">
                <a:latin typeface="Calibri" panose="020F0502020204030204" pitchFamily="34" charset="0"/>
                <a:cs typeface="Calibri" panose="020F0502020204030204" pitchFamily="34" charset="0"/>
              </a:rPr>
              <a:t>Огнетушители</a:t>
            </a:r>
          </a:p>
          <a:p>
            <a:pPr marL="0" indent="0">
              <a:buNone/>
            </a:pPr>
            <a:r>
              <a:rPr lang="ru-RU" dirty="0">
                <a:latin typeface="Calibri" panose="020F0502020204030204" pitchFamily="34" charset="0"/>
                <a:cs typeface="Calibri" panose="020F0502020204030204" pitchFamily="34" charset="0"/>
              </a:rPr>
              <a:t>Огнетушители предназначены для тушения пожаров в начальной стадии развития</a:t>
            </a:r>
            <a:r>
              <a:rPr lang="ru-RU" dirty="0" smtClean="0">
                <a:latin typeface="Calibri" panose="020F0502020204030204" pitchFamily="34" charset="0"/>
                <a:cs typeface="Calibri" panose="020F0502020204030204" pitchFamily="34" charset="0"/>
              </a:rPr>
              <a:t>.</a:t>
            </a:r>
          </a:p>
          <a:p>
            <a:pPr fontAlgn="base"/>
            <a:r>
              <a:rPr lang="ru-RU" b="1" u="sng" dirty="0">
                <a:latin typeface="Calibri" panose="020F0502020204030204" pitchFamily="34" charset="0"/>
                <a:cs typeface="Calibri" panose="020F0502020204030204" pitchFamily="34" charset="0"/>
              </a:rPr>
              <a:t>Огнетушитель углекислотный ОУ-5</a:t>
            </a:r>
            <a:endParaRPr lang="ru-RU" u="sng" dirty="0">
              <a:latin typeface="Calibri" panose="020F0502020204030204" pitchFamily="34" charset="0"/>
              <a:cs typeface="Calibri" panose="020F0502020204030204" pitchFamily="34" charset="0"/>
            </a:endParaRPr>
          </a:p>
          <a:p>
            <a:pPr marL="0" indent="0" fontAlgn="base">
              <a:buNone/>
            </a:pPr>
            <a:r>
              <a:rPr lang="ru-RU" dirty="0">
                <a:latin typeface="Calibri" panose="020F0502020204030204" pitchFamily="34" charset="0"/>
                <a:cs typeface="Calibri" panose="020F0502020204030204" pitchFamily="34" charset="0"/>
              </a:rPr>
              <a:t>Предназначен для тушения любых материалов, предметов и веществ, а также электроустановок, находящихся под напряжением до 1 000 В, применяется для тушения ПЭВМ и оргтехники.</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При пожаре поднести огнетушитель как можно ближе к огню, направить раструб в очаг пожара, сорвать пломбу (выдернуть чеку), открыть вентиль, нажать на пусковой рычаг, направить струю выходящего газа на огонь. Во время работы раструб нельзя держать рукой, т. к. он имеет очень низкую температуру</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2406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Первичные средства пожаротушения</a:t>
            </a:r>
            <a:endParaRPr lang="ru-RU" dirty="0"/>
          </a:p>
        </p:txBody>
      </p:sp>
      <p:sp>
        <p:nvSpPr>
          <p:cNvPr id="3" name="Объект 2"/>
          <p:cNvSpPr>
            <a:spLocks noGrp="1"/>
          </p:cNvSpPr>
          <p:nvPr>
            <p:ph idx="1"/>
          </p:nvPr>
        </p:nvSpPr>
        <p:spPr/>
        <p:txBody>
          <a:bodyPr/>
          <a:lstStyle/>
          <a:p>
            <a:pPr fontAlgn="base"/>
            <a:r>
              <a:rPr lang="ru-RU" b="1" u="sng" dirty="0">
                <a:latin typeface="Calibri" panose="020F0502020204030204" pitchFamily="34" charset="0"/>
                <a:cs typeface="Calibri" panose="020F0502020204030204" pitchFamily="34" charset="0"/>
              </a:rPr>
              <a:t>Огнетушитель порошковый ОП-5</a:t>
            </a:r>
            <a:endParaRPr lang="ru-RU" u="sng" dirty="0">
              <a:latin typeface="Calibri" panose="020F0502020204030204" pitchFamily="34" charset="0"/>
              <a:cs typeface="Calibri" panose="020F0502020204030204" pitchFamily="34" charset="0"/>
            </a:endParaRPr>
          </a:p>
          <a:p>
            <a:pPr marL="0" indent="0" fontAlgn="base">
              <a:buNone/>
            </a:pPr>
            <a:r>
              <a:rPr lang="ru-RU" dirty="0">
                <a:latin typeface="Calibri" panose="020F0502020204030204" pitchFamily="34" charset="0"/>
                <a:cs typeface="Calibri" panose="020F0502020204030204" pitchFamily="34" charset="0"/>
              </a:rPr>
              <a:t>Предназначен для тушения твердых, жидких, газообразных веществ и электроустановок, находящихся под напряжением до 1 000 В, применяется для тушения ПЭВМ и оргтехники.</a:t>
            </a:r>
            <a:br>
              <a:rPr lang="ru-RU"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При пожаре поднести огнетушитель к очагу загорания, выдернуть чеку, нажать на рычаг, направить шланг с распылителем на огонь.</a:t>
            </a:r>
          </a:p>
          <a:p>
            <a:pPr marL="0" indent="0">
              <a:buNone/>
            </a:pPr>
            <a:endParaRPr lang="ru-RU" sz="1400" dirty="0"/>
          </a:p>
          <a:p>
            <a:endParaRPr lang="ru-RU" dirty="0"/>
          </a:p>
        </p:txBody>
      </p:sp>
    </p:spTree>
    <p:extLst>
      <p:ext uri="{BB962C8B-B14F-4D97-AF65-F5344CB8AC3E}">
        <p14:creationId xmlns:p14="http://schemas.microsoft.com/office/powerpoint/2010/main" val="1880586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Берлин</Template>
  <TotalTime>32</TotalTime>
  <Words>606</Words>
  <Application>Microsoft Office PowerPoint</Application>
  <PresentationFormat>Широкоэкранный</PresentationFormat>
  <Paragraphs>24</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Trebuchet MS</vt:lpstr>
      <vt:lpstr>Берлин</vt:lpstr>
      <vt:lpstr>Противопожарная безопасность в кабинете с ПЭВМ</vt:lpstr>
      <vt:lpstr>Содержание зданий, помещений</vt:lpstr>
      <vt:lpstr>Содержание зданий, помещений</vt:lpstr>
      <vt:lpstr>Презентация PowerPoint</vt:lpstr>
      <vt:lpstr>Запрещается:</vt:lpstr>
      <vt:lpstr>Запрещается:</vt:lpstr>
      <vt:lpstr>Презентация PowerPoint</vt:lpstr>
      <vt:lpstr>Первичные средства пожаротушения</vt:lpstr>
      <vt:lpstr>Первичные средства пожаротушения</vt:lpstr>
      <vt:lpstr>Первичные средства пожаротушения</vt:lpstr>
      <vt:lpstr>Действия при пожаре</vt:lpstr>
      <vt:lpstr>Действия при пожаре</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Инструкция по мерам пожарной безопасности при работе с ПЭВМ и оргтехникой для всех групп пользователей</dc:title>
  <dc:creator>User</dc:creator>
  <cp:lastModifiedBy>User</cp:lastModifiedBy>
  <cp:revision>4</cp:revision>
  <dcterms:created xsi:type="dcterms:W3CDTF">2021-11-27T07:30:43Z</dcterms:created>
  <dcterms:modified xsi:type="dcterms:W3CDTF">2021-11-27T08:10:09Z</dcterms:modified>
</cp:coreProperties>
</file>