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56" r:id="rId2"/>
    <p:sldId id="357" r:id="rId3"/>
    <p:sldId id="359" r:id="rId4"/>
    <p:sldId id="362" r:id="rId5"/>
    <p:sldId id="360" r:id="rId6"/>
    <p:sldId id="365" r:id="rId7"/>
    <p:sldId id="363" r:id="rId8"/>
    <p:sldId id="369" r:id="rId9"/>
    <p:sldId id="366" r:id="rId10"/>
    <p:sldId id="368" r:id="rId11"/>
    <p:sldId id="367" r:id="rId12"/>
    <p:sldId id="364" r:id="rId13"/>
    <p:sldId id="370" r:id="rId14"/>
    <p:sldId id="374" r:id="rId15"/>
    <p:sldId id="373" r:id="rId16"/>
    <p:sldId id="372" r:id="rId17"/>
    <p:sldId id="375" r:id="rId18"/>
    <p:sldId id="398" r:id="rId19"/>
    <p:sldId id="424" r:id="rId20"/>
    <p:sldId id="391" r:id="rId21"/>
    <p:sldId id="399" r:id="rId22"/>
    <p:sldId id="400" r:id="rId23"/>
    <p:sldId id="381" r:id="rId24"/>
    <p:sldId id="376" r:id="rId25"/>
    <p:sldId id="377" r:id="rId26"/>
    <p:sldId id="378" r:id="rId27"/>
    <p:sldId id="379" r:id="rId28"/>
    <p:sldId id="380" r:id="rId29"/>
    <p:sldId id="382" r:id="rId30"/>
    <p:sldId id="383" r:id="rId31"/>
    <p:sldId id="384" r:id="rId32"/>
    <p:sldId id="392" r:id="rId33"/>
    <p:sldId id="393" r:id="rId34"/>
    <p:sldId id="394" r:id="rId35"/>
    <p:sldId id="395" r:id="rId36"/>
    <p:sldId id="396" r:id="rId37"/>
    <p:sldId id="397" r:id="rId38"/>
    <p:sldId id="401" r:id="rId39"/>
    <p:sldId id="402" r:id="rId40"/>
    <p:sldId id="386" r:id="rId41"/>
    <p:sldId id="387" r:id="rId42"/>
    <p:sldId id="420" r:id="rId43"/>
    <p:sldId id="388" r:id="rId44"/>
    <p:sldId id="414" r:id="rId45"/>
    <p:sldId id="415" r:id="rId46"/>
    <p:sldId id="416" r:id="rId47"/>
    <p:sldId id="418" r:id="rId48"/>
    <p:sldId id="419" r:id="rId49"/>
    <p:sldId id="423" r:id="rId50"/>
    <p:sldId id="417" r:id="rId51"/>
    <p:sldId id="425" r:id="rId52"/>
    <p:sldId id="389" r:id="rId53"/>
    <p:sldId id="390" r:id="rId54"/>
    <p:sldId id="403" r:id="rId55"/>
    <p:sldId id="404" r:id="rId56"/>
    <p:sldId id="405" r:id="rId57"/>
    <p:sldId id="407" r:id="rId58"/>
    <p:sldId id="412" r:id="rId59"/>
    <p:sldId id="406" r:id="rId60"/>
    <p:sldId id="408" r:id="rId61"/>
    <p:sldId id="409" r:id="rId62"/>
    <p:sldId id="410" r:id="rId63"/>
    <p:sldId id="411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4D4D4D"/>
    <a:srgbClr val="FFE8A7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7" autoAdjust="0"/>
    <p:restoredTop sz="96128" autoAdjust="0"/>
  </p:normalViewPr>
  <p:slideViewPr>
    <p:cSldViewPr>
      <p:cViewPr varScale="1">
        <p:scale>
          <a:sx n="116" d="100"/>
          <a:sy n="116" d="100"/>
        </p:scale>
        <p:origin x="-16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2E2DF-33AF-44E7-ADB6-6D8A0DE21B7D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BBE0B-F646-42F2-86EC-4DC9147B6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BE0B-F646-42F2-86EC-4DC9147B67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BE0B-F646-42F2-86EC-4DC9147B67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4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5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4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0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0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9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1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36E6-9F3F-4C79-9505-6AAFE7D8CA0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AF64-A2D3-4BDE-9AF5-E1C0E968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2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">
            <a:extLst>
              <a:ext uri="{FF2B5EF4-FFF2-40B4-BE49-F238E27FC236}">
                <a16:creationId xmlns:a16="http://schemas.microsoft.com/office/drawing/2014/main" xmlns="" id="{D16D48F4-3A15-4325-BD78-2F0A2F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임직원 또는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관리자를 선택하여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로그인을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패스워드를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5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회 틀렸을 시 로그인 차단이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로그인 제한 해제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요청 클릭 시 관리자 명단을 보여준 후 관리자에게 직접 연락 할 수 있도록 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임직원은 관리자가 직접 초기화 버튼을 눌러 초기화를 시키며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관리자는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이메일을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통해 찾도록 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.)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xmlns="" id="{8C7EDE20-8BA8-4587-A623-A0D6F7C1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44124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loginForm.jsp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7" name="Group 19">
            <a:extLst>
              <a:ext uri="{FF2B5EF4-FFF2-40B4-BE49-F238E27FC236}">
                <a16:creationId xmlns:a16="http://schemas.microsoft.com/office/drawing/2014/main" xmlns="" id="{B180C0B8-9864-4188-85E9-C02908F11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39106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SB GroupWare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79512" y="980728"/>
            <a:ext cx="5716552" cy="3816424"/>
            <a:chOff x="179512" y="980728"/>
            <a:chExt cx="5716552" cy="3816424"/>
          </a:xfrm>
        </p:grpSpPr>
        <p:grpSp>
          <p:nvGrpSpPr>
            <p:cNvPr id="8" name="그룹 7"/>
            <p:cNvGrpSpPr/>
            <p:nvPr/>
          </p:nvGrpSpPr>
          <p:grpSpPr>
            <a:xfrm>
              <a:off x="1979712" y="2780928"/>
              <a:ext cx="3916352" cy="2016224"/>
              <a:chOff x="2915816" y="3789040"/>
              <a:chExt cx="3916352" cy="20162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xmlns="" id="{4D631E52-7ED9-42C2-ACD6-D1011CFAE4FD}"/>
                  </a:ext>
                </a:extLst>
              </p:cNvPr>
              <p:cNvSpPr/>
              <p:nvPr/>
            </p:nvSpPr>
            <p:spPr>
              <a:xfrm>
                <a:off x="2915816" y="4149080"/>
                <a:ext cx="3916352" cy="16561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B1A704FC-90AF-41F5-B77E-F18649936EE7}"/>
                  </a:ext>
                </a:extLst>
              </p:cNvPr>
              <p:cNvSpPr/>
              <p:nvPr/>
            </p:nvSpPr>
            <p:spPr>
              <a:xfrm>
                <a:off x="4462517" y="4266235"/>
                <a:ext cx="2258046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8F953C39-FEB4-447C-B945-DD4F5083D761}"/>
                  </a:ext>
                </a:extLst>
              </p:cNvPr>
              <p:cNvSpPr/>
              <p:nvPr/>
            </p:nvSpPr>
            <p:spPr>
              <a:xfrm>
                <a:off x="4462517" y="4762624"/>
                <a:ext cx="2258046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37D5B2B-89AF-425D-9A8E-84021687BC86}"/>
                  </a:ext>
                </a:extLst>
              </p:cNvPr>
              <p:cNvSpPr txBox="1"/>
              <p:nvPr/>
            </p:nvSpPr>
            <p:spPr>
              <a:xfrm>
                <a:off x="3062497" y="4237430"/>
                <a:ext cx="1152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 smtClean="0"/>
                  <a:t>사원번호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94F78615-6B14-4DBC-9FD9-CD95BF1FE599}"/>
                  </a:ext>
                </a:extLst>
              </p:cNvPr>
              <p:cNvSpPr txBox="1"/>
              <p:nvPr/>
            </p:nvSpPr>
            <p:spPr>
              <a:xfrm>
                <a:off x="3048154" y="4721974"/>
                <a:ext cx="1161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 smtClean="0"/>
                  <a:t>패스워드</a:t>
                </a:r>
                <a:endParaRPr lang="ko-KR" altLang="en-US" dirty="0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C19F54E6-CD86-4DE1-8897-E4BEA1A9CF8C}"/>
                  </a:ext>
                </a:extLst>
              </p:cNvPr>
              <p:cNvSpPr/>
              <p:nvPr/>
            </p:nvSpPr>
            <p:spPr>
              <a:xfrm>
                <a:off x="3590621" y="5205566"/>
                <a:ext cx="123858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로그인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차단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해제 요청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2A343CBB-6B09-4010-980E-402BE5836C90}"/>
                  </a:ext>
                </a:extLst>
              </p:cNvPr>
              <p:cNvSpPr/>
              <p:nvPr/>
            </p:nvSpPr>
            <p:spPr>
              <a:xfrm>
                <a:off x="2915816" y="3790729"/>
                <a:ext cx="1012927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임직원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2A343CBB-6B09-4010-980E-402BE5836C90}"/>
                  </a:ext>
                </a:extLst>
              </p:cNvPr>
              <p:cNvSpPr/>
              <p:nvPr/>
            </p:nvSpPr>
            <p:spPr>
              <a:xfrm>
                <a:off x="3991121" y="3789040"/>
                <a:ext cx="1012927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19F54E6-CD86-4DE1-8897-E4BEA1A9CF8C}"/>
                  </a:ext>
                </a:extLst>
              </p:cNvPr>
              <p:cNvSpPr/>
              <p:nvPr/>
            </p:nvSpPr>
            <p:spPr>
              <a:xfrm>
                <a:off x="5493659" y="5210383"/>
                <a:ext cx="123858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로그인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179512" y="980728"/>
              <a:ext cx="1512168" cy="431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회사</a:t>
              </a:r>
              <a:r>
                <a:rPr lang="ko-KR" altLang="en-US" dirty="0">
                  <a:solidFill>
                    <a:schemeClr val="tx1"/>
                  </a:solidFill>
                </a:rPr>
                <a:t>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임시 보관함에 있는 기안을 재 작성 할 수 있으며 삭제 기능이 추가되어 기안을 삭제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36464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approvalTempWrithe.jsp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1125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기안함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상신함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8400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결재함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4952156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수신함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완료함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임시 보관함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16006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448100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반려함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387203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9" name="그룹 3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274966" y="1052736"/>
            <a:ext cx="792088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000" b="1" dirty="0">
                <a:solidFill>
                  <a:schemeClr val="tx1"/>
                </a:solidFill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결재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27" y="1556793"/>
            <a:ext cx="560434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6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기안 완료함은 본인이 작성한 기안이 완료되면 리스트 형식으로 나타내며 요구조건에 맞춰 검색을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24216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approvalWriteEnd.jsp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62631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기안함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8400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결재함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4952156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수신함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임시 보관함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307994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기안 완료함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598823"/>
            <a:ext cx="5580620" cy="451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상신함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16006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448100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반려함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387203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80683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기안 완료함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9" name="그룹 3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74966" y="1052736"/>
            <a:ext cx="792088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000" b="1" dirty="0">
                <a:solidFill>
                  <a:schemeClr val="tx1"/>
                </a:solidFill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결재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결재 미결함은 본인이 작성한 결재가 완료가 되기 전까지 보관되어 있는 곳이다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결재 기결함은 본인이 공문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결재 선 내에 있는 인원 포함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에 관련되어 있으면 나오는 화면이다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결재 반려함은 반려된 공문을 확인 할 수 있는 화면이다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모든 결재함은 리스트 형식으로 확인 할 수 있으며 검색 기능이 가능하다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2532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approvalFlow.jsp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51696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4952156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수신함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임시 보관함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완료함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상신함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04" y="1529940"/>
            <a:ext cx="5557368" cy="458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16006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448100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반려함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872036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미결함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8400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결재함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기안함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9" name="그룹 3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274966" y="1052736"/>
            <a:ext cx="792088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000" b="1" dirty="0">
                <a:solidFill>
                  <a:schemeClr val="tx1"/>
                </a:solidFill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결재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수신함은 모든 결재 공문을 확인 할 수 있으며 다른 인원이 올린 공문을 확인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결재 기안 시 읽기 등급을 지정하여 읽기 등급에 해당하지 않는 완료결재들은 확인 할 수가 없다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04710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approvalRecieve.jsp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72747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기안함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8400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결재함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임시 보관함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완료함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16006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448100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반려함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상신함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387203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4869160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수신함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535400"/>
            <a:ext cx="5580620" cy="458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9" name="그룹 3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274966" y="1052736"/>
            <a:ext cx="792088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000" b="1" dirty="0">
                <a:solidFill>
                  <a:schemeClr val="tx1"/>
                </a:solidFill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결재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문서 관리는 회사 문서함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개인 문서함으로 분류되어 있으며 회사 문서함은 카테고리를 생성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삭제를 할 수 있으며 회사에 맞게 설정해서 사용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회사 문서함은 관리자 권한이 있는 직원만 파일 등록 가능하며 권한이 없는 다른 임직원은 읽기 기능과 파일 다운로드 기능을 사용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75514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documentInner.jsp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2825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문서관리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8400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 문서함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결재 양식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서식 모음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192406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 문서함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내부 규정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547664" y="1772816"/>
            <a:ext cx="5445199" cy="3999388"/>
            <a:chOff x="1331640" y="1799238"/>
            <a:chExt cx="5445199" cy="3999388"/>
          </a:xfrm>
        </p:grpSpPr>
        <p:sp>
          <p:nvSpPr>
            <p:cNvPr id="56" name="직사각형 55"/>
            <p:cNvSpPr/>
            <p:nvPr/>
          </p:nvSpPr>
          <p:spPr>
            <a:xfrm>
              <a:off x="1331640" y="2106346"/>
              <a:ext cx="5445199" cy="3338878"/>
            </a:xfrm>
            <a:prstGeom prst="rect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331641" y="2108164"/>
              <a:ext cx="2808311" cy="197986"/>
            </a:xfrm>
            <a:prstGeom prst="rect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139952" y="2108163"/>
              <a:ext cx="648072" cy="197987"/>
            </a:xfrm>
            <a:prstGeom prst="rect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크기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788024" y="2108163"/>
              <a:ext cx="979536" cy="197987"/>
            </a:xfrm>
            <a:prstGeom prst="rect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날짜</a:t>
              </a:r>
            </a:p>
          </p:txBody>
        </p:sp>
        <p:pic>
          <p:nvPicPr>
            <p:cNvPr id="62" name="Picture 2" descr="file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6" t="39598" r="37420" b="39453"/>
            <a:stretch/>
          </p:blipFill>
          <p:spPr bwMode="auto">
            <a:xfrm>
              <a:off x="1419526" y="2494007"/>
              <a:ext cx="251460" cy="21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file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6" t="39598" r="37420" b="39453"/>
            <a:stretch/>
          </p:blipFill>
          <p:spPr bwMode="auto">
            <a:xfrm>
              <a:off x="1410302" y="2933580"/>
              <a:ext cx="251460" cy="21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1691680" y="2492896"/>
              <a:ext cx="15343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2018</a:t>
              </a:r>
              <a:r>
                <a:rPr lang="ko-KR" altLang="en-US" sz="1100" b="1" dirty="0" smtClean="0"/>
                <a:t>년 내부규정</a:t>
              </a:r>
              <a:r>
                <a:rPr lang="en-US" altLang="ko-KR" sz="1100" b="1" dirty="0" smtClean="0"/>
                <a:t>.</a:t>
              </a:r>
              <a:r>
                <a:rPr lang="en-US" altLang="ko-KR" sz="1100" b="1" dirty="0" err="1" smtClean="0"/>
                <a:t>ppt</a:t>
              </a:r>
              <a:endParaRPr lang="ko-KR" altLang="en-US" sz="11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91680" y="2924944"/>
              <a:ext cx="15343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2017</a:t>
              </a:r>
              <a:r>
                <a:rPr lang="ko-KR" altLang="en-US" sz="1100" b="1" dirty="0" smtClean="0"/>
                <a:t>년 내부규정</a:t>
              </a:r>
              <a:r>
                <a:rPr lang="en-US" altLang="ko-KR" sz="1100" b="1" dirty="0" smtClean="0"/>
                <a:t>.</a:t>
              </a:r>
              <a:r>
                <a:rPr lang="en-US" altLang="ko-KR" sz="1100" b="1" dirty="0" err="1" smtClean="0"/>
                <a:t>ppt</a:t>
              </a:r>
              <a:endParaRPr lang="ko-KR" altLang="en-US" sz="11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11960" y="2496954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4mb</a:t>
              </a:r>
              <a:endParaRPr lang="ko-KR" altLang="en-US" sz="11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11960" y="2936412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3mb</a:t>
              </a:r>
              <a:endParaRPr lang="ko-KR" altLang="en-US" sz="11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60032" y="2493106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2018-01-21</a:t>
              </a:r>
              <a:endParaRPr lang="ko-KR" altLang="en-US" sz="11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3460" y="2932564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2017-02-01</a:t>
              </a:r>
              <a:endParaRPr lang="ko-KR" altLang="en-US" sz="1100" b="1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796138" y="5600640"/>
              <a:ext cx="965412" cy="19798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파일등록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43058" y="1799238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/>
                <a:t>내부 규정</a:t>
              </a:r>
              <a:endParaRPr lang="ko-KR" altLang="en-US" sz="1050" b="1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5968728" y="2074680"/>
            <a:ext cx="1051544" cy="205036"/>
          </a:xfrm>
          <a:prstGeom prst="rect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2961" y="245983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김부</a:t>
            </a:r>
            <a:r>
              <a:rPr lang="ko-KR" altLang="en-US" sz="1100" b="1" dirty="0" err="1"/>
              <a:t>서</a:t>
            </a:r>
            <a:endParaRPr lang="ko-KR" alt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196389" y="289929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이관리</a:t>
            </a:r>
            <a:endParaRPr lang="ko-KR" altLang="en-US" sz="11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2AA3BBD-2B19-428F-B664-8E1F39E19FB1}"/>
              </a:ext>
            </a:extLst>
          </p:cNvPr>
          <p:cNvSpPr/>
          <p:nvPr/>
        </p:nvSpPr>
        <p:spPr>
          <a:xfrm>
            <a:off x="3142032" y="5877272"/>
            <a:ext cx="223224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검색할내용을</a:t>
            </a:r>
            <a:r>
              <a:rPr lang="ko-KR" altLang="en-US" sz="1200" dirty="0">
                <a:solidFill>
                  <a:schemeClr val="tx1"/>
                </a:solidFill>
              </a:rPr>
              <a:t> 작성해주세요</a:t>
            </a:r>
          </a:p>
        </p:txBody>
      </p:sp>
      <p:sp>
        <p:nvSpPr>
          <p:cNvPr id="50" name="모서리가 둥근 직사각형 5">
            <a:extLst>
              <a:ext uri="{FF2B5EF4-FFF2-40B4-BE49-F238E27FC236}">
                <a16:creationId xmlns="" xmlns:a16="http://schemas.microsoft.com/office/drawing/2014/main" id="{7AC62E90-5722-4282-B999-384B0B5A5514}"/>
              </a:ext>
            </a:extLst>
          </p:cNvPr>
          <p:cNvSpPr/>
          <p:nvPr/>
        </p:nvSpPr>
        <p:spPr>
          <a:xfrm>
            <a:off x="5471976" y="5877272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FFD550E-2F2F-4554-8928-1A7BF1C9F2F2}"/>
              </a:ext>
            </a:extLst>
          </p:cNvPr>
          <p:cNvSpPr/>
          <p:nvPr/>
        </p:nvSpPr>
        <p:spPr>
          <a:xfrm>
            <a:off x="2411760" y="5877272"/>
            <a:ext cx="6375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---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이등변 삼각형 52">
            <a:extLst>
              <a:ext uri="{FF2B5EF4-FFF2-40B4-BE49-F238E27FC236}">
                <a16:creationId xmlns="" xmlns:a16="http://schemas.microsoft.com/office/drawing/2014/main" id="{DBF6BB51-32E4-4588-81DD-3BA6ACE260C3}"/>
              </a:ext>
            </a:extLst>
          </p:cNvPr>
          <p:cNvSpPr/>
          <p:nvPr/>
        </p:nvSpPr>
        <p:spPr>
          <a:xfrm flipV="1">
            <a:off x="2434715" y="5932561"/>
            <a:ext cx="149255" cy="105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452010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개인 문서함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92059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부서문서함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57" name="그룹 56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78" name="그룹 77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81" name="직사각형 80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" name="직사각형 82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9" name="직사각형 78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7" name="직사각형 76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1150785" y="105273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423207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문서함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회사 문서함은 관리자 권한이 있는 직원만 파일 등록 가능하며 권한이 없는 다른 임직원은 읽기 기능과 파일 다운로드 기능을 사용 할 수 있다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2444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documentInnerWrite.jsp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461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문서관리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8400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 문서함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결재 양식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서식 모음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192406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 문서함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내부 규정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907704" y="2060847"/>
            <a:ext cx="5207471" cy="3797461"/>
            <a:chOff x="2075239" y="2908850"/>
            <a:chExt cx="4258885" cy="1923531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7FAE47AE-2E08-4B7F-A00D-3BC250670676}"/>
                </a:ext>
              </a:extLst>
            </p:cNvPr>
            <p:cNvSpPr/>
            <p:nvPr/>
          </p:nvSpPr>
          <p:spPr>
            <a:xfrm>
              <a:off x="3083351" y="2908850"/>
              <a:ext cx="3238772" cy="2664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2018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년 내부규정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0AEEDB25-FA4C-4AF7-B408-870C66CDC15B}"/>
                </a:ext>
              </a:extLst>
            </p:cNvPr>
            <p:cNvSpPr/>
            <p:nvPr/>
          </p:nvSpPr>
          <p:spPr>
            <a:xfrm>
              <a:off x="2075239" y="3289930"/>
              <a:ext cx="4248472" cy="7798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내용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: 2018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년 내부규정 입니다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D3401747-3F89-405C-B574-7D1215195160}"/>
                </a:ext>
              </a:extLst>
            </p:cNvPr>
            <p:cNvSpPr/>
            <p:nvPr/>
          </p:nvSpPr>
          <p:spPr>
            <a:xfrm>
              <a:off x="2075239" y="4141837"/>
              <a:ext cx="4248472" cy="3829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2018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년 내부규정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7FAE47AE-2E08-4B7F-A00D-3BC250670676}"/>
                </a:ext>
              </a:extLst>
            </p:cNvPr>
            <p:cNvSpPr/>
            <p:nvPr/>
          </p:nvSpPr>
          <p:spPr>
            <a:xfrm>
              <a:off x="2075239" y="2908850"/>
              <a:ext cx="936104" cy="2664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C71F2B62-D99F-4F78-B4AA-87F83F7DCF4C}"/>
                </a:ext>
              </a:extLst>
            </p:cNvPr>
            <p:cNvSpPr/>
            <p:nvPr/>
          </p:nvSpPr>
          <p:spPr>
            <a:xfrm>
              <a:off x="4548666" y="4573944"/>
              <a:ext cx="791294" cy="258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등</a:t>
              </a:r>
              <a:r>
                <a:rPr lang="ko-KR" altLang="en-US" sz="1400" dirty="0">
                  <a:solidFill>
                    <a:schemeClr val="tx1"/>
                  </a:solidFill>
                </a:rPr>
                <a:t>록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CC5E48F7-312C-4655-A64D-1A8755CC61EF}"/>
                </a:ext>
              </a:extLst>
            </p:cNvPr>
            <p:cNvSpPr/>
            <p:nvPr/>
          </p:nvSpPr>
          <p:spPr>
            <a:xfrm>
              <a:off x="5542830" y="4573885"/>
              <a:ext cx="791294" cy="258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취소</a:t>
              </a: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="" xmlns:a16="http://schemas.microsoft.com/office/drawing/2014/main" id="{10A9387F-5CF4-4136-A306-9BEEC593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084" y="4242420"/>
              <a:ext cx="161732" cy="194888"/>
            </a:xfrm>
            <a:prstGeom prst="rect">
              <a:avLst/>
            </a:prstGeom>
          </p:spPr>
        </p:pic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452010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개인 문서함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92059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부서문서함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423207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문서함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7" name="그룹 36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41" name="그룹 40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직사각형 45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9" name="직사각형 48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2" name="직사각형 41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0" name="직사각형 39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1150785" y="105273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 smtClean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개인 문서함은 부서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팀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개인으로 나눠져 있으며 부서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팀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개인간 공유가 가능하다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 smtClean="0"/>
          </a:p>
          <a:p>
            <a:pPr>
              <a:lnSpc>
                <a:spcPct val="90000"/>
              </a:lnSpc>
            </a:pPr>
            <a:endParaRPr lang="en-US" altLang="ko-KR" sz="800" dirty="0" smtClean="0"/>
          </a:p>
          <a:p>
            <a:pPr>
              <a:lnSpc>
                <a:spcPct val="90000"/>
              </a:lnSpc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8355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documentMem.jsp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41743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문서관리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문서함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결재 양식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서식 모음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47664" y="1877884"/>
            <a:ext cx="5445199" cy="3927380"/>
            <a:chOff x="1331640" y="1799238"/>
            <a:chExt cx="5445199" cy="3927380"/>
          </a:xfrm>
        </p:grpSpPr>
        <p:sp>
          <p:nvSpPr>
            <p:cNvPr id="27" name="직사각형 26"/>
            <p:cNvSpPr/>
            <p:nvPr/>
          </p:nvSpPr>
          <p:spPr>
            <a:xfrm>
              <a:off x="1331640" y="2106346"/>
              <a:ext cx="5445199" cy="3338878"/>
            </a:xfrm>
            <a:prstGeom prst="rect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331641" y="2108164"/>
              <a:ext cx="2808311" cy="197986"/>
            </a:xfrm>
            <a:prstGeom prst="rect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139952" y="2108163"/>
              <a:ext cx="648072" cy="197987"/>
            </a:xfrm>
            <a:prstGeom prst="rect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크기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788024" y="2108163"/>
              <a:ext cx="979536" cy="197987"/>
            </a:xfrm>
            <a:prstGeom prst="rect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날짜</a:t>
              </a:r>
            </a:p>
          </p:txBody>
        </p:sp>
        <p:pic>
          <p:nvPicPr>
            <p:cNvPr id="34" name="Picture 2" descr="file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6" t="39598" r="37420" b="39453"/>
            <a:stretch/>
          </p:blipFill>
          <p:spPr bwMode="auto">
            <a:xfrm>
              <a:off x="1419526" y="2494007"/>
              <a:ext cx="251460" cy="21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file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6" t="39598" r="37420" b="39453"/>
            <a:stretch/>
          </p:blipFill>
          <p:spPr bwMode="auto">
            <a:xfrm>
              <a:off x="1410302" y="2933580"/>
              <a:ext cx="251460" cy="21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691680" y="2492896"/>
              <a:ext cx="19575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2018_4</a:t>
              </a:r>
              <a:r>
                <a:rPr lang="ko-KR" altLang="en-US" sz="1100" b="1" dirty="0" smtClean="0"/>
                <a:t>분기 사업보고서</a:t>
              </a:r>
              <a:r>
                <a:rPr lang="en-US" altLang="ko-KR" sz="1100" b="1" dirty="0" smtClean="0"/>
                <a:t>.</a:t>
              </a:r>
              <a:r>
                <a:rPr lang="en-US" altLang="ko-KR" sz="1100" b="1" dirty="0" err="1" smtClean="0"/>
                <a:t>ppt</a:t>
              </a:r>
              <a:endParaRPr lang="ko-KR" altLang="en-US" sz="11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91680" y="2924944"/>
              <a:ext cx="19575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2018_3</a:t>
              </a:r>
              <a:r>
                <a:rPr lang="ko-KR" altLang="en-US" sz="1100" b="1" dirty="0" smtClean="0"/>
                <a:t>분기 사업보고서</a:t>
              </a:r>
              <a:r>
                <a:rPr lang="en-US" altLang="ko-KR" sz="1100" b="1" dirty="0" smtClean="0"/>
                <a:t>.</a:t>
              </a:r>
              <a:r>
                <a:rPr lang="en-US" altLang="ko-KR" sz="1100" b="1" dirty="0" err="1" smtClean="0"/>
                <a:t>ppt</a:t>
              </a:r>
              <a:endParaRPr lang="ko-KR" altLang="en-US" sz="11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11960" y="2496954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4mb</a:t>
              </a:r>
              <a:endParaRPr lang="ko-KR" altLang="en-US" sz="11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1960" y="2936412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3mb</a:t>
              </a:r>
              <a:endParaRPr lang="ko-KR" altLang="en-US" sz="11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60032" y="2493106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2018-10-21</a:t>
              </a:r>
              <a:endParaRPr lang="ko-KR" altLang="en-US" sz="11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63460" y="2932564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2018-07-01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96138" y="5528632"/>
              <a:ext cx="965412" cy="19798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파일등록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43058" y="1799238"/>
              <a:ext cx="9060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/>
                <a:t>개인 문서함</a:t>
              </a:r>
              <a:endParaRPr lang="ko-KR" altLang="en-US" sz="1050" b="1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내부 규정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11996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 문서함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68728" y="2179748"/>
            <a:ext cx="1051544" cy="205036"/>
          </a:xfrm>
          <a:prstGeom prst="rect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92961" y="25649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홍길동</a:t>
            </a:r>
            <a:endParaRPr lang="ko-KR" alt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96389" y="300436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홍길</a:t>
            </a:r>
            <a:r>
              <a:rPr lang="ko-KR" altLang="en-US" sz="1100" b="1" dirty="0"/>
              <a:t>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02AA3BBD-2B19-428F-B664-8E1F39E19FB1}"/>
              </a:ext>
            </a:extLst>
          </p:cNvPr>
          <p:cNvSpPr/>
          <p:nvPr/>
        </p:nvSpPr>
        <p:spPr>
          <a:xfrm>
            <a:off x="3043394" y="5877272"/>
            <a:ext cx="223224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검색할내용을</a:t>
            </a:r>
            <a:r>
              <a:rPr lang="ko-KR" altLang="en-US" sz="1200" dirty="0">
                <a:solidFill>
                  <a:schemeClr val="tx1"/>
                </a:solidFill>
              </a:rPr>
              <a:t> 작성해주세요</a:t>
            </a:r>
          </a:p>
        </p:txBody>
      </p:sp>
      <p:sp>
        <p:nvSpPr>
          <p:cNvPr id="64" name="모서리가 둥근 직사각형 5">
            <a:extLst>
              <a:ext uri="{FF2B5EF4-FFF2-40B4-BE49-F238E27FC236}">
                <a16:creationId xmlns="" xmlns:a16="http://schemas.microsoft.com/office/drawing/2014/main" id="{7AC62E90-5722-4282-B999-384B0B5A5514}"/>
              </a:ext>
            </a:extLst>
          </p:cNvPr>
          <p:cNvSpPr/>
          <p:nvPr/>
        </p:nvSpPr>
        <p:spPr>
          <a:xfrm>
            <a:off x="5373338" y="5877272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FFD550E-2F2F-4554-8928-1A7BF1C9F2F2}"/>
              </a:ext>
            </a:extLst>
          </p:cNvPr>
          <p:cNvSpPr/>
          <p:nvPr/>
        </p:nvSpPr>
        <p:spPr>
          <a:xfrm>
            <a:off x="2313122" y="5877272"/>
            <a:ext cx="6375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---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="" xmlns:a16="http://schemas.microsoft.com/office/drawing/2014/main" id="{DBF6BB51-32E4-4588-81DD-3BA6ACE260C3}"/>
              </a:ext>
            </a:extLst>
          </p:cNvPr>
          <p:cNvSpPr/>
          <p:nvPr/>
        </p:nvSpPr>
        <p:spPr>
          <a:xfrm flipV="1">
            <a:off x="2336077" y="5932561"/>
            <a:ext cx="149255" cy="105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92059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부서문서함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423207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문서함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509120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개인 문서함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56" name="그룹 55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83" name="그룹 82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87" name="직사각형 86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1" name="직사각형 90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4" name="직사각형 83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57" name="모서리가 둥근 직사각형 56"/>
            <p:cNvSpPr/>
            <p:nvPr/>
          </p:nvSpPr>
          <p:spPr>
            <a:xfrm>
              <a:off x="1150785" y="105273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3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파일등록을 하게 되면  카테고리 별로 개인업무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팀업무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부서업무로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나눌수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있으며 읽기권한도 지정 할 수가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0000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documentMem.jsp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696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문서관리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결재 양식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서식 모음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907704" y="2060847"/>
            <a:ext cx="5207471" cy="3797461"/>
            <a:chOff x="2075239" y="2908850"/>
            <a:chExt cx="4258885" cy="1923531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7FAE47AE-2E08-4B7F-A00D-3BC250670676}"/>
                </a:ext>
              </a:extLst>
            </p:cNvPr>
            <p:cNvSpPr/>
            <p:nvPr/>
          </p:nvSpPr>
          <p:spPr>
            <a:xfrm>
              <a:off x="3083351" y="2908850"/>
              <a:ext cx="3238772" cy="176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2018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분기 사업 보고서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0AEEDB25-FA4C-4AF7-B408-870C66CDC15B}"/>
                </a:ext>
              </a:extLst>
            </p:cNvPr>
            <p:cNvSpPr/>
            <p:nvPr/>
          </p:nvSpPr>
          <p:spPr>
            <a:xfrm>
              <a:off x="2075239" y="3289930"/>
              <a:ext cx="4248472" cy="7798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내용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: 2018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분기 사업 보고서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D3401747-3F89-405C-B574-7D1215195160}"/>
                </a:ext>
              </a:extLst>
            </p:cNvPr>
            <p:cNvSpPr/>
            <p:nvPr/>
          </p:nvSpPr>
          <p:spPr>
            <a:xfrm>
              <a:off x="2075239" y="4141837"/>
              <a:ext cx="4248472" cy="3829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2018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분기 사업 보고서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7FAE47AE-2E08-4B7F-A00D-3BC250670676}"/>
                </a:ext>
              </a:extLst>
            </p:cNvPr>
            <p:cNvSpPr/>
            <p:nvPr/>
          </p:nvSpPr>
          <p:spPr>
            <a:xfrm>
              <a:off x="2075239" y="2908850"/>
              <a:ext cx="936104" cy="176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C71F2B62-D99F-4F78-B4AA-87F83F7DCF4C}"/>
                </a:ext>
              </a:extLst>
            </p:cNvPr>
            <p:cNvSpPr/>
            <p:nvPr/>
          </p:nvSpPr>
          <p:spPr>
            <a:xfrm>
              <a:off x="4548666" y="4573944"/>
              <a:ext cx="791294" cy="258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등</a:t>
              </a:r>
              <a:r>
                <a:rPr lang="ko-KR" altLang="en-US" sz="1400" dirty="0">
                  <a:solidFill>
                    <a:schemeClr val="tx1"/>
                  </a:solidFill>
                </a:rPr>
                <a:t>록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CC5E48F7-312C-4655-A64D-1A8755CC61EF}"/>
                </a:ext>
              </a:extLst>
            </p:cNvPr>
            <p:cNvSpPr/>
            <p:nvPr/>
          </p:nvSpPr>
          <p:spPr>
            <a:xfrm>
              <a:off x="5542830" y="4573885"/>
              <a:ext cx="791294" cy="258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취소</a:t>
              </a: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="" xmlns:a16="http://schemas.microsoft.com/office/drawing/2014/main" id="{10A9387F-5CF4-4136-A306-9BEEC593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497" y="4242420"/>
              <a:ext cx="161732" cy="19488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509120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개인 문서함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11996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 문서함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문서함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내부 규정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1907705" y="2492896"/>
            <a:ext cx="1872208" cy="205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개인업무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3875366" y="2492161"/>
            <a:ext cx="1872208" cy="205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읽기권한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사원 이상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5868144" y="2492896"/>
            <a:ext cx="1247031" cy="205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등록일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92059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부서문서함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423207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문서함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40" name="그룹 39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5" name="직사각형 44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1" name="모서리가 둥근 직사각형 40"/>
            <p:cNvSpPr/>
            <p:nvPr/>
          </p:nvSpPr>
          <p:spPr>
            <a:xfrm>
              <a:off x="1150785" y="105273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1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이슈 화면을 최초 접속을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하게되면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진행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완료된 이슈 리스트 보여진다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77880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issue.jsp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34811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이슈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진행중인 이슈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완료 이슈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54844" y="2492896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이슈 등록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이슈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40" name="그룹 39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5" name="직사각형 44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1" name="모서리가 둥근 직사각형 40"/>
            <p:cNvSpPr/>
            <p:nvPr/>
          </p:nvSpPr>
          <p:spPr>
            <a:xfrm>
              <a:off x="2014881" y="1052736"/>
              <a:ext cx="572301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이슈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1691680" y="1774286"/>
            <a:ext cx="792088" cy="2899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진행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2483768" y="1770909"/>
            <a:ext cx="792088" cy="29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완료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F3E7F874-270B-48B5-A513-A5D298BCE97A}"/>
              </a:ext>
            </a:extLst>
          </p:cNvPr>
          <p:cNvGrpSpPr/>
          <p:nvPr/>
        </p:nvGrpSpPr>
        <p:grpSpPr>
          <a:xfrm>
            <a:off x="2490267" y="5070234"/>
            <a:ext cx="3500563" cy="278120"/>
            <a:chOff x="2156511" y="5486562"/>
            <a:chExt cx="3500563" cy="278120"/>
          </a:xfrm>
        </p:grpSpPr>
        <p:sp>
          <p:nvSpPr>
            <p:cNvPr id="60" name="모서리가 둥근 직사각형 79">
              <a:extLst>
                <a:ext uri="{FF2B5EF4-FFF2-40B4-BE49-F238E27FC236}">
                  <a16:creationId xmlns="" xmlns:a16="http://schemas.microsoft.com/office/drawing/2014/main" id="{3D8295AB-582F-43EB-BA7B-0C37273C826C}"/>
                </a:ext>
              </a:extLst>
            </p:cNvPr>
            <p:cNvSpPr/>
            <p:nvPr/>
          </p:nvSpPr>
          <p:spPr>
            <a:xfrm>
              <a:off x="2478813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80">
              <a:extLst>
                <a:ext uri="{FF2B5EF4-FFF2-40B4-BE49-F238E27FC236}">
                  <a16:creationId xmlns="" xmlns:a16="http://schemas.microsoft.com/office/drawing/2014/main" id="{511BDFD9-9636-478B-83D7-5DFE6C963F94}"/>
                </a:ext>
              </a:extLst>
            </p:cNvPr>
            <p:cNvSpPr/>
            <p:nvPr/>
          </p:nvSpPr>
          <p:spPr>
            <a:xfrm>
              <a:off x="2797611" y="5486870"/>
              <a:ext cx="318798" cy="27781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모서리가 둥근 직사각형 81">
              <a:extLst>
                <a:ext uri="{FF2B5EF4-FFF2-40B4-BE49-F238E27FC236}">
                  <a16:creationId xmlns="" xmlns:a16="http://schemas.microsoft.com/office/drawing/2014/main" id="{39240DCF-3EA0-4FA6-9C9F-6E74EB5C7FD2}"/>
                </a:ext>
              </a:extLst>
            </p:cNvPr>
            <p:cNvSpPr/>
            <p:nvPr/>
          </p:nvSpPr>
          <p:spPr>
            <a:xfrm>
              <a:off x="3116409" y="5486869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82">
              <a:extLst>
                <a:ext uri="{FF2B5EF4-FFF2-40B4-BE49-F238E27FC236}">
                  <a16:creationId xmlns="" xmlns:a16="http://schemas.microsoft.com/office/drawing/2014/main" id="{90A533FE-396B-4FCD-A473-0564BA8C5B8B}"/>
                </a:ext>
              </a:extLst>
            </p:cNvPr>
            <p:cNvSpPr/>
            <p:nvPr/>
          </p:nvSpPr>
          <p:spPr>
            <a:xfrm>
              <a:off x="3426843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83">
              <a:extLst>
                <a:ext uri="{FF2B5EF4-FFF2-40B4-BE49-F238E27FC236}">
                  <a16:creationId xmlns="" xmlns:a16="http://schemas.microsoft.com/office/drawing/2014/main" id="{DB8A0213-9679-4730-BBEB-B849545B3054}"/>
                </a:ext>
              </a:extLst>
            </p:cNvPr>
            <p:cNvSpPr/>
            <p:nvPr/>
          </p:nvSpPr>
          <p:spPr>
            <a:xfrm>
              <a:off x="3745641" y="548686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5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84">
              <a:extLst>
                <a:ext uri="{FF2B5EF4-FFF2-40B4-BE49-F238E27FC236}">
                  <a16:creationId xmlns="" xmlns:a16="http://schemas.microsoft.com/office/drawing/2014/main" id="{4FA5E6F8-3115-4F22-9C13-A33EAB2C82D3}"/>
                </a:ext>
              </a:extLst>
            </p:cNvPr>
            <p:cNvSpPr/>
            <p:nvPr/>
          </p:nvSpPr>
          <p:spPr>
            <a:xfrm>
              <a:off x="4063084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6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85">
              <a:extLst>
                <a:ext uri="{FF2B5EF4-FFF2-40B4-BE49-F238E27FC236}">
                  <a16:creationId xmlns="" xmlns:a16="http://schemas.microsoft.com/office/drawing/2014/main" id="{21A43BD0-538F-40B1-A347-AD3755363282}"/>
                </a:ext>
              </a:extLst>
            </p:cNvPr>
            <p:cNvSpPr/>
            <p:nvPr/>
          </p:nvSpPr>
          <p:spPr>
            <a:xfrm>
              <a:off x="4381882" y="5486867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7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86">
              <a:extLst>
                <a:ext uri="{FF2B5EF4-FFF2-40B4-BE49-F238E27FC236}">
                  <a16:creationId xmlns="" xmlns:a16="http://schemas.microsoft.com/office/drawing/2014/main" id="{A1DAAC2D-DE78-4B11-890D-C6191D630BC0}"/>
                </a:ext>
              </a:extLst>
            </p:cNvPr>
            <p:cNvSpPr/>
            <p:nvPr/>
          </p:nvSpPr>
          <p:spPr>
            <a:xfrm>
              <a:off x="4700680" y="5486866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8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87">
              <a:extLst>
                <a:ext uri="{FF2B5EF4-FFF2-40B4-BE49-F238E27FC236}">
                  <a16:creationId xmlns="" xmlns:a16="http://schemas.microsoft.com/office/drawing/2014/main" id="{177A3ECB-1372-4F26-A694-9E4EA04F64AB}"/>
                </a:ext>
              </a:extLst>
            </p:cNvPr>
            <p:cNvSpPr/>
            <p:nvPr/>
          </p:nvSpPr>
          <p:spPr>
            <a:xfrm>
              <a:off x="5019478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9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88">
              <a:extLst>
                <a:ext uri="{FF2B5EF4-FFF2-40B4-BE49-F238E27FC236}">
                  <a16:creationId xmlns="" xmlns:a16="http://schemas.microsoft.com/office/drawing/2014/main" id="{EE348E2C-D4DD-42F0-B65C-C4264180D3F1}"/>
                </a:ext>
              </a:extLst>
            </p:cNvPr>
            <p:cNvSpPr/>
            <p:nvPr/>
          </p:nvSpPr>
          <p:spPr>
            <a:xfrm>
              <a:off x="5338276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="" xmlns:a16="http://schemas.microsoft.com/office/drawing/2014/main" id="{6B5F433F-8DC2-4465-BBE4-12A1BD8CC44D}"/>
                </a:ext>
              </a:extLst>
            </p:cNvPr>
            <p:cNvSpPr/>
            <p:nvPr/>
          </p:nvSpPr>
          <p:spPr>
            <a:xfrm rot="16200000" flipV="1">
              <a:off x="5395069" y="5541287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88">
              <a:extLst>
                <a:ext uri="{FF2B5EF4-FFF2-40B4-BE49-F238E27FC236}">
                  <a16:creationId xmlns="" xmlns:a16="http://schemas.microsoft.com/office/drawing/2014/main" id="{4B5AEFA7-5672-4C00-8C77-D0AE0287C465}"/>
                </a:ext>
              </a:extLst>
            </p:cNvPr>
            <p:cNvSpPr/>
            <p:nvPr/>
          </p:nvSpPr>
          <p:spPr>
            <a:xfrm>
              <a:off x="2156511" y="5486562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="" xmlns:a16="http://schemas.microsoft.com/office/drawing/2014/main" id="{07363135-DF1D-4D7E-B28B-ABC75E29730E}"/>
                </a:ext>
              </a:extLst>
            </p:cNvPr>
            <p:cNvSpPr/>
            <p:nvPr/>
          </p:nvSpPr>
          <p:spPr>
            <a:xfrm rot="5400000" flipV="1">
              <a:off x="2213304" y="5540978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10903"/>
              </p:ext>
            </p:extLst>
          </p:nvPr>
        </p:nvGraphicFramePr>
        <p:xfrm>
          <a:off x="1681214" y="2107994"/>
          <a:ext cx="5433961" cy="27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70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등록일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예비군 훈련 연차 신청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6226711" y="5661248"/>
            <a:ext cx="792088" cy="2899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02AA3BBD-2B19-428F-B664-8E1F39E19FB1}"/>
              </a:ext>
            </a:extLst>
          </p:cNvPr>
          <p:cNvSpPr/>
          <p:nvPr/>
        </p:nvSpPr>
        <p:spPr>
          <a:xfrm>
            <a:off x="2744987" y="5661248"/>
            <a:ext cx="223224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검색할내용을</a:t>
            </a:r>
            <a:r>
              <a:rPr lang="ko-KR" altLang="en-US" sz="1200" dirty="0">
                <a:solidFill>
                  <a:schemeClr val="tx1"/>
                </a:solidFill>
              </a:rPr>
              <a:t> 작성해주세요</a:t>
            </a:r>
          </a:p>
        </p:txBody>
      </p:sp>
      <p:sp>
        <p:nvSpPr>
          <p:cNvPr id="84" name="모서리가 둥근 직사각형 5">
            <a:extLst>
              <a:ext uri="{FF2B5EF4-FFF2-40B4-BE49-F238E27FC236}">
                <a16:creationId xmlns="" xmlns:a16="http://schemas.microsoft.com/office/drawing/2014/main" id="{7AC62E90-5722-4282-B999-384B0B5A5514}"/>
              </a:ext>
            </a:extLst>
          </p:cNvPr>
          <p:cNvSpPr/>
          <p:nvPr/>
        </p:nvSpPr>
        <p:spPr>
          <a:xfrm>
            <a:off x="5074931" y="5661248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FFD550E-2F2F-4554-8928-1A7BF1C9F2F2}"/>
              </a:ext>
            </a:extLst>
          </p:cNvPr>
          <p:cNvSpPr/>
          <p:nvPr/>
        </p:nvSpPr>
        <p:spPr>
          <a:xfrm>
            <a:off x="2014715" y="5661248"/>
            <a:ext cx="6375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---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이등변 삼각형 85">
            <a:extLst>
              <a:ext uri="{FF2B5EF4-FFF2-40B4-BE49-F238E27FC236}">
                <a16:creationId xmlns="" xmlns:a16="http://schemas.microsoft.com/office/drawing/2014/main" id="{DBF6BB51-32E4-4588-81DD-3BA6ACE260C3}"/>
              </a:ext>
            </a:extLst>
          </p:cNvPr>
          <p:cNvSpPr/>
          <p:nvPr/>
        </p:nvSpPr>
        <p:spPr>
          <a:xfrm flipV="1">
            <a:off x="2037670" y="5716537"/>
            <a:ext cx="149255" cy="105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7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 smtClean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이슈 등록을 클릭한 후 양식에 맞춰 이슈를 등록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이슈 등록 시 파일을 업로드 하여 공유를 할 수 있으며 해당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URL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을 넣을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44105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issueWritejsp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9130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이슈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진행중인 이슈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완료 이슈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54844" y="2492896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이슈 등록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이슈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40" name="그룹 39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5" name="직사각형 44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1" name="모서리가 둥근 직사각형 40"/>
            <p:cNvSpPr/>
            <p:nvPr/>
          </p:nvSpPr>
          <p:spPr>
            <a:xfrm>
              <a:off x="2014881" y="1052736"/>
              <a:ext cx="572301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이슈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AEEDB25-FA4C-4AF7-B408-870C66CDC15B}"/>
              </a:ext>
            </a:extLst>
          </p:cNvPr>
          <p:cNvSpPr/>
          <p:nvPr/>
        </p:nvSpPr>
        <p:spPr>
          <a:xfrm>
            <a:off x="1691681" y="3057474"/>
            <a:ext cx="5194739" cy="1063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 </a:t>
            </a:r>
            <a:r>
              <a:rPr lang="en-US" altLang="ko-KR" sz="1400" dirty="0" smtClean="0">
                <a:solidFill>
                  <a:schemeClr val="tx1"/>
                </a:solidFill>
              </a:rPr>
              <a:t>: OO</a:t>
            </a:r>
            <a:r>
              <a:rPr lang="ko-KR" altLang="en-US" sz="1400" dirty="0" smtClean="0">
                <a:solidFill>
                  <a:schemeClr val="tx1"/>
                </a:solidFill>
              </a:rPr>
              <a:t>업무에 관련하여 이슈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3401747-3F89-405C-B574-7D1215195160}"/>
              </a:ext>
            </a:extLst>
          </p:cNvPr>
          <p:cNvSpPr/>
          <p:nvPr/>
        </p:nvSpPr>
        <p:spPr>
          <a:xfrm>
            <a:off x="1691681" y="4229445"/>
            <a:ext cx="5194739" cy="467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OO</a:t>
            </a:r>
            <a:r>
              <a:rPr lang="ko-KR" altLang="en-US" sz="1400" dirty="0" smtClean="0">
                <a:solidFill>
                  <a:schemeClr val="tx1"/>
                </a:solidFill>
              </a:rPr>
              <a:t>업무 이슈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C71F2B62-D99F-4F78-B4AA-87F83F7DCF4C}"/>
              </a:ext>
            </a:extLst>
          </p:cNvPr>
          <p:cNvSpPr/>
          <p:nvPr/>
        </p:nvSpPr>
        <p:spPr>
          <a:xfrm>
            <a:off x="4716017" y="5661248"/>
            <a:ext cx="967540" cy="341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C5E48F7-312C-4655-A64D-1A8755CC61EF}"/>
              </a:ext>
            </a:extLst>
          </p:cNvPr>
          <p:cNvSpPr/>
          <p:nvPr/>
        </p:nvSpPr>
        <p:spPr>
          <a:xfrm>
            <a:off x="5931612" y="5661248"/>
            <a:ext cx="967540" cy="340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10A9387F-5CF4-4136-A306-9BEEC593B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46" y="4257277"/>
            <a:ext cx="197755" cy="395859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2627786" y="2277356"/>
            <a:ext cx="2520280" cy="287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이슈입니다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1691682" y="2277356"/>
            <a:ext cx="864096" cy="287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5220073" y="2277356"/>
            <a:ext cx="792088" cy="287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작성자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6084169" y="2277356"/>
            <a:ext cx="792088" cy="287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1691680" y="2637396"/>
            <a:ext cx="5207471" cy="287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URL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">
            <a:extLst>
              <a:ext uri="{FF2B5EF4-FFF2-40B4-BE49-F238E27FC236}">
                <a16:creationId xmlns:a16="http://schemas.microsoft.com/office/drawing/2014/main" xmlns="" id="{D16D48F4-3A15-4325-BD78-2F0A2F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임직원 또는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관리자를 선택하여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로그인을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패스워드를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5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회 틀렸을 시 로그인 차단이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로그인 제한 해제 요청 클릭 시 관리자 명단을 보여준 후 관리자에게 직접 연락 할 수 있도록 한다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임직원은 관리자가 직접 초기화 버튼을 눌러 초기화를 시키며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관리자는 </a:t>
            </a:r>
            <a:r>
              <a:rPr lang="ko-KR" altLang="en-US" sz="800" dirty="0" err="1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이메일을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통해 찾도록 한다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xmlns="" id="{8C7EDE20-8BA8-4587-A623-A0D6F7C1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68091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loginForm.jsp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7" name="Group 19">
            <a:extLst>
              <a:ext uri="{FF2B5EF4-FFF2-40B4-BE49-F238E27FC236}">
                <a16:creationId xmlns:a16="http://schemas.microsoft.com/office/drawing/2014/main" xmlns="" id="{B180C0B8-9864-4188-85E9-C02908F11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22361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SB GroupWare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차단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79512" y="980728"/>
            <a:ext cx="5716552" cy="3816424"/>
            <a:chOff x="179512" y="980728"/>
            <a:chExt cx="5716552" cy="3816424"/>
          </a:xfrm>
        </p:grpSpPr>
        <p:grpSp>
          <p:nvGrpSpPr>
            <p:cNvPr id="8" name="그룹 7"/>
            <p:cNvGrpSpPr/>
            <p:nvPr/>
          </p:nvGrpSpPr>
          <p:grpSpPr>
            <a:xfrm>
              <a:off x="1979712" y="2780928"/>
              <a:ext cx="3916352" cy="2016224"/>
              <a:chOff x="2915816" y="3789040"/>
              <a:chExt cx="3916352" cy="20162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xmlns="" id="{4D631E52-7ED9-42C2-ACD6-D1011CFAE4FD}"/>
                  </a:ext>
                </a:extLst>
              </p:cNvPr>
              <p:cNvSpPr/>
              <p:nvPr/>
            </p:nvSpPr>
            <p:spPr>
              <a:xfrm>
                <a:off x="2915816" y="4149080"/>
                <a:ext cx="3916352" cy="16561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B1A704FC-90AF-41F5-B77E-F18649936EE7}"/>
                  </a:ext>
                </a:extLst>
              </p:cNvPr>
              <p:cNvSpPr/>
              <p:nvPr/>
            </p:nvSpPr>
            <p:spPr>
              <a:xfrm>
                <a:off x="4462517" y="4266235"/>
                <a:ext cx="2258046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8F953C39-FEB4-447C-B945-DD4F5083D761}"/>
                  </a:ext>
                </a:extLst>
              </p:cNvPr>
              <p:cNvSpPr/>
              <p:nvPr/>
            </p:nvSpPr>
            <p:spPr>
              <a:xfrm>
                <a:off x="4462517" y="4762624"/>
                <a:ext cx="2258046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37D5B2B-89AF-425D-9A8E-84021687BC86}"/>
                  </a:ext>
                </a:extLst>
              </p:cNvPr>
              <p:cNvSpPr txBox="1"/>
              <p:nvPr/>
            </p:nvSpPr>
            <p:spPr>
              <a:xfrm>
                <a:off x="3062497" y="4237430"/>
                <a:ext cx="1152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 smtClean="0"/>
                  <a:t>사원번호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94F78615-6B14-4DBC-9FD9-CD95BF1FE599}"/>
                  </a:ext>
                </a:extLst>
              </p:cNvPr>
              <p:cNvSpPr txBox="1"/>
              <p:nvPr/>
            </p:nvSpPr>
            <p:spPr>
              <a:xfrm>
                <a:off x="3048154" y="4721974"/>
                <a:ext cx="1161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 smtClean="0"/>
                  <a:t>패스워드</a:t>
                </a:r>
                <a:endParaRPr lang="ko-KR" altLang="en-US" dirty="0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C19F54E6-CD86-4DE1-8897-E4BEA1A9CF8C}"/>
                  </a:ext>
                </a:extLst>
              </p:cNvPr>
              <p:cNvSpPr/>
              <p:nvPr/>
            </p:nvSpPr>
            <p:spPr>
              <a:xfrm>
                <a:off x="3590621" y="5205566"/>
                <a:ext cx="123858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로그인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차단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해제 요청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2A343CBB-6B09-4010-980E-402BE5836C90}"/>
                  </a:ext>
                </a:extLst>
              </p:cNvPr>
              <p:cNvSpPr/>
              <p:nvPr/>
            </p:nvSpPr>
            <p:spPr>
              <a:xfrm>
                <a:off x="2915816" y="3790729"/>
                <a:ext cx="1012927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임직원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2A343CBB-6B09-4010-980E-402BE5836C90}"/>
                  </a:ext>
                </a:extLst>
              </p:cNvPr>
              <p:cNvSpPr/>
              <p:nvPr/>
            </p:nvSpPr>
            <p:spPr>
              <a:xfrm>
                <a:off x="3991121" y="3789040"/>
                <a:ext cx="1012927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19F54E6-CD86-4DE1-8897-E4BEA1A9CF8C}"/>
                  </a:ext>
                </a:extLst>
              </p:cNvPr>
              <p:cNvSpPr/>
              <p:nvPr/>
            </p:nvSpPr>
            <p:spPr>
              <a:xfrm>
                <a:off x="5493659" y="5210383"/>
                <a:ext cx="123858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로그인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179512" y="980728"/>
              <a:ext cx="1512168" cy="431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회사</a:t>
              </a:r>
              <a:r>
                <a:rPr lang="ko-KR" altLang="en-US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4D631E52-7ED9-42C2-ACD6-D1011CFAE4FD}"/>
                </a:ext>
              </a:extLst>
            </p:cNvPr>
            <p:cNvSpPr/>
            <p:nvPr/>
          </p:nvSpPr>
          <p:spPr>
            <a:xfrm>
              <a:off x="2771800" y="1484672"/>
              <a:ext cx="2405045" cy="1008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관리자에게 문의 바랍니다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tel</a:t>
              </a:r>
              <a:r>
                <a:rPr lang="en-US" altLang="ko-KR" sz="1400" dirty="0">
                  <a:solidFill>
                    <a:schemeClr val="tx1"/>
                  </a:solidFill>
                </a:rPr>
                <a:t>)123-4567</a:t>
              </a: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tel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)123-6789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9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진행중인 이슈를 검색 할 수 있으며 이슈를 등록일 기준으로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최신글이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제일 상단에 위치한다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0702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issue.Flowjsp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1641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이슈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완료 이슈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이슈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40" name="그룹 39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5" name="직사각형 44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1" name="모서리가 둥근 직사각형 40"/>
            <p:cNvSpPr/>
            <p:nvPr/>
          </p:nvSpPr>
          <p:spPr>
            <a:xfrm>
              <a:off x="2014881" y="1052736"/>
              <a:ext cx="572301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이슈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50432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54844" y="278092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진행중인 이슈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1691680" y="1774286"/>
            <a:ext cx="792088" cy="2899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진행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F3E7F874-270B-48B5-A513-A5D298BCE97A}"/>
              </a:ext>
            </a:extLst>
          </p:cNvPr>
          <p:cNvGrpSpPr/>
          <p:nvPr/>
        </p:nvGrpSpPr>
        <p:grpSpPr>
          <a:xfrm>
            <a:off x="2490267" y="5070234"/>
            <a:ext cx="3500563" cy="278120"/>
            <a:chOff x="2156511" y="5486562"/>
            <a:chExt cx="3500563" cy="278120"/>
          </a:xfrm>
        </p:grpSpPr>
        <p:sp>
          <p:nvSpPr>
            <p:cNvPr id="51" name="모서리가 둥근 직사각형 79">
              <a:extLst>
                <a:ext uri="{FF2B5EF4-FFF2-40B4-BE49-F238E27FC236}">
                  <a16:creationId xmlns="" xmlns:a16="http://schemas.microsoft.com/office/drawing/2014/main" id="{3D8295AB-582F-43EB-BA7B-0C37273C826C}"/>
                </a:ext>
              </a:extLst>
            </p:cNvPr>
            <p:cNvSpPr/>
            <p:nvPr/>
          </p:nvSpPr>
          <p:spPr>
            <a:xfrm>
              <a:off x="2478813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80">
              <a:extLst>
                <a:ext uri="{FF2B5EF4-FFF2-40B4-BE49-F238E27FC236}">
                  <a16:creationId xmlns="" xmlns:a16="http://schemas.microsoft.com/office/drawing/2014/main" id="{511BDFD9-9636-478B-83D7-5DFE6C963F94}"/>
                </a:ext>
              </a:extLst>
            </p:cNvPr>
            <p:cNvSpPr/>
            <p:nvPr/>
          </p:nvSpPr>
          <p:spPr>
            <a:xfrm>
              <a:off x="2797611" y="5486870"/>
              <a:ext cx="318798" cy="27781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81">
              <a:extLst>
                <a:ext uri="{FF2B5EF4-FFF2-40B4-BE49-F238E27FC236}">
                  <a16:creationId xmlns="" xmlns:a16="http://schemas.microsoft.com/office/drawing/2014/main" id="{39240DCF-3EA0-4FA6-9C9F-6E74EB5C7FD2}"/>
                </a:ext>
              </a:extLst>
            </p:cNvPr>
            <p:cNvSpPr/>
            <p:nvPr/>
          </p:nvSpPr>
          <p:spPr>
            <a:xfrm>
              <a:off x="3116409" y="5486869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82">
              <a:extLst>
                <a:ext uri="{FF2B5EF4-FFF2-40B4-BE49-F238E27FC236}">
                  <a16:creationId xmlns="" xmlns:a16="http://schemas.microsoft.com/office/drawing/2014/main" id="{90A533FE-396B-4FCD-A473-0564BA8C5B8B}"/>
                </a:ext>
              </a:extLst>
            </p:cNvPr>
            <p:cNvSpPr/>
            <p:nvPr/>
          </p:nvSpPr>
          <p:spPr>
            <a:xfrm>
              <a:off x="3426843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83">
              <a:extLst>
                <a:ext uri="{FF2B5EF4-FFF2-40B4-BE49-F238E27FC236}">
                  <a16:creationId xmlns="" xmlns:a16="http://schemas.microsoft.com/office/drawing/2014/main" id="{DB8A0213-9679-4730-BBEB-B849545B3054}"/>
                </a:ext>
              </a:extLst>
            </p:cNvPr>
            <p:cNvSpPr/>
            <p:nvPr/>
          </p:nvSpPr>
          <p:spPr>
            <a:xfrm>
              <a:off x="3745641" y="548686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5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84">
              <a:extLst>
                <a:ext uri="{FF2B5EF4-FFF2-40B4-BE49-F238E27FC236}">
                  <a16:creationId xmlns="" xmlns:a16="http://schemas.microsoft.com/office/drawing/2014/main" id="{4FA5E6F8-3115-4F22-9C13-A33EAB2C82D3}"/>
                </a:ext>
              </a:extLst>
            </p:cNvPr>
            <p:cNvSpPr/>
            <p:nvPr/>
          </p:nvSpPr>
          <p:spPr>
            <a:xfrm>
              <a:off x="4063084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6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85">
              <a:extLst>
                <a:ext uri="{FF2B5EF4-FFF2-40B4-BE49-F238E27FC236}">
                  <a16:creationId xmlns="" xmlns:a16="http://schemas.microsoft.com/office/drawing/2014/main" id="{21A43BD0-538F-40B1-A347-AD3755363282}"/>
                </a:ext>
              </a:extLst>
            </p:cNvPr>
            <p:cNvSpPr/>
            <p:nvPr/>
          </p:nvSpPr>
          <p:spPr>
            <a:xfrm>
              <a:off x="4381882" y="5486867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7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86">
              <a:extLst>
                <a:ext uri="{FF2B5EF4-FFF2-40B4-BE49-F238E27FC236}">
                  <a16:creationId xmlns="" xmlns:a16="http://schemas.microsoft.com/office/drawing/2014/main" id="{A1DAAC2D-DE78-4B11-890D-C6191D630BC0}"/>
                </a:ext>
              </a:extLst>
            </p:cNvPr>
            <p:cNvSpPr/>
            <p:nvPr/>
          </p:nvSpPr>
          <p:spPr>
            <a:xfrm>
              <a:off x="4700680" y="5486866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8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87">
              <a:extLst>
                <a:ext uri="{FF2B5EF4-FFF2-40B4-BE49-F238E27FC236}">
                  <a16:creationId xmlns="" xmlns:a16="http://schemas.microsoft.com/office/drawing/2014/main" id="{177A3ECB-1372-4F26-A694-9E4EA04F64AB}"/>
                </a:ext>
              </a:extLst>
            </p:cNvPr>
            <p:cNvSpPr/>
            <p:nvPr/>
          </p:nvSpPr>
          <p:spPr>
            <a:xfrm>
              <a:off x="5019478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9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88">
              <a:extLst>
                <a:ext uri="{FF2B5EF4-FFF2-40B4-BE49-F238E27FC236}">
                  <a16:creationId xmlns="" xmlns:a16="http://schemas.microsoft.com/office/drawing/2014/main" id="{EE348E2C-D4DD-42F0-B65C-C4264180D3F1}"/>
                </a:ext>
              </a:extLst>
            </p:cNvPr>
            <p:cNvSpPr/>
            <p:nvPr/>
          </p:nvSpPr>
          <p:spPr>
            <a:xfrm>
              <a:off x="5338276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="" xmlns:a16="http://schemas.microsoft.com/office/drawing/2014/main" id="{6B5F433F-8DC2-4465-BBE4-12A1BD8CC44D}"/>
                </a:ext>
              </a:extLst>
            </p:cNvPr>
            <p:cNvSpPr/>
            <p:nvPr/>
          </p:nvSpPr>
          <p:spPr>
            <a:xfrm rot="16200000" flipV="1">
              <a:off x="5395069" y="5541287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88">
              <a:extLst>
                <a:ext uri="{FF2B5EF4-FFF2-40B4-BE49-F238E27FC236}">
                  <a16:creationId xmlns="" xmlns:a16="http://schemas.microsoft.com/office/drawing/2014/main" id="{4B5AEFA7-5672-4C00-8C77-D0AE0287C465}"/>
                </a:ext>
              </a:extLst>
            </p:cNvPr>
            <p:cNvSpPr/>
            <p:nvPr/>
          </p:nvSpPr>
          <p:spPr>
            <a:xfrm>
              <a:off x="2156511" y="5486562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="" xmlns:a16="http://schemas.microsoft.com/office/drawing/2014/main" id="{07363135-DF1D-4D7E-B28B-ABC75E29730E}"/>
                </a:ext>
              </a:extLst>
            </p:cNvPr>
            <p:cNvSpPr/>
            <p:nvPr/>
          </p:nvSpPr>
          <p:spPr>
            <a:xfrm rot="5400000" flipV="1">
              <a:off x="2213304" y="5540978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97850"/>
              </p:ext>
            </p:extLst>
          </p:nvPr>
        </p:nvGraphicFramePr>
        <p:xfrm>
          <a:off x="1681214" y="2107994"/>
          <a:ext cx="5433961" cy="27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70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등록일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예비군 훈련 연차 신청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2AA3BBD-2B19-428F-B664-8E1F39E19FB1}"/>
              </a:ext>
            </a:extLst>
          </p:cNvPr>
          <p:cNvSpPr/>
          <p:nvPr/>
        </p:nvSpPr>
        <p:spPr>
          <a:xfrm>
            <a:off x="3043394" y="5661248"/>
            <a:ext cx="223224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검색할내용을</a:t>
            </a:r>
            <a:r>
              <a:rPr lang="ko-KR" altLang="en-US" sz="1200" dirty="0">
                <a:solidFill>
                  <a:schemeClr val="tx1"/>
                </a:solidFill>
              </a:rPr>
              <a:t> 작성해주세요</a:t>
            </a:r>
          </a:p>
        </p:txBody>
      </p:sp>
      <p:sp>
        <p:nvSpPr>
          <p:cNvPr id="73" name="모서리가 둥근 직사각형 5">
            <a:extLst>
              <a:ext uri="{FF2B5EF4-FFF2-40B4-BE49-F238E27FC236}">
                <a16:creationId xmlns="" xmlns:a16="http://schemas.microsoft.com/office/drawing/2014/main" id="{7AC62E90-5722-4282-B999-384B0B5A5514}"/>
              </a:ext>
            </a:extLst>
          </p:cNvPr>
          <p:cNvSpPr/>
          <p:nvPr/>
        </p:nvSpPr>
        <p:spPr>
          <a:xfrm>
            <a:off x="5373338" y="5661248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DFFD550E-2F2F-4554-8928-1A7BF1C9F2F2}"/>
              </a:ext>
            </a:extLst>
          </p:cNvPr>
          <p:cNvSpPr/>
          <p:nvPr/>
        </p:nvSpPr>
        <p:spPr>
          <a:xfrm>
            <a:off x="2313122" y="5661248"/>
            <a:ext cx="6375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---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이등변 삼각형 74">
            <a:extLst>
              <a:ext uri="{FF2B5EF4-FFF2-40B4-BE49-F238E27FC236}">
                <a16:creationId xmlns="" xmlns:a16="http://schemas.microsoft.com/office/drawing/2014/main" id="{DBF6BB51-32E4-4588-81DD-3BA6ACE260C3}"/>
              </a:ext>
            </a:extLst>
          </p:cNvPr>
          <p:cNvSpPr/>
          <p:nvPr/>
        </p:nvSpPr>
        <p:spPr>
          <a:xfrm flipV="1">
            <a:off x="2336077" y="5716537"/>
            <a:ext cx="149255" cy="105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016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진행중인 이슈를 클릭하면 작성자 만이 수정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삭제가 가능하다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작성자가 이슈완료를 클릭 하면 완료 이슈로 넘어가며 더 이상 이슈 작성을 할 수가 없다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이슈 상세보기를 하게 되면 임직원들은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댓글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기능을 이용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09596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issue.Flowjsp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79224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이슈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5287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50432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완료 이슈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54844" y="278092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진행중인 이슈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이슈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40" name="그룹 39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5" name="직사각형 44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1" name="모서리가 둥근 직사각형 40"/>
            <p:cNvSpPr/>
            <p:nvPr/>
          </p:nvSpPr>
          <p:spPr>
            <a:xfrm>
              <a:off x="2014881" y="1052736"/>
              <a:ext cx="572301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이슈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AEEDB25-FA4C-4AF7-B408-870C66CDC15B}"/>
              </a:ext>
            </a:extLst>
          </p:cNvPr>
          <p:cNvSpPr/>
          <p:nvPr/>
        </p:nvSpPr>
        <p:spPr>
          <a:xfrm>
            <a:off x="1668785" y="2768958"/>
            <a:ext cx="5194739" cy="1063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 </a:t>
            </a:r>
            <a:r>
              <a:rPr lang="en-US" altLang="ko-KR" sz="1400" dirty="0" smtClean="0">
                <a:solidFill>
                  <a:schemeClr val="tx1"/>
                </a:solidFill>
              </a:rPr>
              <a:t>: OO</a:t>
            </a:r>
            <a:r>
              <a:rPr lang="ko-KR" altLang="en-US" sz="1400" dirty="0" smtClean="0">
                <a:solidFill>
                  <a:schemeClr val="tx1"/>
                </a:solidFill>
              </a:rPr>
              <a:t>업무에 관련하여 이슈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401747-3F89-405C-B574-7D1215195160}"/>
              </a:ext>
            </a:extLst>
          </p:cNvPr>
          <p:cNvSpPr/>
          <p:nvPr/>
        </p:nvSpPr>
        <p:spPr>
          <a:xfrm>
            <a:off x="1668785" y="3940929"/>
            <a:ext cx="5194739" cy="467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OO</a:t>
            </a:r>
            <a:r>
              <a:rPr lang="ko-KR" altLang="en-US" sz="1400" dirty="0" smtClean="0">
                <a:solidFill>
                  <a:schemeClr val="tx1"/>
                </a:solidFill>
              </a:rPr>
              <a:t>업무 이슈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71F2B62-D99F-4F78-B4AA-87F83F7DCF4C}"/>
              </a:ext>
            </a:extLst>
          </p:cNvPr>
          <p:cNvSpPr/>
          <p:nvPr/>
        </p:nvSpPr>
        <p:spPr>
          <a:xfrm>
            <a:off x="4693121" y="5372732"/>
            <a:ext cx="967540" cy="341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C5E48F7-312C-4655-A64D-1A8755CC61EF}"/>
              </a:ext>
            </a:extLst>
          </p:cNvPr>
          <p:cNvSpPr/>
          <p:nvPr/>
        </p:nvSpPr>
        <p:spPr>
          <a:xfrm>
            <a:off x="5908716" y="5372732"/>
            <a:ext cx="967540" cy="340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10A9387F-5CF4-4136-A306-9BEEC593B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50" y="3968761"/>
            <a:ext cx="197755" cy="395859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2604890" y="1988840"/>
            <a:ext cx="2520280" cy="287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이슈입니다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1668786" y="1988840"/>
            <a:ext cx="864096" cy="287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5197177" y="1988840"/>
            <a:ext cx="792088" cy="287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작성자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6061273" y="1988840"/>
            <a:ext cx="792088" cy="287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68786" y="4552813"/>
            <a:ext cx="4392488" cy="459879"/>
            <a:chOff x="1907705" y="4841329"/>
            <a:chExt cx="5092704" cy="459879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0AEEDB25-FA4C-4AF7-B408-870C66CDC15B}"/>
                </a:ext>
              </a:extLst>
            </p:cNvPr>
            <p:cNvSpPr/>
            <p:nvPr/>
          </p:nvSpPr>
          <p:spPr>
            <a:xfrm>
              <a:off x="1907705" y="4841329"/>
              <a:ext cx="1157330" cy="4598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댓글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작성자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0AEEDB25-FA4C-4AF7-B408-870C66CDC15B}"/>
                </a:ext>
              </a:extLst>
            </p:cNvPr>
            <p:cNvSpPr/>
            <p:nvPr/>
          </p:nvSpPr>
          <p:spPr>
            <a:xfrm>
              <a:off x="3059833" y="4841329"/>
              <a:ext cx="2934325" cy="4598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댓글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내용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0AEEDB25-FA4C-4AF7-B408-870C66CDC15B}"/>
                </a:ext>
              </a:extLst>
            </p:cNvPr>
            <p:cNvSpPr/>
            <p:nvPr/>
          </p:nvSpPr>
          <p:spPr>
            <a:xfrm>
              <a:off x="5831592" y="4841329"/>
              <a:ext cx="1168817" cy="4598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댓글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등록일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FAE47AE-2E08-4B7F-A00D-3BC250670676}"/>
              </a:ext>
            </a:extLst>
          </p:cNvPr>
          <p:cNvSpPr/>
          <p:nvPr/>
        </p:nvSpPr>
        <p:spPr>
          <a:xfrm>
            <a:off x="1668784" y="2348880"/>
            <a:ext cx="5207471" cy="287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URL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C71F2B62-D99F-4F78-B4AA-87F83F7DCF4C}"/>
              </a:ext>
            </a:extLst>
          </p:cNvPr>
          <p:cNvSpPr/>
          <p:nvPr/>
        </p:nvSpPr>
        <p:spPr>
          <a:xfrm>
            <a:off x="3468985" y="5372732"/>
            <a:ext cx="967540" cy="341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이슈완료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0AEEDB25-FA4C-4AF7-B408-870C66CDC15B}"/>
              </a:ext>
            </a:extLst>
          </p:cNvPr>
          <p:cNvSpPr/>
          <p:nvPr/>
        </p:nvSpPr>
        <p:spPr>
          <a:xfrm>
            <a:off x="6061273" y="4554356"/>
            <a:ext cx="814983" cy="459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</a:rPr>
              <a:t>댓글</a:t>
            </a:r>
            <a:r>
              <a:rPr lang="ko-KR" altLang="en-US" sz="1100" dirty="0" smtClean="0">
                <a:solidFill>
                  <a:schemeClr val="tx1"/>
                </a:solidFill>
              </a:rPr>
              <a:t> 달기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71F2B62-D99F-4F78-B4AA-87F83F7DCF4C}"/>
              </a:ext>
            </a:extLst>
          </p:cNvPr>
          <p:cNvSpPr/>
          <p:nvPr/>
        </p:nvSpPr>
        <p:spPr>
          <a:xfrm>
            <a:off x="2183220" y="5372613"/>
            <a:ext cx="967540" cy="341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이슈 등록자가 이슈완료를 누르면 이슈 완료페이지로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넘어오면서 이슈가 끝나게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89237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issueEnd.jsp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82896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이슈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50432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8092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진행중인 이슈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54844" y="3068960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완료 이슈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이슈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40" name="그룹 39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5" name="직사각형 44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1" name="모서리가 둥근 직사각형 40"/>
            <p:cNvSpPr/>
            <p:nvPr/>
          </p:nvSpPr>
          <p:spPr>
            <a:xfrm>
              <a:off x="2014881" y="1052736"/>
              <a:ext cx="572301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이슈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1691680" y="1774286"/>
            <a:ext cx="792088" cy="2899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완료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F3E7F874-270B-48B5-A513-A5D298BCE97A}"/>
              </a:ext>
            </a:extLst>
          </p:cNvPr>
          <p:cNvGrpSpPr/>
          <p:nvPr/>
        </p:nvGrpSpPr>
        <p:grpSpPr>
          <a:xfrm>
            <a:off x="2490267" y="5070234"/>
            <a:ext cx="3500563" cy="278120"/>
            <a:chOff x="2156511" y="5486562"/>
            <a:chExt cx="3500563" cy="278120"/>
          </a:xfrm>
        </p:grpSpPr>
        <p:sp>
          <p:nvSpPr>
            <p:cNvPr id="68" name="모서리가 둥근 직사각형 79">
              <a:extLst>
                <a:ext uri="{FF2B5EF4-FFF2-40B4-BE49-F238E27FC236}">
                  <a16:creationId xmlns="" xmlns:a16="http://schemas.microsoft.com/office/drawing/2014/main" id="{3D8295AB-582F-43EB-BA7B-0C37273C826C}"/>
                </a:ext>
              </a:extLst>
            </p:cNvPr>
            <p:cNvSpPr/>
            <p:nvPr/>
          </p:nvSpPr>
          <p:spPr>
            <a:xfrm>
              <a:off x="2478813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80">
              <a:extLst>
                <a:ext uri="{FF2B5EF4-FFF2-40B4-BE49-F238E27FC236}">
                  <a16:creationId xmlns="" xmlns:a16="http://schemas.microsoft.com/office/drawing/2014/main" id="{511BDFD9-9636-478B-83D7-5DFE6C963F94}"/>
                </a:ext>
              </a:extLst>
            </p:cNvPr>
            <p:cNvSpPr/>
            <p:nvPr/>
          </p:nvSpPr>
          <p:spPr>
            <a:xfrm>
              <a:off x="2797611" y="5486870"/>
              <a:ext cx="318798" cy="27781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모서리가 둥근 직사각형 81">
              <a:extLst>
                <a:ext uri="{FF2B5EF4-FFF2-40B4-BE49-F238E27FC236}">
                  <a16:creationId xmlns="" xmlns:a16="http://schemas.microsoft.com/office/drawing/2014/main" id="{39240DCF-3EA0-4FA6-9C9F-6E74EB5C7FD2}"/>
                </a:ext>
              </a:extLst>
            </p:cNvPr>
            <p:cNvSpPr/>
            <p:nvPr/>
          </p:nvSpPr>
          <p:spPr>
            <a:xfrm>
              <a:off x="3116409" y="5486869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82">
              <a:extLst>
                <a:ext uri="{FF2B5EF4-FFF2-40B4-BE49-F238E27FC236}">
                  <a16:creationId xmlns="" xmlns:a16="http://schemas.microsoft.com/office/drawing/2014/main" id="{90A533FE-396B-4FCD-A473-0564BA8C5B8B}"/>
                </a:ext>
              </a:extLst>
            </p:cNvPr>
            <p:cNvSpPr/>
            <p:nvPr/>
          </p:nvSpPr>
          <p:spPr>
            <a:xfrm>
              <a:off x="3426843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83">
              <a:extLst>
                <a:ext uri="{FF2B5EF4-FFF2-40B4-BE49-F238E27FC236}">
                  <a16:creationId xmlns="" xmlns:a16="http://schemas.microsoft.com/office/drawing/2014/main" id="{DB8A0213-9679-4730-BBEB-B849545B3054}"/>
                </a:ext>
              </a:extLst>
            </p:cNvPr>
            <p:cNvSpPr/>
            <p:nvPr/>
          </p:nvSpPr>
          <p:spPr>
            <a:xfrm>
              <a:off x="3745641" y="548686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5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84">
              <a:extLst>
                <a:ext uri="{FF2B5EF4-FFF2-40B4-BE49-F238E27FC236}">
                  <a16:creationId xmlns="" xmlns:a16="http://schemas.microsoft.com/office/drawing/2014/main" id="{4FA5E6F8-3115-4F22-9C13-A33EAB2C82D3}"/>
                </a:ext>
              </a:extLst>
            </p:cNvPr>
            <p:cNvSpPr/>
            <p:nvPr/>
          </p:nvSpPr>
          <p:spPr>
            <a:xfrm>
              <a:off x="4063084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6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85">
              <a:extLst>
                <a:ext uri="{FF2B5EF4-FFF2-40B4-BE49-F238E27FC236}">
                  <a16:creationId xmlns="" xmlns:a16="http://schemas.microsoft.com/office/drawing/2014/main" id="{21A43BD0-538F-40B1-A347-AD3755363282}"/>
                </a:ext>
              </a:extLst>
            </p:cNvPr>
            <p:cNvSpPr/>
            <p:nvPr/>
          </p:nvSpPr>
          <p:spPr>
            <a:xfrm>
              <a:off x="4381882" y="5486867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7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86">
              <a:extLst>
                <a:ext uri="{FF2B5EF4-FFF2-40B4-BE49-F238E27FC236}">
                  <a16:creationId xmlns="" xmlns:a16="http://schemas.microsoft.com/office/drawing/2014/main" id="{A1DAAC2D-DE78-4B11-890D-C6191D630BC0}"/>
                </a:ext>
              </a:extLst>
            </p:cNvPr>
            <p:cNvSpPr/>
            <p:nvPr/>
          </p:nvSpPr>
          <p:spPr>
            <a:xfrm>
              <a:off x="4700680" y="5486866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8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87">
              <a:extLst>
                <a:ext uri="{FF2B5EF4-FFF2-40B4-BE49-F238E27FC236}">
                  <a16:creationId xmlns="" xmlns:a16="http://schemas.microsoft.com/office/drawing/2014/main" id="{177A3ECB-1372-4F26-A694-9E4EA04F64AB}"/>
                </a:ext>
              </a:extLst>
            </p:cNvPr>
            <p:cNvSpPr/>
            <p:nvPr/>
          </p:nvSpPr>
          <p:spPr>
            <a:xfrm>
              <a:off x="5019478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9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88">
              <a:extLst>
                <a:ext uri="{FF2B5EF4-FFF2-40B4-BE49-F238E27FC236}">
                  <a16:creationId xmlns="" xmlns:a16="http://schemas.microsoft.com/office/drawing/2014/main" id="{EE348E2C-D4DD-42F0-B65C-C4264180D3F1}"/>
                </a:ext>
              </a:extLst>
            </p:cNvPr>
            <p:cNvSpPr/>
            <p:nvPr/>
          </p:nvSpPr>
          <p:spPr>
            <a:xfrm>
              <a:off x="5338276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="" xmlns:a16="http://schemas.microsoft.com/office/drawing/2014/main" id="{6B5F433F-8DC2-4465-BBE4-12A1BD8CC44D}"/>
                </a:ext>
              </a:extLst>
            </p:cNvPr>
            <p:cNvSpPr/>
            <p:nvPr/>
          </p:nvSpPr>
          <p:spPr>
            <a:xfrm rot="16200000" flipV="1">
              <a:off x="5395069" y="5541287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88">
              <a:extLst>
                <a:ext uri="{FF2B5EF4-FFF2-40B4-BE49-F238E27FC236}">
                  <a16:creationId xmlns="" xmlns:a16="http://schemas.microsoft.com/office/drawing/2014/main" id="{4B5AEFA7-5672-4C00-8C77-D0AE0287C465}"/>
                </a:ext>
              </a:extLst>
            </p:cNvPr>
            <p:cNvSpPr/>
            <p:nvPr/>
          </p:nvSpPr>
          <p:spPr>
            <a:xfrm>
              <a:off x="2156511" y="5486562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="" xmlns:a16="http://schemas.microsoft.com/office/drawing/2014/main" id="{07363135-DF1D-4D7E-B28B-ABC75E29730E}"/>
                </a:ext>
              </a:extLst>
            </p:cNvPr>
            <p:cNvSpPr/>
            <p:nvPr/>
          </p:nvSpPr>
          <p:spPr>
            <a:xfrm rot="5400000" flipV="1">
              <a:off x="2213304" y="5540978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65133"/>
              </p:ext>
            </p:extLst>
          </p:nvPr>
        </p:nvGraphicFramePr>
        <p:xfrm>
          <a:off x="1681214" y="2107994"/>
          <a:ext cx="5433961" cy="27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70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등록일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예비군 훈련 연차 신청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02AA3BBD-2B19-428F-B664-8E1F39E19FB1}"/>
              </a:ext>
            </a:extLst>
          </p:cNvPr>
          <p:cNvSpPr/>
          <p:nvPr/>
        </p:nvSpPr>
        <p:spPr>
          <a:xfrm>
            <a:off x="3070024" y="5661248"/>
            <a:ext cx="223224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검색할내용을</a:t>
            </a:r>
            <a:r>
              <a:rPr lang="ko-KR" altLang="en-US" sz="1200" dirty="0">
                <a:solidFill>
                  <a:schemeClr val="tx1"/>
                </a:solidFill>
              </a:rPr>
              <a:t> 작성해주세요</a:t>
            </a:r>
          </a:p>
        </p:txBody>
      </p:sp>
      <p:sp>
        <p:nvSpPr>
          <p:cNvPr id="86" name="모서리가 둥근 직사각형 5">
            <a:extLst>
              <a:ext uri="{FF2B5EF4-FFF2-40B4-BE49-F238E27FC236}">
                <a16:creationId xmlns="" xmlns:a16="http://schemas.microsoft.com/office/drawing/2014/main" id="{7AC62E90-5722-4282-B999-384B0B5A5514}"/>
              </a:ext>
            </a:extLst>
          </p:cNvPr>
          <p:cNvSpPr/>
          <p:nvPr/>
        </p:nvSpPr>
        <p:spPr>
          <a:xfrm>
            <a:off x="5399968" y="5661248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DFFD550E-2F2F-4554-8928-1A7BF1C9F2F2}"/>
              </a:ext>
            </a:extLst>
          </p:cNvPr>
          <p:cNvSpPr/>
          <p:nvPr/>
        </p:nvSpPr>
        <p:spPr>
          <a:xfrm>
            <a:off x="2339752" y="5661248"/>
            <a:ext cx="6375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---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이등변 삼각형 89">
            <a:extLst>
              <a:ext uri="{FF2B5EF4-FFF2-40B4-BE49-F238E27FC236}">
                <a16:creationId xmlns="" xmlns:a16="http://schemas.microsoft.com/office/drawing/2014/main" id="{DBF6BB51-32E4-4588-81DD-3BA6ACE260C3}"/>
              </a:ext>
            </a:extLst>
          </p:cNvPr>
          <p:cNvSpPr/>
          <p:nvPr/>
        </p:nvSpPr>
        <p:spPr>
          <a:xfrm flipV="1">
            <a:off x="2362707" y="5716537"/>
            <a:ext cx="149255" cy="105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454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72" name="그룹 71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5" name="직사각형 74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일정관리는 부서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팀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개인 일정으로 분류되며 회사 업무 이외의 내용들을 작성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171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calanderPerson.jsp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6891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일정관리 페이지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일정관리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일정 관리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64623" y="1040656"/>
            <a:ext cx="792088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일정관리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0" name="Picture 2" descr="C:\Users\BIG-06\Pictures\달력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78" y="1997981"/>
            <a:ext cx="5384794" cy="38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716016" y="3123878"/>
            <a:ext cx="746174" cy="142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회식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48386" y="3838314"/>
            <a:ext cx="4365965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신혼 여행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619671" y="4580392"/>
            <a:ext cx="2194567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신혼 </a:t>
            </a:r>
            <a:r>
              <a:rPr lang="ko-KR" altLang="en-US" sz="800" dirty="0"/>
              <a:t>여행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51472" y="1556792"/>
            <a:ext cx="165226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2018</a:t>
            </a:r>
            <a:r>
              <a:rPr lang="ko-KR" altLang="en-US" sz="1600" b="1" dirty="0"/>
              <a:t>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</a:t>
            </a:r>
            <a:endParaRPr lang="ko-KR" altLang="en-US" sz="1600" b="1" dirty="0"/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3175875" y="1556034"/>
            <a:ext cx="252000" cy="340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>
            <a:off x="4924838" y="1557203"/>
            <a:ext cx="252000" cy="3384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8672" y="1583214"/>
            <a:ext cx="801600" cy="2616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일정 등록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부서 일정관리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개인 일정관리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일정등록을 클릭하면 일정을 입력 할 수 있는 창이 나오며 일정 종류와 일정이름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내용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시작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종료 일자를 지정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70678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calanderPersonWrite.jsp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63882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일정관리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일정관리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일정 관리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40" name="Picture 2" descr="C:\Users\BIG-06\Pictures\달력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78" y="1997981"/>
            <a:ext cx="5384794" cy="38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545906" y="3123878"/>
            <a:ext cx="746174" cy="142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회식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48386" y="3838314"/>
            <a:ext cx="4365965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신혼 여행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619671" y="4580392"/>
            <a:ext cx="2194567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신혼 </a:t>
            </a:r>
            <a:r>
              <a:rPr lang="ko-KR" altLang="en-US" sz="800" dirty="0"/>
              <a:t>여행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51472" y="1556792"/>
            <a:ext cx="165226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2018</a:t>
            </a:r>
            <a:r>
              <a:rPr lang="ko-KR" altLang="en-US" sz="1600" b="1" dirty="0" smtClean="0"/>
              <a:t>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</a:t>
            </a:r>
            <a:endParaRPr lang="ko-KR" altLang="en-US" sz="1600" b="1" dirty="0"/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3175875" y="1556034"/>
            <a:ext cx="252000" cy="340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>
            <a:off x="4924838" y="1557203"/>
            <a:ext cx="252000" cy="3384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8672" y="1583214"/>
            <a:ext cx="801600" cy="2616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일정 </a:t>
            </a:r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2303748" y="1721366"/>
            <a:ext cx="3630561" cy="4348844"/>
            <a:chOff x="2267743" y="1556792"/>
            <a:chExt cx="3630561" cy="4348844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67743" y="1556792"/>
              <a:ext cx="3630561" cy="4348844"/>
            </a:xfrm>
            <a:prstGeom prst="roundRect">
              <a:avLst>
                <a:gd name="adj" fmla="val 36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30928" y="2314476"/>
              <a:ext cx="2513031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결 혼 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390996" y="3321287"/>
              <a:ext cx="3374576" cy="1979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홍길동 대리가 결혼을 합니다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204795" y="5399649"/>
              <a:ext cx="545761" cy="32499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538877" y="5399649"/>
              <a:ext cx="545761" cy="324992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477676" y="1648744"/>
              <a:ext cx="272880" cy="2307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390996" y="1648903"/>
              <a:ext cx="3040767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일 정 등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384983" y="2314476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일정명칭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384983" y="2659686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시작일자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385710" y="3012960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마침일자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3223679" y="2667750"/>
              <a:ext cx="2513031" cy="232015"/>
              <a:chOff x="-3636912" y="3171500"/>
              <a:chExt cx="2513031" cy="244800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-3636912" y="3171500"/>
                <a:ext cx="2513031" cy="24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그룹 104"/>
              <p:cNvGrpSpPr/>
              <p:nvPr/>
            </p:nvGrpSpPr>
            <p:grpSpPr>
              <a:xfrm>
                <a:off x="-3550046" y="3251744"/>
                <a:ext cx="136441" cy="105248"/>
                <a:chOff x="3491880" y="2689372"/>
                <a:chExt cx="136441" cy="105248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3491880" y="2708920"/>
                  <a:ext cx="136441" cy="857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>
                  <a:off x="3512179" y="2734814"/>
                  <a:ext cx="95843" cy="57722"/>
                  <a:chOff x="3851920" y="2714168"/>
                  <a:chExt cx="72008" cy="57722"/>
                </a:xfrm>
              </p:grpSpPr>
              <p:cxnSp>
                <p:nvCxnSpPr>
                  <p:cNvPr id="118" name="직선 연결선 117"/>
                  <p:cNvCxnSpPr/>
                  <p:nvPr/>
                </p:nvCxnSpPr>
                <p:spPr>
                  <a:xfrm>
                    <a:off x="3851920" y="2714168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/>
                  <p:cNvCxnSpPr/>
                  <p:nvPr/>
                </p:nvCxnSpPr>
                <p:spPr>
                  <a:xfrm>
                    <a:off x="3851920" y="2734646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/>
                  <p:cNvCxnSpPr/>
                  <p:nvPr/>
                </p:nvCxnSpPr>
                <p:spPr>
                  <a:xfrm>
                    <a:off x="3851920" y="2752842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/>
                  <p:cNvCxnSpPr/>
                  <p:nvPr/>
                </p:nvCxnSpPr>
                <p:spPr>
                  <a:xfrm>
                    <a:off x="3851920" y="2771890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3508619" y="2689372"/>
                  <a:ext cx="101086" cy="31227"/>
                  <a:chOff x="3923928" y="2696959"/>
                  <a:chExt cx="50579" cy="38454"/>
                </a:xfrm>
              </p:grpSpPr>
              <p:cxnSp>
                <p:nvCxnSpPr>
                  <p:cNvPr id="112" name="직선 연결선 111"/>
                  <p:cNvCxnSpPr/>
                  <p:nvPr/>
                </p:nvCxnSpPr>
                <p:spPr>
                  <a:xfrm>
                    <a:off x="3923928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/>
                  <p:cNvCxnSpPr/>
                  <p:nvPr/>
                </p:nvCxnSpPr>
                <p:spPr>
                  <a:xfrm>
                    <a:off x="3940595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연결선 115"/>
                  <p:cNvCxnSpPr/>
                  <p:nvPr/>
                </p:nvCxnSpPr>
                <p:spPr>
                  <a:xfrm>
                    <a:off x="3957262" y="2699094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/>
                  <p:cNvCxnSpPr/>
                  <p:nvPr/>
                </p:nvCxnSpPr>
                <p:spPr>
                  <a:xfrm>
                    <a:off x="3974507" y="2696959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직선 연결선 106"/>
              <p:cNvCxnSpPr/>
              <p:nvPr/>
            </p:nvCxnSpPr>
            <p:spPr>
              <a:xfrm>
                <a:off x="-3320305" y="3171500"/>
                <a:ext cx="0" cy="241225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224406" y="3019975"/>
              <a:ext cx="2513031" cy="233065"/>
              <a:chOff x="-3636185" y="3543133"/>
              <a:chExt cx="2513031" cy="24590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-3636185" y="3544240"/>
                <a:ext cx="2513031" cy="24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-3549612" y="3627934"/>
                <a:ext cx="136441" cy="105248"/>
                <a:chOff x="3491880" y="2689372"/>
                <a:chExt cx="136441" cy="105248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3491880" y="2708920"/>
                  <a:ext cx="136441" cy="857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>
                  <a:off x="3512179" y="2734814"/>
                  <a:ext cx="95843" cy="57722"/>
                  <a:chOff x="3851920" y="2714168"/>
                  <a:chExt cx="72008" cy="57722"/>
                </a:xfrm>
              </p:grpSpPr>
              <p:cxnSp>
                <p:nvCxnSpPr>
                  <p:cNvPr id="96" name="직선 연결선 95"/>
                  <p:cNvCxnSpPr/>
                  <p:nvPr/>
                </p:nvCxnSpPr>
                <p:spPr>
                  <a:xfrm>
                    <a:off x="3851920" y="2714168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/>
                  <p:cNvCxnSpPr/>
                  <p:nvPr/>
                </p:nvCxnSpPr>
                <p:spPr>
                  <a:xfrm>
                    <a:off x="3851920" y="2734646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/>
                  <p:cNvCxnSpPr/>
                  <p:nvPr/>
                </p:nvCxnSpPr>
                <p:spPr>
                  <a:xfrm>
                    <a:off x="3851920" y="2752842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/>
                  <p:cNvCxnSpPr/>
                  <p:nvPr/>
                </p:nvCxnSpPr>
                <p:spPr>
                  <a:xfrm>
                    <a:off x="3851920" y="2771890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그룹 90"/>
                <p:cNvGrpSpPr/>
                <p:nvPr/>
              </p:nvGrpSpPr>
              <p:grpSpPr>
                <a:xfrm>
                  <a:off x="3508619" y="2689372"/>
                  <a:ext cx="101086" cy="31227"/>
                  <a:chOff x="3923928" y="2696959"/>
                  <a:chExt cx="50579" cy="38454"/>
                </a:xfrm>
              </p:grpSpPr>
              <p:cxnSp>
                <p:nvCxnSpPr>
                  <p:cNvPr id="92" name="직선 연결선 91"/>
                  <p:cNvCxnSpPr/>
                  <p:nvPr/>
                </p:nvCxnSpPr>
                <p:spPr>
                  <a:xfrm>
                    <a:off x="3923928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/>
                  <p:cNvCxnSpPr/>
                  <p:nvPr/>
                </p:nvCxnSpPr>
                <p:spPr>
                  <a:xfrm>
                    <a:off x="3940595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/>
                  <p:cNvCxnSpPr/>
                  <p:nvPr/>
                </p:nvCxnSpPr>
                <p:spPr>
                  <a:xfrm>
                    <a:off x="3957262" y="2699094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/>
                  <p:cNvCxnSpPr/>
                  <p:nvPr/>
                </p:nvCxnSpPr>
                <p:spPr>
                  <a:xfrm>
                    <a:off x="3974507" y="2696959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6" name="직선 연결선 85"/>
              <p:cNvCxnSpPr/>
              <p:nvPr/>
            </p:nvCxnSpPr>
            <p:spPr>
              <a:xfrm>
                <a:off x="-3325910" y="3543133"/>
                <a:ext cx="0" cy="24590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1" name="직사각형 80"/>
            <p:cNvSpPr/>
            <p:nvPr/>
          </p:nvSpPr>
          <p:spPr>
            <a:xfrm>
              <a:off x="3233994" y="1973239"/>
              <a:ext cx="2513031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개 인 일 정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388049" y="1973239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라벨 종류</a:t>
              </a: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5527935" y="2016946"/>
              <a:ext cx="170416" cy="15036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부서 일정관리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개인 일정관리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89" name="그룹 8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99" name="그룹 98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108" name="직사각형 107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직사각형 113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0" name="직사각형 99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8" name="직사각형 97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127" name="모서리가 둥근 직사각형 126"/>
            <p:cNvSpPr/>
            <p:nvPr/>
          </p:nvSpPr>
          <p:spPr>
            <a:xfrm>
              <a:off x="2664623" y="104065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일정관리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9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일정등록을 클릭하면 일정을 입력 할 수 있는 창이 나오며 일정 종류와 일정이름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내용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시작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종료 일자를 지정 할 수 있다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04441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calanderPersonWrite.jsp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22152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일정관리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일정관리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일정 관리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40" name="Picture 2" descr="C:\Users\BIG-06\Pictures\달력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78" y="1997981"/>
            <a:ext cx="5384794" cy="38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545906" y="3123878"/>
            <a:ext cx="746174" cy="142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회식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48386" y="3838314"/>
            <a:ext cx="4365965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신혼 여행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619671" y="4580392"/>
            <a:ext cx="2194567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신혼 </a:t>
            </a:r>
            <a:r>
              <a:rPr lang="ko-KR" altLang="en-US" sz="800" dirty="0"/>
              <a:t>여행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51472" y="1556792"/>
            <a:ext cx="165226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2018</a:t>
            </a:r>
            <a:r>
              <a:rPr lang="ko-KR" altLang="en-US" sz="1600" b="1" dirty="0"/>
              <a:t>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</a:t>
            </a:r>
            <a:endParaRPr lang="ko-KR" altLang="en-US" sz="1600" b="1" dirty="0"/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3175875" y="1556034"/>
            <a:ext cx="252000" cy="340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>
            <a:off x="4924838" y="1557203"/>
            <a:ext cx="252000" cy="3384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8672" y="1583214"/>
            <a:ext cx="801600" cy="2616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일정 등록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303748" y="1721366"/>
            <a:ext cx="3630561" cy="4348844"/>
            <a:chOff x="2267743" y="1556792"/>
            <a:chExt cx="3630561" cy="4348844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67743" y="1556792"/>
              <a:ext cx="3630561" cy="4348844"/>
            </a:xfrm>
            <a:prstGeom prst="roundRect">
              <a:avLst>
                <a:gd name="adj" fmla="val 36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30928" y="2314476"/>
              <a:ext cx="2513031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결 혼 식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390996" y="3321287"/>
              <a:ext cx="3374576" cy="1979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경기도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학의회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에서 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홍길동 대리가 결혼을 합니다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204795" y="5399649"/>
              <a:ext cx="545761" cy="32499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538877" y="5399649"/>
              <a:ext cx="545761" cy="324992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477676" y="1648744"/>
              <a:ext cx="272880" cy="2307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390996" y="1648903"/>
              <a:ext cx="3040767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일 정 등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384983" y="2314476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일정명칭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384983" y="2659686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시작일자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385710" y="3012960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마침일자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3223679" y="2667750"/>
              <a:ext cx="2513031" cy="232015"/>
              <a:chOff x="-3636912" y="3171500"/>
              <a:chExt cx="2513031" cy="244800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-3636912" y="3171500"/>
                <a:ext cx="2513031" cy="24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그룹 104"/>
              <p:cNvGrpSpPr/>
              <p:nvPr/>
            </p:nvGrpSpPr>
            <p:grpSpPr>
              <a:xfrm>
                <a:off x="-3550046" y="3251744"/>
                <a:ext cx="136441" cy="105248"/>
                <a:chOff x="3491880" y="2689372"/>
                <a:chExt cx="136441" cy="105248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3491880" y="2708920"/>
                  <a:ext cx="136441" cy="857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>
                  <a:off x="3512179" y="2734814"/>
                  <a:ext cx="95843" cy="57722"/>
                  <a:chOff x="3851920" y="2714168"/>
                  <a:chExt cx="72008" cy="57722"/>
                </a:xfrm>
              </p:grpSpPr>
              <p:cxnSp>
                <p:nvCxnSpPr>
                  <p:cNvPr id="118" name="직선 연결선 117"/>
                  <p:cNvCxnSpPr/>
                  <p:nvPr/>
                </p:nvCxnSpPr>
                <p:spPr>
                  <a:xfrm>
                    <a:off x="3851920" y="2714168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/>
                  <p:cNvCxnSpPr/>
                  <p:nvPr/>
                </p:nvCxnSpPr>
                <p:spPr>
                  <a:xfrm>
                    <a:off x="3851920" y="2734646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/>
                  <p:cNvCxnSpPr/>
                  <p:nvPr/>
                </p:nvCxnSpPr>
                <p:spPr>
                  <a:xfrm>
                    <a:off x="3851920" y="2752842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/>
                  <p:cNvCxnSpPr/>
                  <p:nvPr/>
                </p:nvCxnSpPr>
                <p:spPr>
                  <a:xfrm>
                    <a:off x="3851920" y="2771890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3508619" y="2689372"/>
                  <a:ext cx="101086" cy="31227"/>
                  <a:chOff x="3923928" y="2696959"/>
                  <a:chExt cx="50579" cy="38454"/>
                </a:xfrm>
              </p:grpSpPr>
              <p:cxnSp>
                <p:nvCxnSpPr>
                  <p:cNvPr id="112" name="직선 연결선 111"/>
                  <p:cNvCxnSpPr/>
                  <p:nvPr/>
                </p:nvCxnSpPr>
                <p:spPr>
                  <a:xfrm>
                    <a:off x="3923928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/>
                  <p:cNvCxnSpPr/>
                  <p:nvPr/>
                </p:nvCxnSpPr>
                <p:spPr>
                  <a:xfrm>
                    <a:off x="3940595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연결선 115"/>
                  <p:cNvCxnSpPr/>
                  <p:nvPr/>
                </p:nvCxnSpPr>
                <p:spPr>
                  <a:xfrm>
                    <a:off x="3957262" y="2699094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/>
                  <p:cNvCxnSpPr/>
                  <p:nvPr/>
                </p:nvCxnSpPr>
                <p:spPr>
                  <a:xfrm>
                    <a:off x="3974507" y="2696959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직선 연결선 106"/>
              <p:cNvCxnSpPr/>
              <p:nvPr/>
            </p:nvCxnSpPr>
            <p:spPr>
              <a:xfrm>
                <a:off x="-3320305" y="3171500"/>
                <a:ext cx="0" cy="241225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224406" y="3019975"/>
              <a:ext cx="2513031" cy="233065"/>
              <a:chOff x="-3636185" y="3543133"/>
              <a:chExt cx="2513031" cy="24590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-3636185" y="3544240"/>
                <a:ext cx="2513031" cy="24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-3549612" y="3627934"/>
                <a:ext cx="136441" cy="105248"/>
                <a:chOff x="3491880" y="2689372"/>
                <a:chExt cx="136441" cy="105248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3491880" y="2708920"/>
                  <a:ext cx="136441" cy="857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>
                  <a:off x="3512179" y="2734814"/>
                  <a:ext cx="95843" cy="57722"/>
                  <a:chOff x="3851920" y="2714168"/>
                  <a:chExt cx="72008" cy="57722"/>
                </a:xfrm>
              </p:grpSpPr>
              <p:cxnSp>
                <p:nvCxnSpPr>
                  <p:cNvPr id="96" name="직선 연결선 95"/>
                  <p:cNvCxnSpPr/>
                  <p:nvPr/>
                </p:nvCxnSpPr>
                <p:spPr>
                  <a:xfrm>
                    <a:off x="3851920" y="2714168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/>
                  <p:cNvCxnSpPr/>
                  <p:nvPr/>
                </p:nvCxnSpPr>
                <p:spPr>
                  <a:xfrm>
                    <a:off x="3851920" y="2734646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/>
                  <p:cNvCxnSpPr/>
                  <p:nvPr/>
                </p:nvCxnSpPr>
                <p:spPr>
                  <a:xfrm>
                    <a:off x="3851920" y="2752842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/>
                  <p:cNvCxnSpPr/>
                  <p:nvPr/>
                </p:nvCxnSpPr>
                <p:spPr>
                  <a:xfrm>
                    <a:off x="3851920" y="2771890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그룹 90"/>
                <p:cNvGrpSpPr/>
                <p:nvPr/>
              </p:nvGrpSpPr>
              <p:grpSpPr>
                <a:xfrm>
                  <a:off x="3508619" y="2689372"/>
                  <a:ext cx="101086" cy="31227"/>
                  <a:chOff x="3923928" y="2696959"/>
                  <a:chExt cx="50579" cy="38454"/>
                </a:xfrm>
              </p:grpSpPr>
              <p:cxnSp>
                <p:nvCxnSpPr>
                  <p:cNvPr id="92" name="직선 연결선 91"/>
                  <p:cNvCxnSpPr/>
                  <p:nvPr/>
                </p:nvCxnSpPr>
                <p:spPr>
                  <a:xfrm>
                    <a:off x="3923928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/>
                  <p:cNvCxnSpPr/>
                  <p:nvPr/>
                </p:nvCxnSpPr>
                <p:spPr>
                  <a:xfrm>
                    <a:off x="3940595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/>
                  <p:cNvCxnSpPr/>
                  <p:nvPr/>
                </p:nvCxnSpPr>
                <p:spPr>
                  <a:xfrm>
                    <a:off x="3957262" y="2699094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/>
                  <p:cNvCxnSpPr/>
                  <p:nvPr/>
                </p:nvCxnSpPr>
                <p:spPr>
                  <a:xfrm>
                    <a:off x="3974507" y="2696959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6" name="직선 연결선 85"/>
              <p:cNvCxnSpPr/>
              <p:nvPr/>
            </p:nvCxnSpPr>
            <p:spPr>
              <a:xfrm>
                <a:off x="-3325910" y="3543133"/>
                <a:ext cx="0" cy="24590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1" name="직사각형 80"/>
            <p:cNvSpPr/>
            <p:nvPr/>
          </p:nvSpPr>
          <p:spPr>
            <a:xfrm>
              <a:off x="3233994" y="1973239"/>
              <a:ext cx="2513031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 인 일 정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388049" y="1973239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라벨 종류</a:t>
              </a: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5527935" y="2016946"/>
              <a:ext cx="170416" cy="15036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29371" r="45022" b="48593"/>
          <a:stretch/>
        </p:blipFill>
        <p:spPr bwMode="auto">
          <a:xfrm>
            <a:off x="3290159" y="3094360"/>
            <a:ext cx="2517549" cy="19462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부서 일정관리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개인 일정관리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100" name="그룹 99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108" name="그룹 107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115" name="그룹 114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9" name="직사각형 128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22" name="직사각형 121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4" name="직사각형 113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106" name="모서리가 둥근 직사각형 105"/>
            <p:cNvSpPr/>
            <p:nvPr/>
          </p:nvSpPr>
          <p:spPr>
            <a:xfrm>
              <a:off x="2664623" y="104065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일정관리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2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입력한 일정은 부서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팀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개인 별로 색깔로 다르게 구별하며 쉽게 확인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15610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calander.jsp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9080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일정관리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일정관리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일정 관리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40" name="Picture 2" descr="C:\Users\BIG-06\Pictures\달력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78" y="1997981"/>
            <a:ext cx="5384794" cy="38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3968685" y="3127430"/>
            <a:ext cx="718380" cy="135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결혼식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16016" y="3123878"/>
            <a:ext cx="746174" cy="142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회식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48386" y="3838314"/>
            <a:ext cx="4365965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신혼 여행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619671" y="4580392"/>
            <a:ext cx="2194567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신혼 </a:t>
            </a:r>
            <a:r>
              <a:rPr lang="ko-KR" altLang="en-US" sz="800" dirty="0"/>
              <a:t>여행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51472" y="1556792"/>
            <a:ext cx="165226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2018</a:t>
            </a:r>
            <a:r>
              <a:rPr lang="ko-KR" altLang="en-US" sz="1600" b="1" dirty="0"/>
              <a:t>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</a:t>
            </a:r>
            <a:endParaRPr lang="ko-KR" altLang="en-US" sz="1600" b="1" dirty="0"/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3175875" y="1556034"/>
            <a:ext cx="252000" cy="340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>
            <a:off x="4924838" y="1557203"/>
            <a:ext cx="252000" cy="3384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8672" y="1583214"/>
            <a:ext cx="801600" cy="2616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일정 등록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부서 일정관리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개인 일정관리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4" name="그룹 3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직사각형 63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8" name="직사각형 67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9" name="직사각형 48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2664623" y="104065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일정관리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1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본인이 작성한 일정을 </a:t>
            </a:r>
            <a:r>
              <a:rPr lang="ko-KR" altLang="en-US" sz="800" dirty="0" err="1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클릭하게되면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일정에 대해선 삭제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수정 이 가능하며 다른 인원들은 읽기만 가능하다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0588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calander.jsp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6978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일정관리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일정관리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일정 관리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40" name="Picture 2" descr="C:\Users\BIG-06\Pictures\달력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78" y="1997981"/>
            <a:ext cx="5384794" cy="38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3968685" y="3127430"/>
            <a:ext cx="718380" cy="135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결혼식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16016" y="3123878"/>
            <a:ext cx="746174" cy="142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회식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48386" y="3838314"/>
            <a:ext cx="4365965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신혼 여행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619671" y="4580392"/>
            <a:ext cx="2194567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신혼 </a:t>
            </a:r>
            <a:r>
              <a:rPr lang="ko-KR" altLang="en-US" sz="800" dirty="0"/>
              <a:t>여행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51472" y="1556792"/>
            <a:ext cx="165226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2018</a:t>
            </a:r>
            <a:r>
              <a:rPr lang="ko-KR" altLang="en-US" sz="1600" b="1" dirty="0"/>
              <a:t>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</a:t>
            </a:r>
            <a:endParaRPr lang="ko-KR" altLang="en-US" sz="1600" b="1" dirty="0"/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3175875" y="1556034"/>
            <a:ext cx="252000" cy="340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>
            <a:off x="4924838" y="1557203"/>
            <a:ext cx="252000" cy="3384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8672" y="1583214"/>
            <a:ext cx="801600" cy="2616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일정 등록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부서 일정관리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개인 일정관리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11760" y="2204864"/>
            <a:ext cx="3754746" cy="3468917"/>
          </a:xfrm>
          <a:prstGeom prst="roundRect">
            <a:avLst>
              <a:gd name="adj" fmla="val 36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83071" y="2300618"/>
            <a:ext cx="3061800" cy="24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홍길동 임직원 결혼식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59782" y="3030420"/>
            <a:ext cx="3473991" cy="20882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경기도 </a:t>
            </a:r>
            <a:r>
              <a:rPr lang="ko-KR" altLang="en-US" sz="1200" b="1" dirty="0" err="1">
                <a:solidFill>
                  <a:schemeClr val="tx1"/>
                </a:solidFill>
              </a:rPr>
              <a:t>학의회</a:t>
            </a:r>
            <a:r>
              <a:rPr lang="ko-KR" altLang="en-US" sz="1200" b="1" dirty="0">
                <a:solidFill>
                  <a:schemeClr val="tx1"/>
                </a:solidFill>
              </a:rPr>
              <a:t> 에서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새로운 프로젝트를 발표하기로 했습니다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996" y="5223304"/>
            <a:ext cx="545761" cy="3429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847355" y="5223304"/>
            <a:ext cx="545761" cy="342900"/>
          </a:xfrm>
          <a:prstGeom prst="rect">
            <a:avLst/>
          </a:prstGeom>
          <a:gradFill flip="none" rotWithShape="1">
            <a:gsLst>
              <a:gs pos="54600">
                <a:srgbClr val="FFE8A7"/>
              </a:gs>
              <a:gs pos="0">
                <a:srgbClr val="FFC000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99283" y="5223304"/>
            <a:ext cx="545761" cy="3429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745877" y="2301882"/>
            <a:ext cx="272880" cy="2434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56935" y="2623040"/>
            <a:ext cx="3473991" cy="3429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39891" y="2615538"/>
            <a:ext cx="1405490" cy="34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2018.12.11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7671" y="2615538"/>
            <a:ext cx="1378818" cy="34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2018.12.11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21051" y="2615538"/>
            <a:ext cx="545761" cy="34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~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72" name="그룹 71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75" name="직사각형 74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0" name="직사각형 79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3" name="직사각형 72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1" name="직사각형 70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65" name="모서리가 둥근 직사각형 64"/>
            <p:cNvSpPr/>
            <p:nvPr/>
          </p:nvSpPr>
          <p:spPr>
            <a:xfrm>
              <a:off x="2664623" y="104065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일정관리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업무 관리는 부서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팀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개인으로 나눠지며 업무에 관한 내용들을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월력표에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표시되어 확인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71932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business.jsp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42821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업무관리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업무관리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업무 관리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부서 업</a:t>
            </a:r>
            <a:r>
              <a:rPr lang="ko-KR" altLang="en-US" sz="800" dirty="0">
                <a:solidFill>
                  <a:schemeClr val="tx1"/>
                </a:solidFill>
              </a:rPr>
              <a:t>무</a:t>
            </a:r>
            <a:r>
              <a:rPr lang="ko-KR" altLang="en-US" sz="800" dirty="0" smtClean="0">
                <a:solidFill>
                  <a:schemeClr val="tx1"/>
                </a:solidFill>
              </a:rPr>
              <a:t>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개인 업무관리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92" name="그룹 91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96" name="그룹 95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7" name="직사각형 96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5" name="직사각형 94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63" name="모서리가 둥근 직사각형 62"/>
            <p:cNvSpPr/>
            <p:nvPr/>
          </p:nvSpPr>
          <p:spPr>
            <a:xfrm>
              <a:off x="3563888" y="105273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4" name="Picture 2" descr="C:\Users\BIG-06\Pictures\달력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78" y="1997981"/>
            <a:ext cx="5384794" cy="38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351472" y="1556792"/>
            <a:ext cx="165226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2018</a:t>
            </a:r>
            <a:r>
              <a:rPr lang="ko-KR" altLang="en-US" sz="1600" b="1" dirty="0"/>
              <a:t>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</a:t>
            </a:r>
            <a:endParaRPr lang="ko-KR" altLang="en-US" sz="1600" b="1" dirty="0"/>
          </a:p>
        </p:txBody>
      </p:sp>
      <p:sp>
        <p:nvSpPr>
          <p:cNvPr id="73" name="이등변 삼각형 72"/>
          <p:cNvSpPr/>
          <p:nvPr/>
        </p:nvSpPr>
        <p:spPr>
          <a:xfrm rot="16200000">
            <a:off x="3175875" y="1556034"/>
            <a:ext cx="252000" cy="340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이등변 삼각형 73"/>
          <p:cNvSpPr/>
          <p:nvPr/>
        </p:nvSpPr>
        <p:spPr>
          <a:xfrm rot="5400000">
            <a:off x="4924838" y="1557203"/>
            <a:ext cx="252000" cy="3384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18672" y="1583214"/>
            <a:ext cx="801600" cy="2616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업무 </a:t>
            </a:r>
            <a:r>
              <a:rPr lang="ko-KR" altLang="en-US" sz="11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0947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업무 등록을 클릭하면 종류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부서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팀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개인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업무를 선택 할 수 있으며 명칭과 시작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종료일을 작성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등급 설정도 가능하다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8796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business.jsp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4471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업무관리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업무 관리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4" name="Picture 2" descr="C:\Users\BIG-06\Pictures\달력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78" y="1997981"/>
            <a:ext cx="5384794" cy="38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2348387" y="3838314"/>
            <a:ext cx="2367630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4/4</a:t>
            </a:r>
            <a:r>
              <a:rPr lang="ko-KR" altLang="en-US" sz="800" dirty="0" smtClean="0"/>
              <a:t>분기 부서별 결과 발표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351472" y="1556792"/>
            <a:ext cx="165226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2018</a:t>
            </a:r>
            <a:r>
              <a:rPr lang="ko-KR" altLang="en-US" sz="1600" b="1" dirty="0"/>
              <a:t>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</a:t>
            </a:r>
            <a:endParaRPr lang="ko-KR" altLang="en-US" sz="1600" b="1" dirty="0"/>
          </a:p>
        </p:txBody>
      </p:sp>
      <p:sp>
        <p:nvSpPr>
          <p:cNvPr id="73" name="이등변 삼각형 72"/>
          <p:cNvSpPr/>
          <p:nvPr/>
        </p:nvSpPr>
        <p:spPr>
          <a:xfrm rot="16200000">
            <a:off x="3175875" y="1556034"/>
            <a:ext cx="252000" cy="340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이등변 삼각형 73"/>
          <p:cNvSpPr/>
          <p:nvPr/>
        </p:nvSpPr>
        <p:spPr>
          <a:xfrm rot="5400000">
            <a:off x="4924838" y="1557203"/>
            <a:ext cx="252000" cy="3384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18672" y="1583214"/>
            <a:ext cx="801600" cy="2616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업무 </a:t>
            </a:r>
            <a:r>
              <a:rPr lang="ko-KR" altLang="en-US" sz="1100" dirty="0"/>
              <a:t>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545906" y="3123878"/>
            <a:ext cx="746174" cy="142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회식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545906" y="3123878"/>
            <a:ext cx="746174" cy="142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회식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2303748" y="1721366"/>
            <a:ext cx="3630561" cy="4348844"/>
            <a:chOff x="2267743" y="1556792"/>
            <a:chExt cx="3630561" cy="4348844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267743" y="1556792"/>
              <a:ext cx="3630561" cy="4348844"/>
            </a:xfrm>
            <a:prstGeom prst="roundRect">
              <a:avLst>
                <a:gd name="adj" fmla="val 36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230928" y="2314476"/>
              <a:ext cx="2513031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4/4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분기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OO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팀 결산 보고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390996" y="3963235"/>
              <a:ext cx="3374576" cy="1605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4/4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분기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OO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팀 결산 보고 입니다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204795" y="5531722"/>
              <a:ext cx="545761" cy="32499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538877" y="5531722"/>
              <a:ext cx="545761" cy="324992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477676" y="1648744"/>
              <a:ext cx="272880" cy="2307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431332" y="1648903"/>
              <a:ext cx="3040767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업 무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등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384983" y="2314476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일정명칭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384983" y="2659686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시작일자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385710" y="3012960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마침일자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3223679" y="2667750"/>
              <a:ext cx="2513031" cy="232015"/>
              <a:chOff x="-3636912" y="3171500"/>
              <a:chExt cx="2513031" cy="244800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-3636912" y="3171500"/>
                <a:ext cx="2513031" cy="24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-3550046" y="3251744"/>
                <a:ext cx="136441" cy="105248"/>
                <a:chOff x="3491880" y="2689372"/>
                <a:chExt cx="136441" cy="105248"/>
              </a:xfrm>
            </p:grpSpPr>
            <p:sp>
              <p:nvSpPr>
                <p:cNvPr id="131" name="직사각형 130"/>
                <p:cNvSpPr/>
                <p:nvPr/>
              </p:nvSpPr>
              <p:spPr>
                <a:xfrm>
                  <a:off x="3491880" y="2708920"/>
                  <a:ext cx="136441" cy="857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2" name="그룹 131"/>
                <p:cNvGrpSpPr/>
                <p:nvPr/>
              </p:nvGrpSpPr>
              <p:grpSpPr>
                <a:xfrm>
                  <a:off x="3512179" y="2734814"/>
                  <a:ext cx="95843" cy="57722"/>
                  <a:chOff x="3851920" y="2714168"/>
                  <a:chExt cx="72008" cy="57722"/>
                </a:xfrm>
              </p:grpSpPr>
              <p:cxnSp>
                <p:nvCxnSpPr>
                  <p:cNvPr id="138" name="직선 연결선 137"/>
                  <p:cNvCxnSpPr/>
                  <p:nvPr/>
                </p:nvCxnSpPr>
                <p:spPr>
                  <a:xfrm>
                    <a:off x="3851920" y="2714168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138"/>
                  <p:cNvCxnSpPr/>
                  <p:nvPr/>
                </p:nvCxnSpPr>
                <p:spPr>
                  <a:xfrm>
                    <a:off x="3851920" y="2734646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/>
                  <p:cNvCxnSpPr/>
                  <p:nvPr/>
                </p:nvCxnSpPr>
                <p:spPr>
                  <a:xfrm>
                    <a:off x="3851920" y="2752842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/>
                  <p:cNvCxnSpPr/>
                  <p:nvPr/>
                </p:nvCxnSpPr>
                <p:spPr>
                  <a:xfrm>
                    <a:off x="3851920" y="2771890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3508619" y="2689372"/>
                  <a:ext cx="101086" cy="31227"/>
                  <a:chOff x="3923928" y="2696959"/>
                  <a:chExt cx="50579" cy="38454"/>
                </a:xfrm>
              </p:grpSpPr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3923928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134"/>
                  <p:cNvCxnSpPr/>
                  <p:nvPr/>
                </p:nvCxnSpPr>
                <p:spPr>
                  <a:xfrm>
                    <a:off x="3940595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직선 연결선 135"/>
                  <p:cNvCxnSpPr/>
                  <p:nvPr/>
                </p:nvCxnSpPr>
                <p:spPr>
                  <a:xfrm>
                    <a:off x="3957262" y="2699094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/>
                  <p:cNvCxnSpPr/>
                  <p:nvPr/>
                </p:nvCxnSpPr>
                <p:spPr>
                  <a:xfrm>
                    <a:off x="3974507" y="2696959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0" name="직선 연결선 129"/>
              <p:cNvCxnSpPr/>
              <p:nvPr/>
            </p:nvCxnSpPr>
            <p:spPr>
              <a:xfrm>
                <a:off x="-3320305" y="3171500"/>
                <a:ext cx="0" cy="241225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그룹 109"/>
            <p:cNvGrpSpPr/>
            <p:nvPr/>
          </p:nvGrpSpPr>
          <p:grpSpPr>
            <a:xfrm>
              <a:off x="3224406" y="3019975"/>
              <a:ext cx="2513031" cy="233065"/>
              <a:chOff x="-3636185" y="3543133"/>
              <a:chExt cx="2513031" cy="24590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-3636185" y="3544240"/>
                <a:ext cx="2513031" cy="24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-3549612" y="3627934"/>
                <a:ext cx="136441" cy="105248"/>
                <a:chOff x="3491880" y="2689372"/>
                <a:chExt cx="136441" cy="105248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3491880" y="2708920"/>
                  <a:ext cx="136441" cy="857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3512179" y="2734814"/>
                  <a:ext cx="95843" cy="57722"/>
                  <a:chOff x="3851920" y="2714168"/>
                  <a:chExt cx="72008" cy="57722"/>
                </a:xfrm>
              </p:grpSpPr>
              <p:cxnSp>
                <p:nvCxnSpPr>
                  <p:cNvPr id="124" name="직선 연결선 123"/>
                  <p:cNvCxnSpPr/>
                  <p:nvPr/>
                </p:nvCxnSpPr>
                <p:spPr>
                  <a:xfrm>
                    <a:off x="3851920" y="2714168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연결선 124"/>
                  <p:cNvCxnSpPr/>
                  <p:nvPr/>
                </p:nvCxnSpPr>
                <p:spPr>
                  <a:xfrm>
                    <a:off x="3851920" y="2734646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직선 연결선 125"/>
                  <p:cNvCxnSpPr/>
                  <p:nvPr/>
                </p:nvCxnSpPr>
                <p:spPr>
                  <a:xfrm>
                    <a:off x="3851920" y="2752842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/>
                  <p:cNvCxnSpPr/>
                  <p:nvPr/>
                </p:nvCxnSpPr>
                <p:spPr>
                  <a:xfrm>
                    <a:off x="3851920" y="2771890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그룹 118"/>
                <p:cNvGrpSpPr/>
                <p:nvPr/>
              </p:nvGrpSpPr>
              <p:grpSpPr>
                <a:xfrm>
                  <a:off x="3508619" y="2689372"/>
                  <a:ext cx="101086" cy="31227"/>
                  <a:chOff x="3923928" y="2696959"/>
                  <a:chExt cx="50579" cy="38454"/>
                </a:xfrm>
              </p:grpSpPr>
              <p:cxnSp>
                <p:nvCxnSpPr>
                  <p:cNvPr id="120" name="직선 연결선 119"/>
                  <p:cNvCxnSpPr/>
                  <p:nvPr/>
                </p:nvCxnSpPr>
                <p:spPr>
                  <a:xfrm>
                    <a:off x="3923928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/>
                  <p:cNvCxnSpPr/>
                  <p:nvPr/>
                </p:nvCxnSpPr>
                <p:spPr>
                  <a:xfrm>
                    <a:off x="3940595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/>
                  <p:cNvCxnSpPr/>
                  <p:nvPr/>
                </p:nvCxnSpPr>
                <p:spPr>
                  <a:xfrm>
                    <a:off x="3957262" y="2699094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>
                    <a:off x="3974507" y="2696959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6" name="직선 연결선 115"/>
              <p:cNvCxnSpPr/>
              <p:nvPr/>
            </p:nvCxnSpPr>
            <p:spPr>
              <a:xfrm>
                <a:off x="-3325910" y="3543133"/>
                <a:ext cx="0" cy="24590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1" name="직사각형 110"/>
            <p:cNvSpPr/>
            <p:nvPr/>
          </p:nvSpPr>
          <p:spPr>
            <a:xfrm>
              <a:off x="3233994" y="1973239"/>
              <a:ext cx="2513031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팀 업 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388049" y="1973239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라벨 종류</a:t>
              </a:r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5527935" y="2016946"/>
              <a:ext cx="170416" cy="15036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3257705" y="3629033"/>
            <a:ext cx="2513031" cy="2320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411760" y="3629033"/>
            <a:ext cx="661760" cy="2320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둥급설정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업무관리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부서 업</a:t>
            </a:r>
            <a:r>
              <a:rPr lang="ko-KR" altLang="en-US" sz="800" dirty="0">
                <a:solidFill>
                  <a:schemeClr val="tx1"/>
                </a:solidFill>
              </a:rPr>
              <a:t>무</a:t>
            </a:r>
            <a:r>
              <a:rPr lang="ko-KR" altLang="en-US" sz="800" dirty="0" smtClean="0">
                <a:solidFill>
                  <a:schemeClr val="tx1"/>
                </a:solidFill>
              </a:rPr>
              <a:t>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개인 업무관리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163" name="그룹 162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165" name="그룹 164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167" name="그룹 166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68" name="직사각형 167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6" name="직사각형 165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164" name="모서리가 둥근 직사각형 163"/>
            <p:cNvSpPr/>
            <p:nvPr/>
          </p:nvSpPr>
          <p:spPr>
            <a:xfrm>
              <a:off x="3563888" y="105273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5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1003690"/>
            <a:ext cx="6768752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로그인 직 후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메인화면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대시보드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으로 이동이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메뉴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클릭 시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리스트를 변경 할 수가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사용자 편의에 맞게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상단에는 기본 메뉴가 있으며 클릭 시 해당 메뉴에 이동하여 업무를 할 수가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각 메뉴에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+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를 클릭하면 해당 메뉴 페이지로 바로 이동 할 수가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임직원은 오른쪽 상단에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마이페이지가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보여지며 관리자는 관리자페이지가 보여진다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30690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70333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후 메인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292868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23928" y="836712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76" y="1488124"/>
            <a:ext cx="5469596" cy="4701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74" name="그룹 7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4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업무 등록을 클릭하면 종류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부서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팀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개인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업무를 선택 할 수 있으며 명칭과 시작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/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종료일을 작성 할 수 있다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등급 설정도 가능하다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0545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business.jsp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9270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업무관리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업무 관리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4" name="Picture 2" descr="C:\Users\BIG-06\Pictures\달력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78" y="1997981"/>
            <a:ext cx="5384794" cy="38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2348387" y="3838314"/>
            <a:ext cx="2367630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4/4</a:t>
            </a:r>
            <a:r>
              <a:rPr lang="ko-KR" altLang="en-US" sz="800" dirty="0" smtClean="0"/>
              <a:t>분기 부서별 결과 발표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351472" y="1556792"/>
            <a:ext cx="165226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2018</a:t>
            </a:r>
            <a:r>
              <a:rPr lang="ko-KR" altLang="en-US" sz="1600" b="1" dirty="0"/>
              <a:t>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</a:t>
            </a:r>
            <a:endParaRPr lang="ko-KR" altLang="en-US" sz="1600" b="1" dirty="0"/>
          </a:p>
        </p:txBody>
      </p:sp>
      <p:sp>
        <p:nvSpPr>
          <p:cNvPr id="73" name="이등변 삼각형 72"/>
          <p:cNvSpPr/>
          <p:nvPr/>
        </p:nvSpPr>
        <p:spPr>
          <a:xfrm rot="16200000">
            <a:off x="3175875" y="1556034"/>
            <a:ext cx="252000" cy="340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이등변 삼각형 73"/>
          <p:cNvSpPr/>
          <p:nvPr/>
        </p:nvSpPr>
        <p:spPr>
          <a:xfrm rot="5400000">
            <a:off x="4924838" y="1557203"/>
            <a:ext cx="252000" cy="3384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18672" y="1583214"/>
            <a:ext cx="801600" cy="2616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업무 </a:t>
            </a:r>
            <a:r>
              <a:rPr lang="ko-KR" altLang="en-US" sz="1100" dirty="0"/>
              <a:t>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545906" y="3123878"/>
            <a:ext cx="746174" cy="142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회식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545906" y="3123878"/>
            <a:ext cx="746174" cy="142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회식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2303748" y="1721366"/>
            <a:ext cx="3630561" cy="4348844"/>
            <a:chOff x="2267743" y="1556792"/>
            <a:chExt cx="3630561" cy="4348844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267743" y="1556792"/>
              <a:ext cx="3630561" cy="4348844"/>
            </a:xfrm>
            <a:prstGeom prst="roundRect">
              <a:avLst>
                <a:gd name="adj" fmla="val 36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230928" y="2314476"/>
              <a:ext cx="2513031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4/4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분기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OO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팀 결산 보고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390996" y="3963235"/>
              <a:ext cx="3374576" cy="1605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홍길동 대리가 결혼을 합니다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204795" y="5531722"/>
              <a:ext cx="545761" cy="32499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538877" y="5531722"/>
              <a:ext cx="545761" cy="324992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477676" y="1648744"/>
              <a:ext cx="272880" cy="2307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431332" y="1648903"/>
              <a:ext cx="3040767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업 무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등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384983" y="2314476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일정명칭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384983" y="2659686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시작일자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385710" y="3012960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마침일자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3223679" y="2667750"/>
              <a:ext cx="2513031" cy="232015"/>
              <a:chOff x="-3636912" y="3171500"/>
              <a:chExt cx="2513031" cy="244800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-3636912" y="3171500"/>
                <a:ext cx="2513031" cy="24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-3550046" y="3251744"/>
                <a:ext cx="136441" cy="105248"/>
                <a:chOff x="3491880" y="2689372"/>
                <a:chExt cx="136441" cy="105248"/>
              </a:xfrm>
            </p:grpSpPr>
            <p:sp>
              <p:nvSpPr>
                <p:cNvPr id="131" name="직사각형 130"/>
                <p:cNvSpPr/>
                <p:nvPr/>
              </p:nvSpPr>
              <p:spPr>
                <a:xfrm>
                  <a:off x="3491880" y="2708920"/>
                  <a:ext cx="136441" cy="857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2" name="그룹 131"/>
                <p:cNvGrpSpPr/>
                <p:nvPr/>
              </p:nvGrpSpPr>
              <p:grpSpPr>
                <a:xfrm>
                  <a:off x="3512179" y="2734814"/>
                  <a:ext cx="95843" cy="57722"/>
                  <a:chOff x="3851920" y="2714168"/>
                  <a:chExt cx="72008" cy="57722"/>
                </a:xfrm>
              </p:grpSpPr>
              <p:cxnSp>
                <p:nvCxnSpPr>
                  <p:cNvPr id="138" name="직선 연결선 137"/>
                  <p:cNvCxnSpPr/>
                  <p:nvPr/>
                </p:nvCxnSpPr>
                <p:spPr>
                  <a:xfrm>
                    <a:off x="3851920" y="2714168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138"/>
                  <p:cNvCxnSpPr/>
                  <p:nvPr/>
                </p:nvCxnSpPr>
                <p:spPr>
                  <a:xfrm>
                    <a:off x="3851920" y="2734646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/>
                  <p:cNvCxnSpPr/>
                  <p:nvPr/>
                </p:nvCxnSpPr>
                <p:spPr>
                  <a:xfrm>
                    <a:off x="3851920" y="2752842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/>
                  <p:cNvCxnSpPr/>
                  <p:nvPr/>
                </p:nvCxnSpPr>
                <p:spPr>
                  <a:xfrm>
                    <a:off x="3851920" y="2771890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3508619" y="2689372"/>
                  <a:ext cx="101086" cy="31227"/>
                  <a:chOff x="3923928" y="2696959"/>
                  <a:chExt cx="50579" cy="38454"/>
                </a:xfrm>
              </p:grpSpPr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3923928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134"/>
                  <p:cNvCxnSpPr/>
                  <p:nvPr/>
                </p:nvCxnSpPr>
                <p:spPr>
                  <a:xfrm>
                    <a:off x="3940595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직선 연결선 135"/>
                  <p:cNvCxnSpPr/>
                  <p:nvPr/>
                </p:nvCxnSpPr>
                <p:spPr>
                  <a:xfrm>
                    <a:off x="3957262" y="2699094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/>
                  <p:cNvCxnSpPr/>
                  <p:nvPr/>
                </p:nvCxnSpPr>
                <p:spPr>
                  <a:xfrm>
                    <a:off x="3974507" y="2696959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0" name="직선 연결선 129"/>
              <p:cNvCxnSpPr/>
              <p:nvPr/>
            </p:nvCxnSpPr>
            <p:spPr>
              <a:xfrm>
                <a:off x="-3320305" y="3171500"/>
                <a:ext cx="0" cy="241225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그룹 109"/>
            <p:cNvGrpSpPr/>
            <p:nvPr/>
          </p:nvGrpSpPr>
          <p:grpSpPr>
            <a:xfrm>
              <a:off x="3224406" y="3019975"/>
              <a:ext cx="2513031" cy="233065"/>
              <a:chOff x="-3636185" y="3543133"/>
              <a:chExt cx="2513031" cy="24590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-3636185" y="3544240"/>
                <a:ext cx="2513031" cy="24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-3549612" y="3627934"/>
                <a:ext cx="136441" cy="105248"/>
                <a:chOff x="3491880" y="2689372"/>
                <a:chExt cx="136441" cy="105248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3491880" y="2708920"/>
                  <a:ext cx="136441" cy="857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3512179" y="2734814"/>
                  <a:ext cx="95843" cy="57722"/>
                  <a:chOff x="3851920" y="2714168"/>
                  <a:chExt cx="72008" cy="57722"/>
                </a:xfrm>
              </p:grpSpPr>
              <p:cxnSp>
                <p:nvCxnSpPr>
                  <p:cNvPr id="124" name="직선 연결선 123"/>
                  <p:cNvCxnSpPr/>
                  <p:nvPr/>
                </p:nvCxnSpPr>
                <p:spPr>
                  <a:xfrm>
                    <a:off x="3851920" y="2714168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연결선 124"/>
                  <p:cNvCxnSpPr/>
                  <p:nvPr/>
                </p:nvCxnSpPr>
                <p:spPr>
                  <a:xfrm>
                    <a:off x="3851920" y="2734646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직선 연결선 125"/>
                  <p:cNvCxnSpPr/>
                  <p:nvPr/>
                </p:nvCxnSpPr>
                <p:spPr>
                  <a:xfrm>
                    <a:off x="3851920" y="2752842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/>
                  <p:cNvCxnSpPr/>
                  <p:nvPr/>
                </p:nvCxnSpPr>
                <p:spPr>
                  <a:xfrm>
                    <a:off x="3851920" y="2771890"/>
                    <a:ext cx="720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그룹 118"/>
                <p:cNvGrpSpPr/>
                <p:nvPr/>
              </p:nvGrpSpPr>
              <p:grpSpPr>
                <a:xfrm>
                  <a:off x="3508619" y="2689372"/>
                  <a:ext cx="101086" cy="31227"/>
                  <a:chOff x="3923928" y="2696959"/>
                  <a:chExt cx="50579" cy="38454"/>
                </a:xfrm>
              </p:grpSpPr>
              <p:cxnSp>
                <p:nvCxnSpPr>
                  <p:cNvPr id="120" name="직선 연결선 119"/>
                  <p:cNvCxnSpPr/>
                  <p:nvPr/>
                </p:nvCxnSpPr>
                <p:spPr>
                  <a:xfrm>
                    <a:off x="3923928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/>
                  <p:cNvCxnSpPr/>
                  <p:nvPr/>
                </p:nvCxnSpPr>
                <p:spPr>
                  <a:xfrm>
                    <a:off x="3940595" y="2698971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/>
                  <p:cNvCxnSpPr/>
                  <p:nvPr/>
                </p:nvCxnSpPr>
                <p:spPr>
                  <a:xfrm>
                    <a:off x="3957262" y="2699094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>
                    <a:off x="3974507" y="2696959"/>
                    <a:ext cx="0" cy="36319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6" name="직선 연결선 115"/>
              <p:cNvCxnSpPr/>
              <p:nvPr/>
            </p:nvCxnSpPr>
            <p:spPr>
              <a:xfrm>
                <a:off x="-3325910" y="3543133"/>
                <a:ext cx="0" cy="24590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1" name="직사각형 110"/>
            <p:cNvSpPr/>
            <p:nvPr/>
          </p:nvSpPr>
          <p:spPr>
            <a:xfrm>
              <a:off x="3233994" y="1973239"/>
              <a:ext cx="2513031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팀 업 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388049" y="1973239"/>
              <a:ext cx="661760" cy="232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라벨 종류</a:t>
              </a:r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5527935" y="2016946"/>
              <a:ext cx="170416" cy="15036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3257705" y="3629033"/>
            <a:ext cx="2513031" cy="2320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411760" y="3629033"/>
            <a:ext cx="661760" cy="2320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둥급설정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29371" r="45022" b="48593"/>
          <a:stretch/>
        </p:blipFill>
        <p:spPr bwMode="auto">
          <a:xfrm>
            <a:off x="3290159" y="3094360"/>
            <a:ext cx="2517549" cy="19462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업무관리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부서 업</a:t>
            </a:r>
            <a:r>
              <a:rPr lang="ko-KR" altLang="en-US" sz="800" dirty="0">
                <a:solidFill>
                  <a:schemeClr val="tx1"/>
                </a:solidFill>
              </a:rPr>
              <a:t>무</a:t>
            </a:r>
            <a:r>
              <a:rPr lang="ko-KR" altLang="en-US" sz="800" dirty="0" smtClean="0">
                <a:solidFill>
                  <a:schemeClr val="tx1"/>
                </a:solidFill>
              </a:rPr>
              <a:t>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개인 업무관리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83" name="그룹 82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91" name="직사각형 90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4" name="직사각형 143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9" name="직사각형 88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직사각형 85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84" name="모서리가 둥근 직사각형 83"/>
            <p:cNvSpPr/>
            <p:nvPr/>
          </p:nvSpPr>
          <p:spPr>
            <a:xfrm>
              <a:off x="3563888" y="105273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2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작성이 완료되면 부서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팀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개인별로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월력표에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표시되는 색깔이 다르며 보다 쉽게 확인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49682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business.jsp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42720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업무관리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업무 관리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4" name="Picture 2" descr="C:\Users\BIG-06\Pictures\달력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78" y="1997981"/>
            <a:ext cx="5384794" cy="38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2348387" y="3838314"/>
            <a:ext cx="2367630" cy="14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4/4</a:t>
            </a:r>
            <a:r>
              <a:rPr lang="ko-KR" altLang="en-US" sz="800" dirty="0" smtClean="0"/>
              <a:t>분기 부서별 결과 발표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351472" y="1556792"/>
            <a:ext cx="165226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2018</a:t>
            </a:r>
            <a:r>
              <a:rPr lang="ko-KR" altLang="en-US" sz="1600" b="1" dirty="0"/>
              <a:t>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</a:t>
            </a:r>
            <a:endParaRPr lang="ko-KR" altLang="en-US" sz="1600" b="1" dirty="0"/>
          </a:p>
        </p:txBody>
      </p:sp>
      <p:sp>
        <p:nvSpPr>
          <p:cNvPr id="73" name="이등변 삼각형 72"/>
          <p:cNvSpPr/>
          <p:nvPr/>
        </p:nvSpPr>
        <p:spPr>
          <a:xfrm rot="16200000">
            <a:off x="3175875" y="1556034"/>
            <a:ext cx="252000" cy="340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이등변 삼각형 73"/>
          <p:cNvSpPr/>
          <p:nvPr/>
        </p:nvSpPr>
        <p:spPr>
          <a:xfrm rot="5400000">
            <a:off x="4924838" y="1557203"/>
            <a:ext cx="252000" cy="3384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18672" y="1583214"/>
            <a:ext cx="801600" cy="2616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업무 </a:t>
            </a:r>
            <a:r>
              <a:rPr lang="ko-KR" altLang="en-US" sz="1100" dirty="0"/>
              <a:t>등록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팀 업무관리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49289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부서 업</a:t>
            </a:r>
            <a:r>
              <a:rPr lang="ko-KR" altLang="en-US" sz="800" dirty="0">
                <a:solidFill>
                  <a:schemeClr val="tx1"/>
                </a:solidFill>
              </a:rPr>
              <a:t>무</a:t>
            </a:r>
            <a:r>
              <a:rPr lang="ko-KR" altLang="en-US" sz="800" dirty="0" smtClean="0">
                <a:solidFill>
                  <a:schemeClr val="tx1"/>
                </a:solidFill>
              </a:rPr>
              <a:t>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개인 업무관리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4" name="그룹 3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직사각형 45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0" name="직사각형 39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3563888" y="1052736"/>
              <a:ext cx="792088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0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주소록 메뉴를 클릭 하면 임직원에 대한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조직도를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확인할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임직원의 이름을 클릭하게 되면 상세내역을 확인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7810"/>
              </p:ext>
            </p:extLst>
          </p:nvPr>
        </p:nvGraphicFramePr>
        <p:xfrm>
          <a:off x="7236296" y="640700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address.jsp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26281"/>
              </p:ext>
            </p:extLst>
          </p:nvPr>
        </p:nvGraphicFramePr>
        <p:xfrm>
          <a:off x="211518" y="116632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주소록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주소록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70" name="그룹 69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78" name="직사각형 77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0" name="직사각형 79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1" name="직사각형 80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" name="직사각형 82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6" name="직사각형 75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4391145" y="1055215"/>
              <a:ext cx="687493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주소록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318798" y="2192406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주소록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09" y="1489245"/>
            <a:ext cx="5711966" cy="90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477176" y="2192406"/>
            <a:ext cx="91355" cy="1025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403209" y="2397443"/>
            <a:ext cx="5711965" cy="371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89430" y="2120399"/>
            <a:ext cx="5711966" cy="3834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조직도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15477" y="2164119"/>
            <a:ext cx="71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이메일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83102" y="2181336"/>
            <a:ext cx="71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연락처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02857" y="2164119"/>
            <a:ext cx="71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직책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636487" y="1900085"/>
            <a:ext cx="776929" cy="177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60197" y="2625674"/>
            <a:ext cx="5612850" cy="2963566"/>
            <a:chOff x="1460197" y="2591326"/>
            <a:chExt cx="5612850" cy="2963566"/>
          </a:xfrm>
        </p:grpSpPr>
        <p:sp>
          <p:nvSpPr>
            <p:cNvPr id="45" name="TextBox 44"/>
            <p:cNvSpPr txBox="1"/>
            <p:nvPr/>
          </p:nvSpPr>
          <p:spPr>
            <a:xfrm>
              <a:off x="6020188" y="3331933"/>
              <a:ext cx="1052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010-0101-1111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20188" y="4076843"/>
              <a:ext cx="1052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010-0101-1111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20188" y="4492134"/>
              <a:ext cx="1052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010-0101-2222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17931" y="5223814"/>
              <a:ext cx="1052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010-4099-2603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460197" y="2591326"/>
              <a:ext cx="4487267" cy="2963566"/>
              <a:chOff x="1460197" y="2591326"/>
              <a:chExt cx="4487267" cy="2963566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197" y="2591326"/>
                <a:ext cx="351483" cy="351483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84668" y="2636262"/>
                <a:ext cx="16182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우리회사 역사 짱 깊어</a:t>
                </a:r>
                <a:endParaRPr lang="ko-KR" altLang="en-US" sz="1100" dirty="0"/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2232" y="2919467"/>
                <a:ext cx="351483" cy="351483"/>
              </a:xfrm>
              <a:prstGeom prst="rect">
                <a:avLst/>
              </a:prstGeom>
            </p:spPr>
          </p:pic>
          <p:cxnSp>
            <p:nvCxnSpPr>
              <p:cNvPr id="33" name="꺾인 연결선 32"/>
              <p:cNvCxnSpPr>
                <a:stCxn id="30" idx="2"/>
                <a:endCxn id="32" idx="1"/>
              </p:cNvCxnSpPr>
              <p:nvPr/>
            </p:nvCxnSpPr>
            <p:spPr>
              <a:xfrm rot="16200000" flipH="1">
                <a:off x="1657885" y="2920862"/>
                <a:ext cx="152400" cy="196293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58177" y="2964404"/>
                <a:ext cx="7126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경영부</a:t>
                </a:r>
                <a:endParaRPr lang="ko-KR" altLang="en-US" sz="1100" dirty="0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2232" y="3639720"/>
                <a:ext cx="351483" cy="351483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1680" y="4722966"/>
                <a:ext cx="351483" cy="351483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8725" y="327094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38" name="꺾인 연결선 37"/>
              <p:cNvCxnSpPr>
                <a:stCxn id="32" idx="2"/>
                <a:endCxn id="37" idx="1"/>
              </p:cNvCxnSpPr>
              <p:nvPr/>
            </p:nvCxnSpPr>
            <p:spPr>
              <a:xfrm rot="16200000" flipH="1">
                <a:off x="2033350" y="3245573"/>
                <a:ext cx="179999" cy="230751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593780" y="3331933"/>
                <a:ext cx="9531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홍길동</a:t>
                </a:r>
                <a:endParaRPr lang="ko-KR" altLang="en-US" sz="9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06949" y="3331933"/>
                <a:ext cx="712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사장</a:t>
                </a:r>
                <a:endParaRPr lang="en-US" altLang="ko-KR" sz="900" dirty="0" smtClean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16725" y="3331933"/>
                <a:ext cx="876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Jsp@gw.com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58177" y="3709314"/>
                <a:ext cx="7126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개발</a:t>
                </a:r>
                <a:r>
                  <a:rPr lang="ko-KR" altLang="en-US" sz="1100" dirty="0"/>
                  <a:t>부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593780" y="4076843"/>
                <a:ext cx="9531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 smtClean="0"/>
                  <a:t>강다니</a:t>
                </a:r>
                <a:r>
                  <a:rPr lang="ko-KR" altLang="en-US" sz="900" dirty="0" err="1"/>
                  <a:t>엘</a:t>
                </a:r>
                <a:endParaRPr lang="ko-KR" altLang="en-US" sz="9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906949" y="4076843"/>
                <a:ext cx="712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부</a:t>
                </a:r>
                <a:r>
                  <a:rPr lang="ko-KR" altLang="en-US" sz="900" dirty="0"/>
                  <a:t>장</a:t>
                </a:r>
                <a:endParaRPr lang="en-US" altLang="ko-KR" sz="900" dirty="0" smtClean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62195" y="4076843"/>
                <a:ext cx="9852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gcdc@gw.com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93780" y="4492134"/>
                <a:ext cx="9531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 smtClean="0"/>
                  <a:t>이다니</a:t>
                </a:r>
                <a:r>
                  <a:rPr lang="ko-KR" altLang="en-US" sz="900" dirty="0" err="1"/>
                  <a:t>엘</a:t>
                </a:r>
                <a:endParaRPr lang="ko-KR" altLang="en-US" sz="9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906949" y="4492134"/>
                <a:ext cx="712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/>
                  <a:t>차</a:t>
                </a:r>
                <a:r>
                  <a:rPr lang="ko-KR" altLang="en-US" sz="900" dirty="0" smtClean="0"/>
                  <a:t>장</a:t>
                </a:r>
                <a:endParaRPr lang="en-US" altLang="ko-KR" sz="900" dirty="0" smtClean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62195" y="4492134"/>
                <a:ext cx="9852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guds@gw.com</a:t>
                </a:r>
              </a:p>
            </p:txBody>
          </p:sp>
          <p:cxnSp>
            <p:nvCxnSpPr>
              <p:cNvPr id="57" name="꺾인 연결선 56"/>
              <p:cNvCxnSpPr>
                <a:stCxn id="35" idx="2"/>
                <a:endCxn id="69" idx="1"/>
              </p:cNvCxnSpPr>
              <p:nvPr/>
            </p:nvCxnSpPr>
            <p:spPr>
              <a:xfrm rot="16200000" flipH="1">
                <a:off x="2032644" y="3966532"/>
                <a:ext cx="201056" cy="250397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꺾인 연결선 57"/>
              <p:cNvCxnSpPr>
                <a:stCxn id="35" idx="2"/>
                <a:endCxn id="71" idx="1"/>
              </p:cNvCxnSpPr>
              <p:nvPr/>
            </p:nvCxnSpPr>
            <p:spPr>
              <a:xfrm rot="16200000" flipH="1">
                <a:off x="1812258" y="4186918"/>
                <a:ext cx="641635" cy="250203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591523" y="5223814"/>
                <a:ext cx="9531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김형</a:t>
                </a:r>
                <a:r>
                  <a:rPr lang="ko-KR" altLang="en-US" sz="900" dirty="0"/>
                  <a:t>범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04692" y="5223814"/>
                <a:ext cx="712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사</a:t>
                </a:r>
                <a:r>
                  <a:rPr lang="ko-KR" altLang="en-US" sz="900" dirty="0"/>
                  <a:t>원</a:t>
                </a:r>
                <a:endParaRPr lang="en-US" altLang="ko-KR" sz="900" dirty="0" smtClean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959938" y="5223814"/>
                <a:ext cx="9852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ssm@gw.com</a:t>
                </a:r>
              </a:p>
            </p:txBody>
          </p:sp>
          <p:cxnSp>
            <p:nvCxnSpPr>
              <p:cNvPr id="64" name="꺾인 연결선 63"/>
              <p:cNvCxnSpPr>
                <a:stCxn id="36" idx="2"/>
                <a:endCxn id="67" idx="1"/>
              </p:cNvCxnSpPr>
              <p:nvPr/>
            </p:nvCxnSpPr>
            <p:spPr>
              <a:xfrm rot="16200000" flipH="1">
                <a:off x="1962853" y="5099017"/>
                <a:ext cx="300443" cy="251305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2258177" y="4812838"/>
                <a:ext cx="7126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연구부</a:t>
                </a:r>
                <a:endParaRPr lang="ko-KR" altLang="en-US" sz="1100" dirty="0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8727" y="5194892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371" y="401225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177" y="4452838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264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검색기능을 활용하여 편리하게 임직원을 찾을 수 있다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65960"/>
              </p:ext>
            </p:extLst>
          </p:nvPr>
        </p:nvGraphicFramePr>
        <p:xfrm>
          <a:off x="7236296" y="640700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address.jsp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81281"/>
              </p:ext>
            </p:extLst>
          </p:nvPr>
        </p:nvGraphicFramePr>
        <p:xfrm>
          <a:off x="211518" y="116632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주소록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주소록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318798" y="2192406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주소록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09" y="1489245"/>
            <a:ext cx="5711966" cy="90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1477176" y="2192406"/>
            <a:ext cx="91355" cy="1025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403209" y="2397443"/>
            <a:ext cx="5711965" cy="371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389430" y="2120399"/>
            <a:ext cx="5711966" cy="3834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조직도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115766" y="2181336"/>
            <a:ext cx="71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이메일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83101" y="2186413"/>
            <a:ext cx="71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연락처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24311" y="2185700"/>
            <a:ext cx="71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직책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62984" y="3104824"/>
            <a:ext cx="95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김난쏘씨우</a:t>
            </a:r>
            <a:endParaRPr lang="ko-KR" alt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114565" y="3116751"/>
            <a:ext cx="712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부</a:t>
            </a:r>
            <a:r>
              <a:rPr lang="ko-KR" altLang="en-US" sz="900" dirty="0"/>
              <a:t>장</a:t>
            </a:r>
            <a:endParaRPr lang="en-US" altLang="ko-KR" sz="9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4531399" y="3104824"/>
            <a:ext cx="985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gcdc@gw.com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589392" y="3104824"/>
            <a:ext cx="1052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010-0101-1111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162984" y="3605816"/>
            <a:ext cx="95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김형</a:t>
            </a:r>
            <a:r>
              <a:rPr lang="ko-KR" altLang="en-US" sz="900" dirty="0">
                <a:solidFill>
                  <a:srgbClr val="FF0000"/>
                </a:solidFill>
              </a:rPr>
              <a:t>범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114565" y="3605816"/>
            <a:ext cx="712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</a:t>
            </a:r>
            <a:r>
              <a:rPr lang="ko-KR" altLang="en-US" sz="900" dirty="0"/>
              <a:t>원</a:t>
            </a:r>
            <a:endParaRPr lang="en-US" altLang="ko-KR" sz="9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4531399" y="3605816"/>
            <a:ext cx="985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ssm@gw.com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89392" y="3605816"/>
            <a:ext cx="1052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010-4099-2603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636487" y="1900085"/>
            <a:ext cx="776929" cy="177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88" y="3541232"/>
            <a:ext cx="360000" cy="360000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75" y="3040240"/>
            <a:ext cx="360000" cy="360000"/>
          </a:xfrm>
          <a:prstGeom prst="rect">
            <a:avLst/>
          </a:prstGeom>
        </p:spPr>
      </p:pic>
      <p:pic>
        <p:nvPicPr>
          <p:cNvPr id="2052" name="Picture 4" descr="ëë³´ê¸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81" y="2567142"/>
            <a:ext cx="346314" cy="3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1856144" y="2606402"/>
            <a:ext cx="1704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“</a:t>
            </a:r>
            <a:r>
              <a:rPr lang="ko-KR" altLang="en-US" sz="900" dirty="0" smtClean="0"/>
              <a:t>김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에 대한 검색내용 입니다</a:t>
            </a:r>
            <a:endParaRPr lang="ko-KR" altLang="en-US" sz="9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950774" y="2195379"/>
            <a:ext cx="71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부서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89079" y="3116751"/>
            <a:ext cx="712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개발부</a:t>
            </a:r>
            <a:endParaRPr lang="en-US" altLang="ko-KR" sz="9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3889078" y="3605816"/>
            <a:ext cx="712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연구부</a:t>
            </a:r>
            <a:endParaRPr lang="en-US" altLang="ko-KR" sz="900" dirty="0" smtClean="0"/>
          </a:p>
        </p:txBody>
      </p:sp>
      <p:pic>
        <p:nvPicPr>
          <p:cNvPr id="2053" name="그림 20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28" y="3738825"/>
            <a:ext cx="138469" cy="188639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47" name="그룹 46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51" name="그룹 50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54" name="직사각형 53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2" name="직사각형 51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8" name="모서리가 둥근 직사각형 47"/>
            <p:cNvSpPr/>
            <p:nvPr/>
          </p:nvSpPr>
          <p:spPr>
            <a:xfrm>
              <a:off x="4391145" y="1055215"/>
              <a:ext cx="687493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주소록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5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임직원 이름을 클릭하면 상세페이지로 이동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상세페이지는 임직원 정보에 대한 내용을 확인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43187"/>
              </p:ext>
            </p:extLst>
          </p:nvPr>
        </p:nvGraphicFramePr>
        <p:xfrm>
          <a:off x="7236296" y="640700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address.jsp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89314"/>
              </p:ext>
            </p:extLst>
          </p:nvPr>
        </p:nvGraphicFramePr>
        <p:xfrm>
          <a:off x="211518" y="116632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주소록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조직도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318798" y="2192406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주소록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09" y="1489245"/>
            <a:ext cx="5711966" cy="90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477176" y="2192406"/>
            <a:ext cx="91355" cy="1025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3209" y="2397443"/>
            <a:ext cx="5711965" cy="371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89430" y="2120399"/>
            <a:ext cx="5711966" cy="3834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사원 정보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7529" y="3687335"/>
            <a:ext cx="953129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김형</a:t>
            </a:r>
            <a:r>
              <a:rPr lang="ko-KR" altLang="en-US" sz="900" dirty="0"/>
              <a:t>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8732" y="2708226"/>
            <a:ext cx="2482408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</a:t>
            </a:r>
            <a:r>
              <a:rPr lang="ko-KR" altLang="en-US" sz="900" dirty="0"/>
              <a:t>원</a:t>
            </a:r>
            <a:endParaRPr lang="en-US" altLang="ko-KR" sz="9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636487" y="1900085"/>
            <a:ext cx="776929" cy="177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18" y="2644335"/>
            <a:ext cx="937749" cy="93774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818732" y="2939058"/>
            <a:ext cx="2482408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연구부</a:t>
            </a:r>
            <a:endParaRPr lang="en-US" altLang="ko-KR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061405" y="2711016"/>
            <a:ext cx="744884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부서명</a:t>
            </a:r>
            <a:endParaRPr lang="en-US" altLang="ko-KR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061405" y="2941848"/>
            <a:ext cx="744884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직위</a:t>
            </a:r>
            <a:endParaRPr lang="en-US" altLang="ko-KR" sz="900" dirty="0" smtClean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57004"/>
              </p:ext>
            </p:extLst>
          </p:nvPr>
        </p:nvGraphicFramePr>
        <p:xfrm>
          <a:off x="3683346" y="4077072"/>
          <a:ext cx="2400822" cy="8316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7890"/>
                <a:gridCol w="1642932"/>
              </a:tblGrid>
              <a:tr h="612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부서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연구부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생년월일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19991228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입사일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2017-08-01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Rectangle 1"/>
          <p:cNvSpPr>
            <a:spLocks noChangeArrowheads="1"/>
          </p:cNvSpPr>
          <p:nvPr/>
        </p:nvSpPr>
        <p:spPr bwMode="auto">
          <a:xfrm>
            <a:off x="30416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00841"/>
              </p:ext>
            </p:extLst>
          </p:nvPr>
        </p:nvGraphicFramePr>
        <p:xfrm>
          <a:off x="1477176" y="4077072"/>
          <a:ext cx="2072742" cy="5544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2894"/>
                <a:gridCol w="1149848"/>
              </a:tblGrid>
              <a:tr h="1892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사원번호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 dirty="0" smtClean="0">
                          <a:effectLst/>
                        </a:rPr>
                        <a:t>1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2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아이디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 smtClean="0">
                          <a:effectLst/>
                        </a:rPr>
                        <a:t>MrKHB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21521"/>
              </p:ext>
            </p:extLst>
          </p:nvPr>
        </p:nvGraphicFramePr>
        <p:xfrm>
          <a:off x="1477176" y="4653161"/>
          <a:ext cx="2072742" cy="831684"/>
        </p:xfrm>
        <a:graphic>
          <a:graphicData uri="http://schemas.openxmlformats.org/drawingml/2006/table">
            <a:tbl>
              <a:tblPr/>
              <a:tblGrid>
                <a:gridCol w="922895"/>
                <a:gridCol w="1149847"/>
              </a:tblGrid>
              <a:tr h="68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돋움"/>
                        </a:rPr>
                        <a:t>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우리집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한컴돋움"/>
                        </a:rPr>
                        <a:t>이메일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ssm@gw.com</a:t>
                      </a: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돋움"/>
                        </a:rPr>
                        <a:t>연락처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010-4099-2603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19912"/>
              </p:ext>
            </p:extLst>
          </p:nvPr>
        </p:nvGraphicFramePr>
        <p:xfrm>
          <a:off x="3683347" y="4941193"/>
          <a:ext cx="2400821" cy="5544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4637"/>
                <a:gridCol w="1656184"/>
              </a:tblGrid>
              <a:tr h="1744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상태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재직중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직책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사원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4" marR="60384" marT="16694" marB="16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42" name="그룹 41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6" name="직사각형 55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직사각형 44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3" name="모서리가 둥근 직사각형 42"/>
            <p:cNvSpPr/>
            <p:nvPr/>
          </p:nvSpPr>
          <p:spPr>
            <a:xfrm>
              <a:off x="4391145" y="1055215"/>
              <a:ext cx="687493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주소록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6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쪽지 메뉴를 클릭하게 되면 해당 화면으로 이동하며 쪽지에는 받은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쪽지함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보낸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쪽지함이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받은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쪽지함에는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내가 받은 쪽지리스트를 확인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읽은 쪽지는 회색으로 변경되며 읽지 않은 쪽지는 빨간색으로 표시하여 구별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54606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messageReceiveList.jsp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64767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쪽지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보낸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쪽지함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받은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쪽지함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323528" y="2192406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쪽지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59" name="그룹 5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70" name="그룹 69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73" name="직사각형 72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4" name="직사각형 73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5" name="직사각형 74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1" name="직사각형 70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직사각형 68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5084240" y="1054227"/>
              <a:ext cx="544434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쪽지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392781" y="1506104"/>
            <a:ext cx="5627491" cy="33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받은쪽지함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18500" y="1550743"/>
            <a:ext cx="792088" cy="2616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쪽지쓰기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121" name="직사각형 5120"/>
          <p:cNvSpPr/>
          <p:nvPr/>
        </p:nvSpPr>
        <p:spPr>
          <a:xfrm>
            <a:off x="1391941" y="2099261"/>
            <a:ext cx="563744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401057" y="1862876"/>
            <a:ext cx="562833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3" name="모서리가 둥근 직사각형 5122"/>
          <p:cNvSpPr/>
          <p:nvPr/>
        </p:nvSpPr>
        <p:spPr>
          <a:xfrm>
            <a:off x="1547664" y="1862876"/>
            <a:ext cx="1296144" cy="1979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11635" y="2115170"/>
            <a:ext cx="607719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보낸이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13763" y="2130037"/>
            <a:ext cx="607719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5124" name="모서리가 둥근 직사각형 5123"/>
          <p:cNvSpPr/>
          <p:nvPr/>
        </p:nvSpPr>
        <p:spPr>
          <a:xfrm>
            <a:off x="1439652" y="2130037"/>
            <a:ext cx="180020" cy="154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57654" y="2476364"/>
            <a:ext cx="180020" cy="154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25" name="직사각형 5124"/>
          <p:cNvSpPr/>
          <p:nvPr/>
        </p:nvSpPr>
        <p:spPr>
          <a:xfrm>
            <a:off x="1410257" y="2315285"/>
            <a:ext cx="5637445" cy="476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91" y="2373600"/>
            <a:ext cx="360000" cy="360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44285" y="2438184"/>
            <a:ext cx="95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3366FF"/>
                </a:solidFill>
              </a:rPr>
              <a:t>행복한 바지</a:t>
            </a:r>
            <a:endParaRPr lang="ko-KR" altLang="en-US" sz="900" dirty="0">
              <a:solidFill>
                <a:srgbClr val="3366FF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10684" y="2134842"/>
            <a:ext cx="607719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일시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911585" y="2438184"/>
            <a:ext cx="2812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3366FF"/>
                </a:solidFill>
              </a:rPr>
              <a:t>아침인사 올리지 마라 기분 나쁘니까</a:t>
            </a:r>
            <a:endParaRPr lang="ko-KR" altLang="en-US" sz="900" dirty="0">
              <a:solidFill>
                <a:srgbClr val="3366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4609" y="2438184"/>
            <a:ext cx="1164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3366FF"/>
                </a:solidFill>
              </a:rPr>
              <a:t>2018-12-06-17-36</a:t>
            </a:r>
            <a:endParaRPr lang="ko-KR" altLang="en-US" sz="900" dirty="0">
              <a:solidFill>
                <a:srgbClr val="3366FF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459832" y="2965136"/>
            <a:ext cx="180020" cy="154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410257" y="2804057"/>
            <a:ext cx="5637445" cy="476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946463" y="2926956"/>
            <a:ext cx="95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김난쏘씨우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2913763" y="2926956"/>
            <a:ext cx="2812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회사 운영 방침입니다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866787" y="2926956"/>
            <a:ext cx="1164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2018-12-03-09-36</a:t>
            </a:r>
            <a:endParaRPr lang="ko-KR" altLang="en-US" sz="9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91" y="2862372"/>
            <a:ext cx="360000" cy="360000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1475969" y="3459536"/>
            <a:ext cx="180020" cy="154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410257" y="3298457"/>
            <a:ext cx="5637445" cy="476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962600" y="3421356"/>
            <a:ext cx="95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이다니엘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2929900" y="3421356"/>
            <a:ext cx="2812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지각 같은 것 하시면 안됩니다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5882924" y="3421356"/>
            <a:ext cx="1164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2018-11-30-12-36</a:t>
            </a:r>
            <a:endParaRPr lang="ko-KR" altLang="en-US" sz="9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91" y="3356772"/>
            <a:ext cx="360000" cy="3600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1410257" y="5637666"/>
            <a:ext cx="5637445" cy="476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28" name="직선 연결선 5127"/>
          <p:cNvCxnSpPr>
            <a:stCxn id="67" idx="3"/>
            <a:endCxn id="64" idx="3"/>
          </p:cNvCxnSpPr>
          <p:nvPr/>
        </p:nvCxnSpPr>
        <p:spPr>
          <a:xfrm flipH="1" flipV="1">
            <a:off x="7047701" y="3536772"/>
            <a:ext cx="1" cy="2339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TextBox 5128"/>
          <p:cNvSpPr txBox="1"/>
          <p:nvPr/>
        </p:nvSpPr>
        <p:spPr>
          <a:xfrm>
            <a:off x="1439652" y="573325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쪽지수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3</a:t>
            </a:r>
            <a:endParaRPr lang="ko-KR" altLang="en-US" sz="12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83085" y="5798746"/>
            <a:ext cx="607719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44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보낸 </a:t>
            </a:r>
            <a:r>
              <a:rPr lang="ko-KR" altLang="en-US" sz="800" dirty="0" err="1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쪽지함에는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내가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보낸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쪽지리스트를 확인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보낸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쪽지함에는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상대방이 쪽지를 수신여부를 확인 할 수가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09982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messageSendList.jsp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18972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쪽지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보낸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쪽지함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받은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쪽지함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323528" y="2192406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쪽지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92781" y="1506104"/>
            <a:ext cx="5627491" cy="33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보낸 </a:t>
            </a:r>
            <a:r>
              <a:rPr lang="ko-KR" altLang="en-US" dirty="0" err="1" smtClean="0"/>
              <a:t>쪽지함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18500" y="1550743"/>
            <a:ext cx="792088" cy="2616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쪽지쓰기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91941" y="2099261"/>
            <a:ext cx="563744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401057" y="1862876"/>
            <a:ext cx="562833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547664" y="1862876"/>
            <a:ext cx="1296144" cy="1979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11635" y="2115170"/>
            <a:ext cx="716149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받는사람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13763" y="2130037"/>
            <a:ext cx="607719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39652" y="2130037"/>
            <a:ext cx="180020" cy="154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57654" y="2476364"/>
            <a:ext cx="180020" cy="154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410257" y="2315285"/>
            <a:ext cx="5637445" cy="476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33958" y="2438184"/>
            <a:ext cx="95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5">
                    <a:lumMod val="75000"/>
                  </a:schemeClr>
                </a:solidFill>
              </a:rPr>
              <a:t>행복한 바지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414019" y="2134842"/>
            <a:ext cx="607719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일시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911585" y="2438184"/>
            <a:ext cx="2812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5">
                    <a:lumMod val="75000"/>
                  </a:schemeClr>
                </a:solidFill>
              </a:rPr>
              <a:t>뚜르보작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7944" y="2438184"/>
            <a:ext cx="1164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5">
                    <a:lumMod val="75000"/>
                  </a:schemeClr>
                </a:solidFill>
              </a:rPr>
              <a:t>2018-12-06-17-36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9832" y="2965136"/>
            <a:ext cx="180020" cy="154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410257" y="2804057"/>
            <a:ext cx="5637445" cy="476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33957" y="2942946"/>
            <a:ext cx="95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chemeClr val="accent5">
                    <a:lumMod val="75000"/>
                  </a:schemeClr>
                </a:solidFill>
              </a:rPr>
              <a:t>김난쏘씨우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13763" y="2926956"/>
            <a:ext cx="2812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5">
                    <a:lumMod val="75000"/>
                  </a:schemeClr>
                </a:solidFill>
              </a:rPr>
              <a:t>감사합니다</a:t>
            </a:r>
            <a:r>
              <a:rPr lang="en-US" altLang="ko-KR" sz="9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70122" y="2926956"/>
            <a:ext cx="1164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5">
                    <a:lumMod val="75000"/>
                  </a:schemeClr>
                </a:solidFill>
              </a:rPr>
              <a:t>2018-12-03-09-36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75969" y="3459536"/>
            <a:ext cx="180020" cy="154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10257" y="3298457"/>
            <a:ext cx="5637445" cy="476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33871" y="3421356"/>
            <a:ext cx="95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chemeClr val="accent5">
                    <a:lumMod val="75000"/>
                  </a:schemeClr>
                </a:solidFill>
              </a:rPr>
              <a:t>이다니엘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9900" y="3421356"/>
            <a:ext cx="2812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5">
                    <a:lumMod val="75000"/>
                  </a:schemeClr>
                </a:solidFill>
              </a:rPr>
              <a:t>네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86259" y="3421356"/>
            <a:ext cx="1164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5">
                    <a:lumMod val="75000"/>
                  </a:schemeClr>
                </a:solidFill>
              </a:rPr>
              <a:t>2018-11-30-12-36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10257" y="5637666"/>
            <a:ext cx="5637445" cy="476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52" idx="3"/>
            <a:endCxn id="47" idx="3"/>
          </p:cNvCxnSpPr>
          <p:nvPr/>
        </p:nvCxnSpPr>
        <p:spPr>
          <a:xfrm flipV="1">
            <a:off x="7047702" y="3536773"/>
            <a:ext cx="0" cy="2339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39652" y="573325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쪽지수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3</a:t>
            </a:r>
            <a:endParaRPr lang="ko-KR" altLang="en-US" sz="12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55" name="그룹 54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62" name="직사각형 61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직사각형 63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0" name="직사각형 59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56" name="모서리가 둥근 직사각형 55"/>
            <p:cNvSpPr/>
            <p:nvPr/>
          </p:nvSpPr>
          <p:spPr>
            <a:xfrm>
              <a:off x="5084240" y="1054227"/>
              <a:ext cx="544434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쪽지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6283085" y="5798746"/>
            <a:ext cx="607719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2160" y="2132856"/>
            <a:ext cx="792088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수신여</a:t>
            </a:r>
            <a:r>
              <a:rPr lang="ko-KR" altLang="en-US" sz="1000"/>
              <a:t>부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89811" y="2438184"/>
            <a:ext cx="1164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5">
                    <a:lumMod val="75000"/>
                  </a:schemeClr>
                </a:solidFill>
              </a:rPr>
              <a:t>확인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8516" y="2924944"/>
            <a:ext cx="1164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5">
                    <a:lumMod val="75000"/>
                  </a:schemeClr>
                </a:solidFill>
              </a:rPr>
              <a:t>확인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88516" y="3414192"/>
            <a:ext cx="1164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5">
                    <a:lumMod val="75000"/>
                  </a:schemeClr>
                </a:solidFill>
              </a:rPr>
              <a:t>확인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쪽지를 보낼 때 받는 사람을 검색 할 수 있는 기능이 있으며 한번에 다수의 인원에게 쪽지를 보낼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52863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messageSendList.jsp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34007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쪽지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보낸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쪽지함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받은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쪽지함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3F8B79B-8ADE-4A71-9368-874286CDF1AD}"/>
              </a:ext>
            </a:extLst>
          </p:cNvPr>
          <p:cNvSpPr/>
          <p:nvPr/>
        </p:nvSpPr>
        <p:spPr>
          <a:xfrm>
            <a:off x="323528" y="2192406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쪽지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92781" y="1506104"/>
            <a:ext cx="5627491" cy="33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쪽지쓰기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18500" y="1550743"/>
            <a:ext cx="792088" cy="2616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보내</a:t>
            </a:r>
            <a:r>
              <a:rPr lang="ko-KR" altLang="en-US" sz="11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91941" y="1844824"/>
            <a:ext cx="5637445" cy="947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31627" y="2030779"/>
            <a:ext cx="716149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받는사람</a:t>
            </a:r>
            <a:endParaRPr lang="ko-KR" altLang="en-US" sz="1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07482" y="2035581"/>
            <a:ext cx="180020" cy="1544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07482" y="2294924"/>
            <a:ext cx="180020" cy="1544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07482" y="2554448"/>
            <a:ext cx="180020" cy="1544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/>
          <p:cNvCxnSpPr>
            <a:endCxn id="27" idx="3"/>
          </p:cNvCxnSpPr>
          <p:nvPr/>
        </p:nvCxnSpPr>
        <p:spPr>
          <a:xfrm flipH="1" flipV="1">
            <a:off x="7029386" y="2318370"/>
            <a:ext cx="18316" cy="3797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87000" y="2256744"/>
            <a:ext cx="953129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김난쏘씨우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2789259" y="2518739"/>
            <a:ext cx="953129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이다니엘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6999" y="1997401"/>
            <a:ext cx="953129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행복한 바지</a:t>
            </a:r>
            <a:endParaRPr lang="ko-KR" altLang="en-US" sz="9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31627" y="2919716"/>
            <a:ext cx="716149" cy="154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1531627" y="3212976"/>
            <a:ext cx="5290916" cy="230425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오늘은 아닙니다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>
            <a:endCxn id="7" idx="2"/>
          </p:cNvCxnSpPr>
          <p:nvPr/>
        </p:nvCxnSpPr>
        <p:spPr>
          <a:xfrm flipH="1">
            <a:off x="821682" y="6116258"/>
            <a:ext cx="6226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8" name="그룹 37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9" name="직사각형 48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4" name="직사각형 43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5084240" y="1054227"/>
              <a:ext cx="544434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쪽지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1714459" y="2226900"/>
            <a:ext cx="553285" cy="1219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검색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36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게시판에는 공지사항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부서별 게시판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이모저모 게시판 등 이 있으며 관리자가 카테고리를 생성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수정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삭제가 가능하다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1180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board.jsp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33087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게시판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79" name="그룹 7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83" name="그룹 82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9" name="직사각형 88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1" name="직사각형 90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4" name="직사각형 83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5663843" y="1052736"/>
              <a:ext cx="648072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게시판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99986" y="2537270"/>
            <a:ext cx="859132" cy="205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부서별 게시판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99986" y="2243046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00500" y="2843638"/>
            <a:ext cx="859132" cy="369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이모저</a:t>
            </a:r>
            <a:r>
              <a:rPr lang="ko-KR" altLang="en-US" sz="900" dirty="0">
                <a:solidFill>
                  <a:schemeClr val="tx1"/>
                </a:solidFill>
              </a:rPr>
              <a:t>모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00500" y="3284984"/>
            <a:ext cx="859132" cy="205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공개 제한 게시판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08" y="1557562"/>
            <a:ext cx="5550064" cy="455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6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게시판의 공자사항 카테고리는 관리자만 등록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수정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삭제가 가능하며 임직원들은 읽기 기능만 가능하다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공지사항 작성 시 파일을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업로드하여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다운로드를 받을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11095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boardNotice.jsp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44812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게시판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79" name="그룹 7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83" name="그룹 82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9" name="직사각형 88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1" name="직사각형 90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4" name="직사각형 83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5663843" y="1052736"/>
              <a:ext cx="648072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게시판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99986" y="2537270"/>
            <a:ext cx="859132" cy="205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부서별 게시판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99986" y="2243046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00500" y="2843638"/>
            <a:ext cx="859132" cy="369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이모저</a:t>
            </a:r>
            <a:r>
              <a:rPr lang="ko-KR" altLang="en-US" sz="900" dirty="0">
                <a:solidFill>
                  <a:schemeClr val="tx1"/>
                </a:solidFill>
              </a:rPr>
              <a:t>모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00500" y="3284984"/>
            <a:ext cx="859132" cy="205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공개 제한 게시판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67" y="1517262"/>
            <a:ext cx="5595905" cy="459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1052736"/>
            <a:ext cx="6768752" cy="516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빠른메뉴로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이동하며 모든 메뉴 리스트를 왼쪽에 보여주고 오른쪽엔 내가 사용 할 메뉴를 입력 하면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입력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삭제 시 추가 버튼과 삭제 버튼을 이용하여 화면으로 옮기고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저장 버튼을 눌러 저장한다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3000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quickMenu.jsp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63006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빠른메뉴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94692" y="1499126"/>
            <a:ext cx="5325580" cy="384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923928" y="836712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직사각형 149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+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81" name="그룹 80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4" name="직사각형 83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086385" y="1988840"/>
            <a:ext cx="4608513" cy="4225510"/>
            <a:chOff x="2086385" y="1988840"/>
            <a:chExt cx="4608513" cy="4225510"/>
          </a:xfrm>
        </p:grpSpPr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rot="16200000" flipV="1">
              <a:off x="4225518" y="3079587"/>
              <a:ext cx="332437" cy="29892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086385" y="2442122"/>
              <a:ext cx="1763427" cy="37722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rot="5400000" flipV="1">
              <a:off x="4232786" y="4064170"/>
              <a:ext cx="332437" cy="29892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31470" y="1988840"/>
              <a:ext cx="1763427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빠른메뉴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31470" y="2461979"/>
              <a:ext cx="1763427" cy="3033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086385" y="1988840"/>
              <a:ext cx="1763427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메뉴리스트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2147404" y="2497987"/>
              <a:ext cx="1643499" cy="282941"/>
              <a:chOff x="2147404" y="2497987"/>
              <a:chExt cx="1643499" cy="28294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147404" y="2497987"/>
                <a:ext cx="1643499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전자결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재</a:t>
                </a:r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flipV="1">
                <a:off x="3540442" y="2572397"/>
                <a:ext cx="198528" cy="17544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149515" y="3675231"/>
              <a:ext cx="1643499" cy="282941"/>
              <a:chOff x="2149515" y="3789040"/>
              <a:chExt cx="1643499" cy="282941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149515" y="3789040"/>
                <a:ext cx="1643499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flipV="1">
                <a:off x="3544935" y="3847978"/>
                <a:ext cx="198528" cy="17544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149515" y="4016787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일정관리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3544935" y="4070538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149515" y="4365104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3544935" y="4418854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149515" y="4725144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주소</a:t>
              </a:r>
              <a:r>
                <a:rPr lang="ko-KR" altLang="en-US" sz="1400" dirty="0">
                  <a:solidFill>
                    <a:schemeClr val="tx1"/>
                  </a:solidFill>
                </a:rPr>
                <a:t>록</a:t>
              </a:r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3544935" y="4778895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165008" y="2708920"/>
              <a:ext cx="431266" cy="19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추가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208168" y="3735750"/>
              <a:ext cx="431266" cy="19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삭제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369161" y="2538753"/>
              <a:ext cx="1247191" cy="223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결재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상황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005611" y="2538754"/>
              <a:ext cx="276379" cy="223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376225" y="2845533"/>
              <a:ext cx="1247191" cy="223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기안 작성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012676" y="2845533"/>
              <a:ext cx="276379" cy="223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984080" y="5621086"/>
              <a:ext cx="710818" cy="328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  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148248" y="5621086"/>
              <a:ext cx="710818" cy="328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취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소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2195736" y="3212976"/>
              <a:ext cx="1494025" cy="407168"/>
              <a:chOff x="-2268760" y="2875352"/>
              <a:chExt cx="1704122" cy="446674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-2086644" y="3112335"/>
                <a:ext cx="1522006" cy="20969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개인 문서함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-2086644" y="2875352"/>
                <a:ext cx="1522006" cy="2050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회사 문서함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-2268760" y="2938963"/>
                <a:ext cx="12295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-2268760" y="3167563"/>
                <a:ext cx="12295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2145840" y="2858027"/>
              <a:ext cx="1643499" cy="282941"/>
              <a:chOff x="2145840" y="2858027"/>
              <a:chExt cx="1643499" cy="282941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145840" y="2858027"/>
                <a:ext cx="1643499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문서관리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이등변 삼각형 121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10800000" flipV="1">
                <a:off x="3541259" y="2928687"/>
                <a:ext cx="198528" cy="17544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148136" y="5085184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쪽지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3543556" y="5138935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146212" y="5445224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게시판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이등변 삼각형 126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3541632" y="5498975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148442" y="5810355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동호회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3543862" y="5864106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46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부서별 게시판은 해당 부서의 인원만 접근 가능하며 해당 부서가 아닌 인원들은 접근이 불가능하다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해당 부서 인원들은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게시글을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62457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boardDep.jsp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6384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게시판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00500" y="2843638"/>
            <a:ext cx="859132" cy="369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이모저</a:t>
            </a:r>
            <a:r>
              <a:rPr lang="ko-KR" altLang="en-US" sz="900" dirty="0">
                <a:solidFill>
                  <a:schemeClr val="tx1"/>
                </a:solidFill>
              </a:rPr>
              <a:t>모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00500" y="3284984"/>
            <a:ext cx="859132" cy="205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공개 제한 게시판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99918" y="2216587"/>
            <a:ext cx="859132" cy="205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99986" y="2516342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부서별 게시판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2AA3BBD-2B19-428F-B664-8E1F39E19FB1}"/>
              </a:ext>
            </a:extLst>
          </p:cNvPr>
          <p:cNvSpPr/>
          <p:nvPr/>
        </p:nvSpPr>
        <p:spPr>
          <a:xfrm>
            <a:off x="3719249" y="1927820"/>
            <a:ext cx="223224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검색할내용을</a:t>
            </a:r>
            <a:r>
              <a:rPr lang="ko-KR" altLang="en-US" sz="1200" dirty="0">
                <a:solidFill>
                  <a:schemeClr val="tx1"/>
                </a:solidFill>
              </a:rPr>
              <a:t> 작성해주세요</a:t>
            </a:r>
          </a:p>
        </p:txBody>
      </p:sp>
      <p:sp>
        <p:nvSpPr>
          <p:cNvPr id="70" name="모서리가 둥근 직사각형 5">
            <a:extLst>
              <a:ext uri="{FF2B5EF4-FFF2-40B4-BE49-F238E27FC236}">
                <a16:creationId xmlns:a16="http://schemas.microsoft.com/office/drawing/2014/main" xmlns="" id="{7AC62E90-5722-4282-B999-384B0B5A5514}"/>
              </a:ext>
            </a:extLst>
          </p:cNvPr>
          <p:cNvSpPr/>
          <p:nvPr/>
        </p:nvSpPr>
        <p:spPr>
          <a:xfrm>
            <a:off x="6049193" y="1927820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988977" y="1927820"/>
            <a:ext cx="6375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---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flipV="1">
            <a:off x="3011932" y="1983109"/>
            <a:ext cx="149255" cy="105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F3E7F874-270B-48B5-A513-A5D298BCE97A}"/>
              </a:ext>
            </a:extLst>
          </p:cNvPr>
          <p:cNvGrpSpPr/>
          <p:nvPr/>
        </p:nvGrpSpPr>
        <p:grpSpPr>
          <a:xfrm>
            <a:off x="2395364" y="5239112"/>
            <a:ext cx="3500563" cy="278120"/>
            <a:chOff x="2156511" y="5486562"/>
            <a:chExt cx="3500563" cy="278120"/>
          </a:xfrm>
        </p:grpSpPr>
        <p:sp>
          <p:nvSpPr>
            <p:cNvPr id="74" name="모서리가 둥근 직사각형 79">
              <a:extLst>
                <a:ext uri="{FF2B5EF4-FFF2-40B4-BE49-F238E27FC236}">
                  <a16:creationId xmlns:a16="http://schemas.microsoft.com/office/drawing/2014/main" xmlns="" id="{3D8295AB-582F-43EB-BA7B-0C37273C826C}"/>
                </a:ext>
              </a:extLst>
            </p:cNvPr>
            <p:cNvSpPr/>
            <p:nvPr/>
          </p:nvSpPr>
          <p:spPr>
            <a:xfrm>
              <a:off x="2478813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80">
              <a:extLst>
                <a:ext uri="{FF2B5EF4-FFF2-40B4-BE49-F238E27FC236}">
                  <a16:creationId xmlns:a16="http://schemas.microsoft.com/office/drawing/2014/main" xmlns="" id="{511BDFD9-9636-478B-83D7-5DFE6C963F94}"/>
                </a:ext>
              </a:extLst>
            </p:cNvPr>
            <p:cNvSpPr/>
            <p:nvPr/>
          </p:nvSpPr>
          <p:spPr>
            <a:xfrm>
              <a:off x="2797611" y="5486870"/>
              <a:ext cx="318798" cy="27781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모서리가 둥근 직사각형 81">
              <a:extLst>
                <a:ext uri="{FF2B5EF4-FFF2-40B4-BE49-F238E27FC236}">
                  <a16:creationId xmlns:a16="http://schemas.microsoft.com/office/drawing/2014/main" xmlns="" id="{39240DCF-3EA0-4FA6-9C9F-6E74EB5C7FD2}"/>
                </a:ext>
              </a:extLst>
            </p:cNvPr>
            <p:cNvSpPr/>
            <p:nvPr/>
          </p:nvSpPr>
          <p:spPr>
            <a:xfrm>
              <a:off x="3116409" y="5486869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82">
              <a:extLst>
                <a:ext uri="{FF2B5EF4-FFF2-40B4-BE49-F238E27FC236}">
                  <a16:creationId xmlns:a16="http://schemas.microsoft.com/office/drawing/2014/main" xmlns="" id="{90A533FE-396B-4FCD-A473-0564BA8C5B8B}"/>
                </a:ext>
              </a:extLst>
            </p:cNvPr>
            <p:cNvSpPr/>
            <p:nvPr/>
          </p:nvSpPr>
          <p:spPr>
            <a:xfrm>
              <a:off x="3426843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83">
              <a:extLst>
                <a:ext uri="{FF2B5EF4-FFF2-40B4-BE49-F238E27FC236}">
                  <a16:creationId xmlns:a16="http://schemas.microsoft.com/office/drawing/2014/main" xmlns="" id="{DB8A0213-9679-4730-BBEB-B849545B3054}"/>
                </a:ext>
              </a:extLst>
            </p:cNvPr>
            <p:cNvSpPr/>
            <p:nvPr/>
          </p:nvSpPr>
          <p:spPr>
            <a:xfrm>
              <a:off x="3745641" y="548686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5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84">
              <a:extLst>
                <a:ext uri="{FF2B5EF4-FFF2-40B4-BE49-F238E27FC236}">
                  <a16:creationId xmlns:a16="http://schemas.microsoft.com/office/drawing/2014/main" xmlns="" id="{4FA5E6F8-3115-4F22-9C13-A33EAB2C82D3}"/>
                </a:ext>
              </a:extLst>
            </p:cNvPr>
            <p:cNvSpPr/>
            <p:nvPr/>
          </p:nvSpPr>
          <p:spPr>
            <a:xfrm>
              <a:off x="4063084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6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85">
              <a:extLst>
                <a:ext uri="{FF2B5EF4-FFF2-40B4-BE49-F238E27FC236}">
                  <a16:creationId xmlns:a16="http://schemas.microsoft.com/office/drawing/2014/main" xmlns="" id="{21A43BD0-538F-40B1-A347-AD3755363282}"/>
                </a:ext>
              </a:extLst>
            </p:cNvPr>
            <p:cNvSpPr/>
            <p:nvPr/>
          </p:nvSpPr>
          <p:spPr>
            <a:xfrm>
              <a:off x="4381882" y="5486867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7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6">
              <a:extLst>
                <a:ext uri="{FF2B5EF4-FFF2-40B4-BE49-F238E27FC236}">
                  <a16:creationId xmlns:a16="http://schemas.microsoft.com/office/drawing/2014/main" xmlns="" id="{A1DAAC2D-DE78-4B11-890D-C6191D630BC0}"/>
                </a:ext>
              </a:extLst>
            </p:cNvPr>
            <p:cNvSpPr/>
            <p:nvPr/>
          </p:nvSpPr>
          <p:spPr>
            <a:xfrm>
              <a:off x="4700680" y="5486866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8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7">
              <a:extLst>
                <a:ext uri="{FF2B5EF4-FFF2-40B4-BE49-F238E27FC236}">
                  <a16:creationId xmlns:a16="http://schemas.microsoft.com/office/drawing/2014/main" xmlns="" id="{177A3ECB-1372-4F26-A694-9E4EA04F64AB}"/>
                </a:ext>
              </a:extLst>
            </p:cNvPr>
            <p:cNvSpPr/>
            <p:nvPr/>
          </p:nvSpPr>
          <p:spPr>
            <a:xfrm>
              <a:off x="5019478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9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8">
              <a:extLst>
                <a:ext uri="{FF2B5EF4-FFF2-40B4-BE49-F238E27FC236}">
                  <a16:creationId xmlns:a16="http://schemas.microsoft.com/office/drawing/2014/main" xmlns="" id="{EE348E2C-D4DD-42F0-B65C-C4264180D3F1}"/>
                </a:ext>
              </a:extLst>
            </p:cNvPr>
            <p:cNvSpPr/>
            <p:nvPr/>
          </p:nvSpPr>
          <p:spPr>
            <a:xfrm>
              <a:off x="5338276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xmlns="" id="{6B5F433F-8DC2-4465-BBE4-12A1BD8CC44D}"/>
                </a:ext>
              </a:extLst>
            </p:cNvPr>
            <p:cNvSpPr/>
            <p:nvPr/>
          </p:nvSpPr>
          <p:spPr>
            <a:xfrm rot="16200000" flipV="1">
              <a:off x="5395069" y="5541287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88">
              <a:extLst>
                <a:ext uri="{FF2B5EF4-FFF2-40B4-BE49-F238E27FC236}">
                  <a16:creationId xmlns:a16="http://schemas.microsoft.com/office/drawing/2014/main" xmlns="" id="{4B5AEFA7-5672-4C00-8C77-D0AE0287C465}"/>
                </a:ext>
              </a:extLst>
            </p:cNvPr>
            <p:cNvSpPr/>
            <p:nvPr/>
          </p:nvSpPr>
          <p:spPr>
            <a:xfrm>
              <a:off x="2156511" y="5486562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xmlns="" id="{07363135-DF1D-4D7E-B28B-ABC75E29730E}"/>
                </a:ext>
              </a:extLst>
            </p:cNvPr>
            <p:cNvSpPr/>
            <p:nvPr/>
          </p:nvSpPr>
          <p:spPr>
            <a:xfrm rot="5400000" flipV="1">
              <a:off x="2213304" y="5540978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8644"/>
              </p:ext>
            </p:extLst>
          </p:nvPr>
        </p:nvGraphicFramePr>
        <p:xfrm>
          <a:off x="1586311" y="2276872"/>
          <a:ext cx="5433961" cy="280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14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오늘의 하이라이트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(feat.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대리님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오늘 점심 다들 어디서 드십니까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머리아프다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박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쓸게없다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김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김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고민상담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과장님 생일축하드립니다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^^7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박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프로젝트 질문있습니다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프로젝트마감일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일남았어요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ㅠㅠ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이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오늘 회식있어요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참석바랍니다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8" name="모서리가 둥근 직사각형 5">
            <a:extLst>
              <a:ext uri="{FF2B5EF4-FFF2-40B4-BE49-F238E27FC236}">
                <a16:creationId xmlns:a16="http://schemas.microsoft.com/office/drawing/2014/main" xmlns="" id="{7AC62E90-5722-4282-B999-384B0B5A5514}"/>
              </a:ext>
            </a:extLst>
          </p:cNvPr>
          <p:cNvSpPr/>
          <p:nvPr/>
        </p:nvSpPr>
        <p:spPr>
          <a:xfrm>
            <a:off x="6093418" y="5661248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게시글</a:t>
            </a:r>
            <a:r>
              <a:rPr lang="ko-KR" altLang="en-US" sz="1000" b="1" dirty="0">
                <a:solidFill>
                  <a:schemeClr val="tx1"/>
                </a:solidFill>
              </a:rPr>
              <a:t> 등록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94" name="그룹 9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7" name="직사각형 9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5663843" y="1052736"/>
            <a:ext cx="648072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게시판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글 등록을 하게 되면 첨부파일을 첨부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07356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boardDepWrite.jsp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3570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게시판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99918" y="2216587"/>
            <a:ext cx="859132" cy="205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99986" y="2516342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부서별 게시판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00500" y="2843638"/>
            <a:ext cx="859132" cy="369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이모저</a:t>
            </a:r>
            <a:r>
              <a:rPr lang="ko-KR" altLang="en-US" sz="900" dirty="0">
                <a:solidFill>
                  <a:schemeClr val="tx1"/>
                </a:solidFill>
              </a:rPr>
              <a:t>모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47" name="그룹 46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5" name="직사각형 54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91" name="모서리가 둥근 직사각형 90"/>
          <p:cNvSpPr/>
          <p:nvPr/>
        </p:nvSpPr>
        <p:spPr>
          <a:xfrm>
            <a:off x="5663843" y="1052736"/>
            <a:ext cx="648072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게시판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13902"/>
            <a:ext cx="5616624" cy="46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00500" y="3284984"/>
            <a:ext cx="859132" cy="205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공개 제한 게시판</a:t>
            </a:r>
          </a:p>
        </p:txBody>
      </p:sp>
    </p:spTree>
    <p:extLst>
      <p:ext uri="{BB962C8B-B14F-4D97-AF65-F5344CB8AC3E}">
        <p14:creationId xmlns:p14="http://schemas.microsoft.com/office/powerpoint/2010/main" val="18899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글 수정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삭제는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게시글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작성자만 가능하다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게시판에 있는 글을 클릭하면 상세보기로 이동하며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댓글을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쓸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92401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boardDepUpdate.jsp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8498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게시판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61492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99918" y="2216587"/>
            <a:ext cx="859132" cy="205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99986" y="2516342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부서별 게시판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00500" y="2843638"/>
            <a:ext cx="859132" cy="369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이모저</a:t>
            </a:r>
            <a:r>
              <a:rPr lang="ko-KR" altLang="en-US" sz="900" dirty="0">
                <a:solidFill>
                  <a:schemeClr val="tx1"/>
                </a:solidFill>
              </a:rPr>
              <a:t>모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47" name="그룹 46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5" name="직사각형 54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91" name="모서리가 둥근 직사각형 90"/>
          <p:cNvSpPr/>
          <p:nvPr/>
        </p:nvSpPr>
        <p:spPr>
          <a:xfrm>
            <a:off x="5663843" y="1052736"/>
            <a:ext cx="648072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게시판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00500" y="3284984"/>
            <a:ext cx="859132" cy="205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공개 제한 게시판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513270"/>
            <a:ext cx="5616625" cy="450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8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동호회 메뉴를 클릭하게 되면 동호회 화면이 켜지게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503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3666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55" name="그룹 54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1" name="직사각형 90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7" name="직사각형 66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6372200" y="1052736"/>
              <a:ext cx="648072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동호회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76" y="1488124"/>
            <a:ext cx="5469596" cy="470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동호회 화면이 켜지게 되면 메인 화면으로 동호회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검색창이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있으며 좌측에는 내가 가입한 동호회 우측에는 동호회 명과 간단한 글들이 보이게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동호회 우측에 있는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+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를 클릭하게 되면 해당 동호회로 이동 할 수가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8210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club.jsp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73528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55" name="그룹 54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1" name="직사각형 90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7" name="직사각형 66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6372200" y="1052736"/>
              <a:ext cx="648072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동호회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76" y="1488124"/>
            <a:ext cx="5469596" cy="470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8133" y="1252714"/>
            <a:ext cx="6297042" cy="4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3582" y="1232381"/>
            <a:ext cx="6278698" cy="4938666"/>
            <a:chOff x="1483851" y="1363273"/>
            <a:chExt cx="5256584" cy="4514005"/>
          </a:xfrm>
        </p:grpSpPr>
        <p:grpSp>
          <p:nvGrpSpPr>
            <p:cNvPr id="24" name="그룹 23"/>
            <p:cNvGrpSpPr/>
            <p:nvPr/>
          </p:nvGrpSpPr>
          <p:grpSpPr>
            <a:xfrm>
              <a:off x="1483851" y="1363273"/>
              <a:ext cx="5256584" cy="4514005"/>
              <a:chOff x="1547664" y="2020503"/>
              <a:chExt cx="5256584" cy="162452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547664" y="2132856"/>
                <a:ext cx="5256584" cy="1512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547664" y="2020503"/>
                <a:ext cx="5256584" cy="11277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회사 동호회</a:t>
                </a:r>
                <a:endParaRPr lang="ko-KR" altLang="en-US" dirty="0"/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394867" y="1396524"/>
              <a:ext cx="252028" cy="2145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6458971" y="1396524"/>
              <a:ext cx="123819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58971" y="1396524"/>
              <a:ext cx="123819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4017048" y="2563120"/>
              <a:ext cx="2057313" cy="291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/>
                <a:t>산악 </a:t>
              </a:r>
              <a:r>
                <a:rPr lang="ko-KR" altLang="en-US" sz="1400" dirty="0" smtClean="0"/>
                <a:t>동호회                  </a:t>
              </a:r>
              <a:r>
                <a:rPr lang="en-US" altLang="ko-KR" sz="1400" dirty="0" smtClean="0"/>
                <a:t>+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017048" y="2561156"/>
              <a:ext cx="2057313" cy="15243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3990" y="2851811"/>
              <a:ext cx="2040371" cy="246221"/>
            </a:xfrm>
            <a:prstGeom prst="rect">
              <a:avLst/>
            </a:prstGeom>
            <a:noFill/>
            <a:ln w="6350"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accent2">
                      <a:lumMod val="75000"/>
                    </a:schemeClr>
                  </a:solidFill>
                </a:rPr>
                <a:t>사장님과 함께 산악을 해봐요</a:t>
              </a:r>
              <a:r>
                <a:rPr lang="en-US" altLang="ko-KR" sz="1100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endParaRPr lang="ko-KR" alt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3990" y="3160437"/>
              <a:ext cx="2040371" cy="246221"/>
            </a:xfrm>
            <a:prstGeom prst="rect">
              <a:avLst/>
            </a:prstGeom>
            <a:noFill/>
            <a:ln w="6350"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동호회 활동 사진입니다</a:t>
              </a:r>
              <a:r>
                <a:rPr lang="en-US" altLang="ko-KR" sz="1100" dirty="0" smtClean="0"/>
                <a:t>~~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02AA3BBD-2B19-428F-B664-8E1F39E19FB1}"/>
                </a:ext>
              </a:extLst>
            </p:cNvPr>
            <p:cNvSpPr/>
            <p:nvPr/>
          </p:nvSpPr>
          <p:spPr>
            <a:xfrm>
              <a:off x="3058776" y="2140353"/>
              <a:ext cx="223224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검색할 내용을 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작성해주세요</a:t>
              </a:r>
            </a:p>
          </p:txBody>
        </p:sp>
        <p:sp>
          <p:nvSpPr>
            <p:cNvPr id="39" name="모서리가 둥근 직사각형 5">
              <a:extLst>
                <a:ext uri="{FF2B5EF4-FFF2-40B4-BE49-F238E27FC236}">
                  <a16:creationId xmlns:a16="http://schemas.microsoft.com/office/drawing/2014/main" xmlns="" id="{7AC62E90-5722-4282-B999-384B0B5A5514}"/>
                </a:ext>
              </a:extLst>
            </p:cNvPr>
            <p:cNvSpPr/>
            <p:nvPr/>
          </p:nvSpPr>
          <p:spPr>
            <a:xfrm>
              <a:off x="5388719" y="2140353"/>
              <a:ext cx="685642" cy="216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203931" y="2140352"/>
              <a:ext cx="762169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 ---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2276831" y="2195640"/>
              <a:ext cx="149255" cy="10544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18068" y="2563118"/>
              <a:ext cx="2210095" cy="291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/>
                <a:t>내가 가입한 </a:t>
              </a:r>
              <a:r>
                <a:rPr lang="ko-KR" altLang="en-US" sz="1400" dirty="0" smtClean="0"/>
                <a:t>동호회            </a:t>
              </a:r>
              <a:r>
                <a:rPr lang="en-US" altLang="ko-KR" sz="1400" dirty="0" smtClean="0"/>
                <a:t>+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30879" y="2851807"/>
              <a:ext cx="2197284" cy="590755"/>
            </a:xfrm>
            <a:prstGeom prst="rect">
              <a:avLst/>
            </a:prstGeom>
            <a:noFill/>
            <a:ln w="6350"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산악 동호회</a:t>
              </a:r>
              <a:endParaRPr lang="en-US" altLang="ko-KR" sz="1200" dirty="0" smtClean="0"/>
            </a:p>
            <a:p>
              <a:r>
                <a:rPr lang="en-US" altLang="ko-KR" sz="1200" dirty="0"/>
                <a:t>  </a:t>
              </a:r>
              <a:r>
                <a:rPr lang="en-US" altLang="ko-KR" sz="1200" dirty="0" smtClean="0"/>
                <a:t>- </a:t>
              </a:r>
              <a:r>
                <a:rPr lang="ko-KR" altLang="en-US" sz="1200" dirty="0" smtClean="0"/>
                <a:t>등산을 좋아하는 사람들이 모임     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 </a:t>
              </a:r>
              <a:r>
                <a:rPr lang="ko-KR" altLang="en-US" sz="1200" dirty="0" smtClean="0"/>
                <a:t>입니다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37145" y="3450271"/>
              <a:ext cx="2197284" cy="590755"/>
            </a:xfrm>
            <a:prstGeom prst="rect">
              <a:avLst/>
            </a:prstGeom>
            <a:noFill/>
            <a:ln w="6350"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자전거 동호회</a:t>
              </a:r>
              <a:endParaRPr lang="en-US" altLang="ko-KR" sz="1200" dirty="0" smtClean="0"/>
            </a:p>
            <a:p>
              <a:r>
                <a:rPr lang="en-US" altLang="ko-KR" sz="1200" dirty="0"/>
                <a:t> - </a:t>
              </a:r>
              <a:r>
                <a:rPr lang="ko-KR" altLang="en-US" sz="1200" dirty="0" smtClean="0"/>
                <a:t>자전거를 좋아하는 사람들의 모임 입니다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851920" y="3559443"/>
            <a:ext cx="2437110" cy="269385"/>
          </a:xfrm>
          <a:prstGeom prst="rect">
            <a:avLst/>
          </a:prstGeom>
          <a:noFill/>
          <a:ln w="6350">
            <a:solidFill>
              <a:schemeClr val="tx1">
                <a:alpha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매주 토요일 등산 갑니다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16" name="직사각형 115"/>
          <p:cNvSpPr/>
          <p:nvPr/>
        </p:nvSpPr>
        <p:spPr>
          <a:xfrm>
            <a:off x="3842846" y="4216969"/>
            <a:ext cx="2457346" cy="31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자전</a:t>
            </a:r>
            <a:r>
              <a:rPr lang="ko-KR" altLang="en-US" sz="1400" dirty="0"/>
              <a:t>거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동호회               </a:t>
            </a:r>
            <a:r>
              <a:rPr lang="en-US" altLang="ko-KR" sz="1400" dirty="0" smtClean="0"/>
              <a:t>+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851652" y="4536012"/>
            <a:ext cx="2437110" cy="269385"/>
          </a:xfrm>
          <a:prstGeom prst="rect">
            <a:avLst/>
          </a:prstGeom>
          <a:noFill/>
          <a:ln w="6350">
            <a:solidFill>
              <a:schemeClr val="tx1">
                <a:alpha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자전거 부품 </a:t>
            </a:r>
            <a:r>
              <a:rPr lang="ko-KR" altLang="en-US" sz="1100" dirty="0" err="1" smtClean="0"/>
              <a:t>나눔합니다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51920" y="4887807"/>
            <a:ext cx="2437110" cy="269385"/>
          </a:xfrm>
          <a:prstGeom prst="rect">
            <a:avLst/>
          </a:prstGeom>
          <a:noFill/>
          <a:ln w="6350">
            <a:solidFill>
              <a:schemeClr val="tx1">
                <a:alpha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자전거 타기에 날씨 어떤가요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grpSp>
        <p:nvGrpSpPr>
          <p:cNvPr id="5" name="그룹 4"/>
          <p:cNvGrpSpPr/>
          <p:nvPr/>
        </p:nvGrpSpPr>
        <p:grpSpPr>
          <a:xfrm>
            <a:off x="996683" y="1700808"/>
            <a:ext cx="6063810" cy="205546"/>
            <a:chOff x="996683" y="1700808"/>
            <a:chExt cx="6063810" cy="205546"/>
          </a:xfrm>
        </p:grpSpPr>
        <p:sp>
          <p:nvSpPr>
            <p:cNvPr id="120" name="직사각형 119"/>
            <p:cNvSpPr/>
            <p:nvPr/>
          </p:nvSpPr>
          <p:spPr>
            <a:xfrm>
              <a:off x="3964149" y="1746805"/>
              <a:ext cx="3096344" cy="124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 dirty="0" smtClean="0">
                  <a:solidFill>
                    <a:schemeClr val="tx1"/>
                  </a:solidFill>
                </a:rPr>
                <a:t>MIMI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님 환영합니다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.   </a:t>
              </a:r>
              <a:r>
                <a:rPr lang="ko-KR" altLang="en-US" sz="900" b="1" dirty="0" err="1" smtClean="0">
                  <a:solidFill>
                    <a:schemeClr val="tx1"/>
                  </a:solidFill>
                </a:rPr>
                <a:t>마이페이지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996683" y="1700808"/>
              <a:ext cx="669581" cy="205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</a:rPr>
                <a:t>회사로고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1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검색창에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원하는 동호회를 검색하게 되면 관련된 동호회들을 확인 할 수가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8407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clubSearch.jsp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5456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55" name="그룹 54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251520" y="992451"/>
                <a:ext cx="6768752" cy="496660"/>
                <a:chOff x="251520" y="992451"/>
                <a:chExt cx="6768752" cy="496660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251520" y="992451"/>
                  <a:ext cx="5400600" cy="496660"/>
                  <a:chOff x="1907704" y="987624"/>
                  <a:chExt cx="5400600" cy="496660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1907704" y="988612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</a:rPr>
                      <a:t>전자결재</a:t>
                    </a:r>
                    <a:endParaRPr lang="en-US" altLang="ko-KR" sz="1200" b="1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2771800" y="987624"/>
                    <a:ext cx="864096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문서관리</a:t>
                    </a:r>
                    <a:endParaRPr lang="en-US" altLang="ko-K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1" name="직사각형 90"/>
                  <p:cNvSpPr/>
                  <p:nvPr/>
                </p:nvSpPr>
                <p:spPr>
                  <a:xfrm>
                    <a:off x="4294373" y="987946"/>
                    <a:ext cx="853691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일정관리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5135774" y="988612"/>
                    <a:ext cx="94839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업무관리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6732240" y="987946"/>
                    <a:ext cx="576064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쪽지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6084168" y="987946"/>
                    <a:ext cx="648072" cy="4956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주소록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7" name="직사각형 66"/>
                <p:cNvSpPr/>
                <p:nvPr/>
              </p:nvSpPr>
              <p:spPr>
                <a:xfrm>
                  <a:off x="6372200" y="992451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/>
                      </a:solidFill>
                    </a:rPr>
                    <a:t>동호회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5616116" y="992451"/>
                  <a:ext cx="75608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1979712" y="992451"/>
                <a:ext cx="658477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이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슈</a:t>
                </a: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6372200" y="1052736"/>
              <a:ext cx="648072" cy="372120"/>
            </a:xfrm>
            <a:prstGeom prst="roundRect">
              <a:avLst>
                <a:gd name="adj" fmla="val 45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동호회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76" y="1488124"/>
            <a:ext cx="5469596" cy="470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76" y="1488124"/>
            <a:ext cx="5469596" cy="470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/>
          <p:cNvSpPr/>
          <p:nvPr/>
        </p:nvSpPr>
        <p:spPr>
          <a:xfrm>
            <a:off x="818133" y="1252714"/>
            <a:ext cx="6297042" cy="4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813582" y="1232381"/>
            <a:ext cx="6278698" cy="4938666"/>
            <a:chOff x="1483851" y="1363273"/>
            <a:chExt cx="5256584" cy="4514005"/>
          </a:xfrm>
        </p:grpSpPr>
        <p:grpSp>
          <p:nvGrpSpPr>
            <p:cNvPr id="83" name="그룹 82"/>
            <p:cNvGrpSpPr/>
            <p:nvPr/>
          </p:nvGrpSpPr>
          <p:grpSpPr>
            <a:xfrm>
              <a:off x="1483851" y="1363273"/>
              <a:ext cx="5256584" cy="4514005"/>
              <a:chOff x="1547664" y="2020503"/>
              <a:chExt cx="5256584" cy="1624521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1547664" y="2132856"/>
                <a:ext cx="5256584" cy="1512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1547664" y="2020503"/>
                <a:ext cx="5256584" cy="11277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회사 동호회</a:t>
                </a:r>
                <a:endParaRPr lang="ko-KR" altLang="en-US" dirty="0"/>
              </a:p>
            </p:txBody>
          </p:sp>
        </p:grpSp>
        <p:sp>
          <p:nvSpPr>
            <p:cNvPr id="84" name="모서리가 둥근 직사각형 83"/>
            <p:cNvSpPr/>
            <p:nvPr/>
          </p:nvSpPr>
          <p:spPr>
            <a:xfrm>
              <a:off x="6394867" y="1396524"/>
              <a:ext cx="252028" cy="2145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6458971" y="1396524"/>
              <a:ext cx="123819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58971" y="1396524"/>
              <a:ext cx="123819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2693692" y="2563120"/>
              <a:ext cx="2057313" cy="291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/>
                <a:t>최강당구 동호회</a:t>
              </a:r>
              <a:endParaRPr lang="ko-KR" altLang="en-US" sz="14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701289" y="2561156"/>
              <a:ext cx="2057313" cy="15243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01289" y="2851811"/>
              <a:ext cx="2040371" cy="246221"/>
            </a:xfrm>
            <a:prstGeom prst="rect">
              <a:avLst/>
            </a:prstGeom>
            <a:noFill/>
            <a:ln w="6350"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accent2">
                      <a:lumMod val="75000"/>
                    </a:schemeClr>
                  </a:solidFill>
                </a:rPr>
                <a:t>같이 </a:t>
              </a:r>
              <a:r>
                <a:rPr lang="en-US" altLang="ko-KR" sz="1100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r>
                <a:rPr lang="ko-KR" altLang="en-US" sz="1100" dirty="0" smtClean="0">
                  <a:solidFill>
                    <a:schemeClr val="accent2">
                      <a:lumMod val="75000"/>
                    </a:schemeClr>
                  </a:solidFill>
                </a:rPr>
                <a:t>구를 칩시다</a:t>
              </a:r>
              <a:r>
                <a:rPr lang="en-US" altLang="ko-KR" sz="1100" dirty="0" smtClean="0">
                  <a:solidFill>
                    <a:schemeClr val="accent2">
                      <a:lumMod val="75000"/>
                    </a:schemeClr>
                  </a:solidFill>
                </a:rPr>
                <a:t>~!</a:t>
              </a:r>
              <a:endParaRPr lang="ko-KR" alt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01289" y="3256422"/>
              <a:ext cx="2040371" cy="246221"/>
            </a:xfrm>
            <a:prstGeom prst="rect">
              <a:avLst/>
            </a:prstGeom>
            <a:noFill/>
            <a:ln w="6350"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동호회 활동입니다</a:t>
              </a:r>
              <a:r>
                <a:rPr lang="en-US" altLang="ko-KR" sz="1100" dirty="0" smtClean="0"/>
                <a:t>~~</a:t>
              </a:r>
              <a:endParaRPr lang="ko-KR" altLang="en-US" sz="11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02AA3BBD-2B19-428F-B664-8E1F39E19FB1}"/>
                </a:ext>
              </a:extLst>
            </p:cNvPr>
            <p:cNvSpPr/>
            <p:nvPr/>
          </p:nvSpPr>
          <p:spPr>
            <a:xfrm>
              <a:off x="3058776" y="2140353"/>
              <a:ext cx="223224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당구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5">
              <a:extLst>
                <a:ext uri="{FF2B5EF4-FFF2-40B4-BE49-F238E27FC236}">
                  <a16:creationId xmlns:a16="http://schemas.microsoft.com/office/drawing/2014/main" xmlns="" id="{7AC62E90-5722-4282-B999-384B0B5A5514}"/>
                </a:ext>
              </a:extLst>
            </p:cNvPr>
            <p:cNvSpPr/>
            <p:nvPr/>
          </p:nvSpPr>
          <p:spPr>
            <a:xfrm>
              <a:off x="5388719" y="2140353"/>
              <a:ext cx="685642" cy="216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203931" y="2140352"/>
              <a:ext cx="762169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스포츠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2276831" y="2195640"/>
              <a:ext cx="149255" cy="10544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267744" y="3735679"/>
            <a:ext cx="2437110" cy="269385"/>
          </a:xfrm>
          <a:prstGeom prst="rect">
            <a:avLst/>
          </a:prstGeom>
          <a:noFill/>
          <a:ln w="6350">
            <a:solidFill>
              <a:schemeClr val="tx1">
                <a:alpha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매주 목요일 저녁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모임</a:t>
            </a:r>
            <a:endParaRPr lang="ko-KR" altLang="en-US" sz="1100" dirty="0"/>
          </a:p>
        </p:txBody>
      </p:sp>
      <p:sp>
        <p:nvSpPr>
          <p:cNvPr id="111" name="직사각형 110"/>
          <p:cNvSpPr/>
          <p:nvPr/>
        </p:nvSpPr>
        <p:spPr>
          <a:xfrm>
            <a:off x="2250917" y="4216969"/>
            <a:ext cx="2457346" cy="1667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267744" y="4221088"/>
            <a:ext cx="2457346" cy="31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큐</a:t>
            </a:r>
            <a:r>
              <a:rPr lang="ko-KR" altLang="en-US" sz="1400" dirty="0" smtClean="0"/>
              <a:t> 동호회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67744" y="4599775"/>
            <a:ext cx="2437110" cy="269385"/>
          </a:xfrm>
          <a:prstGeom prst="rect">
            <a:avLst/>
          </a:prstGeom>
          <a:noFill/>
          <a:ln w="6350">
            <a:solidFill>
              <a:schemeClr val="tx1">
                <a:alpha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구 </a:t>
            </a:r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치실분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 계신가요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27561" y="5050872"/>
            <a:ext cx="2437110" cy="269385"/>
          </a:xfrm>
          <a:prstGeom prst="rect">
            <a:avLst/>
          </a:prstGeom>
          <a:noFill/>
          <a:ln w="6350">
            <a:solidFill>
              <a:schemeClr val="tx1">
                <a:alpha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활동입니다</a:t>
            </a:r>
            <a:r>
              <a:rPr lang="en-US" altLang="ko-KR" sz="1100" dirty="0" smtClean="0"/>
              <a:t>~~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215635" y="5517232"/>
            <a:ext cx="2437110" cy="269385"/>
          </a:xfrm>
          <a:prstGeom prst="rect">
            <a:avLst/>
          </a:prstGeom>
          <a:noFill/>
          <a:ln w="6350">
            <a:solidFill>
              <a:schemeClr val="tx1">
                <a:alpha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정기모임 활동 입니다</a:t>
            </a:r>
            <a:r>
              <a:rPr lang="en-US" altLang="ko-KR" sz="1100" dirty="0" smtClean="0"/>
              <a:t>~~</a:t>
            </a:r>
            <a:endParaRPr lang="ko-KR" altLang="en-US" sz="1100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996683" y="1700808"/>
            <a:ext cx="6063810" cy="205546"/>
            <a:chOff x="996683" y="1700808"/>
            <a:chExt cx="6063810" cy="205546"/>
          </a:xfrm>
        </p:grpSpPr>
        <p:sp>
          <p:nvSpPr>
            <p:cNvPr id="117" name="직사각형 116"/>
            <p:cNvSpPr/>
            <p:nvPr/>
          </p:nvSpPr>
          <p:spPr>
            <a:xfrm>
              <a:off x="3964149" y="1746805"/>
              <a:ext cx="3096344" cy="124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 dirty="0" smtClean="0">
                  <a:solidFill>
                    <a:schemeClr val="tx1"/>
                  </a:solidFill>
                </a:rPr>
                <a:t>MIMI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님 환영합니다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.   </a:t>
              </a:r>
              <a:r>
                <a:rPr lang="ko-KR" altLang="en-US" sz="900" b="1" dirty="0" err="1" smtClean="0">
                  <a:solidFill>
                    <a:schemeClr val="tx1"/>
                  </a:solidFill>
                </a:rPr>
                <a:t>마이페이지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996683" y="1700808"/>
              <a:ext cx="669581" cy="205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</a:rPr>
                <a:t>회사로고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검색한 동호회를 클릭하게 되면 동호회 화면이 이동하게 되며 해당 동호회에 대한 정보를 얻을 수 있게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사이드 메뉴에는 동호회 정보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회원수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가입할 수 있는 가입하기 메뉴가 있으며 그 아래 카테고리는 동호회 회장이 설정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11573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clubDetail.jsp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01562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51520" y="908720"/>
            <a:ext cx="6696744" cy="5328592"/>
            <a:chOff x="477389" y="1155615"/>
            <a:chExt cx="6278698" cy="4957113"/>
          </a:xfrm>
        </p:grpSpPr>
        <p:grpSp>
          <p:nvGrpSpPr>
            <p:cNvPr id="3" name="그룹 2"/>
            <p:cNvGrpSpPr/>
            <p:nvPr/>
          </p:nvGrpSpPr>
          <p:grpSpPr>
            <a:xfrm>
              <a:off x="477389" y="1155615"/>
              <a:ext cx="6278698" cy="4957113"/>
              <a:chOff x="813582" y="1213933"/>
              <a:chExt cx="6278698" cy="4957113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813582" y="1213933"/>
                <a:ext cx="6278698" cy="4957113"/>
                <a:chOff x="1547664" y="2014435"/>
                <a:chExt cx="5256584" cy="1630589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1547664" y="2132856"/>
                  <a:ext cx="5256584" cy="1512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547664" y="2014435"/>
                  <a:ext cx="5256584" cy="11277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 smtClean="0"/>
                    <a:t>회사 동호회</a:t>
                  </a:r>
                  <a:endParaRPr lang="ko-KR" altLang="en-US" dirty="0"/>
                </a:p>
              </p:txBody>
            </p:sp>
          </p:grpSp>
          <p:sp>
            <p:nvSpPr>
              <p:cNvPr id="84" name="모서리가 둥근 직사각형 83"/>
              <p:cNvSpPr/>
              <p:nvPr/>
            </p:nvSpPr>
            <p:spPr>
              <a:xfrm>
                <a:off x="6679518" y="1250047"/>
                <a:ext cx="301033" cy="23473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 flipV="1"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539552" y="1700808"/>
              <a:ext cx="6063810" cy="205546"/>
              <a:chOff x="996683" y="1700808"/>
              <a:chExt cx="6063810" cy="20554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964149" y="1746805"/>
                <a:ext cx="3096344" cy="1249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MIMI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님 환영합니다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.   </a:t>
                </a:r>
                <a:r>
                  <a:rPr lang="ko-KR" altLang="en-US" sz="900" b="1" dirty="0" err="1" smtClean="0">
                    <a:solidFill>
                      <a:schemeClr val="tx1"/>
                    </a:solidFill>
                  </a:rPr>
                  <a:t>마이페이지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96683" y="1700808"/>
                <a:ext cx="669581" cy="205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회사로고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434716" y="1772816"/>
            <a:ext cx="623384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최강 당구 동호회에 오신걸 환영합니다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34716" y="2348879"/>
            <a:ext cx="1445579" cy="270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동호회 정보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34716" y="2618910"/>
            <a:ext cx="1445579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동호회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회원수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29061" y="2924944"/>
            <a:ext cx="1451234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동호회 가입하</a:t>
            </a:r>
            <a:r>
              <a:rPr lang="ko-KR" altLang="en-US" sz="11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69046" y="3460573"/>
            <a:ext cx="1451234" cy="3059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공지사</a:t>
            </a:r>
            <a:r>
              <a:rPr lang="ko-KR" altLang="en-US" sz="1100" b="1" dirty="0">
                <a:solidFill>
                  <a:schemeClr val="bg1"/>
                </a:solidFill>
              </a:rPr>
              <a:t>항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69046" y="3861048"/>
            <a:ext cx="1451234" cy="297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자유게시판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08899"/>
              </p:ext>
            </p:extLst>
          </p:nvPr>
        </p:nvGraphicFramePr>
        <p:xfrm>
          <a:off x="2131214" y="2782221"/>
          <a:ext cx="4426231" cy="251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15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9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02AA3BBD-2B19-428F-B664-8E1F39E19FB1}"/>
              </a:ext>
            </a:extLst>
          </p:cNvPr>
          <p:cNvSpPr/>
          <p:nvPr/>
        </p:nvSpPr>
        <p:spPr>
          <a:xfrm>
            <a:off x="3115402" y="2420888"/>
            <a:ext cx="223224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검색할내용을</a:t>
            </a:r>
            <a:r>
              <a:rPr lang="ko-KR" altLang="en-US" sz="1200" dirty="0">
                <a:solidFill>
                  <a:schemeClr val="tx1"/>
                </a:solidFill>
              </a:rPr>
              <a:t> 작성해주세요</a:t>
            </a:r>
          </a:p>
        </p:txBody>
      </p:sp>
      <p:sp>
        <p:nvSpPr>
          <p:cNvPr id="131" name="모서리가 둥근 직사각형 5">
            <a:extLst>
              <a:ext uri="{FF2B5EF4-FFF2-40B4-BE49-F238E27FC236}">
                <a16:creationId xmlns:a16="http://schemas.microsoft.com/office/drawing/2014/main" xmlns="" id="{7AC62E90-5722-4282-B999-384B0B5A5514}"/>
              </a:ext>
            </a:extLst>
          </p:cNvPr>
          <p:cNvSpPr/>
          <p:nvPr/>
        </p:nvSpPr>
        <p:spPr>
          <a:xfrm>
            <a:off x="5445346" y="2420888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385130" y="2420888"/>
            <a:ext cx="6375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---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3" name="이등변 삼각형 132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flipV="1">
            <a:off x="2408085" y="2476177"/>
            <a:ext cx="149255" cy="105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511597" y="5373216"/>
            <a:ext cx="3500563" cy="278120"/>
            <a:chOff x="3468128" y="5629279"/>
            <a:chExt cx="3500563" cy="278120"/>
          </a:xfrm>
        </p:grpSpPr>
        <p:sp>
          <p:nvSpPr>
            <p:cNvPr id="135" name="모서리가 둥근 직사각형 79">
              <a:extLst>
                <a:ext uri="{FF2B5EF4-FFF2-40B4-BE49-F238E27FC236}">
                  <a16:creationId xmlns:a16="http://schemas.microsoft.com/office/drawing/2014/main" xmlns="" id="{3D8295AB-582F-43EB-BA7B-0C37273C826C}"/>
                </a:ext>
              </a:extLst>
            </p:cNvPr>
            <p:cNvSpPr/>
            <p:nvPr/>
          </p:nvSpPr>
          <p:spPr>
            <a:xfrm>
              <a:off x="3790430" y="562958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모서리가 둥근 직사각형 80">
              <a:extLst>
                <a:ext uri="{FF2B5EF4-FFF2-40B4-BE49-F238E27FC236}">
                  <a16:creationId xmlns:a16="http://schemas.microsoft.com/office/drawing/2014/main" xmlns="" id="{511BDFD9-9636-478B-83D7-5DFE6C963F94}"/>
                </a:ext>
              </a:extLst>
            </p:cNvPr>
            <p:cNvSpPr/>
            <p:nvPr/>
          </p:nvSpPr>
          <p:spPr>
            <a:xfrm>
              <a:off x="4109228" y="5629587"/>
              <a:ext cx="318798" cy="27781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모서리가 둥근 직사각형 81">
              <a:extLst>
                <a:ext uri="{FF2B5EF4-FFF2-40B4-BE49-F238E27FC236}">
                  <a16:creationId xmlns:a16="http://schemas.microsoft.com/office/drawing/2014/main" xmlns="" id="{39240DCF-3EA0-4FA6-9C9F-6E74EB5C7FD2}"/>
                </a:ext>
              </a:extLst>
            </p:cNvPr>
            <p:cNvSpPr/>
            <p:nvPr/>
          </p:nvSpPr>
          <p:spPr>
            <a:xfrm>
              <a:off x="4428026" y="5629586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82">
              <a:extLst>
                <a:ext uri="{FF2B5EF4-FFF2-40B4-BE49-F238E27FC236}">
                  <a16:creationId xmlns:a16="http://schemas.microsoft.com/office/drawing/2014/main" xmlns="" id="{90A533FE-396B-4FCD-A473-0564BA8C5B8B}"/>
                </a:ext>
              </a:extLst>
            </p:cNvPr>
            <p:cNvSpPr/>
            <p:nvPr/>
          </p:nvSpPr>
          <p:spPr>
            <a:xfrm>
              <a:off x="4738460" y="562958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83">
              <a:extLst>
                <a:ext uri="{FF2B5EF4-FFF2-40B4-BE49-F238E27FC236}">
                  <a16:creationId xmlns:a16="http://schemas.microsoft.com/office/drawing/2014/main" xmlns="" id="{DB8A0213-9679-4730-BBEB-B849545B3054}"/>
                </a:ext>
              </a:extLst>
            </p:cNvPr>
            <p:cNvSpPr/>
            <p:nvPr/>
          </p:nvSpPr>
          <p:spPr>
            <a:xfrm>
              <a:off x="5057258" y="5629585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5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모서리가 둥근 직사각형 84">
              <a:extLst>
                <a:ext uri="{FF2B5EF4-FFF2-40B4-BE49-F238E27FC236}">
                  <a16:creationId xmlns:a16="http://schemas.microsoft.com/office/drawing/2014/main" xmlns="" id="{4FA5E6F8-3115-4F22-9C13-A33EAB2C82D3}"/>
                </a:ext>
              </a:extLst>
            </p:cNvPr>
            <p:cNvSpPr/>
            <p:nvPr/>
          </p:nvSpPr>
          <p:spPr>
            <a:xfrm>
              <a:off x="5374701" y="562958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6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85">
              <a:extLst>
                <a:ext uri="{FF2B5EF4-FFF2-40B4-BE49-F238E27FC236}">
                  <a16:creationId xmlns:a16="http://schemas.microsoft.com/office/drawing/2014/main" xmlns="" id="{21A43BD0-538F-40B1-A347-AD3755363282}"/>
                </a:ext>
              </a:extLst>
            </p:cNvPr>
            <p:cNvSpPr/>
            <p:nvPr/>
          </p:nvSpPr>
          <p:spPr>
            <a:xfrm>
              <a:off x="5693499" y="5629584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7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86">
              <a:extLst>
                <a:ext uri="{FF2B5EF4-FFF2-40B4-BE49-F238E27FC236}">
                  <a16:creationId xmlns:a16="http://schemas.microsoft.com/office/drawing/2014/main" xmlns="" id="{A1DAAC2D-DE78-4B11-890D-C6191D630BC0}"/>
                </a:ext>
              </a:extLst>
            </p:cNvPr>
            <p:cNvSpPr/>
            <p:nvPr/>
          </p:nvSpPr>
          <p:spPr>
            <a:xfrm>
              <a:off x="6012297" y="5629583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8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모서리가 둥근 직사각형 87">
              <a:extLst>
                <a:ext uri="{FF2B5EF4-FFF2-40B4-BE49-F238E27FC236}">
                  <a16:creationId xmlns:a16="http://schemas.microsoft.com/office/drawing/2014/main" xmlns="" id="{177A3ECB-1372-4F26-A694-9E4EA04F64AB}"/>
                </a:ext>
              </a:extLst>
            </p:cNvPr>
            <p:cNvSpPr/>
            <p:nvPr/>
          </p:nvSpPr>
          <p:spPr>
            <a:xfrm>
              <a:off x="6331095" y="562958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9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모서리가 둥근 직사각형 88">
              <a:extLst>
                <a:ext uri="{FF2B5EF4-FFF2-40B4-BE49-F238E27FC236}">
                  <a16:creationId xmlns:a16="http://schemas.microsoft.com/office/drawing/2014/main" xmlns="" id="{EE348E2C-D4DD-42F0-B65C-C4264180D3F1}"/>
                </a:ext>
              </a:extLst>
            </p:cNvPr>
            <p:cNvSpPr/>
            <p:nvPr/>
          </p:nvSpPr>
          <p:spPr>
            <a:xfrm>
              <a:off x="6649893" y="562958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xmlns="" id="{6B5F433F-8DC2-4465-BBE4-12A1BD8CC44D}"/>
                </a:ext>
              </a:extLst>
            </p:cNvPr>
            <p:cNvSpPr/>
            <p:nvPr/>
          </p:nvSpPr>
          <p:spPr>
            <a:xfrm rot="16200000" flipV="1">
              <a:off x="6706686" y="5684004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모서리가 둥근 직사각형 88">
              <a:extLst>
                <a:ext uri="{FF2B5EF4-FFF2-40B4-BE49-F238E27FC236}">
                  <a16:creationId xmlns:a16="http://schemas.microsoft.com/office/drawing/2014/main" xmlns="" id="{4B5AEFA7-5672-4C00-8C77-D0AE0287C465}"/>
                </a:ext>
              </a:extLst>
            </p:cNvPr>
            <p:cNvSpPr/>
            <p:nvPr/>
          </p:nvSpPr>
          <p:spPr>
            <a:xfrm>
              <a:off x="3468128" y="5629279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xmlns="" id="{07363135-DF1D-4D7E-B28B-ABC75E29730E}"/>
                </a:ext>
              </a:extLst>
            </p:cNvPr>
            <p:cNvSpPr/>
            <p:nvPr/>
          </p:nvSpPr>
          <p:spPr>
            <a:xfrm rot="5400000" flipV="1">
              <a:off x="3524921" y="5683695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모서리가 둥근 직사각형 5">
            <a:extLst>
              <a:ext uri="{FF2B5EF4-FFF2-40B4-BE49-F238E27FC236}">
                <a16:creationId xmlns:a16="http://schemas.microsoft.com/office/drawing/2014/main" xmlns="" id="{7AC62E90-5722-4282-B999-384B0B5A5514}"/>
              </a:ext>
            </a:extLst>
          </p:cNvPr>
          <p:cNvSpPr/>
          <p:nvPr/>
        </p:nvSpPr>
        <p:spPr>
          <a:xfrm>
            <a:off x="5661370" y="5733256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공시사항 등록</a:t>
            </a:r>
          </a:p>
        </p:txBody>
      </p:sp>
    </p:spTree>
    <p:extLst>
      <p:ext uri="{BB962C8B-B14F-4D97-AF65-F5344CB8AC3E}">
        <p14:creationId xmlns:p14="http://schemas.microsoft.com/office/powerpoint/2010/main" val="30207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31795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clubBoard.jsp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30525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51520" y="908720"/>
            <a:ext cx="6696744" cy="5328592"/>
            <a:chOff x="477389" y="1155615"/>
            <a:chExt cx="6278698" cy="4957113"/>
          </a:xfrm>
        </p:grpSpPr>
        <p:grpSp>
          <p:nvGrpSpPr>
            <p:cNvPr id="3" name="그룹 2"/>
            <p:cNvGrpSpPr/>
            <p:nvPr/>
          </p:nvGrpSpPr>
          <p:grpSpPr>
            <a:xfrm>
              <a:off x="477389" y="1155615"/>
              <a:ext cx="6278698" cy="4957113"/>
              <a:chOff x="813582" y="1213933"/>
              <a:chExt cx="6278698" cy="4957113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813582" y="1213933"/>
                <a:ext cx="6278698" cy="4957113"/>
                <a:chOff x="1547664" y="2014435"/>
                <a:chExt cx="5256584" cy="1630589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1547664" y="2132856"/>
                  <a:ext cx="5256584" cy="1512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547664" y="2014435"/>
                  <a:ext cx="5256584" cy="11277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 smtClean="0"/>
                    <a:t>회사 동호회</a:t>
                  </a:r>
                  <a:endParaRPr lang="ko-KR" altLang="en-US" dirty="0"/>
                </a:p>
              </p:txBody>
            </p:sp>
          </p:grpSp>
          <p:sp>
            <p:nvSpPr>
              <p:cNvPr id="84" name="모서리가 둥근 직사각형 83"/>
              <p:cNvSpPr/>
              <p:nvPr/>
            </p:nvSpPr>
            <p:spPr>
              <a:xfrm>
                <a:off x="6679518" y="1250047"/>
                <a:ext cx="301033" cy="23473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 flipV="1"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539552" y="1700808"/>
              <a:ext cx="6063810" cy="205546"/>
              <a:chOff x="996683" y="1700808"/>
              <a:chExt cx="6063810" cy="20554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964149" y="1746805"/>
                <a:ext cx="3096344" cy="1249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MIMI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님 환영합니다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.   </a:t>
                </a:r>
                <a:r>
                  <a:rPr lang="ko-KR" altLang="en-US" sz="900" b="1" dirty="0" err="1" smtClean="0">
                    <a:solidFill>
                      <a:schemeClr val="tx1"/>
                    </a:solidFill>
                  </a:rPr>
                  <a:t>마이페이지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96683" y="1700808"/>
                <a:ext cx="669581" cy="205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회사로고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434716" y="1772816"/>
            <a:ext cx="623384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최강 당구 동호회에 오신걸 환영합니다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34716" y="2348879"/>
            <a:ext cx="1445579" cy="270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동호회 정보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34716" y="2618910"/>
            <a:ext cx="1445579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동호회회원수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29061" y="2924944"/>
            <a:ext cx="1451234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동호회 가입하</a:t>
            </a:r>
            <a:r>
              <a:rPr lang="ko-KR" altLang="en-US" sz="11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69046" y="3460573"/>
            <a:ext cx="1451234" cy="3059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1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69046" y="3861048"/>
            <a:ext cx="1451234" cy="2970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자유게시판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53692"/>
              </p:ext>
            </p:extLst>
          </p:nvPr>
        </p:nvGraphicFramePr>
        <p:xfrm>
          <a:off x="2131214" y="2782221"/>
          <a:ext cx="4426231" cy="251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15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9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월 동호회 정기 모임 사진 입니다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월 동호회 정기 모임 사진 입니다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월 동호회 정기 모임 사진 입니다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2018-09-05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월 동호회 정기 모임 사진 입니다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2018-08-04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월 동호회 정기 모임 사진 입니다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월 동호회 정기 모임 사진 입니다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월 동호회 정기 모임 사진 입니다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2018-05-01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월 동호회 정기 모임 사진 입니다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2018-04-31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월 동호회 정기 모임 사진 입니다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2018-03-30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6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월 동호회 정기 모임 사진 입니다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2018-02-29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02AA3BBD-2B19-428F-B664-8E1F39E19FB1}"/>
              </a:ext>
            </a:extLst>
          </p:cNvPr>
          <p:cNvSpPr/>
          <p:nvPr/>
        </p:nvSpPr>
        <p:spPr>
          <a:xfrm>
            <a:off x="3115402" y="2420888"/>
            <a:ext cx="223224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검색할내용을</a:t>
            </a:r>
            <a:r>
              <a:rPr lang="ko-KR" altLang="en-US" sz="1200" dirty="0">
                <a:solidFill>
                  <a:schemeClr val="tx1"/>
                </a:solidFill>
              </a:rPr>
              <a:t> 작성해주세요</a:t>
            </a:r>
          </a:p>
        </p:txBody>
      </p:sp>
      <p:sp>
        <p:nvSpPr>
          <p:cNvPr id="131" name="모서리가 둥근 직사각형 5">
            <a:extLst>
              <a:ext uri="{FF2B5EF4-FFF2-40B4-BE49-F238E27FC236}">
                <a16:creationId xmlns:a16="http://schemas.microsoft.com/office/drawing/2014/main" xmlns="" id="{7AC62E90-5722-4282-B999-384B0B5A5514}"/>
              </a:ext>
            </a:extLst>
          </p:cNvPr>
          <p:cNvSpPr/>
          <p:nvPr/>
        </p:nvSpPr>
        <p:spPr>
          <a:xfrm>
            <a:off x="5445346" y="2420888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385130" y="2420888"/>
            <a:ext cx="6375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---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3" name="이등변 삼각형 132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flipV="1">
            <a:off x="2408085" y="2476177"/>
            <a:ext cx="149255" cy="105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511597" y="5373216"/>
            <a:ext cx="3500563" cy="278120"/>
            <a:chOff x="3468128" y="5629279"/>
            <a:chExt cx="3500563" cy="278120"/>
          </a:xfrm>
        </p:grpSpPr>
        <p:sp>
          <p:nvSpPr>
            <p:cNvPr id="135" name="모서리가 둥근 직사각형 79">
              <a:extLst>
                <a:ext uri="{FF2B5EF4-FFF2-40B4-BE49-F238E27FC236}">
                  <a16:creationId xmlns:a16="http://schemas.microsoft.com/office/drawing/2014/main" xmlns="" id="{3D8295AB-582F-43EB-BA7B-0C37273C826C}"/>
                </a:ext>
              </a:extLst>
            </p:cNvPr>
            <p:cNvSpPr/>
            <p:nvPr/>
          </p:nvSpPr>
          <p:spPr>
            <a:xfrm>
              <a:off x="3790430" y="562958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모서리가 둥근 직사각형 80">
              <a:extLst>
                <a:ext uri="{FF2B5EF4-FFF2-40B4-BE49-F238E27FC236}">
                  <a16:creationId xmlns:a16="http://schemas.microsoft.com/office/drawing/2014/main" xmlns="" id="{511BDFD9-9636-478B-83D7-5DFE6C963F94}"/>
                </a:ext>
              </a:extLst>
            </p:cNvPr>
            <p:cNvSpPr/>
            <p:nvPr/>
          </p:nvSpPr>
          <p:spPr>
            <a:xfrm>
              <a:off x="4109228" y="5629587"/>
              <a:ext cx="318798" cy="27781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모서리가 둥근 직사각형 81">
              <a:extLst>
                <a:ext uri="{FF2B5EF4-FFF2-40B4-BE49-F238E27FC236}">
                  <a16:creationId xmlns:a16="http://schemas.microsoft.com/office/drawing/2014/main" xmlns="" id="{39240DCF-3EA0-4FA6-9C9F-6E74EB5C7FD2}"/>
                </a:ext>
              </a:extLst>
            </p:cNvPr>
            <p:cNvSpPr/>
            <p:nvPr/>
          </p:nvSpPr>
          <p:spPr>
            <a:xfrm>
              <a:off x="4428026" y="5629586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82">
              <a:extLst>
                <a:ext uri="{FF2B5EF4-FFF2-40B4-BE49-F238E27FC236}">
                  <a16:creationId xmlns:a16="http://schemas.microsoft.com/office/drawing/2014/main" xmlns="" id="{90A533FE-396B-4FCD-A473-0564BA8C5B8B}"/>
                </a:ext>
              </a:extLst>
            </p:cNvPr>
            <p:cNvSpPr/>
            <p:nvPr/>
          </p:nvSpPr>
          <p:spPr>
            <a:xfrm>
              <a:off x="4738460" y="562958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83">
              <a:extLst>
                <a:ext uri="{FF2B5EF4-FFF2-40B4-BE49-F238E27FC236}">
                  <a16:creationId xmlns:a16="http://schemas.microsoft.com/office/drawing/2014/main" xmlns="" id="{DB8A0213-9679-4730-BBEB-B849545B3054}"/>
                </a:ext>
              </a:extLst>
            </p:cNvPr>
            <p:cNvSpPr/>
            <p:nvPr/>
          </p:nvSpPr>
          <p:spPr>
            <a:xfrm>
              <a:off x="5057258" y="5629585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5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모서리가 둥근 직사각형 84">
              <a:extLst>
                <a:ext uri="{FF2B5EF4-FFF2-40B4-BE49-F238E27FC236}">
                  <a16:creationId xmlns:a16="http://schemas.microsoft.com/office/drawing/2014/main" xmlns="" id="{4FA5E6F8-3115-4F22-9C13-A33EAB2C82D3}"/>
                </a:ext>
              </a:extLst>
            </p:cNvPr>
            <p:cNvSpPr/>
            <p:nvPr/>
          </p:nvSpPr>
          <p:spPr>
            <a:xfrm>
              <a:off x="5374701" y="562958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6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85">
              <a:extLst>
                <a:ext uri="{FF2B5EF4-FFF2-40B4-BE49-F238E27FC236}">
                  <a16:creationId xmlns:a16="http://schemas.microsoft.com/office/drawing/2014/main" xmlns="" id="{21A43BD0-538F-40B1-A347-AD3755363282}"/>
                </a:ext>
              </a:extLst>
            </p:cNvPr>
            <p:cNvSpPr/>
            <p:nvPr/>
          </p:nvSpPr>
          <p:spPr>
            <a:xfrm>
              <a:off x="5693499" y="5629584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7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86">
              <a:extLst>
                <a:ext uri="{FF2B5EF4-FFF2-40B4-BE49-F238E27FC236}">
                  <a16:creationId xmlns:a16="http://schemas.microsoft.com/office/drawing/2014/main" xmlns="" id="{A1DAAC2D-DE78-4B11-890D-C6191D630BC0}"/>
                </a:ext>
              </a:extLst>
            </p:cNvPr>
            <p:cNvSpPr/>
            <p:nvPr/>
          </p:nvSpPr>
          <p:spPr>
            <a:xfrm>
              <a:off x="6012297" y="5629583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8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모서리가 둥근 직사각형 87">
              <a:extLst>
                <a:ext uri="{FF2B5EF4-FFF2-40B4-BE49-F238E27FC236}">
                  <a16:creationId xmlns:a16="http://schemas.microsoft.com/office/drawing/2014/main" xmlns="" id="{177A3ECB-1372-4F26-A694-9E4EA04F64AB}"/>
                </a:ext>
              </a:extLst>
            </p:cNvPr>
            <p:cNvSpPr/>
            <p:nvPr/>
          </p:nvSpPr>
          <p:spPr>
            <a:xfrm>
              <a:off x="6331095" y="562958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9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모서리가 둥근 직사각형 88">
              <a:extLst>
                <a:ext uri="{FF2B5EF4-FFF2-40B4-BE49-F238E27FC236}">
                  <a16:creationId xmlns:a16="http://schemas.microsoft.com/office/drawing/2014/main" xmlns="" id="{EE348E2C-D4DD-42F0-B65C-C4264180D3F1}"/>
                </a:ext>
              </a:extLst>
            </p:cNvPr>
            <p:cNvSpPr/>
            <p:nvPr/>
          </p:nvSpPr>
          <p:spPr>
            <a:xfrm>
              <a:off x="6649893" y="562958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xmlns="" id="{6B5F433F-8DC2-4465-BBE4-12A1BD8CC44D}"/>
                </a:ext>
              </a:extLst>
            </p:cNvPr>
            <p:cNvSpPr/>
            <p:nvPr/>
          </p:nvSpPr>
          <p:spPr>
            <a:xfrm rot="16200000" flipV="1">
              <a:off x="6706686" y="5684004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모서리가 둥근 직사각형 88">
              <a:extLst>
                <a:ext uri="{FF2B5EF4-FFF2-40B4-BE49-F238E27FC236}">
                  <a16:creationId xmlns:a16="http://schemas.microsoft.com/office/drawing/2014/main" xmlns="" id="{4B5AEFA7-5672-4C00-8C77-D0AE0287C465}"/>
                </a:ext>
              </a:extLst>
            </p:cNvPr>
            <p:cNvSpPr/>
            <p:nvPr/>
          </p:nvSpPr>
          <p:spPr>
            <a:xfrm>
              <a:off x="3468128" y="5629279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xmlns="" id="{07363135-DF1D-4D7E-B28B-ABC75E29730E}"/>
                </a:ext>
              </a:extLst>
            </p:cNvPr>
            <p:cNvSpPr/>
            <p:nvPr/>
          </p:nvSpPr>
          <p:spPr>
            <a:xfrm rot="5400000" flipV="1">
              <a:off x="3524921" y="5683695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모서리가 둥근 직사각형 5">
            <a:extLst>
              <a:ext uri="{FF2B5EF4-FFF2-40B4-BE49-F238E27FC236}">
                <a16:creationId xmlns:a16="http://schemas.microsoft.com/office/drawing/2014/main" xmlns="" id="{7AC62E90-5722-4282-B999-384B0B5A5514}"/>
              </a:ext>
            </a:extLst>
          </p:cNvPr>
          <p:cNvSpPr/>
          <p:nvPr/>
        </p:nvSpPr>
        <p:spPr>
          <a:xfrm>
            <a:off x="5661370" y="5733256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 등록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4221088"/>
            <a:ext cx="1092696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우리활동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84" y="4509120"/>
            <a:ext cx="10926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왁자지껄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69313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5604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51520" y="908720"/>
            <a:ext cx="6696744" cy="5328592"/>
            <a:chOff x="477389" y="1155615"/>
            <a:chExt cx="6278698" cy="4957113"/>
          </a:xfrm>
        </p:grpSpPr>
        <p:grpSp>
          <p:nvGrpSpPr>
            <p:cNvPr id="3" name="그룹 2"/>
            <p:cNvGrpSpPr/>
            <p:nvPr/>
          </p:nvGrpSpPr>
          <p:grpSpPr>
            <a:xfrm>
              <a:off x="477389" y="1155615"/>
              <a:ext cx="6278698" cy="4957113"/>
              <a:chOff x="813582" y="1213933"/>
              <a:chExt cx="6278698" cy="4957113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813582" y="1213933"/>
                <a:ext cx="6278698" cy="4957113"/>
                <a:chOff x="1547664" y="2014435"/>
                <a:chExt cx="5256584" cy="1630589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1547664" y="2132856"/>
                  <a:ext cx="5256584" cy="1512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547664" y="2014435"/>
                  <a:ext cx="5256584" cy="11277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 smtClean="0"/>
                    <a:t>회사 동호회</a:t>
                  </a:r>
                  <a:endParaRPr lang="ko-KR" altLang="en-US" dirty="0"/>
                </a:p>
              </p:txBody>
            </p:sp>
          </p:grpSp>
          <p:sp>
            <p:nvSpPr>
              <p:cNvPr id="84" name="모서리가 둥근 직사각형 83"/>
              <p:cNvSpPr/>
              <p:nvPr/>
            </p:nvSpPr>
            <p:spPr>
              <a:xfrm>
                <a:off x="6679518" y="1250047"/>
                <a:ext cx="301033" cy="23473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 flipV="1"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539552" y="1700808"/>
              <a:ext cx="6063810" cy="205546"/>
              <a:chOff x="996683" y="1700808"/>
              <a:chExt cx="6063810" cy="20554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964149" y="1746805"/>
                <a:ext cx="3096344" cy="1249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MIMI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님 환영합니다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.   </a:t>
                </a:r>
                <a:r>
                  <a:rPr lang="ko-KR" altLang="en-US" sz="900" b="1" dirty="0" err="1" smtClean="0">
                    <a:solidFill>
                      <a:schemeClr val="tx1"/>
                    </a:solidFill>
                  </a:rPr>
                  <a:t>마이페이지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96683" y="1700808"/>
                <a:ext cx="669581" cy="205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회사로고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434716" y="1772816"/>
            <a:ext cx="623384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최강 당구 동호회에 오신걸 환영합니다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34716" y="2348879"/>
            <a:ext cx="1445579" cy="270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동호회 정보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34716" y="2618910"/>
            <a:ext cx="1445579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동호회회원수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34715" y="2924944"/>
            <a:ext cx="1445579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동호회 가입하</a:t>
            </a:r>
            <a:r>
              <a:rPr lang="ko-KR" altLang="en-US" sz="11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69046" y="3460573"/>
            <a:ext cx="1451234" cy="3059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1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69046" y="3861048"/>
            <a:ext cx="1451234" cy="2970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자유게시판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4221088"/>
            <a:ext cx="1092696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우리활동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84" y="4509120"/>
            <a:ext cx="10926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왁자지껄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80" y="2361980"/>
            <a:ext cx="4748278" cy="373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45485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36277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51520" y="908720"/>
            <a:ext cx="6696744" cy="5328592"/>
            <a:chOff x="477389" y="1155615"/>
            <a:chExt cx="6278698" cy="4957113"/>
          </a:xfrm>
        </p:grpSpPr>
        <p:grpSp>
          <p:nvGrpSpPr>
            <p:cNvPr id="3" name="그룹 2"/>
            <p:cNvGrpSpPr/>
            <p:nvPr/>
          </p:nvGrpSpPr>
          <p:grpSpPr>
            <a:xfrm>
              <a:off x="477389" y="1155615"/>
              <a:ext cx="6278698" cy="4957113"/>
              <a:chOff x="813582" y="1213933"/>
              <a:chExt cx="6278698" cy="4957113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813582" y="1213933"/>
                <a:ext cx="6278698" cy="4957113"/>
                <a:chOff x="1547664" y="2014435"/>
                <a:chExt cx="5256584" cy="1630589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1547664" y="2132856"/>
                  <a:ext cx="5256584" cy="1512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547664" y="2014435"/>
                  <a:ext cx="5256584" cy="11277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 smtClean="0"/>
                    <a:t>회사 동호회</a:t>
                  </a:r>
                  <a:endParaRPr lang="ko-KR" altLang="en-US" dirty="0"/>
                </a:p>
              </p:txBody>
            </p:sp>
          </p:grpSp>
          <p:sp>
            <p:nvSpPr>
              <p:cNvPr id="84" name="모서리가 둥근 직사각형 83"/>
              <p:cNvSpPr/>
              <p:nvPr/>
            </p:nvSpPr>
            <p:spPr>
              <a:xfrm>
                <a:off x="6679518" y="1250047"/>
                <a:ext cx="301033" cy="23473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 flipV="1"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539552" y="1700808"/>
              <a:ext cx="6063810" cy="205546"/>
              <a:chOff x="996683" y="1700808"/>
              <a:chExt cx="6063810" cy="20554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964149" y="1746805"/>
                <a:ext cx="3096344" cy="1249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MIMI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님 환영합니다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.   </a:t>
                </a:r>
                <a:r>
                  <a:rPr lang="ko-KR" altLang="en-US" sz="900" b="1" dirty="0" err="1" smtClean="0">
                    <a:solidFill>
                      <a:schemeClr val="tx1"/>
                    </a:solidFill>
                  </a:rPr>
                  <a:t>마이페이지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96683" y="1700808"/>
                <a:ext cx="669581" cy="205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회사로고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434716" y="1772816"/>
            <a:ext cx="623384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최강 당구 동호회에 오신걸 환영합니다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34716" y="2348879"/>
            <a:ext cx="1445579" cy="270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동호회 정보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34716" y="2618910"/>
            <a:ext cx="1445579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동호회회원수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34715" y="2924944"/>
            <a:ext cx="1445579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동호회 가입하</a:t>
            </a:r>
            <a:r>
              <a:rPr lang="ko-KR" altLang="en-US" sz="11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69046" y="3460573"/>
            <a:ext cx="1451234" cy="3059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1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469046" y="3861048"/>
            <a:ext cx="1451234" cy="2970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자유게시판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4221088"/>
            <a:ext cx="1092696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우리활동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84" y="4509120"/>
            <a:ext cx="10926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왁자지껄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81" y="2344833"/>
            <a:ext cx="4748278" cy="374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0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1003690"/>
            <a:ext cx="6768752" cy="516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 관리를 </a:t>
            </a:r>
            <a:r>
              <a:rPr lang="ko-KR" altLang="en-US" sz="800" dirty="0" err="1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빠른메뉴로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이동하며 모든 메뉴 리스트를 왼쪽에 보여주고 오른쪽엔 내가 사용 할 메뉴를 입력 하면 된다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입력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삭제 시 추가 버튼과 삭제 버튼을 이용하여 화면으로 옮기고 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저장 버튼을 눌러 저장한다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4848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quickMenu.jsp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7143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빠른메뉴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관리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923928" y="836712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+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73" name="그룹 72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6" name="직사각형 75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rot="16200000" flipV="1">
            <a:off x="4225518" y="3079587"/>
            <a:ext cx="332437" cy="298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086385" y="2442122"/>
            <a:ext cx="1763427" cy="3772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rot="5400000" flipV="1">
            <a:off x="4232786" y="4064170"/>
            <a:ext cx="332437" cy="298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4931470" y="1988840"/>
            <a:ext cx="1763427" cy="282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빠른메뉴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4931470" y="2461979"/>
            <a:ext cx="1763427" cy="303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086385" y="1988840"/>
            <a:ext cx="1763427" cy="282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메뉴리스트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147404" y="2497987"/>
            <a:ext cx="1643499" cy="282941"/>
            <a:chOff x="2147404" y="2497987"/>
            <a:chExt cx="1643499" cy="282941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147404" y="2497987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전자결</a:t>
              </a:r>
              <a:r>
                <a:rPr lang="ko-KR" altLang="en-US" sz="1400" dirty="0">
                  <a:solidFill>
                    <a:schemeClr val="tx1"/>
                  </a:solidFill>
                </a:rPr>
                <a:t>재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3540442" y="2572397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149515" y="3675231"/>
            <a:ext cx="1643499" cy="282941"/>
            <a:chOff x="2149515" y="3789040"/>
            <a:chExt cx="1643499" cy="28294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149515" y="3789040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3544935" y="3847978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149515" y="4016787"/>
            <a:ext cx="1643499" cy="282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일정관리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flipV="1">
            <a:off x="3544935" y="4070538"/>
            <a:ext cx="198528" cy="175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149515" y="4365104"/>
            <a:ext cx="1643499" cy="282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업무관리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이등변 삼각형 131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flipV="1">
            <a:off x="3544935" y="4418854"/>
            <a:ext cx="198528" cy="175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149515" y="4725144"/>
            <a:ext cx="1643499" cy="282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주소</a:t>
            </a:r>
            <a:r>
              <a:rPr lang="ko-KR" altLang="en-US" sz="14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134" name="이등변 삼각형 133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flipV="1">
            <a:off x="3544935" y="4778895"/>
            <a:ext cx="198528" cy="175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4165008" y="2708920"/>
            <a:ext cx="431266" cy="197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208168" y="3735750"/>
            <a:ext cx="431266" cy="197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5369161" y="2538753"/>
            <a:ext cx="1247191" cy="2234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결재 </a:t>
            </a:r>
            <a:r>
              <a:rPr lang="ko-KR" altLang="en-US" sz="1100" dirty="0" smtClean="0">
                <a:solidFill>
                  <a:schemeClr val="tx1"/>
                </a:solidFill>
              </a:rPr>
              <a:t>상황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5005611" y="2538754"/>
            <a:ext cx="276379" cy="2234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5376225" y="2845533"/>
            <a:ext cx="1247191" cy="2234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기안 작성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5012676" y="2845533"/>
            <a:ext cx="276379" cy="2234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5984080" y="5621086"/>
            <a:ext cx="710818" cy="32819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  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5148248" y="5621086"/>
            <a:ext cx="710818" cy="32819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취</a:t>
            </a:r>
            <a:r>
              <a:rPr lang="ko-KR" altLang="en-US" sz="1100" dirty="0" smtClean="0">
                <a:solidFill>
                  <a:schemeClr val="tx1"/>
                </a:solidFill>
              </a:rPr>
              <a:t>  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2195736" y="3212976"/>
            <a:ext cx="1494025" cy="407168"/>
            <a:chOff x="-2268760" y="2875352"/>
            <a:chExt cx="1704122" cy="44667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-2086644" y="3112335"/>
              <a:ext cx="1522006" cy="2096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개인 문서함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-2086644" y="2875352"/>
              <a:ext cx="1522006" cy="2050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회사 문서함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-2268760" y="2938963"/>
              <a:ext cx="12295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-2268760" y="3167563"/>
              <a:ext cx="12295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그룹 147"/>
          <p:cNvGrpSpPr/>
          <p:nvPr/>
        </p:nvGrpSpPr>
        <p:grpSpPr>
          <a:xfrm>
            <a:off x="2145840" y="2858027"/>
            <a:ext cx="1643499" cy="282941"/>
            <a:chOff x="2145840" y="2858027"/>
            <a:chExt cx="1643499" cy="282941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145840" y="2858027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rot="10800000" flipV="1">
              <a:off x="3541259" y="2928687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pic>
        <p:nvPicPr>
          <p:cNvPr id="153" name="Picture 4" descr="http://cfile22.uf.tistory.com/image/2353B33B55A4B8CF2F0AD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57289" r="67891" b="5562"/>
          <a:stretch/>
        </p:blipFill>
        <p:spPr bwMode="auto">
          <a:xfrm rot="20700000">
            <a:off x="4323717" y="3162796"/>
            <a:ext cx="212798" cy="335166"/>
          </a:xfrm>
          <a:prstGeom prst="rect">
            <a:avLst/>
          </a:prstGeom>
          <a:noFill/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148136" y="5085184"/>
            <a:ext cx="1643499" cy="282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쪽지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flipV="1">
            <a:off x="3543556" y="5138935"/>
            <a:ext cx="198528" cy="175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146212" y="5445224"/>
            <a:ext cx="1643499" cy="282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7" name="이등변 삼각형 156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flipV="1">
            <a:off x="3541632" y="5498975"/>
            <a:ext cx="198528" cy="175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148442" y="5810355"/>
            <a:ext cx="1643499" cy="282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동호회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flipV="1">
            <a:off x="3543862" y="5864106"/>
            <a:ext cx="198528" cy="175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0" name="직사각형 159"/>
          <p:cNvSpPr/>
          <p:nvPr/>
        </p:nvSpPr>
        <p:spPr>
          <a:xfrm>
            <a:off x="1694692" y="1499126"/>
            <a:ext cx="5325580" cy="384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5375835" y="3140968"/>
            <a:ext cx="1247191" cy="2234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 문서함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5012286" y="3140968"/>
            <a:ext cx="276379" cy="2234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8095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61526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51520" y="908720"/>
            <a:ext cx="6696744" cy="5328592"/>
            <a:chOff x="477389" y="1155615"/>
            <a:chExt cx="6278698" cy="4957113"/>
          </a:xfrm>
        </p:grpSpPr>
        <p:grpSp>
          <p:nvGrpSpPr>
            <p:cNvPr id="3" name="그룹 2"/>
            <p:cNvGrpSpPr/>
            <p:nvPr/>
          </p:nvGrpSpPr>
          <p:grpSpPr>
            <a:xfrm>
              <a:off x="477389" y="1155615"/>
              <a:ext cx="6278698" cy="4957113"/>
              <a:chOff x="813582" y="1213933"/>
              <a:chExt cx="6278698" cy="4957113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813582" y="1213933"/>
                <a:ext cx="6278698" cy="4957113"/>
                <a:chOff x="1547664" y="2014435"/>
                <a:chExt cx="5256584" cy="1630589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1547664" y="2132856"/>
                  <a:ext cx="5256584" cy="1512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547664" y="2014435"/>
                  <a:ext cx="5256584" cy="11277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 smtClean="0"/>
                    <a:t>회사 동호회</a:t>
                  </a:r>
                  <a:endParaRPr lang="ko-KR" altLang="en-US" dirty="0"/>
                </a:p>
              </p:txBody>
            </p:sp>
          </p:grpSp>
          <p:sp>
            <p:nvSpPr>
              <p:cNvPr id="84" name="모서리가 둥근 직사각형 83"/>
              <p:cNvSpPr/>
              <p:nvPr/>
            </p:nvSpPr>
            <p:spPr>
              <a:xfrm>
                <a:off x="6679518" y="1250047"/>
                <a:ext cx="301033" cy="23473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 flipV="1"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539552" y="1624531"/>
              <a:ext cx="6063810" cy="205546"/>
              <a:chOff x="996683" y="1624531"/>
              <a:chExt cx="6063810" cy="20554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964149" y="1624531"/>
                <a:ext cx="3096344" cy="1249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MIMI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님 환영합니다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.   </a:t>
                </a:r>
                <a:r>
                  <a:rPr lang="ko-KR" altLang="en-US" sz="900" b="1" dirty="0" err="1" smtClean="0">
                    <a:solidFill>
                      <a:schemeClr val="tx1"/>
                    </a:solidFill>
                  </a:rPr>
                  <a:t>마이페이지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96683" y="1624531"/>
                <a:ext cx="669581" cy="205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회사로고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760512" y="2276872"/>
            <a:ext cx="4986917" cy="3773873"/>
            <a:chOff x="1760512" y="1669668"/>
            <a:chExt cx="4986917" cy="4207604"/>
          </a:xfrm>
        </p:grpSpPr>
        <p:grpSp>
          <p:nvGrpSpPr>
            <p:cNvPr id="54" name="그룹 53"/>
            <p:cNvGrpSpPr/>
            <p:nvPr/>
          </p:nvGrpSpPr>
          <p:grpSpPr>
            <a:xfrm>
              <a:off x="1760512" y="1669668"/>
              <a:ext cx="4971728" cy="3775556"/>
              <a:chOff x="1760512" y="1597660"/>
              <a:chExt cx="4971728" cy="377555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772CF132-997E-4E95-A91F-7F04BF544B44}"/>
                  </a:ext>
                </a:extLst>
              </p:cNvPr>
              <p:cNvSpPr/>
              <p:nvPr/>
            </p:nvSpPr>
            <p:spPr>
              <a:xfrm>
                <a:off x="3207679" y="1904075"/>
                <a:ext cx="3521385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772CF132-997E-4E95-A91F-7F04BF544B44}"/>
                  </a:ext>
                </a:extLst>
              </p:cNvPr>
              <p:cNvSpPr/>
              <p:nvPr/>
            </p:nvSpPr>
            <p:spPr>
              <a:xfrm>
                <a:off x="4379168" y="2356442"/>
                <a:ext cx="1148569" cy="36420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2017-06-11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772CF132-997E-4E95-A91F-7F04BF544B44}"/>
                  </a:ext>
                </a:extLst>
              </p:cNvPr>
              <p:cNvSpPr/>
              <p:nvPr/>
            </p:nvSpPr>
            <p:spPr>
              <a:xfrm>
                <a:off x="3346275" y="2073086"/>
                <a:ext cx="1442696" cy="22928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MIMI(1804110101)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직선 연결선 60"/>
              <p:cNvCxnSpPr>
                <a:endCxn id="56" idx="3"/>
              </p:cNvCxnSpPr>
              <p:nvPr/>
            </p:nvCxnSpPr>
            <p:spPr>
              <a:xfrm>
                <a:off x="3200672" y="2336123"/>
                <a:ext cx="3528392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772CF132-997E-4E95-A91F-7F04BF544B44}"/>
                  </a:ext>
                </a:extLst>
              </p:cNvPr>
              <p:cNvSpPr/>
              <p:nvPr/>
            </p:nvSpPr>
            <p:spPr>
              <a:xfrm>
                <a:off x="3274267" y="2357724"/>
                <a:ext cx="1104901" cy="36420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입사일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C71F2B62-D99F-4F78-B4AA-87F83F7DCF4C}"/>
                  </a:ext>
                </a:extLst>
              </p:cNvPr>
              <p:cNvSpPr/>
              <p:nvPr/>
            </p:nvSpPr>
            <p:spPr>
              <a:xfrm>
                <a:off x="1762099" y="1904075"/>
                <a:ext cx="1445580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사진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0" y="3040963"/>
                <a:ext cx="1445579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연락처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0" y="3310993"/>
                <a:ext cx="1445580" cy="309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주소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1" y="3620169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생년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월일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성별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0" y="2768171"/>
                <a:ext cx="1445579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이메일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772CF132-997E-4E95-A91F-7F04BF544B44}"/>
                  </a:ext>
                </a:extLst>
              </p:cNvPr>
              <p:cNvSpPr/>
              <p:nvPr/>
            </p:nvSpPr>
            <p:spPr>
              <a:xfrm>
                <a:off x="4424808" y="2073086"/>
                <a:ext cx="1512168" cy="2437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영업부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영업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팀</a:t>
                </a:r>
                <a:endParaRPr lang="en-US" altLang="ko-KR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772CF132-997E-4E95-A91F-7F04BF544B44}"/>
                  </a:ext>
                </a:extLst>
              </p:cNvPr>
              <p:cNvSpPr/>
              <p:nvPr/>
            </p:nvSpPr>
            <p:spPr>
              <a:xfrm>
                <a:off x="5936976" y="2073086"/>
                <a:ext cx="648072" cy="2437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직급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80" y="3036105"/>
                <a:ext cx="3521384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010-1234-4567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79" y="3306135"/>
                <a:ext cx="3521386" cy="309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대전 광역시 서구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둔산동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80" y="3615311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1980-07-07(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남자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80" y="2770933"/>
                <a:ext cx="3521384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mimi@mimi.com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099" y="3913949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입사일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년차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78" y="3915441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2016-03-03(3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년차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1760512" y="4496363"/>
                <a:ext cx="4971728" cy="876853"/>
                <a:chOff x="1691680" y="4496363"/>
                <a:chExt cx="4971728" cy="876853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1691680" y="4496363"/>
                  <a:ext cx="1445580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휴직일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3137259" y="4497855"/>
                  <a:ext cx="3521386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2018-07-01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1694489" y="4791635"/>
                  <a:ext cx="1445580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복귀일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3140068" y="4793127"/>
                  <a:ext cx="3521386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2019-07-01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1696443" y="5085184"/>
                  <a:ext cx="1445580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퇴사일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3142022" y="5083501"/>
                  <a:ext cx="3521386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2018-12-01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0512" y="4206839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상태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6091" y="4208331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재직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2A343CBB-6B09-4010-980E-402BE5836C90}"/>
                  </a:ext>
                </a:extLst>
              </p:cNvPr>
              <p:cNvSpPr/>
              <p:nvPr/>
            </p:nvSpPr>
            <p:spPr>
              <a:xfrm>
                <a:off x="1763688" y="1597660"/>
                <a:ext cx="936104" cy="2899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 smtClean="0">
                    <a:solidFill>
                      <a:schemeClr val="bg1"/>
                    </a:solidFill>
                  </a:rPr>
                  <a:t>마이페이지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xmlns="" id="{2A343CBB-6B09-4010-980E-402BE5836C90}"/>
                  </a:ext>
                </a:extLst>
              </p:cNvPr>
              <p:cNvSpPr/>
              <p:nvPr/>
            </p:nvSpPr>
            <p:spPr>
              <a:xfrm>
                <a:off x="2699792" y="1602521"/>
                <a:ext cx="936104" cy="2933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동호회 관리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5275" y="5453608"/>
              <a:ext cx="1445580" cy="423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내가 가입한 동호회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가입일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26043" y="5453608"/>
              <a:ext cx="3521386" cy="423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산악 동호회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(2018-11-05)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251521" y="2204864"/>
            <a:ext cx="1445579" cy="270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동호회 정보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251521" y="2474895"/>
            <a:ext cx="1445579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동호회회원수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251520" y="2780929"/>
            <a:ext cx="1445579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동호회 가입하</a:t>
            </a:r>
            <a:r>
              <a:rPr lang="ko-KR" altLang="en-US" sz="11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285851" y="3316558"/>
            <a:ext cx="1451234" cy="3059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1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285851" y="3717033"/>
            <a:ext cx="1451234" cy="2970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자유게시판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4389" y="4077073"/>
            <a:ext cx="10926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우리활동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44389" y="4365105"/>
            <a:ext cx="10926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왁자지껄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251521" y="1628800"/>
            <a:ext cx="64807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최강 당구 동호회에 오신걸 환영합니다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7576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25462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51520" y="908720"/>
            <a:ext cx="6696744" cy="5328592"/>
            <a:chOff x="477389" y="1155615"/>
            <a:chExt cx="6278698" cy="4957113"/>
          </a:xfrm>
        </p:grpSpPr>
        <p:grpSp>
          <p:nvGrpSpPr>
            <p:cNvPr id="3" name="그룹 2"/>
            <p:cNvGrpSpPr/>
            <p:nvPr/>
          </p:nvGrpSpPr>
          <p:grpSpPr>
            <a:xfrm>
              <a:off x="477389" y="1155615"/>
              <a:ext cx="6278698" cy="4957113"/>
              <a:chOff x="813582" y="1213933"/>
              <a:chExt cx="6278698" cy="4957113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813582" y="1213933"/>
                <a:ext cx="6278698" cy="4957113"/>
                <a:chOff x="1547664" y="2014435"/>
                <a:chExt cx="5256584" cy="1630589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1547664" y="2132856"/>
                  <a:ext cx="5256584" cy="1512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547664" y="2014435"/>
                  <a:ext cx="5256584" cy="11277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 smtClean="0"/>
                    <a:t>회사 동호회</a:t>
                  </a:r>
                  <a:endParaRPr lang="ko-KR" altLang="en-US" dirty="0"/>
                </a:p>
              </p:txBody>
            </p:sp>
          </p:grpSp>
          <p:sp>
            <p:nvSpPr>
              <p:cNvPr id="84" name="모서리가 둥근 직사각형 83"/>
              <p:cNvSpPr/>
              <p:nvPr/>
            </p:nvSpPr>
            <p:spPr>
              <a:xfrm>
                <a:off x="6679518" y="1250047"/>
                <a:ext cx="301033" cy="23473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 flipV="1"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6756087" y="1268760"/>
                <a:ext cx="147895" cy="1969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539552" y="1624531"/>
              <a:ext cx="6063810" cy="205546"/>
              <a:chOff x="996683" y="1624531"/>
              <a:chExt cx="6063810" cy="20554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964149" y="1624531"/>
                <a:ext cx="3096344" cy="1249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MIMI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님 환영합니다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.   </a:t>
                </a:r>
                <a:r>
                  <a:rPr lang="ko-KR" altLang="en-US" sz="900" b="1" dirty="0" err="1" smtClean="0">
                    <a:solidFill>
                      <a:schemeClr val="tx1"/>
                    </a:solidFill>
                  </a:rPr>
                  <a:t>마이페이지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96683" y="1624531"/>
                <a:ext cx="669581" cy="205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회사로고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907703" y="2327208"/>
            <a:ext cx="4608513" cy="3766088"/>
            <a:chOff x="1763688" y="1669668"/>
            <a:chExt cx="4608513" cy="3766088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1763688" y="1669668"/>
              <a:ext cx="936104" cy="289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chemeClr val="tx1"/>
                  </a:solidFill>
                </a:rPr>
                <a:t>마이페이지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2699792" y="1674529"/>
              <a:ext cx="936104" cy="2933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동호회 관리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763688" y="1975451"/>
              <a:ext cx="4608513" cy="3460305"/>
              <a:chOff x="2086385" y="1988840"/>
              <a:chExt cx="4608513" cy="3960440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2086385" y="1988840"/>
                <a:ext cx="4608513" cy="3960440"/>
                <a:chOff x="2086385" y="1988840"/>
                <a:chExt cx="4608513" cy="3960440"/>
              </a:xfrm>
            </p:grpSpPr>
            <p:sp>
              <p:nvSpPr>
                <p:cNvPr id="80" name="이등변 삼각형 79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rot="16200000" flipV="1">
                  <a:off x="4225518" y="3079587"/>
                  <a:ext cx="332437" cy="29892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2086385" y="2442122"/>
                  <a:ext cx="1872208" cy="269383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이등변 삼각형 81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rot="5400000" flipV="1">
                  <a:off x="4232786" y="4064170"/>
                  <a:ext cx="332437" cy="29892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4931470" y="2461979"/>
                  <a:ext cx="1763427" cy="24592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2086385" y="1988840"/>
                  <a:ext cx="1872208" cy="2829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게시판 관리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9" name="그룹 88"/>
                <p:cNvGrpSpPr/>
                <p:nvPr/>
              </p:nvGrpSpPr>
              <p:grpSpPr>
                <a:xfrm>
                  <a:off x="2147404" y="2497987"/>
                  <a:ext cx="1739182" cy="282941"/>
                  <a:chOff x="2147404" y="2497987"/>
                  <a:chExt cx="1739182" cy="282941"/>
                </a:xfrm>
              </p:grpSpPr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xmlns="" id="{DFFD550E-2F2F-4554-8928-1A7BF1C9F2F2}"/>
                      </a:ext>
                    </a:extLst>
                  </p:cNvPr>
                  <p:cNvSpPr/>
                  <p:nvPr/>
                </p:nvSpPr>
                <p:spPr>
                  <a:xfrm>
                    <a:off x="2147404" y="2497987"/>
                    <a:ext cx="1739182" cy="28294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 smtClean="0">
                        <a:solidFill>
                          <a:schemeClr val="tx1"/>
                        </a:solidFill>
                      </a:rPr>
                      <a:t>추가할 </a:t>
                    </a:r>
                    <a:r>
                      <a:rPr lang="ko-KR" altLang="en-US" sz="1000" dirty="0" err="1" smtClean="0">
                        <a:solidFill>
                          <a:schemeClr val="tx1"/>
                        </a:solidFill>
                      </a:rPr>
                      <a:t>카테고리명</a:t>
                    </a:r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이등변 삼각형 101">
                    <a:extLst>
                      <a:ext uri="{FF2B5EF4-FFF2-40B4-BE49-F238E27FC236}">
                        <a16:creationId xmlns:a16="http://schemas.microsoft.com/office/drawing/2014/main" xmlns="" id="{DBF6BB51-32E4-4588-81DD-3BA6ACE260C3}"/>
                      </a:ext>
                    </a:extLst>
                  </p:cNvPr>
                  <p:cNvSpPr/>
                  <p:nvPr/>
                </p:nvSpPr>
                <p:spPr>
                  <a:xfrm flipV="1">
                    <a:off x="3598554" y="2555139"/>
                    <a:ext cx="198528" cy="175442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</p:grpSp>
            <p:grpSp>
              <p:nvGrpSpPr>
                <p:cNvPr id="90" name="그룹 89"/>
                <p:cNvGrpSpPr/>
                <p:nvPr/>
              </p:nvGrpSpPr>
              <p:grpSpPr>
                <a:xfrm>
                  <a:off x="4986403" y="2581074"/>
                  <a:ext cx="1643499" cy="282941"/>
                  <a:chOff x="4986403" y="2694883"/>
                  <a:chExt cx="1643499" cy="282941"/>
                </a:xfrm>
              </p:grpSpPr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xmlns="" id="{DFFD550E-2F2F-4554-8928-1A7BF1C9F2F2}"/>
                      </a:ext>
                    </a:extLst>
                  </p:cNvPr>
                  <p:cNvSpPr/>
                  <p:nvPr/>
                </p:nvSpPr>
                <p:spPr>
                  <a:xfrm>
                    <a:off x="4986403" y="2694883"/>
                    <a:ext cx="1643499" cy="28294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공지사항      </a:t>
                    </a:r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+-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이등변 삼각형 95">
                    <a:extLst>
                      <a:ext uri="{FF2B5EF4-FFF2-40B4-BE49-F238E27FC236}">
                        <a16:creationId xmlns:a16="http://schemas.microsoft.com/office/drawing/2014/main" xmlns="" id="{DBF6BB51-32E4-4588-81DD-3BA6ACE260C3}"/>
                      </a:ext>
                    </a:extLst>
                  </p:cNvPr>
                  <p:cNvSpPr/>
                  <p:nvPr/>
                </p:nvSpPr>
                <p:spPr>
                  <a:xfrm flipV="1">
                    <a:off x="6381823" y="2753821"/>
                    <a:ext cx="198528" cy="175444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</p:grpSp>
            <p:sp>
              <p:nvSpPr>
                <p:cNvPr id="91" name="직사각형 90"/>
                <p:cNvSpPr/>
                <p:nvPr/>
              </p:nvSpPr>
              <p:spPr>
                <a:xfrm>
                  <a:off x="4165008" y="2708920"/>
                  <a:ext cx="431266" cy="1973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tx1"/>
                      </a:solidFill>
                    </a:rPr>
                    <a:t>추가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4208168" y="3735750"/>
                  <a:ext cx="431266" cy="1973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tx1"/>
                      </a:solidFill>
                    </a:rPr>
                    <a:t>삭제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xmlns="" id="{73F8B79B-8ADE-4A71-9368-874286CDF1AD}"/>
                    </a:ext>
                  </a:extLst>
                </p:cNvPr>
                <p:cNvSpPr/>
                <p:nvPr/>
              </p:nvSpPr>
              <p:spPr>
                <a:xfrm>
                  <a:off x="5984080" y="5621086"/>
                  <a:ext cx="710818" cy="32819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저  장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xmlns="" id="{73F8B79B-8ADE-4A71-9368-874286CDF1AD}"/>
                    </a:ext>
                  </a:extLst>
                </p:cNvPr>
                <p:cNvSpPr/>
                <p:nvPr/>
              </p:nvSpPr>
              <p:spPr>
                <a:xfrm>
                  <a:off x="5148248" y="5621086"/>
                  <a:ext cx="710818" cy="32819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취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 소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4987572" y="2993152"/>
                <a:ext cx="1643499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자유게시판  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+-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10800000" flipV="1">
                <a:off x="6382991" y="3028644"/>
                <a:ext cx="198528" cy="17544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247158" y="3356340"/>
                <a:ext cx="1334362" cy="1869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우리끼리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235719" y="3665255"/>
                <a:ext cx="1334362" cy="1869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취미공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유</a:t>
                </a: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040267" y="3406086"/>
                <a:ext cx="107981" cy="128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048321" y="3708142"/>
                <a:ext cx="107981" cy="128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067368" y="2875238"/>
              <a:ext cx="1334362" cy="3340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자유게시판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권한 설정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859715" y="2939307"/>
              <a:ext cx="107981" cy="112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043350" y="3723541"/>
              <a:ext cx="1334362" cy="3340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공지사항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권한 설정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835697" y="3787610"/>
              <a:ext cx="107981" cy="112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251521" y="2204864"/>
            <a:ext cx="1445579" cy="270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동호회 정보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251521" y="2474895"/>
            <a:ext cx="1445579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동호회회원수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251520" y="2780929"/>
            <a:ext cx="1445579" cy="306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동호회 가입하</a:t>
            </a:r>
            <a:r>
              <a:rPr lang="ko-KR" altLang="en-US" sz="11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285851" y="3316558"/>
            <a:ext cx="1451234" cy="3059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1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285851" y="3717033"/>
            <a:ext cx="1451234" cy="2970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자유게시판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44389" y="4365105"/>
            <a:ext cx="10926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왁자지껄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251521" y="1628800"/>
            <a:ext cx="64807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최강 당구 동호회에 오신걸 환영합니다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44389" y="4077073"/>
            <a:ext cx="10926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우리활동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55165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71535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71F2B62-D99F-4F78-B4AA-87F83F7DCF4C}"/>
              </a:ext>
            </a:extLst>
          </p:cNvPr>
          <p:cNvSpPr/>
          <p:nvPr/>
        </p:nvSpPr>
        <p:spPr>
          <a:xfrm>
            <a:off x="5937770" y="5733256"/>
            <a:ext cx="791294" cy="280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7" name="그룹 66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0" name="직사각형 69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760512" y="1597660"/>
            <a:ext cx="4971728" cy="3775556"/>
            <a:chOff x="1760512" y="1597660"/>
            <a:chExt cx="4971728" cy="37755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3207679" y="1904075"/>
              <a:ext cx="3521385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4379168" y="2356442"/>
              <a:ext cx="1148569" cy="3642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 smtClean="0">
                  <a:solidFill>
                    <a:schemeClr val="tx1"/>
                  </a:solidFill>
                </a:rPr>
                <a:t>2017-06-11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3346275" y="2073086"/>
              <a:ext cx="1442696" cy="22928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MIMI(1804110101)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>
              <a:endCxn id="22" idx="3"/>
            </p:cNvCxnSpPr>
            <p:nvPr/>
          </p:nvCxnSpPr>
          <p:spPr>
            <a:xfrm>
              <a:off x="3200672" y="2336123"/>
              <a:ext cx="3528392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3274267" y="2357724"/>
              <a:ext cx="1104901" cy="3642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입사일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C71F2B62-D99F-4F78-B4AA-87F83F7DCF4C}"/>
                </a:ext>
              </a:extLst>
            </p:cNvPr>
            <p:cNvSpPr/>
            <p:nvPr/>
          </p:nvSpPr>
          <p:spPr>
            <a:xfrm>
              <a:off x="1762099" y="1904075"/>
              <a:ext cx="1445580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2100" y="3040963"/>
              <a:ext cx="1445579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연락처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2100" y="3310993"/>
              <a:ext cx="1445580" cy="3091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2101" y="3620169"/>
              <a:ext cx="144558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생년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월일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성별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2100" y="2768171"/>
              <a:ext cx="1445579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이메일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4424808" y="2073086"/>
              <a:ext cx="1512168" cy="2437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영업부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영업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팀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5936976" y="2073086"/>
              <a:ext cx="648072" cy="2437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직급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7680" y="3036105"/>
              <a:ext cx="3521384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010-1234-4567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7679" y="3306135"/>
              <a:ext cx="3521386" cy="3091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대전 광역시 서구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둔산동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7680" y="3615311"/>
              <a:ext cx="352138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1980-07-07(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남자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7680" y="2770933"/>
              <a:ext cx="3521384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mimi@mimi.com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2099" y="3913949"/>
              <a:ext cx="144558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입사일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년차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7678" y="3915441"/>
              <a:ext cx="352138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2016-03-03(3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년차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760512" y="4496363"/>
              <a:ext cx="4971728" cy="876853"/>
              <a:chOff x="1691680" y="4496363"/>
              <a:chExt cx="4971728" cy="876853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691680" y="4496363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휴직일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137259" y="4497855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2018-07-01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694489" y="4791635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복귀일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140068" y="4793127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2019-07-01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696443" y="5085184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퇴사일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142022" y="5083501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2018-12-01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0512" y="4206839"/>
              <a:ext cx="144558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상태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6091" y="4208331"/>
              <a:ext cx="352138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재직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1763688" y="1597660"/>
              <a:ext cx="936104" cy="2899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chemeClr val="bg1"/>
                  </a:solidFill>
                </a:rPr>
                <a:t>마이페이지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2699792" y="1602521"/>
              <a:ext cx="936104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내 업무현황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3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49065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70413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71F2B62-D99F-4F78-B4AA-87F83F7DCF4C}"/>
              </a:ext>
            </a:extLst>
          </p:cNvPr>
          <p:cNvSpPr/>
          <p:nvPr/>
        </p:nvSpPr>
        <p:spPr>
          <a:xfrm>
            <a:off x="5004048" y="5737312"/>
            <a:ext cx="791294" cy="280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72CF132-997E-4E95-A91F-7F04BF544B44}"/>
              </a:ext>
            </a:extLst>
          </p:cNvPr>
          <p:cNvSpPr/>
          <p:nvPr/>
        </p:nvSpPr>
        <p:spPr>
          <a:xfrm>
            <a:off x="3207679" y="1844824"/>
            <a:ext cx="3521385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72CF132-997E-4E95-A91F-7F04BF544B44}"/>
              </a:ext>
            </a:extLst>
          </p:cNvPr>
          <p:cNvSpPr/>
          <p:nvPr/>
        </p:nvSpPr>
        <p:spPr>
          <a:xfrm>
            <a:off x="4379168" y="2297191"/>
            <a:ext cx="1148569" cy="3642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2017-06-11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72CF132-997E-4E95-A91F-7F04BF544B44}"/>
              </a:ext>
            </a:extLst>
          </p:cNvPr>
          <p:cNvSpPr/>
          <p:nvPr/>
        </p:nvSpPr>
        <p:spPr>
          <a:xfrm>
            <a:off x="3346275" y="2013835"/>
            <a:ext cx="1442696" cy="229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MIMI(1804110101)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endCxn id="22" idx="3"/>
          </p:cNvCxnSpPr>
          <p:nvPr/>
        </p:nvCxnSpPr>
        <p:spPr>
          <a:xfrm>
            <a:off x="3200672" y="2276872"/>
            <a:ext cx="3528392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72CF132-997E-4E95-A91F-7F04BF544B44}"/>
              </a:ext>
            </a:extLst>
          </p:cNvPr>
          <p:cNvSpPr/>
          <p:nvPr/>
        </p:nvSpPr>
        <p:spPr>
          <a:xfrm>
            <a:off x="3274267" y="2298473"/>
            <a:ext cx="1104901" cy="3642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입사일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71F2B62-D99F-4F78-B4AA-87F83F7DCF4C}"/>
              </a:ext>
            </a:extLst>
          </p:cNvPr>
          <p:cNvSpPr/>
          <p:nvPr/>
        </p:nvSpPr>
        <p:spPr>
          <a:xfrm>
            <a:off x="1762099" y="1844824"/>
            <a:ext cx="1445580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72CF132-997E-4E95-A91F-7F04BF544B44}"/>
              </a:ext>
            </a:extLst>
          </p:cNvPr>
          <p:cNvSpPr/>
          <p:nvPr/>
        </p:nvSpPr>
        <p:spPr>
          <a:xfrm>
            <a:off x="4424808" y="2013835"/>
            <a:ext cx="1512168" cy="2437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영업부 </a:t>
            </a:r>
            <a:r>
              <a:rPr lang="en-US" altLang="ko-KR" sz="1100" dirty="0" smtClean="0">
                <a:solidFill>
                  <a:schemeClr val="tx1"/>
                </a:solidFill>
              </a:rPr>
              <a:t>/ </a:t>
            </a:r>
            <a:r>
              <a:rPr lang="ko-KR" altLang="en-US" sz="1100" dirty="0" smtClean="0">
                <a:solidFill>
                  <a:schemeClr val="tx1"/>
                </a:solidFill>
              </a:rPr>
              <a:t>영업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팀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72CF132-997E-4E95-A91F-7F04BF544B44}"/>
              </a:ext>
            </a:extLst>
          </p:cNvPr>
          <p:cNvSpPr/>
          <p:nvPr/>
        </p:nvSpPr>
        <p:spPr>
          <a:xfrm>
            <a:off x="5936976" y="2013835"/>
            <a:ext cx="648072" cy="2437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직급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60512" y="3232788"/>
            <a:ext cx="4971728" cy="2300859"/>
            <a:chOff x="1760512" y="3729130"/>
            <a:chExt cx="4971728" cy="230085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2100" y="3729130"/>
              <a:ext cx="1445579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이메일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7680" y="3731892"/>
              <a:ext cx="3521384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mimi@mimi.com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2100" y="4001922"/>
              <a:ext cx="1445579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연락처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2100" y="4271952"/>
              <a:ext cx="1445580" cy="3091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2101" y="4581128"/>
              <a:ext cx="144558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생년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월일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성별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7680" y="3997064"/>
              <a:ext cx="3521384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010-1234-4567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7679" y="4267094"/>
              <a:ext cx="3521386" cy="3091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대전 광역시 서구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둔산동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7680" y="4576270"/>
              <a:ext cx="352138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1980-07-07(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남자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1760512" y="5153136"/>
              <a:ext cx="4971728" cy="876853"/>
              <a:chOff x="1691680" y="4496363"/>
              <a:chExt cx="4971728" cy="876853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691680" y="4496363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휴직일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137259" y="4497855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2018-07-01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694489" y="4791635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복귀일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140068" y="4793127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2019-07-01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696443" y="5085184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퇴사일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142022" y="5083501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2018-12-01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0512" y="4863612"/>
              <a:ext cx="144558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상태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6091" y="4865104"/>
              <a:ext cx="352138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재직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C71F2B62-D99F-4F78-B4AA-87F83F7DCF4C}"/>
              </a:ext>
            </a:extLst>
          </p:cNvPr>
          <p:cNvSpPr/>
          <p:nvPr/>
        </p:nvSpPr>
        <p:spPr>
          <a:xfrm>
            <a:off x="5940152" y="5733256"/>
            <a:ext cx="791294" cy="280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1763688" y="2708920"/>
            <a:ext cx="1445579" cy="270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패스워드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3209268" y="2711682"/>
            <a:ext cx="3521384" cy="270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********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772CF132-997E-4E95-A91F-7F04BF544B44}"/>
              </a:ext>
            </a:extLst>
          </p:cNvPr>
          <p:cNvSpPr/>
          <p:nvPr/>
        </p:nvSpPr>
        <p:spPr>
          <a:xfrm>
            <a:off x="2705491" y="2473325"/>
            <a:ext cx="498357" cy="23559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1765276" y="2971836"/>
            <a:ext cx="1445579" cy="270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패스워드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3210856" y="2974598"/>
            <a:ext cx="3521384" cy="270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********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D3401747-3F89-405C-B574-7D1215195160}"/>
              </a:ext>
            </a:extLst>
          </p:cNvPr>
          <p:cNvSpPr/>
          <p:nvPr/>
        </p:nvSpPr>
        <p:spPr>
          <a:xfrm>
            <a:off x="5399695" y="3775610"/>
            <a:ext cx="1332545" cy="301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우편번호찾기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1763688" y="1538409"/>
            <a:ext cx="936104" cy="2899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2699792" y="1543270"/>
            <a:ext cx="936104" cy="29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내 업무현황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59120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61592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1763688" y="1543270"/>
            <a:ext cx="936104" cy="29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2699792" y="1543270"/>
            <a:ext cx="936104" cy="2899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내 업무현황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3688" y="1856176"/>
            <a:ext cx="5040560" cy="1284792"/>
            <a:chOff x="1763688" y="1856176"/>
            <a:chExt cx="3816424" cy="92475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527885" y="1861080"/>
              <a:ext cx="2052227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내가 등록한 글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게시판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        +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3688" y="1856176"/>
              <a:ext cx="1584175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내가 등록한 이슈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+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3688" y="2126206"/>
              <a:ext cx="1584175" cy="6547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527885" y="2126206"/>
              <a:ext cx="2052227" cy="6547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763688" y="3300702"/>
            <a:ext cx="5040560" cy="1280426"/>
            <a:chOff x="1763688" y="1856176"/>
            <a:chExt cx="3816424" cy="92475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527885" y="1857078"/>
              <a:ext cx="2052227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내가 등록한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댓글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게시글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        +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3688" y="1856176"/>
              <a:ext cx="1584175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업무 관리 리스트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+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3688" y="2126206"/>
              <a:ext cx="1584175" cy="6547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527885" y="2126206"/>
              <a:ext cx="2052227" cy="6547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763688" y="4882704"/>
            <a:ext cx="5040560" cy="1280426"/>
            <a:chOff x="1763688" y="1856176"/>
            <a:chExt cx="3816424" cy="92475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527885" y="1864600"/>
              <a:ext cx="2052227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내가 등록한 동호회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댓글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 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+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3688" y="1856176"/>
              <a:ext cx="1584175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내가 등록한 동호회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3688" y="2126206"/>
              <a:ext cx="1584175" cy="6547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527885" y="2126206"/>
              <a:ext cx="2052227" cy="6547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3635896" y="1543270"/>
            <a:ext cx="936104" cy="29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팀 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6038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32551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1763688" y="1543270"/>
            <a:ext cx="936104" cy="29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3635896" y="1543270"/>
            <a:ext cx="936104" cy="2899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팀 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A343CBB-6B09-4010-980E-402BE5836C90}"/>
              </a:ext>
            </a:extLst>
          </p:cNvPr>
          <p:cNvSpPr/>
          <p:nvPr/>
        </p:nvSpPr>
        <p:spPr>
          <a:xfrm>
            <a:off x="2699792" y="1543270"/>
            <a:ext cx="936104" cy="29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내 업무현황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63688" y="1844824"/>
            <a:ext cx="4608513" cy="3938997"/>
            <a:chOff x="2086385" y="1988840"/>
            <a:chExt cx="4608513" cy="4225510"/>
          </a:xfrm>
        </p:grpSpPr>
        <p:grpSp>
          <p:nvGrpSpPr>
            <p:cNvPr id="44" name="그룹 43"/>
            <p:cNvGrpSpPr/>
            <p:nvPr/>
          </p:nvGrpSpPr>
          <p:grpSpPr>
            <a:xfrm>
              <a:off x="2086385" y="1988840"/>
              <a:ext cx="4608513" cy="4225510"/>
              <a:chOff x="2086385" y="1988840"/>
              <a:chExt cx="4608513" cy="4225510"/>
            </a:xfrm>
          </p:grpSpPr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16200000" flipV="1">
                <a:off x="4225518" y="3079587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2442122"/>
                <a:ext cx="1763427" cy="37722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이등변 삼각형 47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5400000" flipV="1">
                <a:off x="4232786" y="4064170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4931470" y="1988840"/>
                <a:ext cx="1763427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팀 조직도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    +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4931470" y="2461979"/>
                <a:ext cx="1763427" cy="30337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1988840"/>
                <a:ext cx="1763427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내 부서 관리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2147404" y="2497987"/>
                <a:ext cx="1643499" cy="282941"/>
                <a:chOff x="2147404" y="2497987"/>
                <a:chExt cx="1643499" cy="282941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2147404" y="2497987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임직원 명단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이등변 삼각형 109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3540442" y="2572397"/>
                  <a:ext cx="198528" cy="17544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4986403" y="2930035"/>
                <a:ext cx="1643499" cy="282941"/>
                <a:chOff x="4986403" y="3043844"/>
                <a:chExt cx="1643499" cy="282941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4986403" y="3043844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팀       </a:t>
                  </a: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이등변 삼각형 107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6381823" y="3102781"/>
                  <a:ext cx="198528" cy="17544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4165008" y="270892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추가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08168" y="373575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984080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저  장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148248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취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 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2195736" y="2852935"/>
                <a:ext cx="1494025" cy="720081"/>
                <a:chOff x="-2268760" y="2480384"/>
                <a:chExt cx="1704122" cy="78995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xmlns="" id="{73F8B79B-8ADE-4A71-9368-874286CDF1AD}"/>
                    </a:ext>
                  </a:extLst>
                </p:cNvPr>
                <p:cNvSpPr/>
                <p:nvPr/>
              </p:nvSpPr>
              <p:spPr>
                <a:xfrm>
                  <a:off x="-2086644" y="3060643"/>
                  <a:ext cx="1522006" cy="209691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>
                      <a:solidFill>
                        <a:schemeClr val="bg1"/>
                      </a:solidFill>
                    </a:rPr>
                    <a:t>김미미</a:t>
                  </a:r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 대리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xmlns="" id="{73F8B79B-8ADE-4A71-9368-874286CDF1AD}"/>
                    </a:ext>
                  </a:extLst>
                </p:cNvPr>
                <p:cNvSpPr/>
                <p:nvPr/>
              </p:nvSpPr>
              <p:spPr>
                <a:xfrm>
                  <a:off x="-2086644" y="2796365"/>
                  <a:ext cx="1522006" cy="2050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홍길동 과장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-2268760" y="2859976"/>
                  <a:ext cx="122956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-2268760" y="3115871"/>
                  <a:ext cx="122956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xmlns="" id="{73F8B79B-8ADE-4A71-9368-874286CDF1AD}"/>
                    </a:ext>
                  </a:extLst>
                </p:cNvPr>
                <p:cNvSpPr/>
                <p:nvPr/>
              </p:nvSpPr>
              <p:spPr>
                <a:xfrm>
                  <a:off x="-2086644" y="2480384"/>
                  <a:ext cx="1522006" cy="2050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홍길동 과장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직선 연결선 127"/>
                <p:cNvCxnSpPr/>
                <p:nvPr/>
              </p:nvCxnSpPr>
              <p:spPr>
                <a:xfrm>
                  <a:off x="-2268760" y="2543995"/>
                  <a:ext cx="122956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355399" y="3645024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최성호 팀장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2195736" y="3703009"/>
              <a:ext cx="1077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355399" y="3890170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박병준 대리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2195736" y="3948155"/>
              <a:ext cx="1077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355399" y="4135316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이양우 대리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195736" y="4193301"/>
              <a:ext cx="1077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355399" y="4394226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서승</a:t>
              </a:r>
              <a:r>
                <a:rPr lang="ko-KR" altLang="en-US" sz="1100" dirty="0">
                  <a:solidFill>
                    <a:schemeClr val="tx1"/>
                  </a:solidFill>
                </a:rPr>
                <a:t>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사원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2195736" y="4452211"/>
              <a:ext cx="1077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355399" y="4682258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김보섭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사원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2195736" y="4740243"/>
              <a:ext cx="1077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87572" y="2569995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팀     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6382992" y="2628933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87572" y="3290075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팀       </a:t>
              </a:r>
              <a:r>
                <a:rPr lang="en-US" altLang="ko-KR" sz="1400" dirty="0">
                  <a:solidFill>
                    <a:schemeClr val="tx1"/>
                  </a:solidFill>
                </a:rPr>
                <a:t>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이등변 삼각형 133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rot="10800000" flipV="1">
              <a:off x="6382991" y="3325567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355399" y="4970290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유진호 사원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2195736" y="5028275"/>
              <a:ext cx="1077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355399" y="5258322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이민정 사원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195736" y="5316307"/>
              <a:ext cx="1077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355399" y="5546354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양한규 사원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2195736" y="5604339"/>
              <a:ext cx="1077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2355399" y="5834386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최두혁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사원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2195736" y="5892371"/>
              <a:ext cx="1077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47158" y="3653262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홍길동 과장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3962178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박병준 대리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4250210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김보섭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사원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4567364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양한규 사원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4884518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최성호 팀장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45989" y="5182072"/>
              <a:ext cx="1334362" cy="1911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</a:rPr>
                <a:t>김미미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 대리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040267" y="3703008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048321" y="4005064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5059580" y="4284858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5064797" y="4581128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076056" y="4924692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070464" y="5206009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434449" y="5877272"/>
            <a:ext cx="3987070" cy="216024"/>
            <a:chOff x="2961194" y="1916832"/>
            <a:chExt cx="3987070" cy="216024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xmlns="" id="{02AA3BBD-2B19-428F-B664-8E1F39E19FB1}"/>
                </a:ext>
              </a:extLst>
            </p:cNvPr>
            <p:cNvSpPr/>
            <p:nvPr/>
          </p:nvSpPr>
          <p:spPr>
            <a:xfrm>
              <a:off x="3691466" y="1916832"/>
              <a:ext cx="223224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검색할 내용을 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작성해주세요</a:t>
              </a:r>
            </a:p>
          </p:txBody>
        </p:sp>
        <p:sp>
          <p:nvSpPr>
            <p:cNvPr id="172" name="모서리가 둥근 직사각형 5">
              <a:extLst>
                <a:ext uri="{FF2B5EF4-FFF2-40B4-BE49-F238E27FC236}">
                  <a16:creationId xmlns:a16="http://schemas.microsoft.com/office/drawing/2014/main" xmlns="" id="{7AC62E90-5722-4282-B999-384B0B5A5514}"/>
                </a:ext>
              </a:extLst>
            </p:cNvPr>
            <p:cNvSpPr/>
            <p:nvPr/>
          </p:nvSpPr>
          <p:spPr>
            <a:xfrm>
              <a:off x="6021410" y="1916832"/>
              <a:ext cx="926854" cy="216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2961194" y="1916832"/>
              <a:ext cx="637596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---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2984149" y="1972121"/>
              <a:ext cx="149255" cy="10544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5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82121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84523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19673" y="1556792"/>
            <a:ext cx="5196576" cy="297559"/>
            <a:chOff x="1619673" y="1556792"/>
            <a:chExt cx="5552506" cy="297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1619673" y="1556792"/>
              <a:ext cx="936103" cy="2933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임직원관리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3299531" y="1556792"/>
              <a:ext cx="936103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2555776" y="1556792"/>
              <a:ext cx="756578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조직관리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4235634" y="1556792"/>
              <a:ext cx="1077161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전자결재관리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6236075" y="1556793"/>
              <a:ext cx="936104" cy="2975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5312795" y="1556792"/>
              <a:ext cx="936104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2AA3BBD-2B19-428F-B664-8E1F39E19FB1}"/>
              </a:ext>
            </a:extLst>
          </p:cNvPr>
          <p:cNvSpPr/>
          <p:nvPr/>
        </p:nvSpPr>
        <p:spPr>
          <a:xfrm>
            <a:off x="3719249" y="1927820"/>
            <a:ext cx="223224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검색할 내용을 </a:t>
            </a:r>
            <a:r>
              <a:rPr lang="ko-KR" altLang="en-US" sz="1200" dirty="0">
                <a:solidFill>
                  <a:schemeClr val="tx1"/>
                </a:solidFill>
              </a:rPr>
              <a:t>작성해주세요</a:t>
            </a:r>
          </a:p>
        </p:txBody>
      </p:sp>
      <p:sp>
        <p:nvSpPr>
          <p:cNvPr id="98" name="모서리가 둥근 직사각형 5">
            <a:extLst>
              <a:ext uri="{FF2B5EF4-FFF2-40B4-BE49-F238E27FC236}">
                <a16:creationId xmlns:a16="http://schemas.microsoft.com/office/drawing/2014/main" xmlns="" id="{7AC62E90-5722-4282-B999-384B0B5A5514}"/>
              </a:ext>
            </a:extLst>
          </p:cNvPr>
          <p:cNvSpPr/>
          <p:nvPr/>
        </p:nvSpPr>
        <p:spPr>
          <a:xfrm>
            <a:off x="6049193" y="1927820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DFFD550E-2F2F-4554-8928-1A7BF1C9F2F2}"/>
              </a:ext>
            </a:extLst>
          </p:cNvPr>
          <p:cNvSpPr/>
          <p:nvPr/>
        </p:nvSpPr>
        <p:spPr>
          <a:xfrm>
            <a:off x="2988977" y="1927820"/>
            <a:ext cx="6375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---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xmlns="" id="{DBF6BB51-32E4-4588-81DD-3BA6ACE260C3}"/>
              </a:ext>
            </a:extLst>
          </p:cNvPr>
          <p:cNvSpPr/>
          <p:nvPr/>
        </p:nvSpPr>
        <p:spPr>
          <a:xfrm flipV="1">
            <a:off x="3011932" y="1983109"/>
            <a:ext cx="149255" cy="105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F3E7F874-270B-48B5-A513-A5D298BCE97A}"/>
              </a:ext>
            </a:extLst>
          </p:cNvPr>
          <p:cNvGrpSpPr/>
          <p:nvPr/>
        </p:nvGrpSpPr>
        <p:grpSpPr>
          <a:xfrm>
            <a:off x="2395364" y="5239112"/>
            <a:ext cx="3500563" cy="278120"/>
            <a:chOff x="2156511" y="5486562"/>
            <a:chExt cx="3500563" cy="278120"/>
          </a:xfrm>
        </p:grpSpPr>
        <p:sp>
          <p:nvSpPr>
            <p:cNvPr id="105" name="모서리가 둥근 직사각형 79">
              <a:extLst>
                <a:ext uri="{FF2B5EF4-FFF2-40B4-BE49-F238E27FC236}">
                  <a16:creationId xmlns:a16="http://schemas.microsoft.com/office/drawing/2014/main" xmlns="" id="{3D8295AB-582F-43EB-BA7B-0C37273C826C}"/>
                </a:ext>
              </a:extLst>
            </p:cNvPr>
            <p:cNvSpPr/>
            <p:nvPr/>
          </p:nvSpPr>
          <p:spPr>
            <a:xfrm>
              <a:off x="2478813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80">
              <a:extLst>
                <a:ext uri="{FF2B5EF4-FFF2-40B4-BE49-F238E27FC236}">
                  <a16:creationId xmlns:a16="http://schemas.microsoft.com/office/drawing/2014/main" xmlns="" id="{511BDFD9-9636-478B-83D7-5DFE6C963F94}"/>
                </a:ext>
              </a:extLst>
            </p:cNvPr>
            <p:cNvSpPr/>
            <p:nvPr/>
          </p:nvSpPr>
          <p:spPr>
            <a:xfrm>
              <a:off x="2797611" y="5486870"/>
              <a:ext cx="318798" cy="27781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2" name="모서리가 둥근 직사각형 81">
              <a:extLst>
                <a:ext uri="{FF2B5EF4-FFF2-40B4-BE49-F238E27FC236}">
                  <a16:creationId xmlns:a16="http://schemas.microsoft.com/office/drawing/2014/main" xmlns="" id="{39240DCF-3EA0-4FA6-9C9F-6E74EB5C7FD2}"/>
                </a:ext>
              </a:extLst>
            </p:cNvPr>
            <p:cNvSpPr/>
            <p:nvPr/>
          </p:nvSpPr>
          <p:spPr>
            <a:xfrm>
              <a:off x="3116409" y="5486869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82">
              <a:extLst>
                <a:ext uri="{FF2B5EF4-FFF2-40B4-BE49-F238E27FC236}">
                  <a16:creationId xmlns:a16="http://schemas.microsoft.com/office/drawing/2014/main" xmlns="" id="{90A533FE-396B-4FCD-A473-0564BA8C5B8B}"/>
                </a:ext>
              </a:extLst>
            </p:cNvPr>
            <p:cNvSpPr/>
            <p:nvPr/>
          </p:nvSpPr>
          <p:spPr>
            <a:xfrm>
              <a:off x="3426843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83">
              <a:extLst>
                <a:ext uri="{FF2B5EF4-FFF2-40B4-BE49-F238E27FC236}">
                  <a16:creationId xmlns:a16="http://schemas.microsoft.com/office/drawing/2014/main" xmlns="" id="{DB8A0213-9679-4730-BBEB-B849545B3054}"/>
                </a:ext>
              </a:extLst>
            </p:cNvPr>
            <p:cNvSpPr/>
            <p:nvPr/>
          </p:nvSpPr>
          <p:spPr>
            <a:xfrm>
              <a:off x="3745641" y="5486868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5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84">
              <a:extLst>
                <a:ext uri="{FF2B5EF4-FFF2-40B4-BE49-F238E27FC236}">
                  <a16:creationId xmlns:a16="http://schemas.microsoft.com/office/drawing/2014/main" xmlns="" id="{4FA5E6F8-3115-4F22-9C13-A33EAB2C82D3}"/>
                </a:ext>
              </a:extLst>
            </p:cNvPr>
            <p:cNvSpPr/>
            <p:nvPr/>
          </p:nvSpPr>
          <p:spPr>
            <a:xfrm>
              <a:off x="4063084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6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모서리가 둥근 직사각형 85">
              <a:extLst>
                <a:ext uri="{FF2B5EF4-FFF2-40B4-BE49-F238E27FC236}">
                  <a16:creationId xmlns:a16="http://schemas.microsoft.com/office/drawing/2014/main" xmlns="" id="{21A43BD0-538F-40B1-A347-AD3755363282}"/>
                </a:ext>
              </a:extLst>
            </p:cNvPr>
            <p:cNvSpPr/>
            <p:nvPr/>
          </p:nvSpPr>
          <p:spPr>
            <a:xfrm>
              <a:off x="4381882" y="5486867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7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86">
              <a:extLst>
                <a:ext uri="{FF2B5EF4-FFF2-40B4-BE49-F238E27FC236}">
                  <a16:creationId xmlns:a16="http://schemas.microsoft.com/office/drawing/2014/main" xmlns="" id="{A1DAAC2D-DE78-4B11-890D-C6191D630BC0}"/>
                </a:ext>
              </a:extLst>
            </p:cNvPr>
            <p:cNvSpPr/>
            <p:nvPr/>
          </p:nvSpPr>
          <p:spPr>
            <a:xfrm>
              <a:off x="4700680" y="5486866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8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모서리가 둥근 직사각형 87">
              <a:extLst>
                <a:ext uri="{FF2B5EF4-FFF2-40B4-BE49-F238E27FC236}">
                  <a16:creationId xmlns:a16="http://schemas.microsoft.com/office/drawing/2014/main" xmlns="" id="{177A3ECB-1372-4F26-A694-9E4EA04F64AB}"/>
                </a:ext>
              </a:extLst>
            </p:cNvPr>
            <p:cNvSpPr/>
            <p:nvPr/>
          </p:nvSpPr>
          <p:spPr>
            <a:xfrm>
              <a:off x="5019478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9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88">
              <a:extLst>
                <a:ext uri="{FF2B5EF4-FFF2-40B4-BE49-F238E27FC236}">
                  <a16:creationId xmlns:a16="http://schemas.microsoft.com/office/drawing/2014/main" xmlns="" id="{EE348E2C-D4DD-42F0-B65C-C4264180D3F1}"/>
                </a:ext>
              </a:extLst>
            </p:cNvPr>
            <p:cNvSpPr/>
            <p:nvPr/>
          </p:nvSpPr>
          <p:spPr>
            <a:xfrm>
              <a:off x="5338276" y="5486871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xmlns="" id="{6B5F433F-8DC2-4465-BBE4-12A1BD8CC44D}"/>
                </a:ext>
              </a:extLst>
            </p:cNvPr>
            <p:cNvSpPr/>
            <p:nvPr/>
          </p:nvSpPr>
          <p:spPr>
            <a:xfrm rot="16200000" flipV="1">
              <a:off x="5395069" y="5541287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모서리가 둥근 직사각형 88">
              <a:extLst>
                <a:ext uri="{FF2B5EF4-FFF2-40B4-BE49-F238E27FC236}">
                  <a16:creationId xmlns:a16="http://schemas.microsoft.com/office/drawing/2014/main" xmlns="" id="{4B5AEFA7-5672-4C00-8C77-D0AE0287C465}"/>
                </a:ext>
              </a:extLst>
            </p:cNvPr>
            <p:cNvSpPr/>
            <p:nvPr/>
          </p:nvSpPr>
          <p:spPr>
            <a:xfrm>
              <a:off x="2156511" y="5486562"/>
              <a:ext cx="318798" cy="2778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xmlns="" id="{07363135-DF1D-4D7E-B28B-ABC75E29730E}"/>
                </a:ext>
              </a:extLst>
            </p:cNvPr>
            <p:cNvSpPr/>
            <p:nvPr/>
          </p:nvSpPr>
          <p:spPr>
            <a:xfrm rot="5400000" flipV="1">
              <a:off x="2213304" y="5540978"/>
              <a:ext cx="205211" cy="17979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6087"/>
              </p:ext>
            </p:extLst>
          </p:nvPr>
        </p:nvGraphicFramePr>
        <p:xfrm>
          <a:off x="1586311" y="2276872"/>
          <a:ext cx="5433961" cy="280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4156"/>
              </a:tblGrid>
              <a:tr h="2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사원번호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직급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입사일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사원 상태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홍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대리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재직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홍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과장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재직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박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대리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김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과장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김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대리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홍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과장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박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대리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2018-10-01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홍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과장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이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대리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홍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과장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2018-11-29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51" name="모서리가 둥근 직사각형 5">
            <a:extLst>
              <a:ext uri="{FF2B5EF4-FFF2-40B4-BE49-F238E27FC236}">
                <a16:creationId xmlns:a16="http://schemas.microsoft.com/office/drawing/2014/main" xmlns="" id="{7AC62E90-5722-4282-B999-384B0B5A5514}"/>
              </a:ext>
            </a:extLst>
          </p:cNvPr>
          <p:cNvSpPr/>
          <p:nvPr/>
        </p:nvSpPr>
        <p:spPr>
          <a:xfrm>
            <a:off x="6093418" y="5661248"/>
            <a:ext cx="926854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8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21096" y="1211097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81416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04338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19673" y="1556792"/>
            <a:ext cx="5196576" cy="297559"/>
            <a:chOff x="1619673" y="1556792"/>
            <a:chExt cx="5552506" cy="297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1619673" y="1556792"/>
              <a:ext cx="936103" cy="2933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임직원관리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3299531" y="1556792"/>
              <a:ext cx="936103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2555776" y="1556792"/>
              <a:ext cx="756578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조직관리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4235634" y="1556792"/>
              <a:ext cx="1077161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전자결재관리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6236075" y="1556793"/>
              <a:ext cx="936104" cy="2975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5312795" y="1556792"/>
              <a:ext cx="936104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619671" y="1844824"/>
            <a:ext cx="5196577" cy="4172853"/>
            <a:chOff x="1760512" y="1844824"/>
            <a:chExt cx="4971728" cy="417285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71F2B62-D99F-4F78-B4AA-87F83F7DCF4C}"/>
                </a:ext>
              </a:extLst>
            </p:cNvPr>
            <p:cNvSpPr/>
            <p:nvPr/>
          </p:nvSpPr>
          <p:spPr>
            <a:xfrm>
              <a:off x="5004048" y="5737312"/>
              <a:ext cx="791294" cy="2803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취소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3207679" y="1844824"/>
              <a:ext cx="3521385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4379168" y="2297191"/>
              <a:ext cx="1148569" cy="3642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 smtClean="0">
                  <a:solidFill>
                    <a:schemeClr val="tx1"/>
                  </a:solidFill>
                </a:rPr>
                <a:t>2017-06-11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3346275" y="2013835"/>
              <a:ext cx="1442696" cy="22928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Id(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사원번호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/>
            <p:cNvCxnSpPr>
              <a:endCxn id="50" idx="3"/>
            </p:cNvCxnSpPr>
            <p:nvPr/>
          </p:nvCxnSpPr>
          <p:spPr>
            <a:xfrm>
              <a:off x="3200672" y="2276872"/>
              <a:ext cx="3528392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3274267" y="2298473"/>
              <a:ext cx="1104901" cy="3642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입사일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C71F2B62-D99F-4F78-B4AA-87F83F7DCF4C}"/>
                </a:ext>
              </a:extLst>
            </p:cNvPr>
            <p:cNvSpPr/>
            <p:nvPr/>
          </p:nvSpPr>
          <p:spPr>
            <a:xfrm>
              <a:off x="1762099" y="1844824"/>
              <a:ext cx="1445580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4424808" y="2013835"/>
              <a:ext cx="1512168" cy="2437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5936976" y="2013835"/>
              <a:ext cx="648072" cy="2437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직급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760512" y="3232788"/>
              <a:ext cx="4971728" cy="2300859"/>
              <a:chOff x="1760512" y="3729130"/>
              <a:chExt cx="4971728" cy="2300859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0" y="3729130"/>
                <a:ext cx="1445579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이메일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80" y="3731892"/>
                <a:ext cx="3521384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mimi@mimi.com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0" y="4001922"/>
                <a:ext cx="1445579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연락처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0" y="4271952"/>
                <a:ext cx="1445580" cy="309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주소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1" y="4581128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생년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월일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성별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80" y="3997064"/>
                <a:ext cx="3521384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010-1234-4567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79" y="4267094"/>
                <a:ext cx="3521386" cy="309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대전 광역시 서구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둔산동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80" y="4576270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1980-07-07(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남자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1760512" y="5153136"/>
                <a:ext cx="4971728" cy="876853"/>
                <a:chOff x="1691680" y="4496363"/>
                <a:chExt cx="4971728" cy="876853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1691680" y="4496363"/>
                  <a:ext cx="1445580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휴직일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3137259" y="4497855"/>
                  <a:ext cx="3521386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1694489" y="4791635"/>
                  <a:ext cx="1445580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복귀일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3140068" y="4793127"/>
                  <a:ext cx="3521386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1696443" y="5085184"/>
                  <a:ext cx="1445580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퇴사일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3142022" y="5083501"/>
                  <a:ext cx="3521386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0512" y="4863612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상태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6091" y="4865104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재직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C71F2B62-D99F-4F78-B4AA-87F83F7DCF4C}"/>
                </a:ext>
              </a:extLst>
            </p:cNvPr>
            <p:cNvSpPr/>
            <p:nvPr/>
          </p:nvSpPr>
          <p:spPr>
            <a:xfrm>
              <a:off x="5940152" y="5733256"/>
              <a:ext cx="791294" cy="2803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수정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3688" y="2708920"/>
              <a:ext cx="1445579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패스워드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9268" y="2711682"/>
              <a:ext cx="3521384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********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2705491" y="2473325"/>
              <a:ext cx="498357" cy="2355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수정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5276" y="2971836"/>
              <a:ext cx="1445579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패스워드 확인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10856" y="2974598"/>
              <a:ext cx="3521384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********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5399695" y="3775610"/>
              <a:ext cx="1332545" cy="3014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우편번호찾기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0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21096" y="1211097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22777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81013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19673" y="1556792"/>
            <a:ext cx="5196576" cy="297559"/>
            <a:chOff x="1619673" y="1556792"/>
            <a:chExt cx="5552506" cy="297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1619673" y="1556792"/>
              <a:ext cx="936103" cy="2933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임직원관리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3299531" y="1556792"/>
              <a:ext cx="936103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2555776" y="1556792"/>
              <a:ext cx="756578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조직관리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4235634" y="1556792"/>
              <a:ext cx="1077161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전자결재관리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6236075" y="1556793"/>
              <a:ext cx="936104" cy="2975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5312795" y="1556792"/>
              <a:ext cx="936104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619671" y="1844824"/>
            <a:ext cx="5196577" cy="4172853"/>
            <a:chOff x="1760512" y="1844824"/>
            <a:chExt cx="4971728" cy="417285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71F2B62-D99F-4F78-B4AA-87F83F7DCF4C}"/>
                </a:ext>
              </a:extLst>
            </p:cNvPr>
            <p:cNvSpPr/>
            <p:nvPr/>
          </p:nvSpPr>
          <p:spPr>
            <a:xfrm>
              <a:off x="5004048" y="5737312"/>
              <a:ext cx="791294" cy="2803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취소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3207679" y="1844824"/>
              <a:ext cx="3521385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4379168" y="2297191"/>
              <a:ext cx="1148569" cy="3642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 smtClean="0">
                  <a:solidFill>
                    <a:schemeClr val="tx1"/>
                  </a:solidFill>
                </a:rPr>
                <a:t>2017-06-11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3346275" y="2013835"/>
              <a:ext cx="1442696" cy="22928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Id(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사원번호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/>
            <p:cNvCxnSpPr>
              <a:endCxn id="50" idx="3"/>
            </p:cNvCxnSpPr>
            <p:nvPr/>
          </p:nvCxnSpPr>
          <p:spPr>
            <a:xfrm>
              <a:off x="3200672" y="2276872"/>
              <a:ext cx="3528392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3274267" y="2298473"/>
              <a:ext cx="1104901" cy="3642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입사일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C71F2B62-D99F-4F78-B4AA-87F83F7DCF4C}"/>
                </a:ext>
              </a:extLst>
            </p:cNvPr>
            <p:cNvSpPr/>
            <p:nvPr/>
          </p:nvSpPr>
          <p:spPr>
            <a:xfrm>
              <a:off x="1762099" y="1844824"/>
              <a:ext cx="1445580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4424808" y="2013835"/>
              <a:ext cx="1512168" cy="2437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5936976" y="2013835"/>
              <a:ext cx="648072" cy="2437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직급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760512" y="3232788"/>
              <a:ext cx="4971728" cy="2300859"/>
              <a:chOff x="1760512" y="3729130"/>
              <a:chExt cx="4971728" cy="2300859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0" y="3729130"/>
                <a:ext cx="1445579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이메일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80" y="3731892"/>
                <a:ext cx="3521384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mimi@mimi.com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0" y="4001922"/>
                <a:ext cx="1445579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연락처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0" y="4271952"/>
                <a:ext cx="1445580" cy="309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주소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2101" y="4581128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생년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월일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성별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80" y="3997064"/>
                <a:ext cx="3521384" cy="270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010-1234-4567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79" y="4267094"/>
                <a:ext cx="3521386" cy="309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대전 광역시 서구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둔산동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7680" y="4576270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1980-07-07(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남자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1760512" y="5153136"/>
                <a:ext cx="4971728" cy="876853"/>
                <a:chOff x="1691680" y="4496363"/>
                <a:chExt cx="4971728" cy="876853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1691680" y="4496363"/>
                  <a:ext cx="1445580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휴직일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3137259" y="4497855"/>
                  <a:ext cx="3521386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1694489" y="4791635"/>
                  <a:ext cx="1445580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복귀일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3140068" y="4793127"/>
                  <a:ext cx="3521386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1696443" y="5085184"/>
                  <a:ext cx="1445580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퇴사일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xmlns="" id="{D3401747-3F89-405C-B574-7D1215195160}"/>
                    </a:ext>
                  </a:extLst>
                </p:cNvPr>
                <p:cNvSpPr/>
                <p:nvPr/>
              </p:nvSpPr>
              <p:spPr>
                <a:xfrm>
                  <a:off x="3142022" y="5083501"/>
                  <a:ext cx="3521386" cy="2880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1760512" y="4863612"/>
                <a:ext cx="14455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상태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D3401747-3F89-405C-B574-7D1215195160}"/>
                  </a:ext>
                </a:extLst>
              </p:cNvPr>
              <p:cNvSpPr/>
              <p:nvPr/>
            </p:nvSpPr>
            <p:spPr>
              <a:xfrm>
                <a:off x="3206091" y="4865104"/>
                <a:ext cx="3521386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재직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C71F2B62-D99F-4F78-B4AA-87F83F7DCF4C}"/>
                </a:ext>
              </a:extLst>
            </p:cNvPr>
            <p:cNvSpPr/>
            <p:nvPr/>
          </p:nvSpPr>
          <p:spPr>
            <a:xfrm>
              <a:off x="5940152" y="5733256"/>
              <a:ext cx="791294" cy="2803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등록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3688" y="2708920"/>
              <a:ext cx="1445579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패스워드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09268" y="2711682"/>
              <a:ext cx="3521384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********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772CF132-997E-4E95-A91F-7F04BF544B44}"/>
                </a:ext>
              </a:extLst>
            </p:cNvPr>
            <p:cNvSpPr/>
            <p:nvPr/>
          </p:nvSpPr>
          <p:spPr>
            <a:xfrm>
              <a:off x="2705491" y="2473325"/>
              <a:ext cx="498357" cy="2355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등록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1765276" y="2971836"/>
              <a:ext cx="1445579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패스워드 확인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3210856" y="2974598"/>
              <a:ext cx="3521384" cy="270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********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D3401747-3F89-405C-B574-7D1215195160}"/>
                </a:ext>
              </a:extLst>
            </p:cNvPr>
            <p:cNvSpPr/>
            <p:nvPr/>
          </p:nvSpPr>
          <p:spPr>
            <a:xfrm>
              <a:off x="5399695" y="3775610"/>
              <a:ext cx="1332545" cy="3014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우편번호찾기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4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65691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3738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19673" y="1556792"/>
            <a:ext cx="5196576" cy="297559"/>
            <a:chOff x="1619673" y="1556792"/>
            <a:chExt cx="5552506" cy="297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1619673" y="1556792"/>
              <a:ext cx="936103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임직원관리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3299531" y="1556792"/>
              <a:ext cx="936103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2555776" y="1556792"/>
              <a:ext cx="756578" cy="2933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조직관리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4235634" y="1556792"/>
              <a:ext cx="1077161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전자결재관리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6236075" y="1556793"/>
              <a:ext cx="936104" cy="2975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5312795" y="1556792"/>
              <a:ext cx="936104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858385" y="1916832"/>
            <a:ext cx="4608513" cy="3691901"/>
            <a:chOff x="2086385" y="1988840"/>
            <a:chExt cx="4608513" cy="4225510"/>
          </a:xfrm>
        </p:grpSpPr>
        <p:grpSp>
          <p:nvGrpSpPr>
            <p:cNvPr id="50" name="그룹 49"/>
            <p:cNvGrpSpPr/>
            <p:nvPr/>
          </p:nvGrpSpPr>
          <p:grpSpPr>
            <a:xfrm>
              <a:off x="2086385" y="1988840"/>
              <a:ext cx="4608513" cy="4225510"/>
              <a:chOff x="2086385" y="1988840"/>
              <a:chExt cx="4608513" cy="4225510"/>
            </a:xfrm>
          </p:grpSpPr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16200000" flipV="1">
                <a:off x="4225518" y="3079587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2442122"/>
                <a:ext cx="1763427" cy="37722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이등변 삼각형 116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5400000" flipV="1">
                <a:off x="4232786" y="4064170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4931470" y="1988840"/>
                <a:ext cx="1763427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조직도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4931470" y="2461979"/>
                <a:ext cx="1763427" cy="30337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1988840"/>
                <a:ext cx="1763427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조직 관리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그룹 120"/>
              <p:cNvGrpSpPr/>
              <p:nvPr/>
            </p:nvGrpSpPr>
            <p:grpSpPr>
              <a:xfrm>
                <a:off x="2147404" y="2497987"/>
                <a:ext cx="1643499" cy="282941"/>
                <a:chOff x="2147404" y="2497987"/>
                <a:chExt cx="1643499" cy="282941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2147404" y="2497987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추가할 부서명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이등변 삼각형 138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3540442" y="2572397"/>
                  <a:ext cx="198528" cy="17544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4986403" y="2930035"/>
                <a:ext cx="1643499" cy="282941"/>
                <a:chOff x="4986403" y="3043844"/>
                <a:chExt cx="1643499" cy="282941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4986403" y="3043844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부서명       </a:t>
                  </a: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이등변 삼각형 136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6381823" y="3102781"/>
                  <a:ext cx="198528" cy="17544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sp>
            <p:nvSpPr>
              <p:cNvPr id="123" name="직사각형 122"/>
              <p:cNvSpPr/>
              <p:nvPr/>
            </p:nvSpPr>
            <p:spPr>
              <a:xfrm>
                <a:off x="4165008" y="270892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추가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4208168" y="373575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984080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저  장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148248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취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 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87572" y="2569995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부서명     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6382992" y="2628933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87572" y="3290075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부서명       </a:t>
              </a:r>
              <a:r>
                <a:rPr lang="en-US" altLang="ko-KR" sz="1400" dirty="0">
                  <a:solidFill>
                    <a:schemeClr val="tx1"/>
                  </a:solidFill>
                </a:rPr>
                <a:t>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rot="10800000" flipV="1">
              <a:off x="6382991" y="3325567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47158" y="3653262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3962178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4250210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4567364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4884518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040267" y="3703008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048321" y="4005064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059580" y="4284858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064797" y="4581128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076056" y="4924692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11383" y="2750715"/>
            <a:ext cx="1334362" cy="17422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영업부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2051720" y="2804768"/>
            <a:ext cx="1077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11383" y="3182763"/>
            <a:ext cx="1334362" cy="17422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기획부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2051720" y="3236816"/>
            <a:ext cx="1077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11383" y="3614811"/>
            <a:ext cx="1334362" cy="17422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경영지원부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7" name="직선 연결선 156"/>
          <p:cNvCxnSpPr/>
          <p:nvPr/>
        </p:nvCxnSpPr>
        <p:spPr>
          <a:xfrm>
            <a:off x="2051720" y="3668864"/>
            <a:ext cx="1077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11383" y="4046859"/>
            <a:ext cx="1334362" cy="17422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인시부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2051720" y="4100912"/>
            <a:ext cx="1077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11383" y="4478907"/>
            <a:ext cx="1334362" cy="17422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r>
              <a:rPr lang="ko-KR" altLang="en-US" sz="1100" dirty="0" smtClean="0">
                <a:solidFill>
                  <a:schemeClr val="tx1"/>
                </a:solidFill>
              </a:rPr>
              <a:t>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2051720" y="4532960"/>
            <a:ext cx="1077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11383" y="4910955"/>
            <a:ext cx="1334362" cy="17422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마케팅부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2051720" y="4965008"/>
            <a:ext cx="1077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9" name="그룹 3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전자결재 메뉴를 클릭하면 본인이 작성한 전자결재 리스트가 보여진다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기안함에 있는 기안 상신함을 누르면 본인이 작성한 기안함 리스트를 확인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하단에 문서작성을 클릭하면 기안에 관련한 기본 폼이 화면에 나타난다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47583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approval.jsp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44856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51520" y="1052736"/>
            <a:ext cx="792088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000" b="1" dirty="0">
                <a:solidFill>
                  <a:schemeClr val="tx1"/>
                </a:solidFill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결재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기안함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38600" y="2503884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기안 상신함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8400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결재함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4952156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수신함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33636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임시 보관함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33636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완료함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589409"/>
            <a:ext cx="5580620" cy="452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33636" y="416006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33636" y="4448100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반려함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38600" y="387203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81942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8912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19673" y="1556792"/>
            <a:ext cx="5196576" cy="297559"/>
            <a:chOff x="1619673" y="1556792"/>
            <a:chExt cx="5552506" cy="297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1619673" y="1556792"/>
              <a:ext cx="936103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임직원관리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3299531" y="1556792"/>
              <a:ext cx="936103" cy="2933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게시판 관리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2555776" y="1556792"/>
              <a:ext cx="756578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조직관리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4235634" y="1556792"/>
              <a:ext cx="1077161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전자결재관리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6236075" y="1556793"/>
              <a:ext cx="936104" cy="2975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5312795" y="1556792"/>
              <a:ext cx="936104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07703" y="1916832"/>
            <a:ext cx="4608513" cy="3691901"/>
            <a:chOff x="2086385" y="1988840"/>
            <a:chExt cx="4608513" cy="4225510"/>
          </a:xfrm>
        </p:grpSpPr>
        <p:grpSp>
          <p:nvGrpSpPr>
            <p:cNvPr id="50" name="그룹 49"/>
            <p:cNvGrpSpPr/>
            <p:nvPr/>
          </p:nvGrpSpPr>
          <p:grpSpPr>
            <a:xfrm>
              <a:off x="2086385" y="1988840"/>
              <a:ext cx="4608513" cy="4225510"/>
              <a:chOff x="2086385" y="1988840"/>
              <a:chExt cx="4608513" cy="4225510"/>
            </a:xfrm>
          </p:grpSpPr>
          <p:sp>
            <p:nvSpPr>
              <p:cNvPr id="78" name="이등변 삼각형 77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16200000" flipV="1">
                <a:off x="4225518" y="3079587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2442122"/>
                <a:ext cx="1763427" cy="37722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이등변 삼각형 79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5400000" flipV="1">
                <a:off x="4232786" y="4064170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4931470" y="2461979"/>
                <a:ext cx="1763427" cy="24592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1988840"/>
                <a:ext cx="1763427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게시판 관리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2147404" y="2497987"/>
                <a:ext cx="1649678" cy="282941"/>
                <a:chOff x="2147404" y="2497987"/>
                <a:chExt cx="1649678" cy="282941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2147404" y="2497987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추가할 </a:t>
                  </a:r>
                  <a:r>
                    <a:rPr lang="ko-KR" altLang="en-US" sz="1000" dirty="0" err="1" smtClean="0">
                      <a:solidFill>
                        <a:schemeClr val="tx1"/>
                      </a:solidFill>
                    </a:rPr>
                    <a:t>카테고리명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이등변 삼각형 103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3598554" y="2555139"/>
                  <a:ext cx="198528" cy="175442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4986403" y="2930035"/>
                <a:ext cx="1643499" cy="282941"/>
                <a:chOff x="4986403" y="3043844"/>
                <a:chExt cx="1643499" cy="282941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4986403" y="3043844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공지사항      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+-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이등변 삼각형 101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6381823" y="3102781"/>
                  <a:ext cx="198528" cy="17544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sp>
            <p:nvSpPr>
              <p:cNvPr id="86" name="직사각형 85"/>
              <p:cNvSpPr/>
              <p:nvPr/>
            </p:nvSpPr>
            <p:spPr>
              <a:xfrm>
                <a:off x="4165008" y="270892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추가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08168" y="373575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984080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저  장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148248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취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 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87572" y="2569995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이모저모    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+-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6382992" y="2628933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87572" y="3290075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자유게시판 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+-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rot="10800000" flipV="1">
              <a:off x="6382991" y="3325567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47158" y="3653262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우리끼리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3962178"/>
              <a:ext cx="1334362" cy="186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취미공</a:t>
              </a:r>
              <a:r>
                <a:rPr lang="ko-KR" altLang="en-US" sz="1100" dirty="0">
                  <a:solidFill>
                    <a:schemeClr val="tx1"/>
                  </a:solidFill>
                </a:rPr>
                <a:t>유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040267" y="3703008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48321" y="4005064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11383" y="2750715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자유게시판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03730" y="2814784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187365" y="3599018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979712" y="3663087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187365" y="4319098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이모저모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979712" y="4383167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81942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8912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19673" y="1556792"/>
            <a:ext cx="5196576" cy="297559"/>
            <a:chOff x="1619673" y="1556792"/>
            <a:chExt cx="5552506" cy="297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1619673" y="1556792"/>
              <a:ext cx="936103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임직원관리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3299531" y="1556792"/>
              <a:ext cx="936103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2555776" y="1556792"/>
              <a:ext cx="756578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조직관리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4235634" y="1556792"/>
              <a:ext cx="1077161" cy="2933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전자결재관리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6236075" y="1556793"/>
              <a:ext cx="936104" cy="2975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5312795" y="1556792"/>
              <a:ext cx="936104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79711" y="2041355"/>
            <a:ext cx="4608513" cy="3691901"/>
            <a:chOff x="2086385" y="1988840"/>
            <a:chExt cx="4608513" cy="4225510"/>
          </a:xfrm>
        </p:grpSpPr>
        <p:grpSp>
          <p:nvGrpSpPr>
            <p:cNvPr id="50" name="그룹 49"/>
            <p:cNvGrpSpPr/>
            <p:nvPr/>
          </p:nvGrpSpPr>
          <p:grpSpPr>
            <a:xfrm>
              <a:off x="2086385" y="1988840"/>
              <a:ext cx="4608513" cy="4225510"/>
              <a:chOff x="2086385" y="1988840"/>
              <a:chExt cx="4608513" cy="4225510"/>
            </a:xfrm>
          </p:grpSpPr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16200000" flipV="1">
                <a:off x="4225518" y="3079587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2442122"/>
                <a:ext cx="1763427" cy="37722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5400000" flipV="1">
                <a:off x="4232786" y="4064170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4931470" y="2461979"/>
                <a:ext cx="1763427" cy="24592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1988840"/>
                <a:ext cx="1763427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전자결재 관리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2147404" y="2497987"/>
                <a:ext cx="1649678" cy="282941"/>
                <a:chOff x="2147404" y="2497987"/>
                <a:chExt cx="1649678" cy="282941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2147404" y="2497987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추가할 전재결재 명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이등변 삼각형 85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3598554" y="2555139"/>
                  <a:ext cx="198528" cy="175442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4986403" y="2930035"/>
                <a:ext cx="1643499" cy="282941"/>
                <a:chOff x="4986403" y="3043844"/>
                <a:chExt cx="1643499" cy="282941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4986403" y="3043844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결재함      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+-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이등변 삼각형 83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6381823" y="3102781"/>
                  <a:ext cx="198528" cy="17544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4165008" y="270892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추가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4208168" y="373575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984080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저  장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148248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취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 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87572" y="2569995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기안함    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+-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6382992" y="2628933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87572" y="4071542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수신함    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+-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rot="10800000" flipV="1">
              <a:off x="6382991" y="4107034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47158" y="3329801"/>
              <a:ext cx="1334362" cy="186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우리끼리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3638717"/>
              <a:ext cx="1334362" cy="186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취미공</a:t>
              </a:r>
              <a:r>
                <a:rPr lang="ko-KR" altLang="en-US" sz="1100" dirty="0">
                  <a:solidFill>
                    <a:schemeClr val="tx1"/>
                  </a:solidFill>
                </a:rPr>
                <a:t>유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40267" y="3379547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48321" y="3681604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83391" y="2875238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기안함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075738" y="2939307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59373" y="3723541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결재함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051720" y="3787610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59373" y="4443621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수신함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051720" y="4507690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81942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8912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19673" y="1556792"/>
            <a:ext cx="5196576" cy="297559"/>
            <a:chOff x="1619673" y="1556792"/>
            <a:chExt cx="5552506" cy="297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1619673" y="1556792"/>
              <a:ext cx="936103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임직원관리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3299531" y="1556792"/>
              <a:ext cx="936103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2555776" y="1556792"/>
              <a:ext cx="756578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조직관리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4235634" y="1556792"/>
              <a:ext cx="1077161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전자결재관리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6236075" y="1556793"/>
              <a:ext cx="936104" cy="2975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업무관리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5312795" y="1556792"/>
              <a:ext cx="936104" cy="2933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문서관리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79711" y="2041355"/>
            <a:ext cx="4608513" cy="3691901"/>
            <a:chOff x="2086385" y="1988840"/>
            <a:chExt cx="4608513" cy="4225510"/>
          </a:xfrm>
        </p:grpSpPr>
        <p:grpSp>
          <p:nvGrpSpPr>
            <p:cNvPr id="50" name="그룹 49"/>
            <p:cNvGrpSpPr/>
            <p:nvPr/>
          </p:nvGrpSpPr>
          <p:grpSpPr>
            <a:xfrm>
              <a:off x="2086385" y="1988840"/>
              <a:ext cx="4608513" cy="4225510"/>
              <a:chOff x="2086385" y="1988840"/>
              <a:chExt cx="4608513" cy="4225510"/>
            </a:xfrm>
          </p:grpSpPr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16200000" flipV="1">
                <a:off x="4225518" y="3079587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2442122"/>
                <a:ext cx="1763427" cy="37722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5400000" flipV="1">
                <a:off x="4232786" y="4064170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4931470" y="2461979"/>
                <a:ext cx="1763427" cy="24592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1988840"/>
                <a:ext cx="1763427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문서 관리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2147404" y="2497987"/>
                <a:ext cx="1649678" cy="282941"/>
                <a:chOff x="2147404" y="2497987"/>
                <a:chExt cx="1649678" cy="282941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2147404" y="2497987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추가할 문서관리 명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이등변 삼각형 85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3598554" y="2555139"/>
                  <a:ext cx="198528" cy="175442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4986403" y="2930035"/>
                <a:ext cx="1643499" cy="282941"/>
                <a:chOff x="4986403" y="3043844"/>
                <a:chExt cx="1643499" cy="282941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4986403" y="3043844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개인문서함  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+-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이등변 삼각형 83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6381823" y="3102781"/>
                  <a:ext cx="198528" cy="17544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4165008" y="270892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추가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4208168" y="373575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984080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저  장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148248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취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 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DFFD550E-2F2F-4554-8928-1A7BF1C9F2F2}"/>
                </a:ext>
              </a:extLst>
            </p:cNvPr>
            <p:cNvSpPr/>
            <p:nvPr/>
          </p:nvSpPr>
          <p:spPr>
            <a:xfrm>
              <a:off x="4987572" y="2569995"/>
              <a:ext cx="1643499" cy="282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회사문서함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+-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xmlns="" id="{DBF6BB51-32E4-4588-81DD-3BA6ACE260C3}"/>
                </a:ext>
              </a:extLst>
            </p:cNvPr>
            <p:cNvSpPr/>
            <p:nvPr/>
          </p:nvSpPr>
          <p:spPr>
            <a:xfrm flipV="1">
              <a:off x="6382992" y="2628933"/>
              <a:ext cx="198528" cy="175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47158" y="3329801"/>
              <a:ext cx="1334362" cy="186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부서 문서함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3638717"/>
              <a:ext cx="1334362" cy="186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팀 문서함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40267" y="3379547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48321" y="3681604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83391" y="2875238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내부규정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075738" y="2939307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59373" y="3723541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결재양식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051720" y="3787610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59373" y="4443621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 문서함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051720" y="4507690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9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9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 메뉴를 관리를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클릭시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현재 설정된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리스트를 오른쪽에 모든 메뉴 리스트를 왼쪽에 보여주고 추가화 삭제를 할 수 있으며 저장을 클릭해야 실제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빠른메뉴에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등록이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69166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main.jsp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59442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관리자페이지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68634"/>
            <a:ext cx="1291952" cy="38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51520" y="1488123"/>
            <a:ext cx="1291952" cy="76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빠른메뉴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19673" y="1556792"/>
            <a:ext cx="5196576" cy="297559"/>
            <a:chOff x="1619673" y="1556792"/>
            <a:chExt cx="5552506" cy="297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1619673" y="1556792"/>
              <a:ext cx="936103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임직원관리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3299531" y="1556792"/>
              <a:ext cx="936103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2555776" y="1556792"/>
              <a:ext cx="756578" cy="293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조직관리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4235634" y="1556792"/>
              <a:ext cx="1077161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전자결재관리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6236075" y="1556793"/>
              <a:ext cx="936104" cy="2975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업무관리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A343CBB-6B09-4010-980E-402BE5836C90}"/>
                </a:ext>
              </a:extLst>
            </p:cNvPr>
            <p:cNvSpPr/>
            <p:nvPr/>
          </p:nvSpPr>
          <p:spPr>
            <a:xfrm>
              <a:off x="5312795" y="1556792"/>
              <a:ext cx="936104" cy="293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문서관리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79711" y="2041355"/>
            <a:ext cx="4608513" cy="3691901"/>
            <a:chOff x="2086385" y="1988840"/>
            <a:chExt cx="4608513" cy="4225510"/>
          </a:xfrm>
        </p:grpSpPr>
        <p:grpSp>
          <p:nvGrpSpPr>
            <p:cNvPr id="50" name="그룹 49"/>
            <p:cNvGrpSpPr/>
            <p:nvPr/>
          </p:nvGrpSpPr>
          <p:grpSpPr>
            <a:xfrm>
              <a:off x="2086385" y="1988840"/>
              <a:ext cx="4608513" cy="4225510"/>
              <a:chOff x="2086385" y="1988840"/>
              <a:chExt cx="4608513" cy="4225510"/>
            </a:xfrm>
          </p:grpSpPr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16200000" flipV="1">
                <a:off x="4225518" y="3079587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2442122"/>
                <a:ext cx="1763427" cy="37722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xmlns="" id="{DBF6BB51-32E4-4588-81DD-3BA6ACE260C3}"/>
                  </a:ext>
                </a:extLst>
              </p:cNvPr>
              <p:cNvSpPr/>
              <p:nvPr/>
            </p:nvSpPr>
            <p:spPr>
              <a:xfrm rot="5400000" flipV="1">
                <a:off x="4232786" y="4064170"/>
                <a:ext cx="332437" cy="298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4931470" y="2461979"/>
                <a:ext cx="1763427" cy="24592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DFFD550E-2F2F-4554-8928-1A7BF1C9F2F2}"/>
                  </a:ext>
                </a:extLst>
              </p:cNvPr>
              <p:cNvSpPr/>
              <p:nvPr/>
            </p:nvSpPr>
            <p:spPr>
              <a:xfrm>
                <a:off x="2086385" y="1988840"/>
                <a:ext cx="1763427" cy="2829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업무 관리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2147404" y="2497987"/>
                <a:ext cx="1649678" cy="282941"/>
                <a:chOff x="2147404" y="2497987"/>
                <a:chExt cx="1649678" cy="282941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2147404" y="2497987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추가할 업무관리 명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이등변 삼각형 85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3598554" y="2555139"/>
                  <a:ext cx="198528" cy="175442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4986403" y="2930035"/>
                <a:ext cx="1643499" cy="282941"/>
                <a:chOff x="4986403" y="3043844"/>
                <a:chExt cx="1643499" cy="282941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xmlns="" id="{DFFD550E-2F2F-4554-8928-1A7BF1C9F2F2}"/>
                    </a:ext>
                  </a:extLst>
                </p:cNvPr>
                <p:cNvSpPr/>
                <p:nvPr/>
              </p:nvSpPr>
              <p:spPr>
                <a:xfrm>
                  <a:off x="4986403" y="3043844"/>
                  <a:ext cx="1643499" cy="2829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업무관리  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+-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이등변 삼각형 83">
                  <a:extLst>
                    <a:ext uri="{FF2B5EF4-FFF2-40B4-BE49-F238E27FC236}">
                      <a16:creationId xmlns:a16="http://schemas.microsoft.com/office/drawing/2014/main" xmlns="" id="{DBF6BB51-32E4-4588-81DD-3BA6ACE260C3}"/>
                    </a:ext>
                  </a:extLst>
                </p:cNvPr>
                <p:cNvSpPr/>
                <p:nvPr/>
              </p:nvSpPr>
              <p:spPr>
                <a:xfrm flipV="1">
                  <a:off x="6381823" y="3102781"/>
                  <a:ext cx="198528" cy="17544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4165008" y="270892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추가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4208168" y="3735750"/>
                <a:ext cx="431266" cy="1973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984080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저  장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73F8B79B-8ADE-4A71-9368-874286CDF1AD}"/>
                  </a:ext>
                </a:extLst>
              </p:cNvPr>
              <p:cNvSpPr/>
              <p:nvPr/>
            </p:nvSpPr>
            <p:spPr>
              <a:xfrm>
                <a:off x="5148248" y="5621086"/>
                <a:ext cx="710818" cy="328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취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 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47158" y="3329801"/>
              <a:ext cx="1334362" cy="186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부서 문서함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73F8B79B-8ADE-4A71-9368-874286CDF1AD}"/>
                </a:ext>
              </a:extLst>
            </p:cNvPr>
            <p:cNvSpPr/>
            <p:nvPr/>
          </p:nvSpPr>
          <p:spPr>
            <a:xfrm>
              <a:off x="5235719" y="3638717"/>
              <a:ext cx="1334362" cy="186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팀 문서함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40267" y="3379547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48321" y="3681604"/>
              <a:ext cx="107981" cy="12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83391" y="2875238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부서 업무관리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075738" y="2939307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59373" y="3723541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팀 업무관리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051720" y="3787610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2259373" y="4443621"/>
            <a:ext cx="1334362" cy="33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 업무관리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051720" y="4507690"/>
            <a:ext cx="107981" cy="11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보존년한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기안부서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err="1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기안자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기안일자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제목 등 기안양식에 맞춰 작성한다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첨부파일을 첨부 할 수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있으며 결재선 지정 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결재상신과 임시저장을 할 수 있다</a:t>
            </a: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5047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approvalWrite.jsp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5689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기안함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기안 상신함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8400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결재함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4952156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수신함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임시 보관함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완료함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37" y="1617417"/>
            <a:ext cx="5553835" cy="449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16006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448100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반려함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387203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9" name="그룹 3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274966" y="1052736"/>
            <a:ext cx="792088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000" b="1" dirty="0">
                <a:solidFill>
                  <a:schemeClr val="tx1"/>
                </a:solidFill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결재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결재선 지정을 클릭하면 결재라인을 설정 및 저장을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결재라인을 설정 한 후 결재 상신을 클릭하면 결재 상신이 된다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34032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approvalWrite.jsp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27063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기안함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기안 상신함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8400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결재함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4952156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수신함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임시 보관함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완료함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61" y="1593047"/>
            <a:ext cx="55435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16006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448100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반려함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387203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9" name="그룹 3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274966" y="1052736"/>
            <a:ext cx="792088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000" b="1" dirty="0">
                <a:solidFill>
                  <a:schemeClr val="tx1"/>
                </a:solidFill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결재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15175" y="1196975"/>
            <a:ext cx="18494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돋움" pitchFamily="50" charset="-127"/>
                <a:ea typeface="돋움" pitchFamily="50" charset="-127"/>
              </a:rPr>
              <a:t>화면설명</a:t>
            </a:r>
          </a:p>
          <a:p>
            <a:pPr>
              <a:lnSpc>
                <a:spcPct val="150000"/>
              </a:lnSpc>
            </a:pP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기안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상신 시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임시저장을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클릭하면 임시 보관함에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저장되며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임시 보관함에 </a:t>
            </a:r>
            <a:r>
              <a:rPr lang="ko-KR" altLang="en-US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저장된 결재는 다시 클릭하여 재 상신을 할 수 있다</a:t>
            </a:r>
            <a:r>
              <a:rPr lang="en-US" altLang="ko-KR" sz="800" dirty="0" smtClean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>
                <a:solidFill>
                  <a:srgbClr val="FF3300"/>
                </a:solidFill>
                <a:latin typeface="돋움" pitchFamily="50" charset="-127"/>
                <a:ea typeface="돋움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33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21469"/>
              </p:ext>
            </p:extLst>
          </p:nvPr>
        </p:nvGraphicFramePr>
        <p:xfrm>
          <a:off x="7112000" y="644525"/>
          <a:ext cx="1836738" cy="53604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프로그램유무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파일확장자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JSP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approvalTemp.jsp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62631"/>
              </p:ext>
            </p:extLst>
          </p:nvPr>
        </p:nvGraphicFramePr>
        <p:xfrm>
          <a:off x="179388" y="188913"/>
          <a:ext cx="8783637" cy="44666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전체프로젝트기간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작성회사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페이지위치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전자결재 페이지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4000" marR="54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604" y="1489244"/>
            <a:ext cx="1142156" cy="462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1153" y="756132"/>
            <a:ext cx="669581" cy="2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회사로고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783754"/>
            <a:ext cx="3096344" cy="12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MIMI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님 환영합니다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로그아웃    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3581" y="1487726"/>
            <a:ext cx="1148361" cy="57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빠른메뉴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2204864"/>
            <a:ext cx="997869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기안함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2503884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상신함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3584004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결재함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323528" y="4952156"/>
            <a:ext cx="997869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수신함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307994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기안 완료함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2791916"/>
            <a:ext cx="859132" cy="2050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임시 보관함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63" y="1564804"/>
            <a:ext cx="5481309" cy="4551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160068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67544" y="4448100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반려함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3F8B79B-8ADE-4A71-9368-874286CDF1AD}"/>
              </a:ext>
            </a:extLst>
          </p:cNvPr>
          <p:cNvSpPr/>
          <p:nvPr/>
        </p:nvSpPr>
        <p:spPr>
          <a:xfrm>
            <a:off x="472508" y="3872036"/>
            <a:ext cx="859132" cy="20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미결함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1520" y="992451"/>
            <a:ext cx="6768752" cy="496660"/>
            <a:chOff x="251520" y="992451"/>
            <a:chExt cx="6768752" cy="496660"/>
          </a:xfrm>
        </p:grpSpPr>
        <p:grpSp>
          <p:nvGrpSpPr>
            <p:cNvPr id="39" name="그룹 38"/>
            <p:cNvGrpSpPr/>
            <p:nvPr/>
          </p:nvGrpSpPr>
          <p:grpSpPr>
            <a:xfrm>
              <a:off x="251520" y="992451"/>
              <a:ext cx="6768752" cy="496660"/>
              <a:chOff x="251520" y="992451"/>
              <a:chExt cx="6768752" cy="49666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51520" y="992451"/>
                <a:ext cx="5400600" cy="496660"/>
                <a:chOff x="1907704" y="987624"/>
                <a:chExt cx="5400600" cy="49666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907704" y="988612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bg1"/>
                      </a:solidFill>
                    </a:rPr>
                    <a:t>전자결재</a:t>
                  </a:r>
                  <a:endParaRPr lang="en-US" altLang="ko-KR" sz="12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771800" y="987624"/>
                  <a:ext cx="864096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문서관리</a:t>
                  </a:r>
                  <a:endParaRPr lang="en-US" altLang="ko-K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294373" y="987946"/>
                  <a:ext cx="853691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일정관리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135774" y="988612"/>
                  <a:ext cx="94839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업무관리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6732240" y="987946"/>
                  <a:ext cx="576064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쪽지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6084168" y="987946"/>
                  <a:ext cx="648072" cy="4956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주소록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6372200" y="992451"/>
                <a:ext cx="648072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bg1"/>
                    </a:solidFill>
                  </a:rPr>
                  <a:t>동호회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616116" y="992451"/>
                <a:ext cx="756084" cy="4956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게시판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979712" y="992451"/>
              <a:ext cx="658477" cy="4956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슈</a:t>
              </a: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274966" y="1052736"/>
            <a:ext cx="792088" cy="372120"/>
          </a:xfrm>
          <a:prstGeom prst="roundRect">
            <a:avLst>
              <a:gd name="adj" fmla="val 45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000" b="1" dirty="0">
                <a:solidFill>
                  <a:schemeClr val="tx1"/>
                </a:solidFill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결재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6412</Words>
  <Application>Microsoft Office PowerPoint</Application>
  <PresentationFormat>화면 슬라이드 쇼(4:3)</PresentationFormat>
  <Paragraphs>3900</Paragraphs>
  <Slides>63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BIG-06</dc:creator>
  <cp:lastModifiedBy>big2-01</cp:lastModifiedBy>
  <cp:revision>844</cp:revision>
  <dcterms:created xsi:type="dcterms:W3CDTF">2018-03-28T10:06:14Z</dcterms:created>
  <dcterms:modified xsi:type="dcterms:W3CDTF">2018-12-07T04:49:14Z</dcterms:modified>
</cp:coreProperties>
</file>