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83" r:id="rId4"/>
    <p:sldId id="285" r:id="rId5"/>
    <p:sldId id="284" r:id="rId6"/>
    <p:sldId id="305" r:id="rId7"/>
    <p:sldId id="286" r:id="rId8"/>
    <p:sldId id="287" r:id="rId9"/>
    <p:sldId id="288" r:id="rId10"/>
    <p:sldId id="304" r:id="rId11"/>
    <p:sldId id="290" r:id="rId12"/>
    <p:sldId id="293" r:id="rId13"/>
    <p:sldId id="294" r:id="rId14"/>
    <p:sldId id="295" r:id="rId15"/>
    <p:sldId id="296" r:id="rId16"/>
    <p:sldId id="297" r:id="rId17"/>
    <p:sldId id="298" r:id="rId18"/>
    <p:sldId id="300" r:id="rId19"/>
    <p:sldId id="301" r:id="rId20"/>
    <p:sldId id="302" r:id="rId21"/>
    <p:sldId id="299" r:id="rId22"/>
    <p:sldId id="291" r:id="rId23"/>
    <p:sldId id="303" r:id="rId24"/>
  </p:sldIdLst>
  <p:sldSz cx="9906000" cy="6858000" type="A4"/>
  <p:notesSz cx="6797675" cy="9926638"/>
  <p:defaultTextStyle>
    <a:defPPr>
      <a:defRPr lang="ru-RU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145D91F-66C7-4381-A99E-8D099BD21200}">
          <p14:sldIdLst>
            <p14:sldId id="256"/>
            <p14:sldId id="259"/>
            <p14:sldId id="283"/>
            <p14:sldId id="285"/>
            <p14:sldId id="284"/>
            <p14:sldId id="305"/>
            <p14:sldId id="286"/>
            <p14:sldId id="287"/>
            <p14:sldId id="288"/>
            <p14:sldId id="304"/>
            <p14:sldId id="290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299"/>
            <p14:sldId id="291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DCD3"/>
    <a:srgbClr val="A36B4F"/>
    <a:srgbClr val="002C5F"/>
    <a:srgbClr val="E63312"/>
    <a:srgbClr val="AACAE6"/>
    <a:srgbClr val="F6F3F2"/>
    <a:srgbClr val="00AAD2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302" y="7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 panose="020F030202020403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fld id="{AEC86CA4-5474-493C-8521-166855B5DA56}" type="datetimeFigureOut">
              <a:rPr lang="ru-RU" smtClean="0"/>
              <a:pPr/>
              <a:t>30.01.2020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 panose="020F030202020403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fld id="{901C232C-6B0C-44E9-9B13-ACA77936A56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001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3pPr>
    <a:lvl4pPr marL="1371445" algn="l" defTabSz="914296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E4D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alibri Light" panose="020F0302020204030204" pitchFamily="34" charset="0"/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16496" y="0"/>
            <a:ext cx="9073008" cy="5733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alibri Light" panose="020F0302020204030204" pitchFamily="34" charset="0"/>
            </a:endParaRPr>
          </a:p>
        </p:txBody>
      </p:sp>
      <p:pic>
        <p:nvPicPr>
          <p:cNvPr id="1026" name="Picture 2" descr="F:\Work\_Hyundai_logos\Hyundai logos\Hyundai logo_201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200" y="6417525"/>
            <a:ext cx="1355304" cy="22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742950" y="908722"/>
            <a:ext cx="8420100" cy="1470025"/>
          </a:xfrm>
        </p:spPr>
        <p:txBody>
          <a:bodyPr>
            <a:normAutofit/>
          </a:bodyPr>
          <a:lstStyle>
            <a:lvl1pPr algn="l">
              <a:defRPr sz="3400">
                <a:latin typeface="Calibri Light" panose="020F0302020204030204" pitchFamily="34" charset="0"/>
                <a:ea typeface="Hyundai Sans Head Medium" pitchFamily="34" charset="0"/>
              </a:defRPr>
            </a:lvl1pPr>
          </a:lstStyle>
          <a:p>
            <a:r>
              <a:rPr lang="en-US" dirty="0" smtClean="0"/>
              <a:t>Standard title headline</a:t>
            </a:r>
            <a:br>
              <a:rPr lang="en-US" dirty="0" smtClean="0"/>
            </a:br>
            <a:r>
              <a:rPr lang="en-US" dirty="0" smtClean="0"/>
              <a:t>Optional second line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740532" y="2276872"/>
            <a:ext cx="6934200" cy="1752600"/>
          </a:xfrm>
        </p:spPr>
        <p:txBody>
          <a:bodyPr>
            <a:normAutofit/>
          </a:bodyPr>
          <a:lstStyle>
            <a:lvl1pPr marL="0" marR="0" indent="0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  <a:ea typeface="Hyundai Sans Head" pitchFamily="34" charset="0"/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DD, Year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A2A8-68DF-44C4-B8A9-E8A2EC9101E6}" type="datetime4">
              <a:rPr lang="en-US" smtClean="0"/>
              <a:t>January 30, 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Standard title headline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F91-EC90-4498-9D6E-1A5043199971}" type="datetime4">
              <a:rPr lang="en-US" smtClean="0"/>
              <a:t>January 30, 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Standard title headline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E190-5A52-4FFD-B667-C12529240561}" type="datetime4">
              <a:rPr lang="en-US" smtClean="0"/>
              <a:t>January 30, 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Standard title headline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28077" y="260648"/>
            <a:ext cx="9149426" cy="418059"/>
          </a:xfrm>
        </p:spPr>
        <p:txBody>
          <a:bodyPr>
            <a:normAutofit/>
          </a:bodyPr>
          <a:lstStyle>
            <a:lvl1pPr algn="l">
              <a:defRPr sz="2300">
                <a:latin typeface="+mn-lt"/>
                <a:ea typeface="Hyundai Sans Head Medium" pitchFamily="34" charset="0"/>
              </a:defRPr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 hasCustomPrompt="1"/>
          </p:nvPr>
        </p:nvSpPr>
        <p:spPr>
          <a:xfrm>
            <a:off x="328077" y="764707"/>
            <a:ext cx="9149426" cy="360039"/>
          </a:xfrm>
        </p:spPr>
        <p:txBody>
          <a:bodyPr/>
          <a:lstStyle>
            <a:lvl1pPr marL="0" indent="0" algn="l">
              <a:buNone/>
              <a:defRPr sz="2000">
                <a:latin typeface="Calibri Light" panose="020F0302020204030204" pitchFamily="34" charset="0"/>
                <a:ea typeface="Hyundai Sans Text" pitchFamily="34" charset="0"/>
              </a:defRPr>
            </a:lvl1pPr>
          </a:lstStyle>
          <a:p>
            <a:pPr lvl="0"/>
            <a:r>
              <a:rPr lang="en-US" dirty="0" smtClean="0"/>
              <a:t>Optional subheading </a:t>
            </a: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130577" y="6309322"/>
            <a:ext cx="156017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  <a:ea typeface="Hyundai Sans Text" pitchFamily="34" charset="0"/>
              </a:defRPr>
            </a:lvl1pPr>
          </a:lstStyle>
          <a:p>
            <a:fld id="{983230B7-8E52-4A42-9BB5-608406F2DBBD}" type="datetime4">
              <a:rPr lang="en-US" smtClean="0"/>
              <a:pPr/>
              <a:t>January 30, 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986230" y="6309322"/>
            <a:ext cx="31369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  <a:ea typeface="Hyundai Sans Text" pitchFamily="34" charset="0"/>
              </a:defRPr>
            </a:lvl1pPr>
          </a:lstStyle>
          <a:p>
            <a:pPr algn="l"/>
            <a:r>
              <a:rPr lang="en-US" dirty="0" smtClean="0"/>
              <a:t>Standard title headline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272481" y="6309322"/>
            <a:ext cx="54606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libri Light" panose="020F0302020204030204" pitchFamily="34" charset="0"/>
                <a:ea typeface="Hyundai Sans Text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08E9-D876-4DC0-9746-651C3530BA5E}" type="datetime4">
              <a:rPr lang="en-US" smtClean="0"/>
              <a:t>January 30, 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Standard title headline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1608-8624-4C68-BB12-D7127FF6E068}" type="datetime4">
              <a:rPr lang="en-US" smtClean="0"/>
              <a:t>January 30, 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Standard title headline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78EC-7B85-4AFD-831E-D236E14FDFFE}" type="datetime4">
              <a:rPr lang="en-US" smtClean="0"/>
              <a:t>January 30, 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Standard title headline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2DD4-AB0D-4F17-B133-76A36C78A74C}" type="datetime4">
              <a:rPr lang="en-US" smtClean="0"/>
              <a:t>January 30, 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Standard title headline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3EAF-93DC-4E39-AB23-C74010BD3311}" type="datetime4">
              <a:rPr lang="en-US" smtClean="0"/>
              <a:t>January 30, 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Standard title headline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49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3B30-77F9-4B01-B278-1959046BFE80}" type="datetime4">
              <a:rPr lang="en-US" smtClean="0"/>
              <a:t>January 30, 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Standard title headline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300"/>
            </a:lvl3pPr>
            <a:lvl4pPr marL="1371445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8B2-A7E8-49BA-AFCC-E2FC83A80C7D}" type="datetime4">
              <a:rPr lang="en-US" smtClean="0"/>
              <a:t>January 30, 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Standard title headline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970FAB8B-14D0-42DE-B60D-5AAB5749811D}" type="datetime4">
              <a:rPr lang="en-US" smtClean="0"/>
              <a:pPr/>
              <a:t>January 30, 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Standard title headline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296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135021" y="1324741"/>
            <a:ext cx="6050227" cy="116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59" tIns="41981" rIns="83959" bIns="41981">
            <a:spAutoFit/>
          </a:bodyPr>
          <a:lstStyle/>
          <a:p>
            <a:pPr defTabSz="838105">
              <a:spcBef>
                <a:spcPct val="20000"/>
              </a:spcBef>
            </a:pPr>
            <a:r>
              <a:rPr lang="ru-RU" altLang="ko-KR" sz="3200" dirty="0">
                <a:latin typeface="Calibri" panose="020F0502020204030204" pitchFamily="34" charset="0"/>
                <a:ea typeface="Hyundai Sans Head" pitchFamily="34" charset="0"/>
              </a:rPr>
              <a:t>Application </a:t>
            </a:r>
            <a:r>
              <a:rPr lang="ru-RU" altLang="ko-KR" sz="3200" dirty="0" err="1" smtClean="0">
                <a:latin typeface="Calibri" panose="020F0502020204030204" pitchFamily="34" charset="0"/>
                <a:ea typeface="Hyundai Sans Head" pitchFamily="34" charset="0"/>
              </a:rPr>
              <a:t>form</a:t>
            </a:r>
            <a:r>
              <a:rPr lang="en-US" altLang="ko-KR" sz="3200" dirty="0" smtClean="0">
                <a:latin typeface="Calibri" panose="020F0502020204030204" pitchFamily="34" charset="0"/>
                <a:ea typeface="Hyundai Sans Head" pitchFamily="34" charset="0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Calibri" panose="020F0502020204030204" pitchFamily="34" charset="0"/>
                <a:ea typeface="Hyundai Sans Head" pitchFamily="34" charset="0"/>
              </a:rPr>
              <a:t>08.06.18</a:t>
            </a:r>
            <a:endParaRPr lang="ru-RU" altLang="ko-KR" sz="3200" dirty="0">
              <a:solidFill>
                <a:schemeClr val="bg1"/>
              </a:solidFill>
              <a:latin typeface="Calibri" panose="020F0502020204030204" pitchFamily="34" charset="0"/>
              <a:ea typeface="Hyundai Sans Head" pitchFamily="34" charset="0"/>
            </a:endParaRPr>
          </a:p>
          <a:p>
            <a:pPr defTabSz="838105">
              <a:spcBef>
                <a:spcPct val="20000"/>
              </a:spcBef>
            </a:pPr>
            <a:r>
              <a:rPr lang="ru-RU" altLang="ko-KR" sz="3200" dirty="0">
                <a:latin typeface="Calibri" panose="020F0502020204030204" pitchFamily="34" charset="0"/>
                <a:ea typeface="Hyundai Sans Head" pitchFamily="34" charset="0"/>
              </a:rPr>
              <a:t>Заявка от кандидата</a:t>
            </a:r>
          </a:p>
        </p:txBody>
      </p:sp>
      <p:graphicFrame>
        <p:nvGraphicFramePr>
          <p:cNvPr id="7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938197"/>
              </p:ext>
            </p:extLst>
          </p:nvPr>
        </p:nvGraphicFramePr>
        <p:xfrm>
          <a:off x="837514" y="3717032"/>
          <a:ext cx="6347734" cy="1584176"/>
        </p:xfrm>
        <a:graphic>
          <a:graphicData uri="http://schemas.openxmlformats.org/drawingml/2006/table">
            <a:tbl>
              <a:tblPr/>
              <a:tblGrid>
                <a:gridCol w="2186442"/>
                <a:gridCol w="4161292"/>
              </a:tblGrid>
              <a:tr h="6487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Company/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Компания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6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City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/Город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7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Date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/Дата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2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/>
              <a:t>Бизнес </a:t>
            </a:r>
            <a:r>
              <a:rPr lang="ru-RU" sz="2400" dirty="0" smtClean="0"/>
              <a:t>план</a:t>
            </a:r>
            <a:r>
              <a:rPr lang="en-US" sz="2400" dirty="0" smtClean="0"/>
              <a:t> / Business </a:t>
            </a:r>
            <a:r>
              <a:rPr lang="en-US" sz="2400" dirty="0"/>
              <a:t>Plan</a:t>
            </a:r>
            <a:endParaRPr lang="ru-RU" sz="2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 dirty="0"/>
          </a:p>
        </p:txBody>
      </p:sp>
      <p:graphicFrame>
        <p:nvGraphicFramePr>
          <p:cNvPr id="8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69610"/>
              </p:ext>
            </p:extLst>
          </p:nvPr>
        </p:nvGraphicFramePr>
        <p:xfrm>
          <a:off x="249620" y="779562"/>
          <a:ext cx="4368486" cy="4045097"/>
        </p:xfrm>
        <a:graphic>
          <a:graphicData uri="http://schemas.openxmlformats.org/drawingml/2006/table">
            <a:tbl>
              <a:tblPr/>
              <a:tblGrid>
                <a:gridCol w="2489118"/>
                <a:gridCol w="626456"/>
                <a:gridCol w="626456"/>
                <a:gridCol w="626456"/>
              </a:tblGrid>
              <a:tr h="2707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Отдел продаж а/м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 20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20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 20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 20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</a:tr>
              <a:tr h="137303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Розничные продажи Штуки</a:t>
                      </a:r>
                    </a:p>
                  </a:txBody>
                  <a:tcPr marL="36000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303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Розничные продажи Выручка</a:t>
                      </a:r>
                    </a:p>
                  </a:txBody>
                  <a:tcPr marL="36000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303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Розничные продажи Валовая Прибыль</a:t>
                      </a:r>
                    </a:p>
                  </a:txBody>
                  <a:tcPr marL="36000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303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Оптовые продажи Штуки</a:t>
                      </a:r>
                    </a:p>
                  </a:txBody>
                  <a:tcPr marL="36000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303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Оптовые продажи Выручка</a:t>
                      </a:r>
                    </a:p>
                  </a:txBody>
                  <a:tcPr marL="36000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303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Оптовые продажи Валовая Прибыль</a:t>
                      </a:r>
                    </a:p>
                  </a:txBody>
                  <a:tcPr marL="36000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4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Доходы от продажи страховых/кредитных услуг</a:t>
                      </a:r>
                    </a:p>
                  </a:txBody>
                  <a:tcPr marL="36000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303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Продажа аксессуаров</a:t>
                      </a:r>
                    </a:p>
                  </a:txBody>
                  <a:tcPr marL="36000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968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Прочие </a:t>
                      </a:r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доходы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6000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303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Переменные расходы</a:t>
                      </a:r>
                    </a:p>
                  </a:txBody>
                  <a:tcPr marL="36000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303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Расходы на персонал</a:t>
                      </a:r>
                    </a:p>
                  </a:txBody>
                  <a:tcPr marL="36000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303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Постоянные расходы</a:t>
                      </a:r>
                    </a:p>
                  </a:txBody>
                  <a:tcPr marL="36000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7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 прибыль от продаж новых а/м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</a:tr>
              <a:tr h="137303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7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Отдел продаж подержанных а/м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 20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20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 20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 20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</a:tr>
              <a:tr h="137303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Продажи Штуки</a:t>
                      </a:r>
                    </a:p>
                  </a:txBody>
                  <a:tcPr marL="36000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303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Продажи Выручка</a:t>
                      </a:r>
                    </a:p>
                  </a:txBody>
                  <a:tcPr marL="36000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303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Продажи Валовая Прибыль</a:t>
                      </a:r>
                    </a:p>
                  </a:txBody>
                  <a:tcPr marL="36000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303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Другие </a:t>
                      </a:r>
                      <a:r>
                        <a:rPr lang="ru-R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дохды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6000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303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Переменные расходы</a:t>
                      </a:r>
                    </a:p>
                  </a:txBody>
                  <a:tcPr marL="36000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303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Расходы на персонал</a:t>
                      </a:r>
                    </a:p>
                  </a:txBody>
                  <a:tcPr marL="36000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303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Постоянные расходы</a:t>
                      </a:r>
                    </a:p>
                  </a:txBody>
                  <a:tcPr marL="36000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45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 прибыль от продаж подержанных а/м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14275"/>
              </p:ext>
            </p:extLst>
          </p:nvPr>
        </p:nvGraphicFramePr>
        <p:xfrm>
          <a:off x="247334" y="4933166"/>
          <a:ext cx="4368486" cy="1304143"/>
        </p:xfrm>
        <a:graphic>
          <a:graphicData uri="http://schemas.openxmlformats.org/drawingml/2006/table">
            <a:tbl>
              <a:tblPr/>
              <a:tblGrid>
                <a:gridCol w="2489118"/>
                <a:gridCol w="626456"/>
                <a:gridCol w="626456"/>
                <a:gridCol w="626456"/>
              </a:tblGrid>
              <a:tr h="31455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Итоговые данные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 20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20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 20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 20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</a:tr>
              <a:tr h="16493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 прибыль отделов</a:t>
                      </a:r>
                    </a:p>
                  </a:txBody>
                  <a:tcPr marL="36000" marR="3822" marT="3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3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Административные расходы</a:t>
                      </a:r>
                    </a:p>
                  </a:txBody>
                  <a:tcPr marL="36000" marR="3822" marT="3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3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Расходы на собственность</a:t>
                      </a:r>
                    </a:p>
                  </a:txBody>
                  <a:tcPr marL="36000" marR="3822" marT="3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3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Проценты уплаченные</a:t>
                      </a:r>
                    </a:p>
                  </a:txBody>
                  <a:tcPr marL="36000" marR="3822" marT="3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3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Прочие расходы</a:t>
                      </a:r>
                    </a:p>
                  </a:txBody>
                  <a:tcPr marL="36000" marR="3822" marT="3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 чистая прибыль </a:t>
                      </a:r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периода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738240"/>
              </p:ext>
            </p:extLst>
          </p:nvPr>
        </p:nvGraphicFramePr>
        <p:xfrm>
          <a:off x="4736976" y="787565"/>
          <a:ext cx="4680521" cy="5449751"/>
        </p:xfrm>
        <a:graphic>
          <a:graphicData uri="http://schemas.openxmlformats.org/drawingml/2006/table">
            <a:tbl>
              <a:tblPr/>
              <a:tblGrid>
                <a:gridCol w="2666912"/>
                <a:gridCol w="671203"/>
                <a:gridCol w="671203"/>
                <a:gridCol w="671203"/>
              </a:tblGrid>
              <a:tr h="3367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Механический цех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 20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20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 20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 20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Продажи Часы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Продажи Заказ наряды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Продажи Выручка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Продажи Валовая Прибыль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Другие </a:t>
                      </a:r>
                      <a:r>
                        <a:rPr lang="ru-R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дохды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Расходы на персонал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Постоянные расходы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 прибыль механического цеха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7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Кузовной цех (при наличии)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 20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20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 20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 20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Продажи Часы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Продажи Заказ наряды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Продажи Выручка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Продажи Валовая Прибыль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Другие </a:t>
                      </a:r>
                      <a:r>
                        <a:rPr lang="ru-R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дохды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Расходы на персонал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Постоянные расходы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 прибыль кузовного цеха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3822" marR="3822" marT="3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7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Продажи з/ч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 20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20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 20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 20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Продажи з/ч выручка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Продажи з/ч прибыль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Продажи аксессуаров выручка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Продажи аксессуаров прибыль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Другие доходы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Расходы на персонал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Постоянные расходы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7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Итого прибыль от продажи з/ч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3822" marR="3822" marT="3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CD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35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/>
              <a:t>Application </a:t>
            </a:r>
            <a:r>
              <a:rPr lang="ru-RU" sz="2400" dirty="0" err="1" smtClean="0"/>
              <a:t>details</a:t>
            </a:r>
            <a:r>
              <a:rPr lang="en-US" sz="2400" dirty="0" smtClean="0"/>
              <a:t> / </a:t>
            </a:r>
            <a:r>
              <a:rPr lang="ru-RU" sz="2400" dirty="0" smtClean="0"/>
              <a:t>Информация </a:t>
            </a:r>
            <a:r>
              <a:rPr lang="ru-RU" sz="2400" dirty="0"/>
              <a:t>о предложении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07880"/>
              </p:ext>
            </p:extLst>
          </p:nvPr>
        </p:nvGraphicFramePr>
        <p:xfrm>
          <a:off x="272480" y="759038"/>
          <a:ext cx="9360000" cy="5418341"/>
        </p:xfrm>
        <a:graphic>
          <a:graphicData uri="http://schemas.openxmlformats.org/drawingml/2006/table">
            <a:tbl>
              <a:tblPr/>
              <a:tblGrid>
                <a:gridCol w="1039789"/>
                <a:gridCol w="3280028"/>
                <a:gridCol w="5040183"/>
              </a:tblGrid>
              <a:tr h="61020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Investment type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Формат инвестиций </a:t>
                      </a:r>
                      <a:r>
                        <a:rPr kumimoji="0" lang="ru-RU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+mn-cs"/>
                        </a:rPr>
                        <a:t>(нужное подчеркнуть)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60338" marR="0" lvl="0" indent="-160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arenR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Greenfield/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Новое строительство</a:t>
                      </a:r>
                    </a:p>
                    <a:p>
                      <a:pPr marL="160338" marR="0" lvl="0" indent="-160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2)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Reconstruction/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Реконструкция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  <a:p>
                      <a:pPr marL="160338" marR="0" lvl="0" indent="-160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3)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Rebranding/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Ребрендинг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86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Facility type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Тип дилерского центра </a:t>
                      </a:r>
                      <a:r>
                        <a:rPr kumimoji="0" lang="ru-RU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(нужное подчеркнуть)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Mono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Моно-бренд/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Multy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Мульти-бренд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861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Facility details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Данные по помещению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Address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Адрес центра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8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Property status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Статус собственности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8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Landplot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size/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Размер земельного участка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Га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77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Showroom size/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Шоу-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рум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(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Размер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: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Длина Х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Ширина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)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㎡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(  m x   m)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W/S Size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Слесарный цех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/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</a:b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(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Размер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: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Длина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Х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Ширина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)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㎡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(  m x   m)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4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Warehouse size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Склад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(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Размер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: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Длина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Х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Ширина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)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㎡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(  m x   m)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0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Communications availability (electricity, water, heating)/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Наличие коммуникаций (электричество, вода, отопление)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9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Terms of launching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Срок готовности к запуску центра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ММ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 ГГГГГ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24286"/>
              </p:ext>
            </p:extLst>
          </p:nvPr>
        </p:nvGraphicFramePr>
        <p:xfrm>
          <a:off x="4664968" y="2398028"/>
          <a:ext cx="4896000" cy="670560"/>
        </p:xfrm>
        <a:graphic>
          <a:graphicData uri="http://schemas.openxmlformats.org/drawingml/2006/table">
            <a:tbl>
              <a:tblPr/>
              <a:tblGrid>
                <a:gridCol w="1203932"/>
                <a:gridCol w="1284198"/>
                <a:gridCol w="1273729"/>
                <a:gridCol w="1134141"/>
              </a:tblGrid>
              <a:tr h="4123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Landplot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Земля</a:t>
                      </a:r>
                    </a:p>
                  </a:txBody>
                  <a:tcPr marL="39000" marR="39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Showroom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Шоу-</a:t>
                      </a: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рум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39000" marR="39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W/S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Слесарный цех</a:t>
                      </a:r>
                    </a:p>
                  </a:txBody>
                  <a:tcPr marL="39000" marR="39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Warehouse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Склад</a:t>
                      </a:r>
                    </a:p>
                  </a:txBody>
                  <a:tcPr marL="39000" marR="39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</a:tr>
              <a:tr h="2356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Собственность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Собственность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Собственность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Собственность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952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Russia </a:t>
            </a:r>
            <a:r>
              <a:rPr lang="en-US" sz="2400" dirty="0" smtClean="0"/>
              <a:t>Map / </a:t>
            </a:r>
            <a:r>
              <a:rPr lang="ru-RU" sz="2400" dirty="0" smtClean="0"/>
              <a:t>Карта </a:t>
            </a:r>
            <a:r>
              <a:rPr lang="ru-RU" sz="2400" dirty="0"/>
              <a:t>России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2" y="908720"/>
            <a:ext cx="9243896" cy="466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 стрелкой 9"/>
          <p:cNvCxnSpPr>
            <a:endCxn id="20" idx="2"/>
          </p:cNvCxnSpPr>
          <p:nvPr/>
        </p:nvCxnSpPr>
        <p:spPr>
          <a:xfrm>
            <a:off x="8219358" y="3098815"/>
            <a:ext cx="634075" cy="977955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8542" y="2842181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alibri Light" panose="020F0302020204030204" pitchFamily="34" charset="0"/>
                <a:ea typeface="Arial Unicode MS" panose="020B0604020202020204" pitchFamily="34" charset="-128"/>
              </a:rPr>
              <a:t>Moscow</a:t>
            </a:r>
            <a:endParaRPr lang="ru-RU" sz="1000" dirty="0">
              <a:latin typeface="Calibri Light" panose="020F0302020204030204" pitchFamily="34" charset="0"/>
              <a:ea typeface="Arial Unicode MS" panose="020B0604020202020204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1628" y="2858071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alibri Light" panose="020F0302020204030204" pitchFamily="34" charset="0"/>
                <a:ea typeface="Arial Unicode MS" panose="020B0604020202020204" pitchFamily="34" charset="-128"/>
              </a:rPr>
              <a:t>1200 km</a:t>
            </a:r>
            <a:endParaRPr lang="ru-RU" sz="1400" b="1" dirty="0">
              <a:solidFill>
                <a:srgbClr val="FF0000"/>
              </a:solidFill>
              <a:latin typeface="Calibri Light" panose="020F0302020204030204" pitchFamily="34" charset="0"/>
              <a:ea typeface="Arial Unicode MS" panose="020B0604020202020204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6811" y="2466346"/>
            <a:ext cx="102303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Calibri Light" panose="020F0302020204030204" pitchFamily="34" charset="0"/>
                <a:ea typeface="Arial Unicode MS" panose="020B0604020202020204" pitchFamily="34" charset="-128"/>
              </a:rPr>
              <a:t>Nignii</a:t>
            </a:r>
            <a:r>
              <a:rPr lang="en-US" sz="1000" dirty="0" smtClean="0">
                <a:latin typeface="Calibri Light" panose="020F0302020204030204" pitchFamily="34" charset="0"/>
                <a:ea typeface="Arial Unicode MS" panose="020B0604020202020204" pitchFamily="34" charset="-128"/>
              </a:rPr>
              <a:t> Novgorod</a:t>
            </a:r>
            <a:endParaRPr lang="ru-RU" sz="1000" dirty="0">
              <a:latin typeface="Calibri Light" panose="020F0302020204030204" pitchFamily="34" charset="0"/>
              <a:ea typeface="Arial Unicode MS" panose="020B0604020202020204" pitchFamily="34" charset="-128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831881" y="2842181"/>
            <a:ext cx="107008" cy="1231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21052" y="2888848"/>
            <a:ext cx="102303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Calibri Light" panose="020F0302020204030204" pitchFamily="34" charset="0"/>
                <a:ea typeface="Arial Unicode MS" panose="020B0604020202020204" pitchFamily="34" charset="-128"/>
              </a:rPr>
              <a:t>Nignii</a:t>
            </a:r>
            <a:r>
              <a:rPr lang="en-US" sz="1000" dirty="0" smtClean="0">
                <a:latin typeface="Calibri Light" panose="020F0302020204030204" pitchFamily="34" charset="0"/>
                <a:ea typeface="Arial Unicode MS" panose="020B0604020202020204" pitchFamily="34" charset="-128"/>
              </a:rPr>
              <a:t> Novgorod</a:t>
            </a:r>
            <a:endParaRPr lang="ru-RU" sz="1000" dirty="0">
              <a:latin typeface="Calibri Light" panose="020F0302020204030204" pitchFamily="34" charset="0"/>
              <a:ea typeface="Arial Unicode MS" panose="020B0604020202020204" pitchFamily="34" charset="-128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6016122" y="3223126"/>
            <a:ext cx="107008" cy="1231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70885" y="2466345"/>
            <a:ext cx="1000595" cy="24622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ru-RU" sz="1000" b="1" dirty="0" smtClean="0">
                <a:solidFill>
                  <a:srgbClr val="FF0000"/>
                </a:solidFill>
                <a:latin typeface="Calibri Light" panose="020F0302020204030204" pitchFamily="34" charset="0"/>
                <a:ea typeface="Arial Unicode MS" panose="020B0604020202020204" pitchFamily="34" charset="-128"/>
              </a:rPr>
              <a:t>ПРЕДЛОЖЕНИЕ</a:t>
            </a:r>
            <a:endParaRPr lang="ru-RU" sz="1000" b="1" dirty="0">
              <a:solidFill>
                <a:srgbClr val="FF0000"/>
              </a:solidFill>
              <a:latin typeface="Calibri Light" panose="020F0302020204030204" pitchFamily="34" charset="0"/>
              <a:ea typeface="Arial Unicode MS" panose="020B0604020202020204" pitchFamily="34" charset="-128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8151356" y="3007102"/>
            <a:ext cx="107008" cy="1231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alibri Light" panose="020F03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97416" y="3676080"/>
            <a:ext cx="3658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alibri Light" panose="020F0302020204030204" pitchFamily="34" charset="0"/>
                <a:ea typeface="Arial Unicode MS" panose="020B0604020202020204" pitchFamily="34" charset="-128"/>
              </a:rPr>
              <a:t>Ufa</a:t>
            </a:r>
          </a:p>
        </p:txBody>
      </p:sp>
      <p:sp>
        <p:nvSpPr>
          <p:cNvPr id="20" name="Овал 19"/>
          <p:cNvSpPr/>
          <p:nvPr/>
        </p:nvSpPr>
        <p:spPr>
          <a:xfrm>
            <a:off x="8853434" y="4015214"/>
            <a:ext cx="107008" cy="1231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alibri Light" panose="020F03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96688" y="1330011"/>
            <a:ext cx="46038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alibri Light" panose="020F0302020204030204" pitchFamily="34" charset="0"/>
                <a:ea typeface="Arial Unicode MS" panose="020B0604020202020204" pitchFamily="34" charset="-128"/>
              </a:rPr>
              <a:t>Perm</a:t>
            </a:r>
          </a:p>
        </p:txBody>
      </p:sp>
      <p:sp>
        <p:nvSpPr>
          <p:cNvPr id="22" name="Овал 21"/>
          <p:cNvSpPr/>
          <p:nvPr/>
        </p:nvSpPr>
        <p:spPr>
          <a:xfrm>
            <a:off x="9009451" y="1638950"/>
            <a:ext cx="107008" cy="1231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alibri Light" panose="020F0302020204030204" pitchFamily="34" charset="0"/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8258365" y="1762061"/>
            <a:ext cx="751087" cy="1306597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1364603" y="3098814"/>
            <a:ext cx="6780543" cy="185864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7881701">
            <a:off x="8165034" y="198475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320 km</a:t>
            </a:r>
            <a:endParaRPr lang="ru-RU" sz="1400" b="1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 rot="3415510">
            <a:off x="8298822" y="3161640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2</a:t>
            </a:r>
            <a:r>
              <a:rPr lang="en-US" sz="1400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20 km</a:t>
            </a:r>
            <a:endParaRPr lang="ru-RU" sz="1400" b="1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468" y="4858402"/>
            <a:ext cx="5666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libri Light" panose="020F0302020204030204" pitchFamily="34" charset="0"/>
              </a:rPr>
              <a:t>Необходимо указать расстояния до ближайших городов</a:t>
            </a:r>
            <a:endParaRPr lang="ru-RU" dirty="0">
              <a:latin typeface="Calibri Light" panose="020F0302020204030204" pitchFamily="34" charset="0"/>
            </a:endParaRPr>
          </a:p>
        </p:txBody>
      </p:sp>
      <p:sp>
        <p:nvSpPr>
          <p:cNvPr id="29" name="직사각형 3"/>
          <p:cNvSpPr/>
          <p:nvPr/>
        </p:nvSpPr>
        <p:spPr>
          <a:xfrm rot="20057490">
            <a:off x="972627" y="1654464"/>
            <a:ext cx="2524106" cy="650235"/>
          </a:xfrm>
          <a:prstGeom prst="rect">
            <a:avLst/>
          </a:prstGeom>
          <a:solidFill>
            <a:srgbClr val="AACAE6"/>
          </a:solidFill>
          <a:ln>
            <a:solidFill>
              <a:srgbClr val="002C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atin typeface="Calibri Light" panose="020F0302020204030204" pitchFamily="34" charset="0"/>
                <a:ea typeface="Hyundai Sans Text" pitchFamily="34" charset="0"/>
              </a:rPr>
              <a:t>Пример</a:t>
            </a:r>
            <a:endParaRPr lang="ru-RU" sz="2800" dirty="0">
              <a:latin typeface="Calibri Light" panose="020F0302020204030204" pitchFamily="34" charset="0"/>
              <a:ea typeface="Hyundai Sans Tex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97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39" y="764704"/>
            <a:ext cx="9061165" cy="541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err="1"/>
              <a:t>City</a:t>
            </a:r>
            <a:r>
              <a:rPr lang="ru-RU" sz="2400" dirty="0"/>
              <a:t> </a:t>
            </a:r>
            <a:r>
              <a:rPr lang="ru-RU" sz="2400" dirty="0" err="1"/>
              <a:t>Map</a:t>
            </a:r>
            <a:r>
              <a:rPr lang="ru-RU" sz="2400" dirty="0"/>
              <a:t>/Карта города </a:t>
            </a:r>
            <a:r>
              <a:rPr lang="ru-RU" sz="2000" dirty="0"/>
              <a:t>(также нанесите расположение других брендов)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29" name="직사각형 3"/>
          <p:cNvSpPr/>
          <p:nvPr/>
        </p:nvSpPr>
        <p:spPr>
          <a:xfrm rot="20057490">
            <a:off x="3174747" y="1813830"/>
            <a:ext cx="2524106" cy="650235"/>
          </a:xfrm>
          <a:prstGeom prst="rect">
            <a:avLst/>
          </a:prstGeom>
          <a:solidFill>
            <a:srgbClr val="AACAE6"/>
          </a:solidFill>
          <a:ln>
            <a:solidFill>
              <a:srgbClr val="002C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atin typeface="Calibri Light" panose="020F0302020204030204" pitchFamily="34" charset="0"/>
                <a:ea typeface="Hyundai Sans Text" pitchFamily="34" charset="0"/>
              </a:rPr>
              <a:t>Пример</a:t>
            </a:r>
            <a:endParaRPr lang="ru-RU" sz="2800" dirty="0">
              <a:latin typeface="Calibri Light" panose="020F0302020204030204" pitchFamily="34" charset="0"/>
              <a:ea typeface="Hyundai Sans Text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8381" y="971469"/>
            <a:ext cx="2340260" cy="1015663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alibri Light" panose="020F0302020204030204" pitchFamily="34" charset="0"/>
                <a:ea typeface="Arial Unicode MS" panose="020B0604020202020204" pitchFamily="34" charset="-128"/>
              </a:rPr>
              <a:t>Указать </a:t>
            </a:r>
            <a:r>
              <a:rPr lang="ru-RU" sz="1200" dirty="0" smtClean="0">
                <a:latin typeface="Calibri Light" panose="020F0302020204030204" pitchFamily="34" charset="0"/>
                <a:ea typeface="Arial Unicode MS" panose="020B0604020202020204" pitchFamily="34" charset="-128"/>
              </a:rPr>
              <a:t>расстояния от места нахождения здания по заявке до Ближайших существующих центров</a:t>
            </a:r>
          </a:p>
          <a:p>
            <a:r>
              <a:rPr lang="ru-RU" sz="1200" dirty="0">
                <a:latin typeface="Calibri Light" panose="020F0302020204030204" pitchFamily="34" charset="0"/>
                <a:ea typeface="Arial Unicode MS" panose="020B0604020202020204" pitchFamily="34" charset="-128"/>
              </a:rPr>
              <a:t>Х</a:t>
            </a:r>
            <a:r>
              <a:rPr lang="ru-RU" sz="1200" dirty="0" smtClean="0">
                <a:latin typeface="Calibri Light" panose="020F0302020204030204" pitchFamily="34" charset="0"/>
                <a:ea typeface="Arial Unicode MS" panose="020B0604020202020204" pitchFamily="34" charset="-128"/>
              </a:rPr>
              <a:t>ендэ и </a:t>
            </a:r>
            <a:r>
              <a:rPr lang="ru-RU" sz="1200" dirty="0" err="1" smtClean="0">
                <a:latin typeface="Calibri Light" panose="020F0302020204030204" pitchFamily="34" charset="0"/>
                <a:ea typeface="Arial Unicode MS" panose="020B0604020202020204" pitchFamily="34" charset="-128"/>
              </a:rPr>
              <a:t>Киа</a:t>
            </a:r>
            <a:r>
              <a:rPr lang="ru-RU" sz="1200" dirty="0" smtClean="0">
                <a:latin typeface="Calibri Light" panose="020F0302020204030204" pitchFamily="34" charset="0"/>
                <a:ea typeface="Arial Unicode MS" panose="020B0604020202020204" pitchFamily="34" charset="-128"/>
              </a:rPr>
              <a:t>.</a:t>
            </a:r>
            <a:endParaRPr lang="ru-RU" sz="1200" dirty="0">
              <a:latin typeface="Calibri Light" panose="020F0302020204030204" pitchFamily="34" charset="0"/>
              <a:ea typeface="Arial Unicode MS" panose="020B0604020202020204" pitchFamily="34" charset="-128"/>
            </a:endParaRPr>
          </a:p>
        </p:txBody>
      </p:sp>
      <p:sp>
        <p:nvSpPr>
          <p:cNvPr id="31" name="Выноска 2 30"/>
          <p:cNvSpPr/>
          <p:nvPr/>
        </p:nvSpPr>
        <p:spPr>
          <a:xfrm>
            <a:off x="2712622" y="5443516"/>
            <a:ext cx="2246298" cy="561656"/>
          </a:xfrm>
          <a:prstGeom prst="borderCallout2">
            <a:avLst>
              <a:gd name="adj1" fmla="val 21235"/>
              <a:gd name="adj2" fmla="val 100317"/>
              <a:gd name="adj3" fmla="val -78483"/>
              <a:gd name="adj4" fmla="val 131396"/>
              <a:gd name="adj5" fmla="val -330711"/>
              <a:gd name="adj6" fmla="val 133042"/>
            </a:avLst>
          </a:prstGeom>
          <a:solidFill>
            <a:srgbClr val="AACAE6"/>
          </a:solidFill>
          <a:ln>
            <a:solidFill>
              <a:srgbClr val="002C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lt1"/>
                </a:solidFill>
                <a:latin typeface="Calibri Light" panose="020F0302020204030204" pitchFamily="34" charset="0"/>
                <a:ea typeface="Hyundai Sans Text" pitchFamily="34" charset="0"/>
              </a:rPr>
              <a:t>Предложение</a:t>
            </a:r>
            <a:endParaRPr lang="ru-RU" sz="2800" dirty="0">
              <a:solidFill>
                <a:schemeClr val="lt1"/>
              </a:solidFill>
              <a:latin typeface="Calibri Light" panose="020F0302020204030204" pitchFamily="34" charset="0"/>
              <a:ea typeface="Hyundai Sans Text" pitchFamily="34" charset="0"/>
            </a:endParaRPr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4958920" y="3571308"/>
            <a:ext cx="68742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41968" y="3252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8км</a:t>
            </a:r>
            <a:endParaRPr lang="ru-RU" sz="1400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flipV="1">
            <a:off x="5498902" y="3571308"/>
            <a:ext cx="147441" cy="504056"/>
          </a:xfrm>
          <a:prstGeom prst="straightConnector1">
            <a:avLst/>
          </a:prstGeom>
          <a:ln w="317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7107353">
            <a:off x="5215375" y="3625224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8км</a:t>
            </a:r>
            <a:endParaRPr lang="ru-RU" sz="1400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 flipV="1">
            <a:off x="5737722" y="1987132"/>
            <a:ext cx="307241" cy="1573088"/>
          </a:xfrm>
          <a:prstGeom prst="straightConnector1">
            <a:avLst/>
          </a:prstGeom>
          <a:ln w="317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14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9" t="10460" r="333" b="5002"/>
          <a:stretch/>
        </p:blipFill>
        <p:spPr bwMode="auto">
          <a:xfrm>
            <a:off x="324665" y="829271"/>
            <a:ext cx="9360000" cy="5153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District </a:t>
            </a:r>
            <a:r>
              <a:rPr lang="en-US" sz="2400" dirty="0" smtClean="0"/>
              <a:t>Map / </a:t>
            </a:r>
            <a:r>
              <a:rPr lang="ru-RU" sz="2400" dirty="0" smtClean="0"/>
              <a:t>Карта </a:t>
            </a:r>
            <a:r>
              <a:rPr lang="ru-RU" sz="2400" dirty="0"/>
              <a:t>района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14" name="Полилиния 13"/>
          <p:cNvSpPr/>
          <p:nvPr/>
        </p:nvSpPr>
        <p:spPr>
          <a:xfrm>
            <a:off x="4094905" y="3976199"/>
            <a:ext cx="391300" cy="395159"/>
          </a:xfrm>
          <a:custGeom>
            <a:avLst/>
            <a:gdLst>
              <a:gd name="connsiteX0" fmla="*/ 0 w 371475"/>
              <a:gd name="connsiteY0" fmla="*/ 171450 h 406400"/>
              <a:gd name="connsiteX1" fmla="*/ 123825 w 371475"/>
              <a:gd name="connsiteY1" fmla="*/ 0 h 406400"/>
              <a:gd name="connsiteX2" fmla="*/ 371475 w 371475"/>
              <a:gd name="connsiteY2" fmla="*/ 174625 h 406400"/>
              <a:gd name="connsiteX3" fmla="*/ 225425 w 371475"/>
              <a:gd name="connsiteY3" fmla="*/ 406400 h 406400"/>
              <a:gd name="connsiteX4" fmla="*/ 88900 w 371475"/>
              <a:gd name="connsiteY4" fmla="*/ 307975 h 406400"/>
              <a:gd name="connsiteX5" fmla="*/ 120650 w 371475"/>
              <a:gd name="connsiteY5" fmla="*/ 260350 h 406400"/>
              <a:gd name="connsiteX6" fmla="*/ 0 w 371475"/>
              <a:gd name="connsiteY6" fmla="*/ 17145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475" h="406400">
                <a:moveTo>
                  <a:pt x="0" y="171450"/>
                </a:moveTo>
                <a:lnTo>
                  <a:pt x="123825" y="0"/>
                </a:lnTo>
                <a:lnTo>
                  <a:pt x="371475" y="174625"/>
                </a:lnTo>
                <a:lnTo>
                  <a:pt x="225425" y="406400"/>
                </a:lnTo>
                <a:lnTo>
                  <a:pt x="88900" y="307975"/>
                </a:lnTo>
                <a:lnTo>
                  <a:pt x="120650" y="260350"/>
                </a:lnTo>
                <a:lnTo>
                  <a:pt x="0" y="171450"/>
                </a:lnTo>
                <a:close/>
              </a:path>
            </a:pathLst>
          </a:custGeom>
          <a:pattFill prst="solidDmnd">
            <a:fgClr>
              <a:schemeClr val="tx2"/>
            </a:fgClr>
            <a:bgClr>
              <a:schemeClr val="bg1"/>
            </a:bgClr>
          </a:patt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alibri Light" panose="020F0302020204030204" pitchFamily="34" charset="0"/>
            </a:endParaRPr>
          </a:p>
        </p:txBody>
      </p:sp>
      <p:sp>
        <p:nvSpPr>
          <p:cNvPr id="15" name="Стрелка влево 14"/>
          <p:cNvSpPr/>
          <p:nvPr/>
        </p:nvSpPr>
        <p:spPr>
          <a:xfrm rot="18537169">
            <a:off x="82812" y="3802048"/>
            <a:ext cx="2365927" cy="348295"/>
          </a:xfrm>
          <a:prstGeom prst="leftArrow">
            <a:avLst>
              <a:gd name="adj1" fmla="val 76120"/>
              <a:gd name="adj2" fmla="val 59274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Calibri Light" panose="020F0302020204030204" pitchFamily="34" charset="0"/>
              </a:rPr>
              <a:t>Левый берег </a:t>
            </a:r>
            <a:r>
              <a:rPr lang="en-US" sz="1600" dirty="0" smtClean="0">
                <a:latin typeface="Calibri Light" panose="020F0302020204030204" pitchFamily="34" charset="0"/>
              </a:rPr>
              <a:t>(  ̴</a:t>
            </a:r>
            <a:r>
              <a:rPr lang="ru-RU" sz="1600" dirty="0" smtClean="0">
                <a:latin typeface="Calibri Light" panose="020F0302020204030204" pitchFamily="34" charset="0"/>
              </a:rPr>
              <a:t>3</a:t>
            </a:r>
            <a:r>
              <a:rPr lang="en-US" sz="1600" dirty="0" smtClean="0">
                <a:latin typeface="Calibri Light" panose="020F0302020204030204" pitchFamily="34" charset="0"/>
              </a:rPr>
              <a:t> </a:t>
            </a:r>
            <a:r>
              <a:rPr lang="ru-RU" sz="1600" dirty="0" smtClean="0">
                <a:latin typeface="Calibri Light" panose="020F0302020204030204" pitchFamily="34" charset="0"/>
              </a:rPr>
              <a:t>км)</a:t>
            </a:r>
            <a:endParaRPr lang="ru-RU" sz="1600" dirty="0">
              <a:latin typeface="Calibri Light" panose="020F0302020204030204" pitchFamily="34" charset="0"/>
            </a:endParaRPr>
          </a:p>
        </p:txBody>
      </p:sp>
      <p:sp>
        <p:nvSpPr>
          <p:cNvPr id="16" name="Стрелка вправо 15"/>
          <p:cNvSpPr/>
          <p:nvPr/>
        </p:nvSpPr>
        <p:spPr>
          <a:xfrm rot="2026046">
            <a:off x="6523654" y="5002589"/>
            <a:ext cx="2869012" cy="320400"/>
          </a:xfrm>
          <a:prstGeom prst="rightArrow">
            <a:avLst>
              <a:gd name="adj1" fmla="val 74033"/>
              <a:gd name="adj2" fmla="val 71761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Calibri Light" panose="020F0302020204030204" pitchFamily="34" charset="0"/>
              </a:rPr>
              <a:t>Бердск, Искитим, Барнаул</a:t>
            </a:r>
            <a:endParaRPr lang="ru-RU" sz="1600" dirty="0">
              <a:latin typeface="Calibri Light" panose="020F0302020204030204" pitchFamily="34" charset="0"/>
            </a:endParaRPr>
          </a:p>
        </p:txBody>
      </p:sp>
      <p:sp>
        <p:nvSpPr>
          <p:cNvPr id="17" name="Выноска 2 16"/>
          <p:cNvSpPr/>
          <p:nvPr/>
        </p:nvSpPr>
        <p:spPr>
          <a:xfrm>
            <a:off x="1879974" y="5229722"/>
            <a:ext cx="1404156" cy="303075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13985"/>
              <a:gd name="adj5" fmla="val -345367"/>
              <a:gd name="adj6" fmla="val 174057"/>
            </a:avLst>
          </a:prstGeom>
          <a:solidFill>
            <a:srgbClr val="AACAE6"/>
          </a:solidFill>
          <a:ln>
            <a:solidFill>
              <a:srgbClr val="002C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lt1"/>
                </a:solidFill>
                <a:latin typeface="Calibri Light" panose="020F0302020204030204" pitchFamily="34" charset="0"/>
                <a:ea typeface="Hyundai Sans Text" pitchFamily="34" charset="0"/>
              </a:rPr>
              <a:t>Предложение</a:t>
            </a:r>
          </a:p>
        </p:txBody>
      </p:sp>
      <p:sp>
        <p:nvSpPr>
          <p:cNvPr id="19" name="Стрелка влево 18"/>
          <p:cNvSpPr/>
          <p:nvPr/>
        </p:nvSpPr>
        <p:spPr>
          <a:xfrm rot="2136286">
            <a:off x="177098" y="1502720"/>
            <a:ext cx="2105077" cy="321503"/>
          </a:xfrm>
          <a:prstGeom prst="leftArrow">
            <a:avLst>
              <a:gd name="adj1" fmla="val 76120"/>
              <a:gd name="adj2" fmla="val 56202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Центр </a:t>
            </a:r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(  ̴</a:t>
            </a:r>
            <a:r>
              <a:rPr lang="ru-RU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км)</a:t>
            </a:r>
            <a:endParaRPr lang="ru-RU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 rot="2072078">
            <a:off x="5715933" y="3282573"/>
            <a:ext cx="1309465" cy="970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alibri Light" panose="020F03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25703" y="360686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libri Light" panose="020F0302020204030204" pitchFamily="34" charset="0"/>
              </a:rPr>
              <a:t>Завод</a:t>
            </a:r>
            <a:endParaRPr lang="ru-RU" dirty="0">
              <a:latin typeface="Calibri Light" panose="020F030202020403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 rot="2072078">
            <a:off x="1961229" y="2595827"/>
            <a:ext cx="2577219" cy="1098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alibri Light" panose="020F03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1880" y="306501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libri Light" panose="020F0302020204030204" pitchFamily="34" charset="0"/>
              </a:rPr>
              <a:t>Парк</a:t>
            </a:r>
            <a:endParaRPr lang="ru-RU" dirty="0">
              <a:latin typeface="Calibri Light" panose="020F030202020403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 rot="2072078">
            <a:off x="6792981" y="1324020"/>
            <a:ext cx="2423600" cy="218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alibri Light" panose="020F03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99992" y="217514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libri Light" panose="020F0302020204030204" pitchFamily="34" charset="0"/>
              </a:rPr>
              <a:t>Жилые кварталы</a:t>
            </a:r>
            <a:endParaRPr lang="ru-RU" dirty="0">
              <a:latin typeface="Calibri Light" panose="020F0302020204030204" pitchFamily="34" charset="0"/>
            </a:endParaRPr>
          </a:p>
        </p:txBody>
      </p:sp>
      <p:sp>
        <p:nvSpPr>
          <p:cNvPr id="29" name="직사각형 3"/>
          <p:cNvSpPr/>
          <p:nvPr/>
        </p:nvSpPr>
        <p:spPr>
          <a:xfrm rot="20057490">
            <a:off x="3656452" y="2769729"/>
            <a:ext cx="2524106" cy="650235"/>
          </a:xfrm>
          <a:prstGeom prst="rect">
            <a:avLst/>
          </a:prstGeom>
          <a:solidFill>
            <a:srgbClr val="AACAE6"/>
          </a:solidFill>
          <a:ln>
            <a:solidFill>
              <a:srgbClr val="002C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atin typeface="Calibri Light" panose="020F0302020204030204" pitchFamily="34" charset="0"/>
                <a:ea typeface="Hyundai Sans Text" pitchFamily="34" charset="0"/>
              </a:rPr>
              <a:t>Пример</a:t>
            </a:r>
            <a:endParaRPr lang="ru-RU" sz="2800" dirty="0">
              <a:latin typeface="Calibri Light" panose="020F0302020204030204" pitchFamily="34" charset="0"/>
              <a:ea typeface="Hyundai Sans Tex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82055" y="1159483"/>
            <a:ext cx="4087137" cy="95410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Calibri Light" panose="020F0302020204030204" pitchFamily="34" charset="0"/>
                <a:ea typeface="Arial Unicode MS" panose="020B0604020202020204" pitchFamily="34" charset="-128"/>
              </a:rPr>
              <a:t>Указать </a:t>
            </a:r>
            <a:r>
              <a:rPr lang="ru-RU" sz="1400" dirty="0" smtClean="0">
                <a:latin typeface="Calibri Light" panose="020F0302020204030204" pitchFamily="34" charset="0"/>
                <a:ea typeface="Arial Unicode MS" panose="020B0604020202020204" pitchFamily="34" charset="-128"/>
              </a:rPr>
              <a:t>важные на </a:t>
            </a:r>
            <a:r>
              <a:rPr lang="ru-RU" sz="1400" dirty="0">
                <a:latin typeface="Calibri Light" panose="020F0302020204030204" pitchFamily="34" charset="0"/>
                <a:ea typeface="Arial Unicode MS" panose="020B0604020202020204" pitchFamily="34" charset="-128"/>
              </a:rPr>
              <a:t>В</a:t>
            </a:r>
            <a:r>
              <a:rPr lang="ru-RU" sz="1400" dirty="0" smtClean="0">
                <a:latin typeface="Calibri Light" panose="020F0302020204030204" pitchFamily="34" charset="0"/>
                <a:ea typeface="Arial Unicode MS" panose="020B0604020202020204" pitchFamily="34" charset="-128"/>
              </a:rPr>
              <a:t>аш взгляд объекты: направление основного трафика, ближайшие </a:t>
            </a:r>
            <a:r>
              <a:rPr lang="ru-RU" sz="1400" dirty="0">
                <a:latin typeface="Calibri Light" panose="020F0302020204030204" pitchFamily="34" charset="0"/>
                <a:ea typeface="Arial Unicode MS" panose="020B0604020202020204" pitchFamily="34" charset="-128"/>
              </a:rPr>
              <a:t>а</a:t>
            </a:r>
            <a:r>
              <a:rPr lang="ru-RU" sz="1400" dirty="0" smtClean="0">
                <a:latin typeface="Calibri Light" panose="020F0302020204030204" pitchFamily="34" charset="0"/>
                <a:ea typeface="Arial Unicode MS" panose="020B0604020202020204" pitchFamily="34" charset="-128"/>
              </a:rPr>
              <a:t>втомобильные ДЦ, Крупные торговые центры и т.д. и т.п.</a:t>
            </a:r>
            <a:endParaRPr lang="ru-RU" sz="1400" dirty="0">
              <a:latin typeface="Calibri Light" panose="020F0302020204030204" pitchFamily="34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2857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012" y="836712"/>
            <a:ext cx="780097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err="1"/>
              <a:t>General</a:t>
            </a:r>
            <a:r>
              <a:rPr lang="ru-RU" sz="2400" dirty="0"/>
              <a:t> </a:t>
            </a:r>
            <a:r>
              <a:rPr lang="ru-RU" sz="2400" dirty="0" err="1" smtClean="0"/>
              <a:t>Layout</a:t>
            </a:r>
            <a:r>
              <a:rPr lang="en-US" sz="2400" dirty="0" smtClean="0"/>
              <a:t> </a:t>
            </a:r>
            <a:r>
              <a:rPr lang="ru-RU" sz="2400" dirty="0" smtClean="0"/>
              <a:t>/</a:t>
            </a:r>
            <a:r>
              <a:rPr lang="en-US" sz="2400" dirty="0" smtClean="0"/>
              <a:t> </a:t>
            </a:r>
            <a:r>
              <a:rPr lang="ru-RU" sz="2400" dirty="0" smtClean="0"/>
              <a:t>Схема </a:t>
            </a:r>
            <a:r>
              <a:rPr lang="ru-RU" sz="2400" dirty="0"/>
              <a:t>генерального плана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29" name="직사각형 3"/>
          <p:cNvSpPr/>
          <p:nvPr/>
        </p:nvSpPr>
        <p:spPr>
          <a:xfrm rot="20057490">
            <a:off x="3410508" y="1928063"/>
            <a:ext cx="2524106" cy="650235"/>
          </a:xfrm>
          <a:prstGeom prst="rect">
            <a:avLst/>
          </a:prstGeom>
          <a:solidFill>
            <a:srgbClr val="AACAE6"/>
          </a:solidFill>
          <a:ln>
            <a:solidFill>
              <a:srgbClr val="002C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atin typeface="Calibri Light" panose="020F0302020204030204" pitchFamily="34" charset="0"/>
                <a:ea typeface="Hyundai Sans Text" pitchFamily="34" charset="0"/>
              </a:rPr>
              <a:t>Пример</a:t>
            </a:r>
            <a:endParaRPr lang="ru-RU" sz="2800" dirty="0">
              <a:latin typeface="Calibri Light" panose="020F0302020204030204" pitchFamily="34" charset="0"/>
              <a:ea typeface="Hyundai Sans Text" pitchFamily="34" charset="0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662122" y="5661126"/>
            <a:ext cx="2576248" cy="307777"/>
          </a:xfrm>
          <a:prstGeom prst="rect">
            <a:avLst/>
          </a:prstGeom>
          <a:noFill/>
          <a:ln w="22225">
            <a:solidFill>
              <a:srgbClr val="00428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Calibri Light" panose="020F0302020204030204" pitchFamily="34" charset="0"/>
                <a:ea typeface="Arial Unicode MS" panose="020B0604020202020204" pitchFamily="34" charset="-128"/>
              </a:rPr>
              <a:t>Mercedes-Benz </a:t>
            </a:r>
            <a:endParaRPr lang="ru-RU" sz="1400" dirty="0">
              <a:latin typeface="Calibri Light" panose="020F0302020204030204" pitchFamily="34" charset="0"/>
              <a:ea typeface="Arial Unicode MS" panose="020B0604020202020204" pitchFamily="34" charset="-128"/>
            </a:endParaRP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 flipV="1">
            <a:off x="2768865" y="4508601"/>
            <a:ext cx="0" cy="1152525"/>
          </a:xfrm>
          <a:prstGeom prst="line">
            <a:avLst/>
          </a:prstGeom>
          <a:noFill/>
          <a:ln w="19050">
            <a:solidFill>
              <a:srgbClr val="00428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ru-RU" dirty="0">
              <a:latin typeface="Calibri Light" panose="020F0302020204030204" pitchFamily="34" charset="0"/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3393150" y="5661126"/>
            <a:ext cx="1793742" cy="307777"/>
          </a:xfrm>
          <a:prstGeom prst="rect">
            <a:avLst/>
          </a:prstGeom>
          <a:solidFill>
            <a:srgbClr val="FFFFCC"/>
          </a:solidFill>
          <a:ln w="22225">
            <a:solidFill>
              <a:srgbClr val="00428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dirty="0" smtClean="0">
                <a:latin typeface="Calibri Light" panose="020F0302020204030204" pitchFamily="34" charset="0"/>
                <a:ea typeface="Arial Unicode MS" panose="020B0604020202020204" pitchFamily="34" charset="-128"/>
              </a:rPr>
              <a:t>Предложение</a:t>
            </a:r>
            <a:endParaRPr lang="ru-RU" sz="1400" dirty="0">
              <a:latin typeface="Calibri Light" panose="020F0302020204030204" pitchFamily="34" charset="0"/>
              <a:ea typeface="Arial Unicode MS" panose="020B0604020202020204" pitchFamily="34" charset="-128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V="1">
            <a:off x="4328716" y="4508601"/>
            <a:ext cx="0" cy="1152525"/>
          </a:xfrm>
          <a:prstGeom prst="line">
            <a:avLst/>
          </a:prstGeom>
          <a:noFill/>
          <a:ln w="19050">
            <a:solidFill>
              <a:srgbClr val="00428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ru-RU" dirty="0">
              <a:latin typeface="Calibri Light" panose="020F0302020204030204" pitchFamily="34" charset="0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343393" y="5661126"/>
            <a:ext cx="1561571" cy="307777"/>
          </a:xfrm>
          <a:prstGeom prst="rect">
            <a:avLst/>
          </a:prstGeom>
          <a:noFill/>
          <a:ln w="22225">
            <a:solidFill>
              <a:srgbClr val="00428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Calibri Light" panose="020F0302020204030204" pitchFamily="34" charset="0"/>
                <a:ea typeface="Arial Unicode MS" panose="020B0604020202020204" pitchFamily="34" charset="-128"/>
              </a:rPr>
              <a:t>Infinity</a:t>
            </a:r>
            <a:endParaRPr lang="ru-RU" sz="1400" dirty="0">
              <a:latin typeface="Calibri Light" panose="020F0302020204030204" pitchFamily="34" charset="0"/>
              <a:ea typeface="Arial Unicode MS" panose="020B0604020202020204" pitchFamily="34" charset="-128"/>
            </a:endParaRP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5811177" y="4508601"/>
            <a:ext cx="0" cy="1152525"/>
          </a:xfrm>
          <a:prstGeom prst="line">
            <a:avLst/>
          </a:prstGeom>
          <a:noFill/>
          <a:ln w="19050">
            <a:solidFill>
              <a:srgbClr val="00428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ru-RU" dirty="0">
              <a:latin typeface="Calibri Light" panose="020F0302020204030204" pitchFamily="34" charset="0"/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7135416" y="5661126"/>
            <a:ext cx="1093788" cy="307777"/>
          </a:xfrm>
          <a:prstGeom prst="rect">
            <a:avLst/>
          </a:prstGeom>
          <a:noFill/>
          <a:ln w="22225">
            <a:solidFill>
              <a:srgbClr val="00428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Calibri Light" panose="020F0302020204030204" pitchFamily="34" charset="0"/>
                <a:ea typeface="Arial Unicode MS" panose="020B0604020202020204" pitchFamily="34" charset="-128"/>
              </a:rPr>
              <a:t>Toyota</a:t>
            </a:r>
            <a:endParaRPr lang="ru-RU" sz="1400" dirty="0">
              <a:latin typeface="Calibri Light" panose="020F0302020204030204" pitchFamily="34" charset="0"/>
              <a:ea typeface="Arial Unicode MS" panose="020B0604020202020204" pitchFamily="34" charset="-128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 flipV="1">
            <a:off x="7293637" y="4508601"/>
            <a:ext cx="0" cy="1152525"/>
          </a:xfrm>
          <a:prstGeom prst="line">
            <a:avLst/>
          </a:prstGeom>
          <a:noFill/>
          <a:ln w="19050">
            <a:solidFill>
              <a:srgbClr val="00428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ru-RU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717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3745" y="764704"/>
            <a:ext cx="581977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Layout / </a:t>
            </a:r>
            <a:r>
              <a:rPr lang="ru-RU" sz="2400" dirty="0" smtClean="0"/>
              <a:t>Планировка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29" name="직사각형 3"/>
          <p:cNvSpPr/>
          <p:nvPr/>
        </p:nvSpPr>
        <p:spPr>
          <a:xfrm rot="20057490">
            <a:off x="6049226" y="2648143"/>
            <a:ext cx="2524106" cy="650235"/>
          </a:xfrm>
          <a:prstGeom prst="rect">
            <a:avLst/>
          </a:prstGeom>
          <a:solidFill>
            <a:srgbClr val="AACAE6"/>
          </a:solidFill>
          <a:ln>
            <a:solidFill>
              <a:srgbClr val="002C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atin typeface="Calibri Light" panose="020F0302020204030204" pitchFamily="34" charset="0"/>
                <a:ea typeface="Hyundai Sans Text" pitchFamily="34" charset="0"/>
              </a:rPr>
              <a:t>Пример</a:t>
            </a:r>
            <a:endParaRPr lang="ru-RU" sz="2800" dirty="0">
              <a:latin typeface="Calibri Light" panose="020F0302020204030204" pitchFamily="34" charset="0"/>
              <a:ea typeface="Hyundai Sans Text" pitchFamily="34" charset="0"/>
            </a:endParaRPr>
          </a:p>
        </p:txBody>
      </p:sp>
      <p:graphicFrame>
        <p:nvGraphicFramePr>
          <p:cNvPr id="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902062"/>
              </p:ext>
            </p:extLst>
          </p:nvPr>
        </p:nvGraphicFramePr>
        <p:xfrm>
          <a:off x="272481" y="893756"/>
          <a:ext cx="3354372" cy="2578608"/>
        </p:xfrm>
        <a:graphic>
          <a:graphicData uri="http://schemas.openxmlformats.org/drawingml/2006/table">
            <a:tbl>
              <a:tblPr/>
              <a:tblGrid>
                <a:gridCol w="1326147"/>
                <a:gridCol w="2028225"/>
              </a:tblGrid>
              <a:tr h="77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Showroom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Шоу-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рум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(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Size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Размер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: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Длина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*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Ширина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)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м</a:t>
                      </a:r>
                      <a:r>
                        <a:rPr kumimoji="0" lang="ru-RU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(m x m)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W/S size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Слесарный цех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/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</a:b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(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Размер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: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Длина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*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Ширина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)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м</a:t>
                      </a:r>
                      <a:r>
                        <a:rPr kumimoji="0" lang="ru-RU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(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m x m)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Bodyshop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size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Кузовной цех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(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Размер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: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Длина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*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Ширина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)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м</a:t>
                      </a:r>
                      <a:r>
                        <a:rPr kumimoji="0" lang="ru-RU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(m x m)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968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24" y="1490036"/>
            <a:ext cx="9633520" cy="373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3D </a:t>
            </a:r>
            <a:r>
              <a:rPr lang="en-US" sz="2400" dirty="0" smtClean="0"/>
              <a:t>view / 3D </a:t>
            </a:r>
            <a:r>
              <a:rPr lang="ru-RU" sz="2400" dirty="0"/>
              <a:t>вид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29" name="직사각형 3"/>
          <p:cNvSpPr/>
          <p:nvPr/>
        </p:nvSpPr>
        <p:spPr>
          <a:xfrm rot="20057490">
            <a:off x="203429" y="2218468"/>
            <a:ext cx="2524106" cy="650235"/>
          </a:xfrm>
          <a:prstGeom prst="rect">
            <a:avLst/>
          </a:prstGeom>
          <a:solidFill>
            <a:srgbClr val="AACAE6"/>
          </a:solidFill>
          <a:ln>
            <a:solidFill>
              <a:srgbClr val="002C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atin typeface="Calibri Light" panose="020F0302020204030204" pitchFamily="34" charset="0"/>
                <a:ea typeface="Hyundai Sans Text" pitchFamily="34" charset="0"/>
              </a:rPr>
              <a:t>Пример</a:t>
            </a:r>
            <a:endParaRPr lang="ru-RU" sz="2800" dirty="0">
              <a:latin typeface="Calibri Light" panose="020F0302020204030204" pitchFamily="34" charset="0"/>
              <a:ea typeface="Hyundai Sans Tex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59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err="1"/>
              <a:t>Current</a:t>
            </a:r>
            <a:r>
              <a:rPr lang="ru-RU" sz="2400" dirty="0"/>
              <a:t> </a:t>
            </a:r>
            <a:r>
              <a:rPr lang="ru-RU" sz="2400" dirty="0" err="1"/>
              <a:t>view</a:t>
            </a:r>
            <a:r>
              <a:rPr lang="ru-RU" sz="2400" dirty="0"/>
              <a:t> (</a:t>
            </a:r>
            <a:r>
              <a:rPr lang="ru-RU" sz="2400" dirty="0" err="1"/>
              <a:t>photo</a:t>
            </a:r>
            <a:r>
              <a:rPr lang="ru-RU" sz="2400" dirty="0" smtClean="0"/>
              <a:t>)</a:t>
            </a:r>
            <a:r>
              <a:rPr lang="en-US" sz="2400" dirty="0" smtClean="0"/>
              <a:t> / </a:t>
            </a:r>
            <a:r>
              <a:rPr lang="ru-RU" sz="2400" dirty="0" smtClean="0"/>
              <a:t>Существующий </a:t>
            </a:r>
            <a:r>
              <a:rPr lang="ru-RU" sz="2400" dirty="0"/>
              <a:t>вид (фото)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966646" y="3531399"/>
            <a:ext cx="4542290" cy="2520751"/>
          </a:xfrm>
          <a:prstGeom prst="rect">
            <a:avLst/>
          </a:prstGeom>
          <a:solidFill>
            <a:srgbClr val="E4DC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>
                <a:latin typeface="Calibri Light" panose="020F0302020204030204" pitchFamily="34" charset="0"/>
                <a:ea typeface="Arial Unicode MS" panose="020B0604020202020204" pitchFamily="34" charset="-128"/>
              </a:rPr>
              <a:t>Дополнительное фото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966430" y="837183"/>
            <a:ext cx="4542290" cy="2520751"/>
          </a:xfrm>
          <a:prstGeom prst="rect">
            <a:avLst/>
          </a:prstGeom>
          <a:solidFill>
            <a:srgbClr val="E4DC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>
                <a:latin typeface="Calibri Light" panose="020F0302020204030204" pitchFamily="34" charset="0"/>
                <a:ea typeface="Arial Unicode MS" panose="020B0604020202020204" pitchFamily="34" charset="-128"/>
              </a:rPr>
              <a:t>Фото участка по фасаду </a:t>
            </a:r>
            <a:r>
              <a:rPr lang="ru-RU" dirty="0" smtClean="0">
                <a:latin typeface="Calibri Light" panose="020F0302020204030204" pitchFamily="34" charset="0"/>
                <a:ea typeface="Arial Unicode MS" panose="020B0604020202020204" pitchFamily="34" charset="-128"/>
              </a:rPr>
              <a:t>справа</a:t>
            </a:r>
            <a:endParaRPr lang="ru-RU" dirty="0">
              <a:latin typeface="Calibri Light" panose="020F0302020204030204" pitchFamily="34" charset="0"/>
              <a:ea typeface="Arial Unicode MS" panose="020B0604020202020204" pitchFamily="34" charset="-128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72480" y="3532341"/>
            <a:ext cx="4542290" cy="2520751"/>
          </a:xfrm>
          <a:prstGeom prst="rect">
            <a:avLst/>
          </a:prstGeom>
          <a:solidFill>
            <a:srgbClr val="E4DC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>
                <a:latin typeface="Calibri Light" panose="020F0302020204030204" pitchFamily="34" charset="0"/>
                <a:ea typeface="Arial Unicode MS" panose="020B0604020202020204" pitchFamily="34" charset="-128"/>
              </a:rPr>
              <a:t>Дополнительное фото</a:t>
            </a:r>
            <a:endParaRPr lang="ru-RU" dirty="0">
              <a:latin typeface="Calibri Light" panose="020F0302020204030204" pitchFamily="34" charset="0"/>
              <a:ea typeface="Arial Unicode MS" panose="020B0604020202020204" pitchFamily="34" charset="-128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72693" y="836712"/>
            <a:ext cx="4542290" cy="2520751"/>
          </a:xfrm>
          <a:prstGeom prst="rect">
            <a:avLst/>
          </a:prstGeom>
          <a:solidFill>
            <a:srgbClr val="E4DC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>
                <a:latin typeface="Calibri Light" panose="020F0302020204030204" pitchFamily="34" charset="0"/>
                <a:ea typeface="Arial Unicode MS" panose="020B0604020202020204" pitchFamily="34" charset="-128"/>
              </a:rPr>
              <a:t>Фото участка по фасаду слева</a:t>
            </a:r>
            <a:endParaRPr lang="ru-RU" dirty="0">
              <a:latin typeface="Calibri Light" panose="020F0302020204030204" pitchFamily="34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3011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err="1"/>
              <a:t>Current</a:t>
            </a:r>
            <a:r>
              <a:rPr lang="ru-RU" sz="2400" dirty="0"/>
              <a:t> </a:t>
            </a:r>
            <a:r>
              <a:rPr lang="ru-RU" sz="2400" dirty="0" err="1"/>
              <a:t>view</a:t>
            </a:r>
            <a:r>
              <a:rPr lang="ru-RU" sz="2400" dirty="0"/>
              <a:t> (</a:t>
            </a:r>
            <a:r>
              <a:rPr lang="ru-RU" sz="2400" dirty="0" err="1"/>
              <a:t>photo</a:t>
            </a:r>
            <a:r>
              <a:rPr lang="ru-RU" sz="2400" dirty="0" smtClean="0"/>
              <a:t>)</a:t>
            </a:r>
            <a:r>
              <a:rPr lang="en-US" sz="2400" dirty="0" smtClean="0"/>
              <a:t> / </a:t>
            </a:r>
            <a:r>
              <a:rPr lang="ru-RU" sz="2400" dirty="0" smtClean="0"/>
              <a:t>Существующий </a:t>
            </a:r>
            <a:r>
              <a:rPr lang="ru-RU" sz="2400" dirty="0"/>
              <a:t>вид (фото)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966646" y="3531399"/>
            <a:ext cx="4542290" cy="2520751"/>
          </a:xfrm>
          <a:prstGeom prst="rect">
            <a:avLst/>
          </a:prstGeom>
          <a:solidFill>
            <a:srgbClr val="E4DC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>
                <a:latin typeface="Calibri Light" panose="020F0302020204030204" pitchFamily="34" charset="0"/>
                <a:ea typeface="Arial Unicode MS" panose="020B0604020202020204" pitchFamily="34" charset="-128"/>
              </a:rPr>
              <a:t>Дополнительное фото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966430" y="837183"/>
            <a:ext cx="4542290" cy="2520751"/>
          </a:xfrm>
          <a:prstGeom prst="rect">
            <a:avLst/>
          </a:prstGeom>
          <a:solidFill>
            <a:srgbClr val="E4DC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>
                <a:latin typeface="Calibri Light" panose="020F0302020204030204" pitchFamily="34" charset="0"/>
                <a:ea typeface="Arial Unicode MS" panose="020B0604020202020204" pitchFamily="34" charset="-128"/>
              </a:rPr>
              <a:t>Дополнительное фото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72480" y="3532341"/>
            <a:ext cx="4542290" cy="2520751"/>
          </a:xfrm>
          <a:prstGeom prst="rect">
            <a:avLst/>
          </a:prstGeom>
          <a:solidFill>
            <a:srgbClr val="E4DC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>
                <a:latin typeface="Calibri Light" panose="020F0302020204030204" pitchFamily="34" charset="0"/>
                <a:ea typeface="Arial Unicode MS" panose="020B0604020202020204" pitchFamily="34" charset="-128"/>
              </a:rPr>
              <a:t>Дополнительное фото</a:t>
            </a:r>
            <a:endParaRPr lang="ru-RU" dirty="0">
              <a:latin typeface="Calibri Light" panose="020F0302020204030204" pitchFamily="34" charset="0"/>
              <a:ea typeface="Arial Unicode MS" panose="020B0604020202020204" pitchFamily="34" charset="-128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72693" y="836712"/>
            <a:ext cx="4542290" cy="2520751"/>
          </a:xfrm>
          <a:prstGeom prst="rect">
            <a:avLst/>
          </a:prstGeom>
          <a:solidFill>
            <a:srgbClr val="E4DC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>
                <a:latin typeface="Calibri Light" panose="020F0302020204030204" pitchFamily="34" charset="0"/>
                <a:ea typeface="Arial Unicode MS" panose="020B0604020202020204" pitchFamily="34" charset="-128"/>
              </a:rPr>
              <a:t>Дополнительное фото</a:t>
            </a:r>
          </a:p>
        </p:txBody>
      </p:sp>
    </p:spTree>
    <p:extLst>
      <p:ext uri="{BB962C8B-B14F-4D97-AF65-F5344CB8AC3E}">
        <p14:creationId xmlns:p14="http://schemas.microsoft.com/office/powerpoint/2010/main" val="24043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Company </a:t>
            </a:r>
            <a:r>
              <a:rPr lang="en-US" sz="2400" dirty="0" smtClean="0"/>
              <a:t>profile / </a:t>
            </a:r>
            <a:r>
              <a:rPr lang="ru-RU" sz="2400" dirty="0" smtClean="0"/>
              <a:t>Общая </a:t>
            </a:r>
            <a:r>
              <a:rPr lang="ru-RU" sz="2400" dirty="0"/>
              <a:t>информация о компании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</a:t>
            </a:fld>
            <a:endParaRPr lang="ru-RU" dirty="0"/>
          </a:p>
        </p:txBody>
      </p:sp>
      <p:graphicFrame>
        <p:nvGraphicFramePr>
          <p:cNvPr id="5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02763"/>
              </p:ext>
            </p:extLst>
          </p:nvPr>
        </p:nvGraphicFramePr>
        <p:xfrm>
          <a:off x="272480" y="790992"/>
          <a:ext cx="9360001" cy="2287476"/>
        </p:xfrm>
        <a:graphic>
          <a:graphicData uri="http://schemas.openxmlformats.org/drawingml/2006/table">
            <a:tbl>
              <a:tblPr/>
              <a:tblGrid>
                <a:gridCol w="2338944"/>
                <a:gridCol w="4357950"/>
                <a:gridCol w="726302"/>
                <a:gridCol w="1936805"/>
              </a:tblGrid>
              <a:tr h="307812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Contact information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/Контактная информация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6B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13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Legal Entity Name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/Наименование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78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Address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/Адрес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ИНН: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8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Кадастровый номер участка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dern H Medium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dern H Medium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99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Contacts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/Контакты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Phone number/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Телефон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Address for correspondence/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Почтовый адрес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E-mail: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Website/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веб-сайт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: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08237"/>
              </p:ext>
            </p:extLst>
          </p:nvPr>
        </p:nvGraphicFramePr>
        <p:xfrm>
          <a:off x="272480" y="3190116"/>
          <a:ext cx="9360000" cy="3021826"/>
        </p:xfrm>
        <a:graphic>
          <a:graphicData uri="http://schemas.openxmlformats.org/drawingml/2006/table">
            <a:tbl>
              <a:tblPr/>
              <a:tblGrid>
                <a:gridCol w="2338944"/>
                <a:gridCol w="1939608"/>
                <a:gridCol w="1611200"/>
                <a:gridCol w="1853528"/>
                <a:gridCol w="1616720"/>
              </a:tblGrid>
              <a:tr h="176213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Project Management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/Менеджеры проекта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6B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Position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/Должность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CEO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/Гендиректор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Project Manager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/Менеджер проекта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Name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/ФИО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Contacts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/Контакты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Phone: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Cell Phone: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E-mail: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Phone: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Cell Phone: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E-mail: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Birthday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/День Рождения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Photo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CA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Photo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CAE6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Education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/Образование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dern H Medium" pitchFamily="34" charset="-128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dern H Medium" pitchFamily="34" charset="-128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5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Experience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/Опыт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dern H Medium" pitchFamily="34" charset="-128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dern H Medium" pitchFamily="34" charset="-128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597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err="1"/>
              <a:t>Current</a:t>
            </a:r>
            <a:r>
              <a:rPr lang="ru-RU" sz="2400" dirty="0"/>
              <a:t> </a:t>
            </a:r>
            <a:r>
              <a:rPr lang="ru-RU" sz="2400" dirty="0" err="1"/>
              <a:t>view</a:t>
            </a:r>
            <a:r>
              <a:rPr lang="ru-RU" sz="2400" dirty="0"/>
              <a:t> (</a:t>
            </a:r>
            <a:r>
              <a:rPr lang="ru-RU" sz="2400" dirty="0" err="1"/>
              <a:t>photo</a:t>
            </a:r>
            <a:r>
              <a:rPr lang="ru-RU" sz="2400" dirty="0" smtClean="0"/>
              <a:t>)</a:t>
            </a:r>
            <a:r>
              <a:rPr lang="en-US" sz="2400" dirty="0" smtClean="0"/>
              <a:t> / </a:t>
            </a:r>
            <a:r>
              <a:rPr lang="ru-RU" sz="2400" dirty="0" smtClean="0"/>
              <a:t>Существующий </a:t>
            </a:r>
            <a:r>
              <a:rPr lang="ru-RU" sz="2400" dirty="0"/>
              <a:t>вид (фото)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966646" y="3531399"/>
            <a:ext cx="4542290" cy="2520751"/>
          </a:xfrm>
          <a:prstGeom prst="rect">
            <a:avLst/>
          </a:prstGeom>
          <a:solidFill>
            <a:srgbClr val="E4DC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>
                <a:latin typeface="Calibri Light" panose="020F0302020204030204" pitchFamily="34" charset="0"/>
                <a:ea typeface="Arial Unicode MS" panose="020B0604020202020204" pitchFamily="34" charset="-128"/>
              </a:rPr>
              <a:t>Дополнительное фото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966430" y="837183"/>
            <a:ext cx="4542290" cy="2520751"/>
          </a:xfrm>
          <a:prstGeom prst="rect">
            <a:avLst/>
          </a:prstGeom>
          <a:solidFill>
            <a:srgbClr val="E4DC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>
                <a:latin typeface="Calibri Light" panose="020F0302020204030204" pitchFamily="34" charset="0"/>
                <a:ea typeface="Arial Unicode MS" panose="020B0604020202020204" pitchFamily="34" charset="-128"/>
              </a:rPr>
              <a:t>Дополнительное фото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72480" y="3532341"/>
            <a:ext cx="4542290" cy="2520751"/>
          </a:xfrm>
          <a:prstGeom prst="rect">
            <a:avLst/>
          </a:prstGeom>
          <a:solidFill>
            <a:srgbClr val="E4DC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>
                <a:latin typeface="Calibri Light" panose="020F0302020204030204" pitchFamily="34" charset="0"/>
                <a:ea typeface="Arial Unicode MS" panose="020B0604020202020204" pitchFamily="34" charset="-128"/>
              </a:rPr>
              <a:t>Дополнительное фото</a:t>
            </a:r>
            <a:endParaRPr lang="ru-RU" dirty="0">
              <a:latin typeface="Calibri Light" panose="020F0302020204030204" pitchFamily="34" charset="0"/>
              <a:ea typeface="Arial Unicode MS" panose="020B0604020202020204" pitchFamily="34" charset="-128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72693" y="836712"/>
            <a:ext cx="4542290" cy="2520751"/>
          </a:xfrm>
          <a:prstGeom prst="rect">
            <a:avLst/>
          </a:prstGeom>
          <a:solidFill>
            <a:srgbClr val="E4DC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>
                <a:latin typeface="Calibri Light" panose="020F0302020204030204" pitchFamily="34" charset="0"/>
                <a:ea typeface="Arial Unicode MS" panose="020B0604020202020204" pitchFamily="34" charset="-128"/>
              </a:rPr>
              <a:t>Дополнительное фото</a:t>
            </a:r>
          </a:p>
        </p:txBody>
      </p:sp>
    </p:spTree>
    <p:extLst>
      <p:ext uri="{BB962C8B-B14F-4D97-AF65-F5344CB8AC3E}">
        <p14:creationId xmlns:p14="http://schemas.microsoft.com/office/powerpoint/2010/main" val="131786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err="1"/>
              <a:t>Current</a:t>
            </a:r>
            <a:r>
              <a:rPr lang="ru-RU" sz="2400" dirty="0"/>
              <a:t> </a:t>
            </a:r>
            <a:r>
              <a:rPr lang="ru-RU" sz="2400" dirty="0" err="1"/>
              <a:t>view</a:t>
            </a:r>
            <a:r>
              <a:rPr lang="ru-RU" sz="2400" dirty="0"/>
              <a:t> (</a:t>
            </a:r>
            <a:r>
              <a:rPr lang="ru-RU" sz="2400" dirty="0" err="1"/>
              <a:t>video</a:t>
            </a:r>
            <a:r>
              <a:rPr lang="ru-RU" sz="2400" dirty="0" smtClean="0"/>
              <a:t>)</a:t>
            </a:r>
            <a:r>
              <a:rPr lang="en-US" sz="2400" dirty="0" smtClean="0"/>
              <a:t> / </a:t>
            </a:r>
            <a:r>
              <a:rPr lang="ru-RU" sz="2400" dirty="0" smtClean="0"/>
              <a:t>Существующий </a:t>
            </a:r>
            <a:r>
              <a:rPr lang="ru-RU" sz="2400" dirty="0"/>
              <a:t>вид (видео)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73520" y="836712"/>
            <a:ext cx="9360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Calibri Light" panose="020F0302020204030204" pitchFamily="34" charset="0"/>
              </a:rPr>
              <a:t>Необходимо сделать достаточное количество фотографий и видеозаписей </a:t>
            </a:r>
            <a:r>
              <a:rPr lang="ru-RU" sz="2400" dirty="0">
                <a:latin typeface="Calibri Light" panose="020F0302020204030204" pitchFamily="34" charset="0"/>
              </a:rPr>
              <a:t>предлагаемого участка/здания и выложите </a:t>
            </a:r>
            <a:r>
              <a:rPr lang="ru-RU" sz="2400" dirty="0" smtClean="0">
                <a:latin typeface="Calibri Light" panose="020F0302020204030204" pitchFamily="34" charset="0"/>
              </a:rPr>
              <a:t>их </a:t>
            </a:r>
            <a:r>
              <a:rPr lang="ru-RU" sz="2400" dirty="0">
                <a:latin typeface="Calibri Light" panose="020F0302020204030204" pitchFamily="34" charset="0"/>
              </a:rPr>
              <a:t>на облачный сервис хранения данных (например </a:t>
            </a:r>
            <a:r>
              <a:rPr lang="ru-RU" sz="2400" dirty="0" smtClean="0">
                <a:latin typeface="Calibri Light" panose="020F0302020204030204" pitchFamily="34" charset="0"/>
              </a:rPr>
              <a:t>Яндекс Диск</a:t>
            </a:r>
            <a:r>
              <a:rPr lang="ru-RU" sz="2400" dirty="0">
                <a:latin typeface="Calibri Light" panose="020F0302020204030204" pitchFamily="34" charset="0"/>
              </a:rPr>
              <a:t>). </a:t>
            </a:r>
            <a:endParaRPr lang="en-US" sz="2400" dirty="0" smtClean="0">
              <a:latin typeface="Calibri Light" panose="020F0302020204030204" pitchFamily="34" charset="0"/>
            </a:endParaRPr>
          </a:p>
          <a:p>
            <a:endParaRPr lang="en-US" sz="2400" dirty="0">
              <a:solidFill>
                <a:srgbClr val="FF0000"/>
              </a:solidFill>
              <a:latin typeface="Calibri Light" panose="020F0302020204030204" pitchFamily="34" charset="0"/>
            </a:endParaRPr>
          </a:p>
          <a:p>
            <a:r>
              <a:rPr lang="ru-RU" sz="2400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Приложить </a:t>
            </a:r>
            <a:r>
              <a:rPr lang="ru-RU" sz="2400" dirty="0">
                <a:solidFill>
                  <a:srgbClr val="FF0000"/>
                </a:solidFill>
                <a:latin typeface="Calibri Light" panose="020F0302020204030204" pitchFamily="34" charset="0"/>
              </a:rPr>
              <a:t>ссылку на </a:t>
            </a:r>
            <a:r>
              <a:rPr lang="ru-RU" sz="2400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данные материалы. </a:t>
            </a:r>
            <a:endParaRPr lang="ru-RU" sz="2400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299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/>
              <a:t>Timeline</a:t>
            </a:r>
            <a:r>
              <a:rPr lang="en-US" sz="2400" dirty="0" smtClean="0"/>
              <a:t> / </a:t>
            </a:r>
            <a:r>
              <a:rPr lang="ru-RU" sz="2400" dirty="0" smtClean="0"/>
              <a:t>Сроки </a:t>
            </a:r>
            <a:r>
              <a:rPr lang="ru-RU" sz="2400" dirty="0"/>
              <a:t>ввода объекта в эксплуатацию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21</a:t>
            </a:fld>
            <a:endParaRPr lang="ru-RU" dirty="0"/>
          </a:p>
        </p:txBody>
      </p:sp>
      <p:graphicFrame>
        <p:nvGraphicFramePr>
          <p:cNvPr id="8" name="Group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89914"/>
              </p:ext>
            </p:extLst>
          </p:nvPr>
        </p:nvGraphicFramePr>
        <p:xfrm>
          <a:off x="272480" y="816243"/>
          <a:ext cx="9360001" cy="5318581"/>
        </p:xfrm>
        <a:graphic>
          <a:graphicData uri="http://schemas.openxmlformats.org/drawingml/2006/table">
            <a:tbl>
              <a:tblPr/>
              <a:tblGrid>
                <a:gridCol w="5615697"/>
                <a:gridCol w="1872152"/>
                <a:gridCol w="1872152"/>
              </a:tblGrid>
              <a:tr h="35937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Construction schedule/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Сроки и этапы строительства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6B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13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Stage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Этапы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Start/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Начало этапа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ММ/ ГГГГ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Finish/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Завершение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ММ/ ГГГГ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3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Project development and approvals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Проектирование/Получение разрешительной документации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3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Ground works/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Земельные работы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4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Basement construction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Фундаментные работы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3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Cage construction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Закрытие теплового контура здания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3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Interior wall construction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Возведение внутренних стен и перегородок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3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Finishing Work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Проведение внутренних отделочных работ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3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Technical Audit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Готовность к техническому аудиту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3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Start of operation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Начало операционной деятельности центра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987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err="1"/>
              <a:t>List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required</a:t>
            </a:r>
            <a:r>
              <a:rPr lang="ru-RU" sz="2400" dirty="0"/>
              <a:t> </a:t>
            </a:r>
            <a:r>
              <a:rPr lang="ru-RU" sz="2400" dirty="0" err="1" smtClean="0"/>
              <a:t>documents</a:t>
            </a:r>
            <a:r>
              <a:rPr lang="en-US" sz="2400" dirty="0" smtClean="0"/>
              <a:t> / </a:t>
            </a:r>
            <a:r>
              <a:rPr lang="ru-RU" sz="2400" dirty="0" smtClean="0"/>
              <a:t>Список </a:t>
            </a:r>
            <a:r>
              <a:rPr lang="ru-RU" sz="2400" dirty="0"/>
              <a:t>необходимых документов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73520" y="764704"/>
            <a:ext cx="844494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ru-RU" sz="1200" dirty="0" smtClean="0">
                <a:latin typeface="Calibri Light" panose="020F0302020204030204" pitchFamily="34" charset="0"/>
              </a:rPr>
              <a:t>Свидетельство о собственности на земельный участок;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 smtClean="0">
                <a:latin typeface="Calibri Light" panose="020F0302020204030204" pitchFamily="34" charset="0"/>
              </a:rPr>
              <a:t>Свидетельство о собственности на здание;</a:t>
            </a:r>
            <a:endParaRPr lang="en-US" sz="1200" dirty="0" smtClean="0">
              <a:latin typeface="Calibri Light" panose="020F0302020204030204" pitchFamily="34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 smtClean="0">
                <a:latin typeface="Calibri Light" panose="020F0302020204030204" pitchFamily="34" charset="0"/>
              </a:rPr>
              <a:t>Свидетельство </a:t>
            </a:r>
            <a:r>
              <a:rPr lang="ru-RU" sz="1200" dirty="0">
                <a:latin typeface="Calibri Light" panose="020F0302020204030204" pitchFamily="34" charset="0"/>
              </a:rPr>
              <a:t>о регистрации;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Calibri Light" panose="020F0302020204030204" pitchFamily="34" charset="0"/>
              </a:rPr>
              <a:t>Свидетельство о постановке на налоговый учет;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Calibri Light" panose="020F0302020204030204" pitchFamily="34" charset="0"/>
              </a:rPr>
              <a:t>Устав и Учредительный договор (если Учредителей компании - Контрагента более одного) со всеми изменениями;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 smtClean="0">
                <a:latin typeface="Calibri Light" panose="020F0302020204030204" pitchFamily="34" charset="0"/>
              </a:rPr>
              <a:t>Документ</a:t>
            </a:r>
            <a:r>
              <a:rPr lang="ru-RU" sz="1200" dirty="0">
                <a:latin typeface="Calibri Light" panose="020F0302020204030204" pitchFamily="34" charset="0"/>
              </a:rPr>
              <a:t>, подтверждающий полномочия Генерального директора (например, Решение общего собрания) 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Calibri Light" panose="020F0302020204030204" pitchFamily="34" charset="0"/>
              </a:rPr>
              <a:t>Доверенность, если договор подписывает не Генеральный директор;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Calibri Light" panose="020F0302020204030204" pitchFamily="34" charset="0"/>
              </a:rPr>
              <a:t>Документ, подтверждающий право пользования помещением ДЦ (договор аренды, свидетельство о праве собственности).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Calibri Light" panose="020F0302020204030204" pitchFamily="34" charset="0"/>
              </a:rPr>
              <a:t>Налоговая декларация по НДС за последние 2 года;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Calibri Light" panose="020F0302020204030204" pitchFamily="34" charset="0"/>
              </a:rPr>
              <a:t>Баланс (форма №1) и отчет о прибылях и убытках (форма №2) со штампами НИ за последние 2 года и квартальные </a:t>
            </a:r>
            <a:r>
              <a:rPr lang="ru-RU" sz="1200" dirty="0" smtClean="0">
                <a:latin typeface="Calibri Light" panose="020F0302020204030204" pitchFamily="34" charset="0"/>
              </a:rPr>
              <a:t>отчеты</a:t>
            </a:r>
          </a:p>
          <a:p>
            <a:pPr lvl="0"/>
            <a:r>
              <a:rPr lang="ru-RU" sz="1200" dirty="0" smtClean="0">
                <a:latin typeface="Calibri Light" panose="020F0302020204030204" pitchFamily="34" charset="0"/>
              </a:rPr>
              <a:t>       текущего </a:t>
            </a:r>
            <a:r>
              <a:rPr lang="ru-RU" sz="1200" dirty="0">
                <a:latin typeface="Calibri Light" panose="020F0302020204030204" pitchFamily="34" charset="0"/>
              </a:rPr>
              <a:t>года; </a:t>
            </a:r>
          </a:p>
          <a:p>
            <a:pPr marL="228600" lvl="0" indent="-228600">
              <a:buFont typeface="+mj-lt"/>
              <a:buAutoNum type="arabicPeriod" startAt="11"/>
            </a:pPr>
            <a:r>
              <a:rPr lang="ru-RU" sz="1200" dirty="0" smtClean="0">
                <a:latin typeface="Calibri Light" panose="020F0302020204030204" pitchFamily="34" charset="0"/>
              </a:rPr>
              <a:t>Расшифровку дебиторской и кредиторской задолженности;</a:t>
            </a:r>
            <a:endParaRPr lang="ru-RU" sz="1200" dirty="0">
              <a:latin typeface="Calibri Light" panose="020F0302020204030204" pitchFamily="34" charset="0"/>
            </a:endParaRPr>
          </a:p>
          <a:p>
            <a:pPr marL="228600" lvl="0" indent="-228600">
              <a:buFont typeface="+mj-lt"/>
              <a:buAutoNum type="arabicPeriod" startAt="11"/>
            </a:pPr>
            <a:r>
              <a:rPr lang="ru-RU" sz="1200" dirty="0">
                <a:latin typeface="Calibri Light" panose="020F0302020204030204" pitchFamily="34" charset="0"/>
              </a:rPr>
              <a:t>Расшифровку краткосрочных финансовых вложений;</a:t>
            </a:r>
          </a:p>
          <a:p>
            <a:pPr marL="228600" lvl="0" indent="-228600">
              <a:buFont typeface="+mj-lt"/>
              <a:buAutoNum type="arabicPeriod" startAt="11"/>
            </a:pPr>
            <a:r>
              <a:rPr lang="ru-RU" sz="1200" dirty="0">
                <a:latin typeface="Calibri Light" panose="020F0302020204030204" pitchFamily="34" charset="0"/>
              </a:rPr>
              <a:t>Расшифровку по займам и кредитам: банковские ли это кредиты, в какой валюте, под какой процент они предоставлены;</a:t>
            </a:r>
          </a:p>
          <a:p>
            <a:pPr marL="228600" lvl="0" indent="-228600">
              <a:buFont typeface="+mj-lt"/>
              <a:buAutoNum type="arabicPeriod" startAt="11"/>
            </a:pPr>
            <a:r>
              <a:rPr lang="ru-RU" sz="1200" dirty="0">
                <a:latin typeface="Calibri Light" panose="020F0302020204030204" pitchFamily="34" charset="0"/>
              </a:rPr>
              <a:t>Ф.И.О. главного бухгалтера или контактного лица по предоставленной отчетности и контактный телефон;</a:t>
            </a:r>
          </a:p>
          <a:p>
            <a:pPr marL="228600" lvl="0" indent="-228600">
              <a:buFont typeface="+mj-lt"/>
              <a:buAutoNum type="arabicPeriod" startAt="11"/>
            </a:pPr>
            <a:r>
              <a:rPr lang="ru-RU" sz="1200" dirty="0" smtClean="0">
                <a:latin typeface="Calibri Light" panose="020F0302020204030204" pitchFamily="34" charset="0"/>
              </a:rPr>
              <a:t>Копии </a:t>
            </a:r>
            <a:r>
              <a:rPr lang="ru-RU" sz="1200" dirty="0">
                <a:latin typeface="Calibri Light" panose="020F0302020204030204" pitchFamily="34" charset="0"/>
              </a:rPr>
              <a:t>паспортов генерального директора и главного бухгалтера</a:t>
            </a:r>
          </a:p>
          <a:p>
            <a:pPr marL="228600" lvl="0" indent="-228600">
              <a:buFont typeface="+mj-lt"/>
              <a:buAutoNum type="arabicPeriod" startAt="11"/>
            </a:pPr>
            <a:r>
              <a:rPr lang="ru-RU" sz="1200" dirty="0">
                <a:latin typeface="Calibri Light" panose="020F0302020204030204" pitchFamily="34" charset="0"/>
              </a:rPr>
              <a:t>Свидетельства из Министерства по налогам и сборам о регистрации изменений в учредительных </a:t>
            </a:r>
            <a:r>
              <a:rPr lang="ru-RU" sz="1200" dirty="0" smtClean="0">
                <a:latin typeface="Calibri Light" panose="020F0302020204030204" pitchFamily="34" charset="0"/>
              </a:rPr>
              <a:t>документах</a:t>
            </a:r>
          </a:p>
          <a:p>
            <a:pPr lvl="0"/>
            <a:r>
              <a:rPr lang="ru-RU" sz="1200" dirty="0">
                <a:latin typeface="Calibri Light" panose="020F0302020204030204" pitchFamily="34" charset="0"/>
              </a:rPr>
              <a:t> </a:t>
            </a:r>
            <a:r>
              <a:rPr lang="ru-RU" sz="1200" dirty="0" smtClean="0">
                <a:latin typeface="Calibri Light" panose="020F0302020204030204" pitchFamily="34" charset="0"/>
              </a:rPr>
              <a:t>      </a:t>
            </a:r>
            <a:r>
              <a:rPr lang="ru-RU" sz="1200" dirty="0">
                <a:latin typeface="Calibri Light" panose="020F0302020204030204" pitchFamily="34" charset="0"/>
              </a:rPr>
              <a:t>(адреса и т.п. - если они были) или о регистрации изменений, не связанных с внесением в учредительные документы.</a:t>
            </a:r>
          </a:p>
          <a:p>
            <a:pPr marL="228600" indent="-228600">
              <a:buFont typeface="+mj-lt"/>
              <a:buAutoNum type="arabicPeriod" startAt="17"/>
            </a:pPr>
            <a:r>
              <a:rPr lang="ru-RU" sz="1200" dirty="0">
                <a:latin typeface="Calibri Light" panose="020F0302020204030204" pitchFamily="34" charset="0"/>
              </a:rPr>
              <a:t>Выписка из ЕГРЮЛ (срок выдачи не позднее 10 дней к дате предъявления).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2480" y="4422254"/>
            <a:ext cx="9036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Calibri Light" panose="020F0302020204030204" pitchFamily="34" charset="0"/>
              </a:rPr>
              <a:t>Каждый из вышеперечисленных документов должен </a:t>
            </a:r>
            <a:r>
              <a:rPr lang="ru-RU" sz="1400" b="1" dirty="0">
                <a:latin typeface="Calibri Light" panose="020F0302020204030204" pitchFamily="34" charset="0"/>
              </a:rPr>
              <a:t>быть </a:t>
            </a:r>
            <a:r>
              <a:rPr lang="ru-RU" sz="1400" b="1" dirty="0" smtClean="0">
                <a:latin typeface="Calibri Light" panose="020F0302020204030204" pitchFamily="34" charset="0"/>
              </a:rPr>
              <a:t>представлен </a:t>
            </a:r>
            <a:r>
              <a:rPr lang="ru-RU" sz="1400" b="1" dirty="0">
                <a:latin typeface="Calibri Light" panose="020F0302020204030204" pitchFamily="34" charset="0"/>
              </a:rPr>
              <a:t>в форме </a:t>
            </a:r>
            <a:r>
              <a:rPr lang="ru-RU" sz="1400" b="1" dirty="0" smtClean="0">
                <a:latin typeface="Calibri Light" panose="020F0302020204030204" pitchFamily="34" charset="0"/>
              </a:rPr>
              <a:t>отдельного электронного файла, содержащего цветную отсканированную копию. Принимаются </a:t>
            </a:r>
            <a:r>
              <a:rPr lang="ru-RU" sz="1400" b="1" dirty="0">
                <a:latin typeface="Calibri Light" panose="020F0302020204030204" pitchFamily="34" charset="0"/>
              </a:rPr>
              <a:t>только </a:t>
            </a:r>
            <a:r>
              <a:rPr lang="ru-RU" sz="1400" b="1" dirty="0" smtClean="0">
                <a:latin typeface="Calibri Light" panose="020F0302020204030204" pitchFamily="34" charset="0"/>
              </a:rPr>
              <a:t>копии с </a:t>
            </a:r>
            <a:r>
              <a:rPr lang="ru-RU" sz="1400" b="1" dirty="0">
                <a:latin typeface="Calibri Light" panose="020F0302020204030204" pitchFamily="34" charset="0"/>
              </a:rPr>
              <a:t>оригиналов документов</a:t>
            </a:r>
            <a:r>
              <a:rPr lang="ru-RU" sz="1400" b="1" dirty="0" smtClean="0">
                <a:latin typeface="Calibri Light" panose="020F0302020204030204" pitchFamily="34" charset="0"/>
              </a:rPr>
              <a:t>. Без предоставленных документов заявка рассматриваться не будет.</a:t>
            </a:r>
            <a:endParaRPr lang="ru-RU" sz="1400" dirty="0">
              <a:latin typeface="Calibri Light" panose="020F030202020403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72480" y="5229200"/>
            <a:ext cx="9193002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Ссылка на Яндекс диск с документами:</a:t>
            </a:r>
          </a:p>
          <a:p>
            <a:endParaRPr lang="ru-RU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8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err="1"/>
              <a:t>Shareholders</a:t>
            </a:r>
            <a:r>
              <a:rPr lang="ru-RU" sz="2400" dirty="0"/>
              <a:t> </a:t>
            </a:r>
            <a:r>
              <a:rPr lang="ru-RU" sz="2400" dirty="0" err="1" smtClean="0"/>
              <a:t>information</a:t>
            </a:r>
            <a:r>
              <a:rPr lang="en-US" sz="2400" dirty="0" smtClean="0"/>
              <a:t> / </a:t>
            </a:r>
            <a:r>
              <a:rPr lang="ru-RU" sz="2400" dirty="0" smtClean="0"/>
              <a:t>Информация </a:t>
            </a:r>
            <a:r>
              <a:rPr lang="ru-RU" sz="2400" dirty="0"/>
              <a:t>об учредителях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graphicFrame>
        <p:nvGraphicFramePr>
          <p:cNvPr id="8" name="Group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54773"/>
              </p:ext>
            </p:extLst>
          </p:nvPr>
        </p:nvGraphicFramePr>
        <p:xfrm>
          <a:off x="272480" y="819171"/>
          <a:ext cx="9360001" cy="5434576"/>
        </p:xfrm>
        <a:graphic>
          <a:graphicData uri="http://schemas.openxmlformats.org/drawingml/2006/table">
            <a:tbl>
              <a:tblPr/>
              <a:tblGrid>
                <a:gridCol w="2674594"/>
                <a:gridCol w="2284180"/>
                <a:gridCol w="2284180"/>
                <a:gridCol w="2117047"/>
              </a:tblGrid>
              <a:tr h="419698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Shareholders/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Учредители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6B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3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Name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Имя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Birthday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Дата рождения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Stake Capital amount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Сумма уставного капитала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 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%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11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Company profile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Сфера деятельности 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86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Photo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Фото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Photo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CA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Photo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CA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Photo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CA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54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Organizational structure of </a:t>
            </a:r>
            <a:r>
              <a:rPr lang="en-US" sz="2400" dirty="0" smtClean="0"/>
              <a:t>Holding / C</a:t>
            </a:r>
            <a:r>
              <a:rPr lang="ru-RU" sz="2400" dirty="0" smtClean="0"/>
              <a:t>труктура</a:t>
            </a:r>
            <a:r>
              <a:rPr lang="en-US" sz="2400" dirty="0" smtClean="0"/>
              <a:t> </a:t>
            </a:r>
            <a:r>
              <a:rPr lang="ru-RU" sz="2400" dirty="0" smtClean="0"/>
              <a:t>холдинга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8" name="Picture 2" descr="http://corporate.amiro.ru/_mod_files/ce_images/vi-sshem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0" y="836712"/>
            <a:ext cx="9360000" cy="518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3"/>
          <p:cNvSpPr/>
          <p:nvPr/>
        </p:nvSpPr>
        <p:spPr>
          <a:xfrm rot="20057490">
            <a:off x="3528947" y="4232319"/>
            <a:ext cx="2524106" cy="650235"/>
          </a:xfrm>
          <a:prstGeom prst="rect">
            <a:avLst/>
          </a:prstGeom>
          <a:solidFill>
            <a:srgbClr val="AACAE6"/>
          </a:solidFill>
          <a:ln>
            <a:solidFill>
              <a:srgbClr val="002C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atin typeface="Calibri Light" panose="020F0302020204030204" pitchFamily="34" charset="0"/>
                <a:ea typeface="Hyundai Sans Text" pitchFamily="34" charset="0"/>
              </a:rPr>
              <a:t>Пример</a:t>
            </a:r>
            <a:endParaRPr lang="ru-RU" sz="2800" dirty="0">
              <a:latin typeface="Calibri Light" panose="020F0302020204030204" pitchFamily="34" charset="0"/>
              <a:ea typeface="Hyundai Sans Tex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3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Management/</a:t>
            </a:r>
            <a:r>
              <a:rPr lang="ru-RU" sz="2400" dirty="0" smtClean="0"/>
              <a:t>Управляющий персонал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graphicFrame>
        <p:nvGraphicFramePr>
          <p:cNvPr id="8" name="Group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944175"/>
              </p:ext>
            </p:extLst>
          </p:nvPr>
        </p:nvGraphicFramePr>
        <p:xfrm>
          <a:off x="272480" y="784881"/>
          <a:ext cx="9360003" cy="5425284"/>
        </p:xfrm>
        <a:graphic>
          <a:graphicData uri="http://schemas.openxmlformats.org/drawingml/2006/table">
            <a:tbl>
              <a:tblPr/>
              <a:tblGrid>
                <a:gridCol w="1944216"/>
                <a:gridCol w="2471929"/>
                <a:gridCol w="2471929"/>
                <a:gridCol w="2471929"/>
              </a:tblGrid>
              <a:tr h="396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Position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/Должность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6B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+mn-cs"/>
                        </a:rPr>
                        <a:t>General Director/</a:t>
                      </a:r>
                      <a:r>
                        <a:rPr kumimoji="0" lang="ru-RU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+mn-cs"/>
                        </a:rPr>
                        <a:t>Директор</a:t>
                      </a:r>
                      <a:endParaRPr kumimoji="0" lang="ru-RU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+mn-cs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6B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+mn-cs"/>
                        </a:rPr>
                        <a:t>Head of Sales/</a:t>
                      </a:r>
                      <a:r>
                        <a:rPr kumimoji="0" lang="ru-RU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+mn-cs"/>
                        </a:rPr>
                        <a:t>РОП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6B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+mn-cs"/>
                        </a:rPr>
                        <a:t>Head of Service/</a:t>
                      </a:r>
                      <a:r>
                        <a:rPr kumimoji="0" lang="ru-RU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+mn-cs"/>
                        </a:rPr>
                        <a:t>РОС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6B4F"/>
                    </a:solidFill>
                  </a:tcPr>
                </a:tc>
              </a:tr>
              <a:tr h="4667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Name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Имя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6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Birthday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Дата рождения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Education/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Образование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4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Experience/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Опыт работы 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ru-RU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ru-RU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ru-RU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85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Photo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Фото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Photo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CA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Photo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CA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Photo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CA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69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err="1"/>
              <a:t>Organizational</a:t>
            </a:r>
            <a:r>
              <a:rPr lang="ru-RU" sz="2400" dirty="0"/>
              <a:t> </a:t>
            </a:r>
            <a:r>
              <a:rPr lang="ru-RU" sz="2400" dirty="0" err="1" smtClean="0"/>
              <a:t>structure</a:t>
            </a:r>
            <a:r>
              <a:rPr lang="en-US" sz="2400" dirty="0" smtClean="0"/>
              <a:t>/</a:t>
            </a:r>
            <a:r>
              <a:rPr lang="ru-RU" sz="2400" dirty="0" smtClean="0"/>
              <a:t>Организационная </a:t>
            </a:r>
            <a:r>
              <a:rPr lang="ru-RU" sz="2400" dirty="0"/>
              <a:t>структура компании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5" name="Picture 2" descr="http://www.bankreferatov.ru/Images/48/C325729F00717F7B43257B0B0009CE48/%D0%A3%D1%87%D0%B5%D1%82%20%D1%82%D1%80%D1%83%D0%B4%D0%B0%20%D0%B8%20%D0%B7%D0%B0%D1%80%D0%B0%D0%B1%D0%BE%D1%82%D0%BD%D0%BE%D0%B9%20%D0%BF%D0%BB%D0%B0%D1%82%D1%8B%20%D0%BD%D0%B0%20%D0%9E%D0%9E%D0%9E%20%D0%90%D0%B2%D1%82%D0%BE%D0%BC%D0%BE%D0%B1%D0%B8%D0%BB%D0%B8%20%D0%91%D0%B0%D0%B2%D0%B0%D1%80%D0%B8%D0%B8.doc/img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 t="901"/>
          <a:stretch/>
        </p:blipFill>
        <p:spPr bwMode="auto">
          <a:xfrm>
            <a:off x="368300" y="836712"/>
            <a:ext cx="4857967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3"/>
          <p:cNvSpPr/>
          <p:nvPr/>
        </p:nvSpPr>
        <p:spPr>
          <a:xfrm rot="20057490">
            <a:off x="3744970" y="3368223"/>
            <a:ext cx="2524106" cy="650235"/>
          </a:xfrm>
          <a:prstGeom prst="rect">
            <a:avLst/>
          </a:prstGeom>
          <a:solidFill>
            <a:srgbClr val="AACAE6"/>
          </a:solidFill>
          <a:ln>
            <a:solidFill>
              <a:srgbClr val="002C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prstClr val="white"/>
                </a:solidFill>
                <a:latin typeface="Calibri Light" panose="020F0302020204030204" pitchFamily="34" charset="0"/>
                <a:ea typeface="Hyundai Sans Text" pitchFamily="34" charset="0"/>
              </a:rPr>
              <a:t>Пример</a:t>
            </a:r>
            <a:endParaRPr lang="ru-RU" sz="2800" dirty="0">
              <a:solidFill>
                <a:prstClr val="white"/>
              </a:solidFill>
              <a:latin typeface="Calibri Light" panose="020F0302020204030204" pitchFamily="34" charset="0"/>
              <a:ea typeface="Hyundai Sans Tex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93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/>
              <a:t>Business </a:t>
            </a:r>
            <a:r>
              <a:rPr lang="ru-RU" sz="2400" dirty="0" err="1" smtClean="0"/>
              <a:t>profile</a:t>
            </a:r>
            <a:r>
              <a:rPr lang="ru-RU" sz="2400" dirty="0" smtClean="0"/>
              <a:t> / Данные </a:t>
            </a:r>
            <a:r>
              <a:rPr lang="ru-RU" sz="2400" dirty="0"/>
              <a:t>по существующему бизнесу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7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949414"/>
              </p:ext>
            </p:extLst>
          </p:nvPr>
        </p:nvGraphicFramePr>
        <p:xfrm>
          <a:off x="272480" y="762564"/>
          <a:ext cx="9360000" cy="5486434"/>
        </p:xfrm>
        <a:graphic>
          <a:graphicData uri="http://schemas.openxmlformats.org/drawingml/2006/table">
            <a:tbl>
              <a:tblPr/>
              <a:tblGrid>
                <a:gridCol w="2278956"/>
                <a:gridCol w="1770261"/>
                <a:gridCol w="1770261"/>
                <a:gridCol w="1770261"/>
                <a:gridCol w="1770261"/>
              </a:tblGrid>
              <a:tr h="4737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Brands in portfolio</a:t>
                      </a:r>
                      <a:r>
                        <a:rPr kumimoji="0" lang="ru-RU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/</a:t>
                      </a:r>
                      <a:r>
                        <a:rPr kumimoji="0" lang="ru-RU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Бренды в портфолио кандидата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7200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Brand Name 1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Brand Name 2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Brand Name 3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Brand Name 4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4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Start of Business</a:t>
                      </a:r>
                      <a:r>
                        <a:rPr kumimoji="0" lang="ru-RU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/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endParaRPr kumimoji="0" lang="ru-RU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Начало деятельности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72000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ДД/ММ/ГГГГ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ДД/ММ/ГГГГ</a:t>
                      </a: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ДД/ММ/ГГГГ</a:t>
                      </a: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ДД/ММ/ГГГГ</a:t>
                      </a: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Size showroom and W.S</a:t>
                      </a:r>
                      <a:r>
                        <a:rPr kumimoji="0" lang="ru-RU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/</a:t>
                      </a:r>
                      <a:r>
                        <a:rPr kumimoji="0" lang="ru-RU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kumimoji="0" lang="ru-RU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Площадь Шоу-рума </a:t>
                      </a:r>
                      <a:r>
                        <a:rPr kumimoji="0" lang="ru-RU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/</a:t>
                      </a:r>
                      <a:r>
                        <a:rPr kumimoji="0" lang="ru-RU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сервиса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72000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___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㎡/</a:t>
                      </a:r>
                      <a:r>
                        <a:rPr kumimoji="0" lang="ru-RU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___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㎡</a:t>
                      </a: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___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㎡/</a:t>
                      </a:r>
                      <a:r>
                        <a:rPr kumimoji="0" lang="ru-RU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___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㎡</a:t>
                      </a: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___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㎡/</a:t>
                      </a:r>
                      <a:r>
                        <a:rPr kumimoji="0" lang="ru-RU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___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㎡</a:t>
                      </a: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___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㎡/</a:t>
                      </a:r>
                      <a:r>
                        <a:rPr kumimoji="0" lang="ru-RU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___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㎡</a:t>
                      </a: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Type of Dealership</a:t>
                      </a:r>
                      <a:r>
                        <a:rPr kumimoji="0" lang="ru-RU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/</a:t>
                      </a:r>
                      <a:r>
                        <a:rPr kumimoji="0" lang="ru-RU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Тип дилерского центра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72000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Mono/</a:t>
                      </a: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Multy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/</a:t>
                      </a:r>
                      <a:r>
                        <a:rPr kumimoji="0" lang="ru-RU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Отдельностоящий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/</a:t>
                      </a:r>
                      <a:r>
                        <a:rPr kumimoji="0" lang="ru-RU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Мультибренд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Mono/</a:t>
                      </a: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Multy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/</a:t>
                      </a:r>
                      <a:r>
                        <a:rPr kumimoji="0" lang="ru-RU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Отдельностоящий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/</a:t>
                      </a:r>
                      <a:r>
                        <a:rPr kumimoji="0" lang="ru-RU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Мультибренд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.</a:t>
                      </a: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Mono/</a:t>
                      </a: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Multy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/</a:t>
                      </a:r>
                      <a:r>
                        <a:rPr kumimoji="0" lang="ru-RU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Отдельностоящий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/</a:t>
                      </a:r>
                      <a:r>
                        <a:rPr kumimoji="0" lang="ru-RU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Мультибренд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.</a:t>
                      </a: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Mono/</a:t>
                      </a:r>
                      <a:r>
                        <a:rPr kumimoji="0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Multy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/</a:t>
                      </a:r>
                      <a:r>
                        <a:rPr kumimoji="0" lang="ru-RU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Отдельностоящий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/</a:t>
                      </a:r>
                      <a:r>
                        <a:rPr kumimoji="0" lang="ru-RU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Мультибренд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.</a:t>
                      </a: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Sales 2016</a:t>
                      </a:r>
                      <a:r>
                        <a:rPr kumimoji="0" lang="ru-RU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/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kumimoji="0" lang="ru-RU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Продажи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2016</a:t>
                      </a:r>
                      <a:r>
                        <a:rPr kumimoji="0" lang="ru-RU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, </a:t>
                      </a:r>
                      <a:r>
                        <a:rPr kumimoji="0" lang="ru-RU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шт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72000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Sales 2017</a:t>
                      </a:r>
                      <a:r>
                        <a:rPr kumimoji="0" lang="ru-RU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/</a:t>
                      </a:r>
                      <a:r>
                        <a:rPr kumimoji="0" lang="ru-RU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Продажи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2017</a:t>
                      </a:r>
                      <a:r>
                        <a:rPr kumimoji="0" lang="ru-RU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, </a:t>
                      </a:r>
                      <a:r>
                        <a:rPr kumimoji="0" lang="ru-RU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шт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72000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Sales 2018</a:t>
                      </a:r>
                      <a:r>
                        <a:rPr kumimoji="0" lang="ru-RU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/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kumimoji="0" lang="ru-RU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Продажи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2018, </a:t>
                      </a:r>
                      <a:r>
                        <a:rPr kumimoji="0" lang="ru-RU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шт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72000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7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Sales 2019</a:t>
                      </a:r>
                      <a:r>
                        <a:rPr kumimoji="0" lang="ru-RU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/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kumimoji="0" lang="ru-RU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Продажи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2019, </a:t>
                      </a:r>
                      <a:r>
                        <a:rPr kumimoji="0" lang="ru-RU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шт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72000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Employees 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qty</a:t>
                      </a:r>
                      <a:r>
                        <a:rPr kumimoji="0" lang="ru-RU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Кол-во сотрудников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72000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99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Employees  turnover ratio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kumimoji="0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/</a:t>
                      </a:r>
                      <a:r>
                        <a:rPr kumimoji="0" lang="ru-RU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altLang="ko-KR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Коэф</a:t>
                      </a:r>
                      <a:r>
                        <a:rPr kumimoji="0" lang="ru-RU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-т текучести кадров </a:t>
                      </a:r>
                      <a:r>
                        <a:rPr kumimoji="0" lang="ru-RU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(%)</a:t>
                      </a:r>
                      <a:endParaRPr kumimoji="0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72000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99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Investment obligations</a:t>
                      </a:r>
                      <a:r>
                        <a:rPr kumimoji="0" lang="ru-RU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kumimoji="0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/</a:t>
                      </a:r>
                      <a:r>
                        <a:rPr kumimoji="0" lang="ru-RU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Наличие инвестиционных обязательств</a:t>
                      </a:r>
                      <a:endParaRPr kumimoji="0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72000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</a:t>
                      </a:r>
                      <a:r>
                        <a:rPr kumimoji="0" lang="ru-RU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да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/ </a:t>
                      </a:r>
                      <a:r>
                        <a:rPr kumimoji="0" lang="ru-RU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нет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)</a:t>
                      </a: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</a:t>
                      </a:r>
                      <a:r>
                        <a:rPr kumimoji="0" lang="ru-RU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да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/ </a:t>
                      </a:r>
                      <a:r>
                        <a:rPr kumimoji="0" lang="ru-RU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нет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)</a:t>
                      </a: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</a:t>
                      </a:r>
                      <a:r>
                        <a:rPr kumimoji="0" lang="ru-RU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да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/ </a:t>
                      </a:r>
                      <a:r>
                        <a:rPr kumimoji="0" lang="ru-RU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нет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)</a:t>
                      </a: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</a:t>
                      </a:r>
                      <a:r>
                        <a:rPr kumimoji="0" lang="ru-RU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да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/ </a:t>
                      </a:r>
                      <a:r>
                        <a:rPr kumimoji="0" lang="ru-RU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нет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)</a:t>
                      </a: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9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Photo</a:t>
                      </a:r>
                      <a:r>
                        <a:rPr kumimoji="0" lang="ru-RU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/</a:t>
                      </a:r>
                      <a:r>
                        <a:rPr kumimoji="0" lang="ru-RU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Фото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7200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9060" marR="9906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58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/>
              <a:t>Business </a:t>
            </a:r>
            <a:r>
              <a:rPr lang="ru-RU" sz="2400" dirty="0" err="1"/>
              <a:t>plan</a:t>
            </a:r>
            <a:r>
              <a:rPr lang="ru-RU" sz="2400" dirty="0"/>
              <a:t> (</a:t>
            </a:r>
            <a:r>
              <a:rPr lang="ru-RU" sz="2400" dirty="0" err="1"/>
              <a:t>New</a:t>
            </a:r>
            <a:r>
              <a:rPr lang="ru-RU" sz="2400" dirty="0"/>
              <a:t> </a:t>
            </a:r>
            <a:r>
              <a:rPr lang="ru-RU" sz="2400" dirty="0" err="1"/>
              <a:t>cars</a:t>
            </a:r>
            <a:r>
              <a:rPr lang="ru-RU" sz="2400" dirty="0"/>
              <a:t> </a:t>
            </a:r>
            <a:r>
              <a:rPr lang="ru-RU" sz="2400" dirty="0" err="1" smtClean="0"/>
              <a:t>sales</a:t>
            </a:r>
            <a:r>
              <a:rPr lang="ru-RU" sz="2400" dirty="0" smtClean="0"/>
              <a:t>)/Бизнес </a:t>
            </a:r>
            <a:r>
              <a:rPr lang="ru-RU" sz="2400" dirty="0"/>
              <a:t>план (продажи новых а/м)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 dirty="0"/>
          </a:p>
        </p:txBody>
      </p:sp>
      <p:graphicFrame>
        <p:nvGraphicFramePr>
          <p:cNvPr id="5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238699"/>
              </p:ext>
            </p:extLst>
          </p:nvPr>
        </p:nvGraphicFramePr>
        <p:xfrm>
          <a:off x="272480" y="836712"/>
          <a:ext cx="9360001" cy="1385472"/>
        </p:xfrm>
        <a:graphic>
          <a:graphicData uri="http://schemas.openxmlformats.org/drawingml/2006/table">
            <a:tbl>
              <a:tblPr/>
              <a:tblGrid>
                <a:gridCol w="2952328"/>
                <a:gridCol w="1584176"/>
                <a:gridCol w="1512168"/>
                <a:gridCol w="1584176"/>
                <a:gridCol w="1727153"/>
              </a:tblGrid>
              <a:tr h="210215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Hyundai New Cars Sales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in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City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Продажи новых автомобилей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Хендэ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 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в городе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6B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153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Period /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Период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2019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2020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(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Forecast/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Прогноз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)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2021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(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Forecast/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Прогноз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)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20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2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(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Forecast/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Прогноз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)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5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Hyundai Sales /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Продажи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Hyundai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+mn-cs"/>
                        </a:rPr>
                        <a:t>Шт</a:t>
                      </a:r>
                      <a:endParaRPr kumimoji="0" lang="ru-RU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+mn-cs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+mn-cs"/>
                        </a:rPr>
                        <a:t>Шт</a:t>
                      </a:r>
                      <a:endParaRPr kumimoji="0" lang="ru-RU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+mn-cs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+mn-cs"/>
                        </a:rPr>
                        <a:t>Шт</a:t>
                      </a:r>
                      <a:endParaRPr kumimoji="0" lang="ru-RU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+mn-cs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+mn-cs"/>
                        </a:rPr>
                        <a:t>Шт</a:t>
                      </a:r>
                      <a:endParaRPr kumimoji="0" lang="ru-RU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  <a:cs typeface="+mn-cs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2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Market Share /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Доля рынка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Hyundai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+mn-cs"/>
                        </a:rPr>
                        <a:t>%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+mn-cs"/>
                        </a:rPr>
                        <a:t>%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+mn-cs"/>
                        </a:rPr>
                        <a:t>%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  <a:cs typeface="+mn-cs"/>
                        </a:rPr>
                        <a:t>%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83032"/>
              </p:ext>
            </p:extLst>
          </p:nvPr>
        </p:nvGraphicFramePr>
        <p:xfrm>
          <a:off x="272480" y="2348880"/>
          <a:ext cx="9360002" cy="3816427"/>
        </p:xfrm>
        <a:graphic>
          <a:graphicData uri="http://schemas.openxmlformats.org/drawingml/2006/table">
            <a:tbl>
              <a:tblPr/>
              <a:tblGrid>
                <a:gridCol w="234562"/>
                <a:gridCol w="1225555"/>
                <a:gridCol w="1579977"/>
                <a:gridCol w="1579977"/>
                <a:gridCol w="1579977"/>
                <a:gridCol w="1579977"/>
                <a:gridCol w="1579977"/>
              </a:tblGrid>
              <a:tr h="371882">
                <a:tc gridSpan="7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Прогноз продаж новых автомобилей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Hyundai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6B4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odern H Medium" pitchFamily="34" charset="-128"/>
                        <a:ea typeface="Modern H Medium" pitchFamily="34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42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undai Sans Text" pitchFamily="34" charset="0"/>
                        <a:ea typeface="Modern H Medium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4281"/>
                    </a:solidFill>
                  </a:tcPr>
                </a:tc>
              </a:tr>
              <a:tr h="506677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Period /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Период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itchFamily="34" charset="-128"/>
                        <a:ea typeface="Modern H Medium" pitchFamily="34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20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20 (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? мес.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)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2021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2022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202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3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202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4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694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Total/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Всего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itchFamily="34" charset="-128"/>
                        <a:ea typeface="Modern H Medium" pitchFamily="34" charset="-128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Solaris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Creta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Elantra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Sonata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Tucson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Santa Fe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H1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99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/>
              <a:t>B</a:t>
            </a:r>
            <a:r>
              <a:rPr lang="en-US" sz="2400" dirty="0" smtClean="0"/>
              <a:t>P</a:t>
            </a:r>
            <a:r>
              <a:rPr lang="ru-RU" sz="2400" dirty="0" smtClean="0"/>
              <a:t> </a:t>
            </a:r>
            <a:r>
              <a:rPr lang="ru-RU" sz="2400" dirty="0" err="1"/>
              <a:t>After</a:t>
            </a:r>
            <a:r>
              <a:rPr lang="ru-RU" sz="2400" dirty="0"/>
              <a:t> </a:t>
            </a:r>
            <a:r>
              <a:rPr lang="ru-RU" sz="2400" dirty="0" err="1" smtClean="0"/>
              <a:t>Sales</a:t>
            </a:r>
            <a:r>
              <a:rPr lang="ru-RU" sz="2400" dirty="0" smtClean="0"/>
              <a:t> / Бизнес </a:t>
            </a:r>
            <a:r>
              <a:rPr lang="ru-RU" sz="2400" dirty="0"/>
              <a:t>план (послепродажное обслуживание)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59299"/>
              </p:ext>
            </p:extLst>
          </p:nvPr>
        </p:nvGraphicFramePr>
        <p:xfrm>
          <a:off x="272480" y="836712"/>
          <a:ext cx="9360000" cy="2253903"/>
        </p:xfrm>
        <a:graphic>
          <a:graphicData uri="http://schemas.openxmlformats.org/drawingml/2006/table">
            <a:tbl>
              <a:tblPr/>
              <a:tblGrid>
                <a:gridCol w="2767368"/>
                <a:gridCol w="1648158"/>
                <a:gridCol w="1648158"/>
                <a:gridCol w="1648158"/>
                <a:gridCol w="1648158"/>
              </a:tblGrid>
              <a:tr h="299847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Spare parts&amp; accessories Sales forecast/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Прогноз продаж запасных частей / аксессуаров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6B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490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Period /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Период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2020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2021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2022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2023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0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Total (Rub)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Всего (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Руб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)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*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0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Spare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parts (Rub)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З/Ч (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Руб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)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*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6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Accessories (Rub)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Аксессуары (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Руб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)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*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2480" y="3163828"/>
            <a:ext cx="5297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Calibri Light" panose="020F0302020204030204" pitchFamily="34" charset="0"/>
              </a:rPr>
              <a:t>* - </a:t>
            </a:r>
            <a:r>
              <a:rPr lang="en-US" sz="1400" dirty="0" smtClean="0">
                <a:latin typeface="Calibri Light" panose="020F0302020204030204" pitchFamily="34" charset="0"/>
              </a:rPr>
              <a:t>Retail price /</a:t>
            </a:r>
            <a:r>
              <a:rPr lang="ru-RU" sz="1400" dirty="0" smtClean="0">
                <a:latin typeface="Calibri Light" panose="020F0302020204030204" pitchFamily="34" charset="0"/>
              </a:rPr>
              <a:t> указываются цены реализации конечным клиентам </a:t>
            </a:r>
            <a:endParaRPr lang="ru-RU" sz="1400" dirty="0">
              <a:latin typeface="Calibri Light" panose="020F0302020204030204" pitchFamily="34" charset="0"/>
            </a:endParaRPr>
          </a:p>
        </p:txBody>
      </p:sp>
      <p:graphicFrame>
        <p:nvGraphicFramePr>
          <p:cNvPr id="10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588082"/>
              </p:ext>
            </p:extLst>
          </p:nvPr>
        </p:nvGraphicFramePr>
        <p:xfrm>
          <a:off x="254516" y="3532039"/>
          <a:ext cx="9360000" cy="2489249"/>
        </p:xfrm>
        <a:graphic>
          <a:graphicData uri="http://schemas.openxmlformats.org/drawingml/2006/table">
            <a:tbl>
              <a:tblPr/>
              <a:tblGrid>
                <a:gridCol w="2767368"/>
                <a:gridCol w="1648158"/>
                <a:gridCol w="1648158"/>
                <a:gridCol w="1648158"/>
                <a:gridCol w="1648158"/>
              </a:tblGrid>
              <a:tr h="405864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Labor Hour Sales/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Прогноз выработки нормо-часов  в сервисе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6B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058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Period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Период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2020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2021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2022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2023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8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Total Labor Hours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Всего (Н/Ч)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99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W/S Sales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Слесарный ремонт (Н/Ч)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8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Bodyshop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 Sales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Arial Unicode MS" panose="020B0604020202020204" pitchFamily="34" charset="-128"/>
                        </a:rPr>
                        <a:t>Кузовной ремонт (Н/Ч)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DC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Arial Unicode MS" panose="020B0604020202020204" pitchFamily="34" charset="-128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0205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Words>1719</Words>
  <Application>Microsoft Office PowerPoint</Application>
  <PresentationFormat>Лист A4 (210x297 мм)</PresentationFormat>
  <Paragraphs>582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Arial Unicode MS</vt:lpstr>
      <vt:lpstr>Arial</vt:lpstr>
      <vt:lpstr>Calibri</vt:lpstr>
      <vt:lpstr>Calibri Light</vt:lpstr>
      <vt:lpstr>Hyundai Sans Head</vt:lpstr>
      <vt:lpstr>Hyundai Sans Head Medium</vt:lpstr>
      <vt:lpstr>Hyundai Sans Text</vt:lpstr>
      <vt:lpstr>Тема Office</vt:lpstr>
      <vt:lpstr>Презентация PowerPoint</vt:lpstr>
      <vt:lpstr>Company profile / Общая информация о компании</vt:lpstr>
      <vt:lpstr>Shareholders information / Информация об учредителях</vt:lpstr>
      <vt:lpstr>Organizational structure of Holding / Cтруктура холдинга</vt:lpstr>
      <vt:lpstr>Management/Управляющий персонал</vt:lpstr>
      <vt:lpstr>Organizational structure/Организационная структура компании</vt:lpstr>
      <vt:lpstr>Business profile / Данные по существующему бизнесу</vt:lpstr>
      <vt:lpstr>Business plan (New cars sales)/Бизнес план (продажи новых а/м)</vt:lpstr>
      <vt:lpstr>BP After Sales / Бизнес план (послепродажное обслуживание)</vt:lpstr>
      <vt:lpstr>Бизнес план / Business Plan</vt:lpstr>
      <vt:lpstr>Application details / Информация о предложении</vt:lpstr>
      <vt:lpstr>Russia Map / Карта России</vt:lpstr>
      <vt:lpstr>City Map/Карта города (также нанесите расположение других брендов)</vt:lpstr>
      <vt:lpstr>District Map / Карта района</vt:lpstr>
      <vt:lpstr>General Layout / Схема генерального плана</vt:lpstr>
      <vt:lpstr>Layout / Планировка</vt:lpstr>
      <vt:lpstr>3D view / 3D вид</vt:lpstr>
      <vt:lpstr>Current view (photo) / Существующий вид (фото)</vt:lpstr>
      <vt:lpstr>Current view (photo) / Существующий вид (фото)</vt:lpstr>
      <vt:lpstr>Current view (photo) / Существующий вид (фото)</vt:lpstr>
      <vt:lpstr>Current view (video) / Существующий вид (видео)</vt:lpstr>
      <vt:lpstr>Timeline / Сроки ввода объекта в эксплуатацию</vt:lpstr>
      <vt:lpstr>List of required documents / Список необходимых документов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Berdzenishvili Anton</dc:creator>
  <cp:lastModifiedBy>Vasil'ev Vyacheslav</cp:lastModifiedBy>
  <cp:revision>62</cp:revision>
  <cp:lastPrinted>2017-01-13T11:12:43Z</cp:lastPrinted>
  <dcterms:created xsi:type="dcterms:W3CDTF">2016-10-13T07:06:49Z</dcterms:created>
  <dcterms:modified xsi:type="dcterms:W3CDTF">2020-01-30T14:23:03Z</dcterms:modified>
</cp:coreProperties>
</file>