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8EFB-0312-4421-B40D-8D4D654C37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F5C4-E89B-43CA-A85C-297583FCE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04856" cy="439248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Lecture 8</a:t>
            </a:r>
            <a:br>
              <a:rPr lang="en-US" sz="6000" b="1" dirty="0" smtClean="0"/>
            </a:b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 smtClean="0"/>
              <a:t>Micromouse</a:t>
            </a:r>
            <a:r>
              <a:rPr lang="en-US" sz="6000" b="1" dirty="0" smtClean="0"/>
              <a:t> PCB design guide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Traces</a:t>
            </a:r>
            <a:endParaRPr lang="en-US" dirty="0"/>
          </a:p>
        </p:txBody>
      </p:sp>
      <p:pic>
        <p:nvPicPr>
          <p:cNvPr id="7170" name="Picture 2" descr="C:\Users\Green\Desktop\lec 8 pics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84784"/>
            <a:ext cx="5191125" cy="372427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3384376" cy="54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MCU pins </a:t>
            </a:r>
            <a:r>
              <a:rPr lang="en-US" smtClean="0"/>
              <a:t>from </a:t>
            </a:r>
            <a:r>
              <a:rPr lang="en-US" smtClean="0"/>
              <a:t>LQFP </a:t>
            </a:r>
            <a:r>
              <a:rPr lang="en-US" dirty="0" smtClean="0"/>
              <a:t>package are 10-12 mill wide.</a:t>
            </a:r>
          </a:p>
          <a:p>
            <a:r>
              <a:rPr lang="en-US" dirty="0" smtClean="0"/>
              <a:t>Try maximum tracer width for power/analog signal related trace</a:t>
            </a:r>
          </a:p>
          <a:p>
            <a:r>
              <a:rPr lang="en-US" dirty="0" smtClean="0"/>
              <a:t>Thinner traces are OK for digital signal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thickness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Wider trace for high power intensive parts, ex. </a:t>
            </a:r>
            <a:r>
              <a:rPr lang="en-US" dirty="0" err="1" smtClean="0"/>
              <a:t>Vbat</a:t>
            </a:r>
            <a:r>
              <a:rPr lang="en-US" dirty="0" smtClean="0"/>
              <a:t> Power trace</a:t>
            </a:r>
          </a:p>
          <a:p>
            <a:r>
              <a:rPr lang="en-US" dirty="0" smtClean="0"/>
              <a:t>Thinner for signal traces</a:t>
            </a:r>
          </a:p>
          <a:p>
            <a:r>
              <a:rPr lang="en-US" dirty="0" smtClean="0"/>
              <a:t>Polygon may needed to give more area for power trace for thermo performance</a:t>
            </a:r>
            <a:endParaRPr lang="en-US" dirty="0"/>
          </a:p>
        </p:txBody>
      </p:sp>
      <p:pic>
        <p:nvPicPr>
          <p:cNvPr id="8194" name="Picture 2" descr="C:\Users\Green\Desktop\lec 8 pics\tr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5038726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264" y="2636912"/>
            <a:ext cx="2987824" cy="1828800"/>
          </a:xfrm>
        </p:spPr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pic>
        <p:nvPicPr>
          <p:cNvPr id="9218" name="Picture 2" descr="C:\Users\Green\Desktop\lec 8 pics\style b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1400"/>
            <a:ext cx="3248026" cy="3276600"/>
          </a:xfrm>
          <a:prstGeom prst="rect">
            <a:avLst/>
          </a:prstGeom>
          <a:noFill/>
        </p:spPr>
      </p:pic>
      <p:pic>
        <p:nvPicPr>
          <p:cNvPr id="9219" name="Picture 3" descr="C:\Users\Green\Desktop\lec 8 pics\style goo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75" y="3476625"/>
            <a:ext cx="3476625" cy="33813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278092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1760" y="1196752"/>
            <a:ext cx="529208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Shorter the possible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Less turn possible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 degree 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2656" y="476672"/>
            <a:ext cx="8229600" cy="1143000"/>
          </a:xfrm>
        </p:spPr>
        <p:txBody>
          <a:bodyPr/>
          <a:lstStyle/>
          <a:p>
            <a:r>
              <a:rPr lang="en-US" dirty="0" smtClean="0"/>
              <a:t>Small 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2708920"/>
            <a:ext cx="3970784" cy="4525963"/>
          </a:xfrm>
        </p:spPr>
        <p:txBody>
          <a:bodyPr/>
          <a:lstStyle/>
          <a:p>
            <a:r>
              <a:rPr lang="en-US" dirty="0" smtClean="0"/>
              <a:t>12 mill via minimum</a:t>
            </a:r>
          </a:p>
          <a:p>
            <a:r>
              <a:rPr lang="en-US" dirty="0" smtClean="0"/>
              <a:t>Good for signal trace</a:t>
            </a:r>
          </a:p>
          <a:p>
            <a:r>
              <a:rPr lang="en-US" dirty="0" smtClean="0"/>
              <a:t>Better be masked</a:t>
            </a:r>
            <a:endParaRPr lang="en-US" dirty="0"/>
          </a:p>
        </p:txBody>
      </p:sp>
      <p:pic>
        <p:nvPicPr>
          <p:cNvPr id="10242" name="Picture 2" descr="C:\Users\Green\Desktop\lec 8 pics\via 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2628900"/>
            <a:ext cx="54483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88640"/>
            <a:ext cx="8229600" cy="1143000"/>
          </a:xfrm>
        </p:spPr>
        <p:txBody>
          <a:bodyPr/>
          <a:lstStyle/>
          <a:p>
            <a:r>
              <a:rPr lang="en-US" dirty="0" smtClean="0"/>
              <a:t>Large 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1196752"/>
            <a:ext cx="4139952" cy="5472608"/>
          </a:xfrm>
        </p:spPr>
        <p:txBody>
          <a:bodyPr/>
          <a:lstStyle/>
          <a:p>
            <a:r>
              <a:rPr lang="en-US" dirty="0" smtClean="0"/>
              <a:t>Larger via for power/thermo intensive trace/pad/polygon</a:t>
            </a:r>
          </a:p>
          <a:p>
            <a:r>
              <a:rPr lang="en-US" dirty="0" smtClean="0"/>
              <a:t>Should not be masked</a:t>
            </a:r>
          </a:p>
          <a:p>
            <a:r>
              <a:rPr lang="en-US" dirty="0" smtClean="0"/>
              <a:t>Drill shouldn’t bee too big</a:t>
            </a:r>
            <a:endParaRPr lang="en-US" dirty="0"/>
          </a:p>
        </p:txBody>
      </p:sp>
      <p:pic>
        <p:nvPicPr>
          <p:cNvPr id="11266" name="Picture 2" descr="C:\Users\Green\Desktop\lec 8 pics\via 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1262062" y="1262063"/>
            <a:ext cx="7458075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to the First: Don’t make a single GND polygon for the entire PCB!!!!!</a:t>
            </a:r>
          </a:p>
          <a:p>
            <a:r>
              <a:rPr lang="en-US" dirty="0" smtClean="0"/>
              <a:t>Why? Because it will transfer heat to temperature sensitive components easily from some heat intensive parts</a:t>
            </a:r>
          </a:p>
          <a:p>
            <a:r>
              <a:rPr lang="en-US" dirty="0" smtClean="0"/>
              <a:t>You should place polygon selectively, only on those parts generate a lot of heat(5V LDO, motor driver) or the parts are sensitive with heat(MCU, analog device)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/>
          <a:lstStyle/>
          <a:p>
            <a:r>
              <a:rPr lang="en-US" dirty="0" smtClean="0"/>
              <a:t>Motor driver, GND polygon, on both sides</a:t>
            </a:r>
            <a:endParaRPr lang="en-US" dirty="0"/>
          </a:p>
        </p:txBody>
      </p:sp>
      <p:pic>
        <p:nvPicPr>
          <p:cNvPr id="12290" name="Picture 2" descr="C:\Users\Green\Desktop\lec 8 pics\pol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5184576" cy="4921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332656"/>
            <a:ext cx="8229600" cy="1143000"/>
          </a:xfrm>
        </p:spPr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pic>
        <p:nvPicPr>
          <p:cNvPr id="13314" name="Picture 2" descr="C:\Users\Green\Desktop\lec 8 pics\pol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2625"/>
            <a:ext cx="8324850" cy="490537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084168" cy="1900808"/>
          </a:xfrm>
        </p:spPr>
        <p:txBody>
          <a:bodyPr>
            <a:normAutofit/>
          </a:bodyPr>
          <a:lstStyle/>
          <a:p>
            <a:r>
              <a:rPr lang="en-US" dirty="0" smtClean="0"/>
              <a:t>Not make the polygon connected between 5V and MCU since MCU is temperature sensitive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Distincted</a:t>
            </a:r>
            <a:r>
              <a:rPr lang="en-US" dirty="0" smtClean="0"/>
              <a:t>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MGND</a:t>
            </a:r>
          </a:p>
          <a:p>
            <a:r>
              <a:rPr lang="en-US" dirty="0" smtClean="0"/>
              <a:t>DGND</a:t>
            </a:r>
          </a:p>
          <a:p>
            <a:r>
              <a:rPr lang="en-US" dirty="0" smtClean="0"/>
              <a:t>AGND</a:t>
            </a:r>
          </a:p>
          <a:p>
            <a:r>
              <a:rPr lang="en-US" dirty="0" smtClean="0"/>
              <a:t>Don’t mix them before they reach the negative terminal of battery</a:t>
            </a:r>
          </a:p>
          <a:p>
            <a:r>
              <a:rPr lang="en-US" dirty="0" smtClean="0"/>
              <a:t>AGND is temperature sensitive, make the trace avoid the hot area </a:t>
            </a:r>
            <a:r>
              <a:rPr lang="en-US" smtClean="0"/>
              <a:t>if possible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348880"/>
            <a:ext cx="11034101" cy="1532514"/>
          </a:xfrm>
        </p:spPr>
        <p:txBody>
          <a:bodyPr/>
          <a:lstStyle/>
          <a:p>
            <a:r>
              <a:rPr lang="en-US" dirty="0" smtClean="0"/>
              <a:t>MGND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:\Users\Green\Desktop\lec 8 pics\MG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0427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Components Placement</a:t>
            </a:r>
            <a:endParaRPr lang="en-US" sz="5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2780928"/>
            <a:ext cx="8229600" cy="1143000"/>
          </a:xfrm>
        </p:spPr>
        <p:txBody>
          <a:bodyPr/>
          <a:lstStyle/>
          <a:p>
            <a:r>
              <a:rPr lang="en-US" dirty="0" smtClean="0"/>
              <a:t>DGND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C:\Users\Green\Desktop\lec 8 pics\DG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4900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636912"/>
            <a:ext cx="8229600" cy="1143000"/>
          </a:xfrm>
        </p:spPr>
        <p:txBody>
          <a:bodyPr/>
          <a:lstStyle/>
          <a:p>
            <a:r>
              <a:rPr lang="en-US" dirty="0" smtClean="0"/>
              <a:t>AGND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Green\Desktop\lec 8 pics\ag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1354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een\Desktop\lec 8 pic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8725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184" y="908720"/>
            <a:ext cx="2915816" cy="5949280"/>
          </a:xfrm>
        </p:spPr>
        <p:txBody>
          <a:bodyPr/>
          <a:lstStyle/>
          <a:p>
            <a:r>
              <a:rPr lang="en-US" dirty="0" smtClean="0"/>
              <a:t>Place library for encoder/motor to (0,0) to make it symmetrical from left and right</a:t>
            </a:r>
          </a:p>
          <a:p>
            <a:r>
              <a:rPr lang="en-US" dirty="0" smtClean="0"/>
              <a:t>Draw a middle reference line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reen\Desktop\lec 8 pics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24218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836712"/>
            <a:ext cx="3275856" cy="6021288"/>
          </a:xfrm>
        </p:spPr>
        <p:txBody>
          <a:bodyPr/>
          <a:lstStyle/>
          <a:p>
            <a:r>
              <a:rPr lang="en-US" dirty="0" smtClean="0"/>
              <a:t>Use dimension layer to draw the outline of the mouse, make sure the length is not exceed 100mm to save cost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reen\Desktop\lec 8 pics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88907"/>
            <a:ext cx="9144000" cy="446909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2016225"/>
          </a:xfrm>
        </p:spPr>
        <p:txBody>
          <a:bodyPr/>
          <a:lstStyle/>
          <a:p>
            <a:r>
              <a:rPr lang="en-US" dirty="0" smtClean="0"/>
              <a:t>Draw the guide line for the wall and posts in order to determine the sensor point angles 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548680"/>
            <a:ext cx="4114800" cy="55774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Place the components at proper position</a:t>
            </a:r>
          </a:p>
          <a:p>
            <a:r>
              <a:rPr lang="en-US" dirty="0" smtClean="0"/>
              <a:t>Place sensors at proper position, make sure they point to proper location</a:t>
            </a:r>
          </a:p>
          <a:p>
            <a:r>
              <a:rPr lang="en-US" dirty="0" smtClean="0"/>
              <a:t>Make sure the components won’t be blocked by motor mount/encoder</a:t>
            </a:r>
            <a:endParaRPr lang="en-US" dirty="0"/>
          </a:p>
        </p:txBody>
      </p:sp>
      <p:pic>
        <p:nvPicPr>
          <p:cNvPr id="4098" name="Picture 2" descr="C:\Users\Green\Desktop\lec 8 pics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827688" y="1232351"/>
            <a:ext cx="6012160" cy="4356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Where  should sensors point to?</a:t>
            </a:r>
            <a:endParaRPr lang="en-US" dirty="0"/>
          </a:p>
        </p:txBody>
      </p:sp>
      <p:pic>
        <p:nvPicPr>
          <p:cNvPr id="5122" name="Picture 2" descr="C:\Users\Green\Desktop\lec 8 pics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42913" y="1567657"/>
            <a:ext cx="5457825" cy="4572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52736"/>
            <a:ext cx="4114800" cy="5616624"/>
          </a:xfrm>
        </p:spPr>
        <p:txBody>
          <a:bodyPr/>
          <a:lstStyle/>
          <a:p>
            <a:r>
              <a:rPr lang="en-US" dirty="0" smtClean="0"/>
              <a:t>Side sensors point to somewhere a little to the front of the post, when the mouse is at the center of the cell</a:t>
            </a:r>
          </a:p>
          <a:p>
            <a:r>
              <a:rPr lang="en-US" dirty="0" smtClean="0"/>
              <a:t>Front sensors point outwards about 5-10 degrees, make so it won’t point to the side of the wall when at 1.5 cells away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88232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PCB drawing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20688" y="0"/>
            <a:ext cx="8229600" cy="1143000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5760640" cy="4525963"/>
          </a:xfrm>
        </p:spPr>
        <p:txBody>
          <a:bodyPr/>
          <a:lstStyle/>
          <a:p>
            <a:r>
              <a:rPr lang="en-US" dirty="0" smtClean="0"/>
              <a:t>No mask for via&gt;12 mills</a:t>
            </a:r>
          </a:p>
          <a:p>
            <a:r>
              <a:rPr lang="en-US" dirty="0" smtClean="0"/>
              <a:t>Make 1 mill grid when drawing and parts placing</a:t>
            </a:r>
            <a:endParaRPr lang="en-US" dirty="0"/>
          </a:p>
        </p:txBody>
      </p:sp>
      <p:pic>
        <p:nvPicPr>
          <p:cNvPr id="6146" name="Picture 2" descr="C:\Users\Green\Desktop\lec 8 pics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075" y="188640"/>
            <a:ext cx="3209925" cy="2171700"/>
          </a:xfrm>
          <a:prstGeom prst="rect">
            <a:avLst/>
          </a:prstGeom>
          <a:noFill/>
        </p:spPr>
      </p:pic>
      <p:pic>
        <p:nvPicPr>
          <p:cNvPr id="6147" name="Picture 3" descr="C:\Users\Green\Desktop\lec 8 pics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50" y="2619375"/>
            <a:ext cx="7791450" cy="4238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394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8  Micromouse PCB design guide</vt:lpstr>
      <vt:lpstr>Components Placement</vt:lpstr>
      <vt:lpstr>Slide 3</vt:lpstr>
      <vt:lpstr>Slide 4</vt:lpstr>
      <vt:lpstr>Slide 5</vt:lpstr>
      <vt:lpstr>Slide 6</vt:lpstr>
      <vt:lpstr>Where  should sensors point to?</vt:lpstr>
      <vt:lpstr>PCB drawing</vt:lpstr>
      <vt:lpstr>Settings</vt:lpstr>
      <vt:lpstr>Traces</vt:lpstr>
      <vt:lpstr>Trace thickness</vt:lpstr>
      <vt:lpstr>Trace style</vt:lpstr>
      <vt:lpstr>Small via</vt:lpstr>
      <vt:lpstr>Large Via</vt:lpstr>
      <vt:lpstr>Polygon</vt:lpstr>
      <vt:lpstr>Sample 1</vt:lpstr>
      <vt:lpstr>Sample 2</vt:lpstr>
      <vt:lpstr>Distincted Ground</vt:lpstr>
      <vt:lpstr>MGND</vt:lpstr>
      <vt:lpstr>DGND</vt:lpstr>
      <vt:lpstr>AGND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 Ye</dc:creator>
  <cp:lastModifiedBy>Green Ye</cp:lastModifiedBy>
  <cp:revision>55</cp:revision>
  <dcterms:created xsi:type="dcterms:W3CDTF">2014-03-05T11:21:34Z</dcterms:created>
  <dcterms:modified xsi:type="dcterms:W3CDTF">2014-03-06T12:13:38Z</dcterms:modified>
</cp:coreProperties>
</file>