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0" r:id="rId3"/>
    <p:sldId id="271" r:id="rId4"/>
    <p:sldId id="272" r:id="rId5"/>
    <p:sldId id="273" r:id="rId6"/>
    <p:sldId id="278" r:id="rId7"/>
    <p:sldId id="263" r:id="rId8"/>
    <p:sldId id="279" r:id="rId9"/>
    <p:sldId id="274" r:id="rId10"/>
    <p:sldId id="280" r:id="rId11"/>
    <p:sldId id="281" r:id="rId12"/>
    <p:sldId id="282" r:id="rId13"/>
    <p:sldId id="283" r:id="rId14"/>
    <p:sldId id="275" r:id="rId15"/>
    <p:sldId id="276" r:id="rId16"/>
    <p:sldId id="284" r:id="rId17"/>
    <p:sldId id="277" r:id="rId18"/>
    <p:sldId id="286" r:id="rId19"/>
    <p:sldId id="285" r:id="rId20"/>
    <p:sldId id="287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Mengjiao(AWF)" initials="LM" lastIdx="1" clrIdx="0">
    <p:extLst>
      <p:ext uri="{19B8F6BF-5375-455C-9EA6-DF929625EA0E}">
        <p15:presenceInfo xmlns:p15="http://schemas.microsoft.com/office/powerpoint/2012/main" userId="S::mengjiali@ebay.com::63eaf61e-90f0-4549-a2b5-4e6e1dbe22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67B"/>
    <a:srgbClr val="FADFDF"/>
    <a:srgbClr val="FEE7E9"/>
    <a:srgbClr val="FFE5E6"/>
    <a:srgbClr val="F6A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680" y="4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5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6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77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2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7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963745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SSEGISandData/COVID-1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SSEGISandData/COVID-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97868" y="980728"/>
            <a:ext cx="9753600" cy="3048001"/>
          </a:xfrm>
        </p:spPr>
        <p:txBody>
          <a:bodyPr/>
          <a:lstStyle/>
          <a:p>
            <a:r>
              <a:rPr lang="en-US" dirty="0"/>
              <a:t>COVID_19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Global epidemic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9845350" cy="1143000"/>
          </a:xfrm>
        </p:spPr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r>
              <a:rPr lang="en-US" altLang="zh-CN" dirty="0"/>
              <a:t>Cathy Li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1/07/2020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828" y="332656"/>
            <a:ext cx="9753600" cy="994122"/>
          </a:xfrm>
        </p:spPr>
        <p:txBody>
          <a:bodyPr anchor="b">
            <a:normAutofit/>
          </a:bodyPr>
          <a:lstStyle/>
          <a:p>
            <a:r>
              <a:rPr lang="en-US" dirty="0"/>
              <a:t>Diagnosis rate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DCE880-6844-4C32-975E-0D23E2BBBDC1}"/>
              </a:ext>
            </a:extLst>
          </p:cNvPr>
          <p:cNvSpPr/>
          <p:nvPr/>
        </p:nvSpPr>
        <p:spPr>
          <a:xfrm>
            <a:off x="7606580" y="1916832"/>
            <a:ext cx="3744416" cy="38884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Japan has the lowest Diagnosis Rate with largest population.</a:t>
            </a:r>
          </a:p>
          <a:p>
            <a:pPr marL="45720"/>
            <a:endParaRPr lang="en-US" altLang="zh-CN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Australia has the lowest Confirm Number.</a:t>
            </a:r>
          </a:p>
          <a:p>
            <a:pPr marL="45720"/>
            <a:endParaRPr lang="en-US" altLang="zh-CN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NY ranks first in Confirm Number and Diagnosis Rate.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96B759-F439-4469-BD09-A3F91F807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1988840"/>
            <a:ext cx="6408712" cy="3788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FCEA0A-E18A-44B6-B251-5831E60A9D52}"/>
              </a:ext>
            </a:extLst>
          </p:cNvPr>
          <p:cNvSpPr/>
          <p:nvPr/>
        </p:nvSpPr>
        <p:spPr>
          <a:xfrm>
            <a:off x="2668230" y="5949280"/>
            <a:ext cx="3044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 algn="r">
              <a:buNone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From 22/1/2020 to 30/6/2020</a:t>
            </a:r>
          </a:p>
        </p:txBody>
      </p:sp>
    </p:spTree>
    <p:extLst>
      <p:ext uri="{BB962C8B-B14F-4D97-AF65-F5344CB8AC3E}">
        <p14:creationId xmlns:p14="http://schemas.microsoft.com/office/powerpoint/2010/main" val="33355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836" y="332656"/>
            <a:ext cx="9681592" cy="994122"/>
          </a:xfrm>
        </p:spPr>
        <p:txBody>
          <a:bodyPr anchor="b">
            <a:normAutofit/>
          </a:bodyPr>
          <a:lstStyle/>
          <a:p>
            <a:r>
              <a:rPr lang="en-US" dirty="0"/>
              <a:t>Mortality rate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87438-55B1-42DB-895D-A696E6CD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2132856"/>
            <a:ext cx="10094246" cy="40324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081A13-C5A8-42F7-BF2D-4BDE3682503B}"/>
              </a:ext>
            </a:extLst>
          </p:cNvPr>
          <p:cNvSpPr/>
          <p:nvPr/>
        </p:nvSpPr>
        <p:spPr>
          <a:xfrm>
            <a:off x="8110636" y="1628800"/>
            <a:ext cx="3044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 algn="r">
              <a:buNone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From 22/1/2020 to 30/6/2020</a:t>
            </a:r>
          </a:p>
        </p:txBody>
      </p:sp>
    </p:spTree>
    <p:extLst>
      <p:ext uri="{BB962C8B-B14F-4D97-AF65-F5344CB8AC3E}">
        <p14:creationId xmlns:p14="http://schemas.microsoft.com/office/powerpoint/2010/main" val="140067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7868" y="332656"/>
            <a:ext cx="9393560" cy="994122"/>
          </a:xfrm>
        </p:spPr>
        <p:txBody>
          <a:bodyPr anchor="b">
            <a:normAutofit/>
          </a:bodyPr>
          <a:lstStyle/>
          <a:p>
            <a:r>
              <a:rPr lang="en-US" dirty="0"/>
              <a:t>Mortality rate analysis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07E76F-FF83-437F-B11C-B29C0440B011}"/>
              </a:ext>
            </a:extLst>
          </p:cNvPr>
          <p:cNvSpPr/>
          <p:nvPr/>
        </p:nvSpPr>
        <p:spPr>
          <a:xfrm>
            <a:off x="1197868" y="1772816"/>
            <a:ext cx="9865096" cy="48965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Rank-1 (MR/C&lt;=5%)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Australia and Germany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Rank-2 (5%&lt; MR/C &lt;=10%)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Hubei/China, Japan and New York/US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</a:rPr>
              <a:t>Rank-3 (MR/C &gt;10%)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Italy, Spain and UK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Conclusion: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Japan and Australia did the best job at controlling coronavirus spreading.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Germany and New York, US also in good performance even they has a big amount confirmed cases, it shows their adequate medical resources.</a:t>
            </a:r>
          </a:p>
        </p:txBody>
      </p:sp>
    </p:spTree>
    <p:extLst>
      <p:ext uri="{BB962C8B-B14F-4D97-AF65-F5344CB8AC3E}">
        <p14:creationId xmlns:p14="http://schemas.microsoft.com/office/powerpoint/2010/main" val="2626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3852" y="274638"/>
            <a:ext cx="9917362" cy="922114"/>
          </a:xfrm>
        </p:spPr>
        <p:txBody>
          <a:bodyPr/>
          <a:lstStyle/>
          <a:p>
            <a:r>
              <a:rPr lang="en-US" dirty="0"/>
              <a:t>Predict Model -</a:t>
            </a:r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407F2C-2F41-4F31-883B-C8642CD9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2204864"/>
            <a:ext cx="8118902" cy="3960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F77C07-1D38-41D0-8D6F-97E9CC16F6CC}"/>
              </a:ext>
            </a:extLst>
          </p:cNvPr>
          <p:cNvSpPr txBox="1"/>
          <p:nvPr/>
        </p:nvSpPr>
        <p:spPr>
          <a:xfrm>
            <a:off x="10846940" y="3284984"/>
            <a:ext cx="184731" cy="4247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2400" dirty="0" err="1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70EE2CA3-98F0-477F-8F32-1C295D95B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74732" y="2204864"/>
            <a:ext cx="2808312" cy="40324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Feature Not Fit</a:t>
            </a: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Linear Regression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None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LinearRegression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 Clustering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A91A1A-DA3E-4F28-B3C3-C1F4EBB4528D}"/>
              </a:ext>
            </a:extLst>
          </p:cNvPr>
          <p:cNvSpPr/>
          <p:nvPr/>
        </p:nvSpPr>
        <p:spPr>
          <a:xfrm>
            <a:off x="6958508" y="1772816"/>
            <a:ext cx="4824536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K-Nearest Neighbors is an algorithm for supervised learning. Where the data is 'trained' with data points corresponding to their classification. Once a point is to be predicted, it takes into account the 'K' nearest points to it to determine it's classification.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9836" y="274638"/>
            <a:ext cx="10061378" cy="994122"/>
          </a:xfrm>
        </p:spPr>
        <p:txBody>
          <a:bodyPr/>
          <a:lstStyle/>
          <a:p>
            <a:r>
              <a:rPr lang="en-US" dirty="0"/>
              <a:t>Predict Model -</a:t>
            </a:r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E520957-62E0-44E0-91F1-16FB561A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2060848"/>
            <a:ext cx="7922504" cy="396044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5365E9-0BAC-4440-9D97-1E29E1BA1C16}"/>
              </a:ext>
            </a:extLst>
          </p:cNvPr>
          <p:cNvSpPr/>
          <p:nvPr/>
        </p:nvSpPr>
        <p:spPr>
          <a:xfrm>
            <a:off x="8830716" y="2060848"/>
            <a:ext cx="2880320" cy="403244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Import Feature – DRP Level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*Diagnosis Rate Per Thousand Level</a:t>
            </a:r>
          </a:p>
          <a:p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Level-1, DRP &lt;=1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Level-2, 1&lt;DRP &lt;=10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Level-3, DRP&gt;10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5860" y="274638"/>
            <a:ext cx="9845354" cy="850106"/>
          </a:xfrm>
        </p:spPr>
        <p:txBody>
          <a:bodyPr/>
          <a:lstStyle/>
          <a:p>
            <a:r>
              <a:rPr lang="en-US" altLang="zh-CN" dirty="0"/>
              <a:t>Predict Model -</a:t>
            </a:r>
            <a:r>
              <a:rPr lang="en-US" altLang="zh-CN" dirty="0" err="1"/>
              <a:t>knn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57E023-295F-4E5D-AD3C-03A1208415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860" y="2204864"/>
            <a:ext cx="5904656" cy="382238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318548" y="1916832"/>
            <a:ext cx="3960440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Calculate Best K</a:t>
            </a:r>
          </a:p>
          <a:p>
            <a:pPr marL="45720" indent="0">
              <a:buNone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It’s obvious that the best K’s range are in 0 to 10 from the figure, here I’ll take the median k = 5. </a:t>
            </a:r>
          </a:p>
          <a:p>
            <a:pPr marL="45720" indent="0">
              <a:buNone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KNN models accuracy while </a:t>
            </a:r>
          </a:p>
          <a:p>
            <a:pPr marL="45720" indent="0">
              <a:buNone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k = 5:</a:t>
            </a:r>
            <a:endParaRPr lang="zh-CN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Train set Accuracy:  0.9615384615384616</a:t>
            </a:r>
            <a:endParaRPr lang="zh-CN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Test set Accuracy:  1.0</a:t>
            </a:r>
            <a:endParaRPr lang="zh-CN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274638"/>
            <a:ext cx="9629330" cy="922114"/>
          </a:xfrm>
        </p:spPr>
        <p:txBody>
          <a:bodyPr/>
          <a:lstStyle/>
          <a:p>
            <a:r>
              <a:rPr lang="en-US" dirty="0"/>
              <a:t>Model Predict</a:t>
            </a:r>
            <a:r>
              <a:rPr lang="en-US" altLang="zh-CN" dirty="0"/>
              <a:t>ion</a:t>
            </a:r>
            <a:r>
              <a:rPr lang="en-US" dirty="0"/>
              <a:t> -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D709-022E-4EF8-8B37-B2814A869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829685" cy="4343400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Use this Model to predict U.S.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Sample: 52 states of U.S.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Not Matching Data: 12 states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Test set Accuracy:  0.7692307692307693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  Not Matching Data Real DRP as below: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4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3892" y="274638"/>
            <a:ext cx="9557322" cy="922114"/>
          </a:xfrm>
        </p:spPr>
        <p:txBody>
          <a:bodyPr/>
          <a:lstStyle/>
          <a:p>
            <a:r>
              <a:rPr lang="en-US" dirty="0"/>
              <a:t>Model Predict</a:t>
            </a:r>
            <a:r>
              <a:rPr lang="en-US" altLang="zh-CN" dirty="0"/>
              <a:t>ion</a:t>
            </a:r>
            <a:r>
              <a:rPr lang="en-US" dirty="0"/>
              <a:t> - US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9801EB-0B02-4560-B41E-C3FE7F69DA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13893" y="1700808"/>
            <a:ext cx="9361040" cy="4902737"/>
          </a:xfrm>
        </p:spPr>
      </p:pic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274638"/>
            <a:ext cx="9629330" cy="922114"/>
          </a:xfrm>
        </p:spPr>
        <p:txBody>
          <a:bodyPr/>
          <a:lstStyle/>
          <a:p>
            <a:r>
              <a:rPr lang="en-US" dirty="0"/>
              <a:t>Model Predict</a:t>
            </a:r>
            <a:r>
              <a:rPr lang="en-US" altLang="zh-CN" dirty="0"/>
              <a:t>ion</a:t>
            </a:r>
            <a:r>
              <a:rPr lang="en-US" dirty="0"/>
              <a:t> - China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0FB4-5E63-4CF4-9D7B-92DA33A54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757677" cy="4343400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Use this Model to predict China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Sample: 33 Provinces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Only 1 Province meet predict result – Hubei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(*first outbreak region)</a:t>
            </a: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Ot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hers Province/Region all lower than predict DRP Level</a:t>
            </a:r>
          </a:p>
          <a:p>
            <a:pPr marL="45720" indent="0"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Partial of Not Matching Data Real DRP as below:</a:t>
            </a:r>
          </a:p>
          <a:p>
            <a:pPr marL="45720" indent="0">
              <a:buNone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274638"/>
            <a:ext cx="9629330" cy="922114"/>
          </a:xfrm>
        </p:spPr>
        <p:txBody>
          <a:bodyPr/>
          <a:lstStyle/>
          <a:p>
            <a:r>
              <a:rPr lang="en-US" dirty="0"/>
              <a:t>Model Predict</a:t>
            </a:r>
            <a:r>
              <a:rPr lang="en-US" altLang="zh-CN" dirty="0"/>
              <a:t>ion</a:t>
            </a:r>
            <a:r>
              <a:rPr lang="en-US" dirty="0"/>
              <a:t> - China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6B3A3B-66E4-498A-9188-8ADDBFA8D0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41884" y="1700807"/>
            <a:ext cx="9289032" cy="4917591"/>
          </a:xfrm>
        </p:spPr>
      </p:pic>
    </p:spTree>
    <p:extLst>
      <p:ext uri="{BB962C8B-B14F-4D97-AF65-F5344CB8AC3E}">
        <p14:creationId xmlns:p14="http://schemas.microsoft.com/office/powerpoint/2010/main" val="327479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13892" y="274638"/>
            <a:ext cx="9557322" cy="922114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ackground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1772816"/>
            <a:ext cx="9753600" cy="4399384"/>
          </a:xfrm>
        </p:spPr>
        <p:txBody>
          <a:bodyPr>
            <a:normAutofit/>
          </a:bodyPr>
          <a:lstStyle/>
          <a:p>
            <a:r>
              <a:rPr lang="en-US" altLang="zh-CN" dirty="0"/>
              <a:t>Dec 2019, a pneumonia of unknown cause was detected in the city of Wuhan in Hubei province, China.</a:t>
            </a:r>
          </a:p>
          <a:p>
            <a:r>
              <a:rPr lang="en-US" altLang="zh-CN" dirty="0"/>
              <a:t>Jan 2020, the virus broke out in Wuhan which named Covid-19 by WHO.</a:t>
            </a:r>
          </a:p>
          <a:p>
            <a:r>
              <a:rPr lang="en-US" altLang="zh-CN" dirty="0"/>
              <a:t>Mar 2020, Covid-19 outbreaks in Italy and Spain.</a:t>
            </a:r>
          </a:p>
          <a:p>
            <a:r>
              <a:rPr lang="en-US" altLang="zh-CN" dirty="0"/>
              <a:t>Apr 2020, U.S. confirmed cases surged to 1 million.</a:t>
            </a:r>
          </a:p>
          <a:p>
            <a:r>
              <a:rPr lang="en-US" altLang="zh-CN" dirty="0"/>
              <a:t>Until Now, Covid-19 swept the world, total confirmed cases exceeds 10 million.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274638"/>
            <a:ext cx="9629330" cy="92211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0FB4-5E63-4CF4-9D7B-92DA33A54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44824"/>
            <a:ext cx="9757677" cy="453650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Covid-19 is a global healthy crisis, must be taken seriously.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Herd Immunity is definitely unfeasible, we can’t afford the price at all.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Lock down city is a good way to slow down it’s spreading.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Wearing masks and Social distancing are the simplest and most effective way that we can do to saving lives.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At last, hope everyone is safe.</a:t>
            </a:r>
          </a:p>
          <a:p>
            <a:pPr marL="45720" indent="0" algn="r"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 algn="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Thanks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066130"/>
          </a:xfrm>
        </p:spPr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341884" y="2492896"/>
            <a:ext cx="10621773" cy="3544416"/>
          </a:xfrm>
        </p:spPr>
        <p:txBody>
          <a:bodyPr>
            <a:normAutofit/>
          </a:bodyPr>
          <a:lstStyle/>
          <a:p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WHO</a:t>
            </a:r>
          </a:p>
          <a:p>
            <a:r>
              <a:rPr lang="en-US" altLang="zh-CN" dirty="0">
                <a:hlinkClick r:id="rId4"/>
              </a:rPr>
              <a:t>JOHNS HOPKINS</a:t>
            </a:r>
          </a:p>
          <a:p>
            <a:r>
              <a:rPr lang="en-US" altLang="zh-CN" dirty="0">
                <a:hlinkClick r:id="rId4"/>
              </a:rPr>
              <a:t>Other Open Source</a:t>
            </a:r>
          </a:p>
          <a:p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https://github.com/CSSEGISandData/COVID-19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884" y="2060848"/>
            <a:ext cx="10153128" cy="9361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Many ways to get relevant Data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1844" y="260648"/>
            <a:ext cx="9753600" cy="994122"/>
          </a:xfrm>
        </p:spPr>
        <p:txBody>
          <a:bodyPr anchor="b">
            <a:normAutofit/>
          </a:bodyPr>
          <a:lstStyle/>
          <a:p>
            <a:r>
              <a:rPr lang="en-US" dirty="0"/>
              <a:t>Global Confirm Trend Map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7DACC8-6F0A-4FD6-8872-F0B88C23D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9836" y="2348880"/>
            <a:ext cx="10406320" cy="40324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40A939-F814-4006-97F7-BE6084E0C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828" y="1484784"/>
            <a:ext cx="10585176" cy="7200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dirty="0">
                <a:solidFill>
                  <a:schemeClr val="accent1">
                    <a:lumMod val="50000"/>
                  </a:schemeClr>
                </a:solidFill>
              </a:rPr>
              <a:t>Global Confirm Number 11,088,671, 4th July 2020.</a:t>
            </a:r>
            <a:endParaRPr lang="en-U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 algn="r">
              <a:buNone/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From 22/1/2020 to 1/7/2020</a:t>
            </a:r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3852" y="274638"/>
            <a:ext cx="9917362" cy="9941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Several typical countries trend map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09836" y="1412776"/>
            <a:ext cx="10153128" cy="79208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Eight Countries from different Continents</a:t>
            </a:r>
          </a:p>
          <a:p>
            <a:pPr marL="45720" indent="0" algn="r">
              <a:buNone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From 22/1/2020 to 1/7/2020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A screenshot of a map&#10;&#10;Description automatically generated">
            <a:extLst>
              <a:ext uri="{FF2B5EF4-FFF2-40B4-BE49-F238E27FC236}">
                <a16:creationId xmlns:a16="http://schemas.microsoft.com/office/drawing/2014/main" id="{9029499F-6E87-47BF-BB75-7E00DA7D4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53852" y="2276872"/>
            <a:ext cx="10044231" cy="4302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3852" y="274638"/>
            <a:ext cx="9917362" cy="9941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Several typical countries trend map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81844" y="1484784"/>
            <a:ext cx="10153128" cy="5200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Remove US in order to get other countries clearly trend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BC423EF-DCBC-45CE-89A3-A854C14ABE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81844" y="2060848"/>
            <a:ext cx="10138220" cy="4536504"/>
          </a:xfrm>
        </p:spPr>
      </p:pic>
    </p:spTree>
    <p:extLst>
      <p:ext uri="{BB962C8B-B14F-4D97-AF65-F5344CB8AC3E}">
        <p14:creationId xmlns:p14="http://schemas.microsoft.com/office/powerpoint/2010/main" val="4234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0106"/>
          </a:xfrm>
        </p:spPr>
        <p:txBody>
          <a:bodyPr/>
          <a:lstStyle/>
          <a:p>
            <a:r>
              <a:rPr lang="en-US" dirty="0"/>
              <a:t>Trend map details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BAEA96E-D40E-4B2D-9894-91CA23969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96779"/>
              </p:ext>
            </p:extLst>
          </p:nvPr>
        </p:nvGraphicFramePr>
        <p:xfrm>
          <a:off x="333772" y="1556792"/>
          <a:ext cx="11521280" cy="432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4232094331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536136699"/>
                    </a:ext>
                  </a:extLst>
                </a:gridCol>
              </a:tblGrid>
              <a:tr h="19940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9465"/>
                  </a:ext>
                </a:extLst>
              </a:tr>
              <a:tr h="23264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53351"/>
                  </a:ext>
                </a:extLst>
              </a:tr>
            </a:tbl>
          </a:graphicData>
        </a:graphic>
      </p:graphicFrame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ABD5E4F0-952D-4C14-8B01-95EA704D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1556792"/>
            <a:ext cx="5760640" cy="2173120"/>
          </a:xfrm>
          <a:prstGeom prst="rect">
            <a:avLst/>
          </a:prstGeom>
        </p:spPr>
      </p:pic>
      <p:pic>
        <p:nvPicPr>
          <p:cNvPr id="20" name="Picture 19" descr="A screenshot of a map&#10;&#10;Description automatically generated">
            <a:extLst>
              <a:ext uri="{FF2B5EF4-FFF2-40B4-BE49-F238E27FC236}">
                <a16:creationId xmlns:a16="http://schemas.microsoft.com/office/drawing/2014/main" id="{F23FD6E9-0274-46D0-B2AB-78877DE07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1556792"/>
            <a:ext cx="5760640" cy="2157894"/>
          </a:xfrm>
          <a:prstGeom prst="rect">
            <a:avLst/>
          </a:prstGeom>
        </p:spPr>
      </p:pic>
      <p:pic>
        <p:nvPicPr>
          <p:cNvPr id="22" name="Picture 21" descr="A screenshot of a map&#10;&#10;Description automatically generated">
            <a:extLst>
              <a:ext uri="{FF2B5EF4-FFF2-40B4-BE49-F238E27FC236}">
                <a16:creationId xmlns:a16="http://schemas.microsoft.com/office/drawing/2014/main" id="{B74E3FD7-D711-4F97-A4AC-8F94C9F0C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72" y="3717032"/>
            <a:ext cx="5760640" cy="2179450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59A13D9C-DC99-4E3F-A329-0549A6056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17032"/>
            <a:ext cx="5760640" cy="215094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5902E9-4594-4662-9200-AC394AE0775C}"/>
              </a:ext>
            </a:extLst>
          </p:cNvPr>
          <p:cNvCxnSpPr>
            <a:endCxn id="12" idx="3"/>
          </p:cNvCxnSpPr>
          <p:nvPr/>
        </p:nvCxnSpPr>
        <p:spPr>
          <a:xfrm>
            <a:off x="333772" y="3717032"/>
            <a:ext cx="1152128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4A6902-0576-4D49-81D3-D5CAAD295B81}"/>
              </a:ext>
            </a:extLst>
          </p:cNvPr>
          <p:cNvCxnSpPr>
            <a:endCxn id="12" idx="2"/>
          </p:cNvCxnSpPr>
          <p:nvPr/>
        </p:nvCxnSpPr>
        <p:spPr>
          <a:xfrm>
            <a:off x="6094412" y="1556792"/>
            <a:ext cx="0" cy="432048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00008C-B1C9-4D91-A291-154E01427329}"/>
              </a:ext>
            </a:extLst>
          </p:cNvPr>
          <p:cNvCxnSpPr/>
          <p:nvPr/>
        </p:nvCxnSpPr>
        <p:spPr>
          <a:xfrm>
            <a:off x="333772" y="1556792"/>
            <a:ext cx="0" cy="432048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D2784-BCA4-4FCD-BF82-3C1B771B27A9}"/>
              </a:ext>
            </a:extLst>
          </p:cNvPr>
          <p:cNvCxnSpPr/>
          <p:nvPr/>
        </p:nvCxnSpPr>
        <p:spPr>
          <a:xfrm>
            <a:off x="11855052" y="1556792"/>
            <a:ext cx="0" cy="432048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867ABEB-916A-40B4-AC90-F2EF2941B2EF}"/>
              </a:ext>
            </a:extLst>
          </p:cNvPr>
          <p:cNvSpPr/>
          <p:nvPr/>
        </p:nvSpPr>
        <p:spPr>
          <a:xfrm>
            <a:off x="333772" y="6093296"/>
            <a:ext cx="1155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algn="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China, Japan, Italy, Spain;                                                                                     From 22/1/2020 to 1/7/2020</a:t>
            </a:r>
          </a:p>
          <a:p>
            <a:pPr marL="45720" indent="0" algn="r"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0106"/>
          </a:xfrm>
        </p:spPr>
        <p:txBody>
          <a:bodyPr/>
          <a:lstStyle/>
          <a:p>
            <a:r>
              <a:rPr lang="en-US" dirty="0"/>
              <a:t>Trend map details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BAEA96E-D40E-4B2D-9894-91CA23969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20760"/>
              </p:ext>
            </p:extLst>
          </p:nvPr>
        </p:nvGraphicFramePr>
        <p:xfrm>
          <a:off x="333772" y="1556792"/>
          <a:ext cx="11521280" cy="432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4232094331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536136699"/>
                    </a:ext>
                  </a:extLst>
                </a:gridCol>
              </a:tblGrid>
              <a:tr h="19940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59465"/>
                  </a:ext>
                </a:extLst>
              </a:tr>
              <a:tr h="23264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53351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5902E9-4594-4662-9200-AC394AE0775C}"/>
              </a:ext>
            </a:extLst>
          </p:cNvPr>
          <p:cNvCxnSpPr>
            <a:endCxn id="12" idx="3"/>
          </p:cNvCxnSpPr>
          <p:nvPr/>
        </p:nvCxnSpPr>
        <p:spPr>
          <a:xfrm>
            <a:off x="333772" y="3717032"/>
            <a:ext cx="1152128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4A6902-0576-4D49-81D3-D5CAAD295B81}"/>
              </a:ext>
            </a:extLst>
          </p:cNvPr>
          <p:cNvCxnSpPr>
            <a:endCxn id="12" idx="2"/>
          </p:cNvCxnSpPr>
          <p:nvPr/>
        </p:nvCxnSpPr>
        <p:spPr>
          <a:xfrm>
            <a:off x="6094412" y="1556792"/>
            <a:ext cx="0" cy="432048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00008C-B1C9-4D91-A291-154E01427329}"/>
              </a:ext>
            </a:extLst>
          </p:cNvPr>
          <p:cNvCxnSpPr/>
          <p:nvPr/>
        </p:nvCxnSpPr>
        <p:spPr>
          <a:xfrm>
            <a:off x="333772" y="1556792"/>
            <a:ext cx="0" cy="432048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D2784-BCA4-4FCD-BF82-3C1B771B27A9}"/>
              </a:ext>
            </a:extLst>
          </p:cNvPr>
          <p:cNvCxnSpPr/>
          <p:nvPr/>
        </p:nvCxnSpPr>
        <p:spPr>
          <a:xfrm>
            <a:off x="11855052" y="1556792"/>
            <a:ext cx="0" cy="432048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7511C7-C5C2-496F-9C1B-E9A46739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3" y="1556793"/>
            <a:ext cx="5743532" cy="2160240"/>
          </a:xfrm>
          <a:prstGeom prst="rect">
            <a:avLst/>
          </a:prstGeom>
        </p:spPr>
      </p:pic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4BD3A8F9-85F7-4B1E-BB72-2BF8E29E7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3" y="1556792"/>
            <a:ext cx="5760639" cy="2170382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05B01A0-BBA0-4CDE-81C5-10B641382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72" y="3717032"/>
            <a:ext cx="5760640" cy="216727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E6793E-4281-4457-800A-98A434E5B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3717032"/>
            <a:ext cx="5760640" cy="215699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A3640D-072D-4809-A4D2-2D0269C01293}"/>
              </a:ext>
            </a:extLst>
          </p:cNvPr>
          <p:cNvCxnSpPr>
            <a:cxnSpLocks/>
          </p:cNvCxnSpPr>
          <p:nvPr/>
        </p:nvCxnSpPr>
        <p:spPr>
          <a:xfrm>
            <a:off x="333772" y="3717032"/>
            <a:ext cx="11521280" cy="720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4F393D-8D44-49FF-AED7-43CC30A2AA1E}"/>
              </a:ext>
            </a:extLst>
          </p:cNvPr>
          <p:cNvCxnSpPr>
            <a:endCxn id="12" idx="2"/>
          </p:cNvCxnSpPr>
          <p:nvPr/>
        </p:nvCxnSpPr>
        <p:spPr>
          <a:xfrm>
            <a:off x="6094412" y="1556792"/>
            <a:ext cx="0" cy="432048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BF703-1579-41CF-B6E4-00B7B9BE7E41}"/>
              </a:ext>
            </a:extLst>
          </p:cNvPr>
          <p:cNvCxnSpPr/>
          <p:nvPr/>
        </p:nvCxnSpPr>
        <p:spPr>
          <a:xfrm>
            <a:off x="333772" y="5877272"/>
            <a:ext cx="1152128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FBF12EA-AC34-4C29-BF79-A81AF16C1180}"/>
              </a:ext>
            </a:extLst>
          </p:cNvPr>
          <p:cNvSpPr/>
          <p:nvPr/>
        </p:nvSpPr>
        <p:spPr>
          <a:xfrm>
            <a:off x="333772" y="6021288"/>
            <a:ext cx="1155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Germany, UK, Australia, US;                                                                                   From 22/1/2020 to 1/7/2020</a:t>
            </a:r>
          </a:p>
        </p:txBody>
      </p:sp>
    </p:spTree>
    <p:extLst>
      <p:ext uri="{BB962C8B-B14F-4D97-AF65-F5344CB8AC3E}">
        <p14:creationId xmlns:p14="http://schemas.microsoft.com/office/powerpoint/2010/main" val="10272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828" y="332656"/>
            <a:ext cx="9753600" cy="994122"/>
          </a:xfrm>
        </p:spPr>
        <p:txBody>
          <a:bodyPr anchor="b">
            <a:normAutofit/>
          </a:bodyPr>
          <a:lstStyle/>
          <a:p>
            <a:r>
              <a:rPr lang="en-US" dirty="0"/>
              <a:t>Diagnosis rate analysis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739260-F22F-443F-8A2E-FBE5DDD353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9836" y="1988840"/>
            <a:ext cx="6411263" cy="3744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DCE880-6844-4C32-975E-0D23E2BBBDC1}"/>
              </a:ext>
            </a:extLst>
          </p:cNvPr>
          <p:cNvSpPr/>
          <p:nvPr/>
        </p:nvSpPr>
        <p:spPr>
          <a:xfrm>
            <a:off x="7750596" y="1916832"/>
            <a:ext cx="3744416" cy="388843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Replace China with Hubei.</a:t>
            </a:r>
          </a:p>
          <a:p>
            <a:pPr marL="45720"/>
            <a:endParaRPr lang="en-US" altLang="zh-CN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Replace U.S. with New York.</a:t>
            </a:r>
          </a:p>
          <a:p>
            <a:pPr marL="45720"/>
            <a:endParaRPr lang="en-US" altLang="zh-CN" sz="2000" dirty="0">
              <a:solidFill>
                <a:schemeClr val="bg2">
                  <a:lumMod val="10000"/>
                </a:schemeClr>
              </a:solidFill>
            </a:endParaRPr>
          </a:p>
          <a:p>
            <a:pPr marL="45720" algn="ctr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</a:rPr>
              <a:t>Because there’s population are too large to do comparative analysis.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37F7F-CE68-447A-A023-31C75C867AA6}"/>
              </a:ext>
            </a:extLst>
          </p:cNvPr>
          <p:cNvSpPr/>
          <p:nvPr/>
        </p:nvSpPr>
        <p:spPr>
          <a:xfrm>
            <a:off x="2649630" y="5877272"/>
            <a:ext cx="3044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 algn="r">
              <a:buNone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</a:rPr>
              <a:t>From 22/1/2020 to 30/6/2020</a:t>
            </a:r>
          </a:p>
        </p:txBody>
      </p:sp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852</Words>
  <Application>Microsoft Office PowerPoint</Application>
  <PresentationFormat>Custom</PresentationFormat>
  <Paragraphs>142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</vt:lpstr>
      <vt:lpstr>World country report presentation</vt:lpstr>
      <vt:lpstr>COVID_19  Global epidemic analysis</vt:lpstr>
      <vt:lpstr>Background</vt:lpstr>
      <vt:lpstr>DATA ACQUISITION</vt:lpstr>
      <vt:lpstr>Global Confirm Trend Map</vt:lpstr>
      <vt:lpstr>Several typical countries trend map</vt:lpstr>
      <vt:lpstr>Several typical countries trend map</vt:lpstr>
      <vt:lpstr>Trend map details</vt:lpstr>
      <vt:lpstr>Trend map details</vt:lpstr>
      <vt:lpstr>Diagnosis rate analysis</vt:lpstr>
      <vt:lpstr>Diagnosis rate analysis</vt:lpstr>
      <vt:lpstr>Mortality rate analysis</vt:lpstr>
      <vt:lpstr>Mortality rate analysis</vt:lpstr>
      <vt:lpstr>Predict Model -knn</vt:lpstr>
      <vt:lpstr>Predict Model -knn</vt:lpstr>
      <vt:lpstr>Predict Model -knn</vt:lpstr>
      <vt:lpstr>Model Prediction - US</vt:lpstr>
      <vt:lpstr>Model Prediction - US</vt:lpstr>
      <vt:lpstr>Model Prediction - China</vt:lpstr>
      <vt:lpstr>Model Prediction - China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  Global epidemic analysis</dc:title>
  <dc:creator>Li, Mengjiao(AWF)</dc:creator>
  <cp:lastModifiedBy>Li, Mengjiao(AWF)</cp:lastModifiedBy>
  <cp:revision>31</cp:revision>
  <dcterms:created xsi:type="dcterms:W3CDTF">2020-07-03T08:40:52Z</dcterms:created>
  <dcterms:modified xsi:type="dcterms:W3CDTF">2020-07-05T03:42:26Z</dcterms:modified>
</cp:coreProperties>
</file>