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35"/>
  </p:notesMasterIdLst>
  <p:sldIdLst>
    <p:sldId id="289" r:id="rId3"/>
    <p:sldId id="290" r:id="rId4"/>
    <p:sldId id="291" r:id="rId5"/>
    <p:sldId id="322" r:id="rId6"/>
    <p:sldId id="308" r:id="rId7"/>
    <p:sldId id="323" r:id="rId8"/>
    <p:sldId id="326" r:id="rId9"/>
    <p:sldId id="325" r:id="rId10"/>
    <p:sldId id="310" r:id="rId11"/>
    <p:sldId id="324" r:id="rId12"/>
    <p:sldId id="311" r:id="rId13"/>
    <p:sldId id="316" r:id="rId14"/>
    <p:sldId id="327" r:id="rId15"/>
    <p:sldId id="328" r:id="rId16"/>
    <p:sldId id="329" r:id="rId17"/>
    <p:sldId id="339" r:id="rId18"/>
    <p:sldId id="340" r:id="rId19"/>
    <p:sldId id="330" r:id="rId20"/>
    <p:sldId id="331" r:id="rId21"/>
    <p:sldId id="332" r:id="rId22"/>
    <p:sldId id="341" r:id="rId23"/>
    <p:sldId id="309" r:id="rId24"/>
    <p:sldId id="333" r:id="rId25"/>
    <p:sldId id="334" r:id="rId26"/>
    <p:sldId id="335" r:id="rId27"/>
    <p:sldId id="342" r:id="rId28"/>
    <p:sldId id="321" r:id="rId29"/>
    <p:sldId id="336" r:id="rId30"/>
    <p:sldId id="337" r:id="rId31"/>
    <p:sldId id="338" r:id="rId32"/>
    <p:sldId id="343" r:id="rId33"/>
    <p:sldId id="296"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9DC"/>
    <a:srgbClr val="158BB5"/>
    <a:srgbClr val="12B789"/>
    <a:srgbClr val="EDEABF"/>
    <a:srgbClr val="FEFAEE"/>
    <a:srgbClr val="EEEABC"/>
    <a:srgbClr val="D7D7D5"/>
    <a:srgbClr val="000000"/>
    <a:srgbClr val="2C2C2C"/>
    <a:srgbClr val="FDF7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77" autoAdjust="0"/>
    <p:restoredTop sz="95013" autoAdjust="0"/>
  </p:normalViewPr>
  <p:slideViewPr>
    <p:cSldViewPr showGuides="1">
      <p:cViewPr varScale="1">
        <p:scale>
          <a:sx n="103" d="100"/>
          <a:sy n="103" d="100"/>
        </p:scale>
        <p:origin x="931"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8E26C747-8546-41BC-BF7F-8053A62085C1}" type="datetimeFigureOut">
              <a:rPr lang="zh-CN" altLang="en-US" smtClean="0"/>
              <a:pPr/>
              <a:t>2017/6/10</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B723CD1B-8C3C-41CB-8883-B2B3427AA9F1}" type="slidenum">
              <a:rPr lang="zh-CN" altLang="en-US" smtClean="0"/>
              <a:pPr/>
              <a:t>‹#›</a:t>
            </a:fld>
            <a:endParaRPr lang="zh-CN" altLang="en-US" dirty="0"/>
          </a:p>
        </p:txBody>
      </p:sp>
    </p:spTree>
    <p:extLst>
      <p:ext uri="{BB962C8B-B14F-4D97-AF65-F5344CB8AC3E}">
        <p14:creationId xmlns:p14="http://schemas.microsoft.com/office/powerpoint/2010/main" val="158395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23CD1B-8C3C-41CB-8883-B2B3427AA9F1}" type="slidenum">
              <a:rPr lang="zh-CN" altLang="en-US" smtClean="0"/>
              <a:pPr/>
              <a:t>1</a:t>
            </a:fld>
            <a:endParaRPr lang="zh-CN" altLang="en-US" dirty="0"/>
          </a:p>
        </p:txBody>
      </p:sp>
    </p:spTree>
    <p:extLst>
      <p:ext uri="{BB962C8B-B14F-4D97-AF65-F5344CB8AC3E}">
        <p14:creationId xmlns:p14="http://schemas.microsoft.com/office/powerpoint/2010/main" val="384851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DECC40-13A3-4BAC-9684-3A047EA9B721}" type="datetimeFigureOut">
              <a:rPr lang="zh-CN" altLang="en-US" smtClean="0"/>
              <a:t>2017/6/10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81A309-AB80-4283-9633-F33E384374EA}" type="slidenum">
              <a:rPr lang="zh-CN" altLang="en-US" smtClean="0"/>
              <a:t>‹#›</a:t>
            </a:fld>
            <a:endParaRPr lang="zh-CN" altLang="en-US"/>
          </a:p>
        </p:txBody>
      </p:sp>
    </p:spTree>
    <p:extLst>
      <p:ext uri="{BB962C8B-B14F-4D97-AF65-F5344CB8AC3E}">
        <p14:creationId xmlns:p14="http://schemas.microsoft.com/office/powerpoint/2010/main" val="328139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B5C230A-CB50-4E96-B85D-04C40F9295DB}" type="datetimeFigureOut">
              <a:rPr lang="zh-CN" altLang="en-US" smtClean="0"/>
              <a:t>2017/6/10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671041-9707-48A9-BA34-E92ACC587AFF}" type="slidenum">
              <a:rPr lang="zh-CN" altLang="en-US" smtClean="0"/>
              <a:t>‹#›</a:t>
            </a:fld>
            <a:endParaRPr lang="zh-CN" altLang="en-US"/>
          </a:p>
        </p:txBody>
      </p:sp>
    </p:spTree>
    <p:extLst>
      <p:ext uri="{BB962C8B-B14F-4D97-AF65-F5344CB8AC3E}">
        <p14:creationId xmlns:p14="http://schemas.microsoft.com/office/powerpoint/2010/main" val="165102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5C230A-CB50-4E96-B85D-04C40F9295DB}" type="datetimeFigureOut">
              <a:rPr lang="zh-CN" altLang="en-US" smtClean="0"/>
              <a:t>2017/6/10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671041-9707-48A9-BA34-E92ACC587AFF}" type="slidenum">
              <a:rPr lang="zh-CN" altLang="en-US" smtClean="0"/>
              <a:t>‹#›</a:t>
            </a:fld>
            <a:endParaRPr lang="zh-CN" altLang="en-US"/>
          </a:p>
        </p:txBody>
      </p:sp>
    </p:spTree>
    <p:extLst>
      <p:ext uri="{BB962C8B-B14F-4D97-AF65-F5344CB8AC3E}">
        <p14:creationId xmlns:p14="http://schemas.microsoft.com/office/powerpoint/2010/main" val="40529719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3DECC40-13A3-4BAC-9684-3A047EA9B721}" type="datetimeFigureOut">
              <a:rPr lang="zh-CN" altLang="en-US" smtClean="0"/>
              <a:t>2017/6/10</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781A309-AB80-4283-9633-F33E384374EA}" type="slidenum">
              <a:rPr lang="zh-CN" altLang="en-US" smtClean="0"/>
              <a:t>‹#›</a:t>
            </a:fld>
            <a:endParaRPr lang="zh-CN" altLang="en-US"/>
          </a:p>
        </p:txBody>
      </p:sp>
    </p:spTree>
    <p:extLst>
      <p:ext uri="{BB962C8B-B14F-4D97-AF65-F5344CB8AC3E}">
        <p14:creationId xmlns:p14="http://schemas.microsoft.com/office/powerpoint/2010/main" val="1396658171"/>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1B5C230A-CB50-4E96-B85D-04C40F9295DB}" type="datetimeFigureOut">
              <a:rPr lang="zh-CN" altLang="en-US" smtClean="0"/>
              <a:pPr/>
              <a:t>2017/6/10</a:t>
            </a:fld>
            <a:endParaRPr lang="zh-CN" altLang="en-US" dirty="0"/>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4E671041-9707-48A9-BA34-E92ACC587AFF}" type="slidenum">
              <a:rPr lang="zh-CN" altLang="en-US" smtClean="0"/>
              <a:pPr/>
              <a:t>‹#›</a:t>
            </a:fld>
            <a:endParaRPr lang="zh-CN" altLang="en-US" dirty="0"/>
          </a:p>
        </p:txBody>
      </p:sp>
    </p:spTree>
    <p:extLst>
      <p:ext uri="{BB962C8B-B14F-4D97-AF65-F5344CB8AC3E}">
        <p14:creationId xmlns:p14="http://schemas.microsoft.com/office/powerpoint/2010/main" val="864016597"/>
      </p:ext>
    </p:extLst>
  </p:cSld>
  <p:clrMap bg1="lt1" tx1="dk1" bg2="lt2" tx2="dk2" accent1="accent1" accent2="accent2" accent3="accent3" accent4="accent4" accent5="accent5" accent6="accent6" hlink="hlink" folHlink="folHlink"/>
  <p:sldLayoutIdLst>
    <p:sldLayoutId id="2147483669" r:id="rId1"/>
    <p:sldLayoutId id="2147483675" r:id="rId2"/>
  </p:sldLayoutIdLs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971600" y="1493210"/>
            <a:ext cx="7200800"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w="6350">
                  <a:noFill/>
                </a:ln>
                <a:solidFill>
                  <a:srgbClr val="333333"/>
                </a:solidFill>
                <a:effectLst/>
                <a:uLnTx/>
                <a:uFillTx/>
                <a:latin typeface="微软雅黑 Light" panose="020B0502040204020203" pitchFamily="34" charset="-122"/>
                <a:ea typeface="微软雅黑 Light" panose="020B0502040204020203" pitchFamily="34" charset="-122"/>
                <a:cs typeface="+mn-cs"/>
              </a:rPr>
              <a:t>二氧化碳高温电化学还原 </a:t>
            </a:r>
          </a:p>
        </p:txBody>
      </p:sp>
      <p:grpSp>
        <p:nvGrpSpPr>
          <p:cNvPr id="73" name="组合 72"/>
          <p:cNvGrpSpPr/>
          <p:nvPr/>
        </p:nvGrpSpPr>
        <p:grpSpPr>
          <a:xfrm>
            <a:off x="2094034" y="3378013"/>
            <a:ext cx="520676" cy="520670"/>
            <a:chOff x="801291" y="3535885"/>
            <a:chExt cx="219347" cy="219347"/>
          </a:xfrm>
        </p:grpSpPr>
        <p:sp>
          <p:nvSpPr>
            <p:cNvPr id="74"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333333">
                    <a:lumMod val="65000"/>
                    <a:lumOff val="35000"/>
                  </a:srgbClr>
                </a:solidFill>
                <a:effectLst/>
                <a:uLnTx/>
                <a:uFillTx/>
                <a:latin typeface="微软雅黑" pitchFamily="34" charset="-122"/>
                <a:ea typeface="微软雅黑" pitchFamily="34" charset="-122"/>
                <a:cs typeface="+mn-cs"/>
              </a:endParaRPr>
            </a:p>
          </p:txBody>
        </p:sp>
        <p:grpSp>
          <p:nvGrpSpPr>
            <p:cNvPr id="75" name="组合 74"/>
            <p:cNvGrpSpPr/>
            <p:nvPr/>
          </p:nvGrpSpPr>
          <p:grpSpPr>
            <a:xfrm>
              <a:off x="860980" y="3583766"/>
              <a:ext cx="100336" cy="114060"/>
              <a:chOff x="860980" y="3583766"/>
              <a:chExt cx="100336" cy="114060"/>
            </a:xfrm>
          </p:grpSpPr>
          <p:sp>
            <p:nvSpPr>
              <p:cNvPr id="76"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333333">
                      <a:lumMod val="65000"/>
                      <a:lumOff val="35000"/>
                    </a:srgbClr>
                  </a:solidFill>
                  <a:effectLst/>
                  <a:uLnTx/>
                  <a:uFillTx/>
                  <a:latin typeface="微软雅黑" pitchFamily="34" charset="-122"/>
                  <a:ea typeface="微软雅黑" pitchFamily="34" charset="-122"/>
                  <a:cs typeface="+mn-cs"/>
                </a:endParaRPr>
              </a:p>
            </p:txBody>
          </p:sp>
          <p:sp>
            <p:nvSpPr>
              <p:cNvPr id="77"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333333">
                      <a:lumMod val="65000"/>
                      <a:lumOff val="35000"/>
                    </a:srgbClr>
                  </a:solidFill>
                  <a:effectLst/>
                  <a:uLnTx/>
                  <a:uFillTx/>
                  <a:latin typeface="微软雅黑" pitchFamily="34" charset="-122"/>
                  <a:ea typeface="微软雅黑" pitchFamily="34" charset="-122"/>
                  <a:cs typeface="+mn-cs"/>
                </a:endParaRPr>
              </a:p>
            </p:txBody>
          </p:sp>
        </p:grpSp>
      </p:grpSp>
      <p:grpSp>
        <p:nvGrpSpPr>
          <p:cNvPr id="78" name="Group 14"/>
          <p:cNvGrpSpPr/>
          <p:nvPr/>
        </p:nvGrpSpPr>
        <p:grpSpPr bwMode="auto">
          <a:xfrm>
            <a:off x="5055818" y="3372117"/>
            <a:ext cx="522000" cy="522000"/>
            <a:chOff x="4248" y="3024"/>
            <a:chExt cx="600" cy="599"/>
          </a:xfrm>
        </p:grpSpPr>
        <p:sp>
          <p:nvSpPr>
            <p:cNvPr id="79"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333333">
                    <a:lumMod val="65000"/>
                    <a:lumOff val="35000"/>
                  </a:srgbClr>
                </a:solidFill>
                <a:effectLst/>
                <a:uLnTx/>
                <a:uFillTx/>
                <a:latin typeface="微软雅黑" pitchFamily="34" charset="-122"/>
                <a:ea typeface="微软雅黑" pitchFamily="34" charset="-122"/>
                <a:cs typeface="+mn-cs"/>
              </a:endParaRPr>
            </a:p>
          </p:txBody>
        </p:sp>
        <p:grpSp>
          <p:nvGrpSpPr>
            <p:cNvPr id="80" name="Group 16"/>
            <p:cNvGrpSpPr/>
            <p:nvPr/>
          </p:nvGrpSpPr>
          <p:grpSpPr bwMode="auto">
            <a:xfrm>
              <a:off x="4441" y="3144"/>
              <a:ext cx="215" cy="345"/>
              <a:chOff x="4441" y="3144"/>
              <a:chExt cx="215" cy="345"/>
            </a:xfrm>
          </p:grpSpPr>
          <p:sp>
            <p:nvSpPr>
              <p:cNvPr id="8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333333">
                      <a:lumMod val="65000"/>
                      <a:lumOff val="35000"/>
                    </a:srgbClr>
                  </a:solidFill>
                  <a:effectLst/>
                  <a:uLnTx/>
                  <a:uFillTx/>
                  <a:latin typeface="微软雅黑" pitchFamily="34" charset="-122"/>
                  <a:ea typeface="微软雅黑" pitchFamily="34" charset="-122"/>
                  <a:cs typeface="+mn-cs"/>
                </a:endParaRPr>
              </a:p>
            </p:txBody>
          </p:sp>
          <p:sp>
            <p:nvSpPr>
              <p:cNvPr id="8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333333">
                      <a:lumMod val="65000"/>
                      <a:lumOff val="35000"/>
                    </a:srgbClr>
                  </a:solidFill>
                  <a:effectLst/>
                  <a:uLnTx/>
                  <a:uFillTx/>
                  <a:latin typeface="微软雅黑" pitchFamily="34" charset="-122"/>
                  <a:ea typeface="微软雅黑" pitchFamily="34" charset="-122"/>
                  <a:cs typeface="+mn-cs"/>
                </a:endParaRPr>
              </a:p>
            </p:txBody>
          </p:sp>
        </p:grpSp>
      </p:grpSp>
      <p:sp>
        <p:nvSpPr>
          <p:cNvPr id="83" name="Text Box 19"/>
          <p:cNvSpPr txBox="1">
            <a:spLocks noChangeArrowheads="1"/>
          </p:cNvSpPr>
          <p:nvPr/>
        </p:nvSpPr>
        <p:spPr bwMode="auto">
          <a:xfrm>
            <a:off x="2693313" y="3448451"/>
            <a:ext cx="2031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FFFFFF">
                    <a:lumMod val="50000"/>
                  </a:srgbClr>
                </a:solidFill>
                <a:effectLst/>
                <a:uLnTx/>
                <a:uFillTx/>
                <a:latin typeface="微软雅黑" panose="020B0503020204020204" pitchFamily="34" charset="-122"/>
                <a:ea typeface="微软雅黑" panose="020B0503020204020204" pitchFamily="34" charset="-122"/>
                <a:cs typeface="+mn-cs"/>
              </a:rPr>
              <a:t>指导老师：王绍荣</a:t>
            </a:r>
            <a:endParaRPr kumimoji="0" lang="en-US" altLang="zh-CN" b="0" i="0" u="none" strike="noStrike" kern="1200" cap="none" spc="0" normalizeH="0" baseline="0" noProof="0" dirty="0">
              <a:ln>
                <a:noFill/>
              </a:ln>
              <a:solidFill>
                <a:srgbClr val="FFFFFF">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84" name="Text Box 20"/>
          <p:cNvSpPr txBox="1">
            <a:spLocks noChangeArrowheads="1"/>
          </p:cNvSpPr>
          <p:nvPr/>
        </p:nvSpPr>
        <p:spPr bwMode="auto">
          <a:xfrm>
            <a:off x="5724128" y="3434567"/>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FFFFFF">
                    <a:lumMod val="50000"/>
                  </a:srgbClr>
                </a:solidFill>
                <a:effectLst/>
                <a:uLnTx/>
                <a:uFillTx/>
                <a:latin typeface="微软雅黑" panose="020B0503020204020204" pitchFamily="34" charset="-122"/>
                <a:ea typeface="微软雅黑" panose="020B0503020204020204" pitchFamily="34" charset="-122"/>
                <a:cs typeface="+mn-cs"/>
              </a:rPr>
              <a:t>答辩人：李梦克</a:t>
            </a:r>
            <a:endParaRPr kumimoji="0" lang="en-US" altLang="zh-CN" b="0" i="0" u="none" strike="noStrike" kern="1200" cap="none" spc="0" normalizeH="0" baseline="0" noProof="0" dirty="0">
              <a:ln>
                <a:noFill/>
              </a:ln>
              <a:solidFill>
                <a:srgbClr val="FFFFFF">
                  <a:lumMod val="50000"/>
                </a:srgbClr>
              </a:solidFill>
              <a:effectLst/>
              <a:uLnTx/>
              <a:uFillTx/>
              <a:latin typeface="微软雅黑" panose="020B0503020204020204" pitchFamily="34" charset="-122"/>
              <a:ea typeface="微软雅黑" panose="020B0503020204020204" pitchFamily="34" charset="-122"/>
              <a:cs typeface="+mn-cs"/>
            </a:endParaRPr>
          </a:p>
        </p:txBody>
      </p:sp>
      <p:cxnSp>
        <p:nvCxnSpPr>
          <p:cNvPr id="85" name="直接连接符 84"/>
          <p:cNvCxnSpPr>
            <a:cxnSpLocks/>
          </p:cNvCxnSpPr>
          <p:nvPr/>
        </p:nvCxnSpPr>
        <p:spPr>
          <a:xfrm>
            <a:off x="899592" y="2374357"/>
            <a:ext cx="7308000" cy="0"/>
          </a:xfrm>
          <a:prstGeom prst="line">
            <a:avLst/>
          </a:prstGeom>
          <a:ln w="19050"/>
        </p:spPr>
        <p:style>
          <a:lnRef idx="1">
            <a:schemeClr val="dk1"/>
          </a:lnRef>
          <a:fillRef idx="0">
            <a:schemeClr val="dk1"/>
          </a:fillRef>
          <a:effectRef idx="0">
            <a:schemeClr val="dk1"/>
          </a:effectRef>
          <a:fontRef idx="minor">
            <a:schemeClr val="tx1"/>
          </a:fontRef>
        </p:style>
      </p:cxnSp>
      <p:pic>
        <p:nvPicPr>
          <p:cNvPr id="19" name="图片 4">
            <a:extLst>
              <a:ext uri="{FF2B5EF4-FFF2-40B4-BE49-F238E27FC236}">
                <a16:creationId xmlns:a16="http://schemas.microsoft.com/office/drawing/2014/main" id="{7CEC1A22-59D7-4E30-AED7-19DED4A38FEB}"/>
              </a:ext>
            </a:extLst>
          </p:cNvPr>
          <p:cNvPicPr>
            <a:picLocks noChangeAspect="1"/>
          </p:cNvPicPr>
          <p:nvPr/>
        </p:nvPicPr>
        <p:blipFill>
          <a:blip r:embed="rId3"/>
          <a:stretch>
            <a:fillRect/>
          </a:stretch>
        </p:blipFill>
        <p:spPr>
          <a:xfrm>
            <a:off x="4143952" y="463095"/>
            <a:ext cx="963296" cy="965097"/>
          </a:xfrm>
          <a:prstGeom prst="rect">
            <a:avLst/>
          </a:prstGeom>
          <a:noFill/>
          <a:ln w="9525">
            <a:noFill/>
          </a:ln>
        </p:spPr>
      </p:pic>
    </p:spTree>
    <p:extLst>
      <p:ext uri="{BB962C8B-B14F-4D97-AF65-F5344CB8AC3E}">
        <p14:creationId xmlns:p14="http://schemas.microsoft.com/office/powerpoint/2010/main" val="387026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5" name="Oval 35"/>
          <p:cNvSpPr>
            <a:spLocks noChangeArrowheads="1"/>
          </p:cNvSpPr>
          <p:nvPr/>
        </p:nvSpPr>
        <p:spPr bwMode="auto">
          <a:xfrm>
            <a:off x="191252" y="124084"/>
            <a:ext cx="1279612" cy="1282202"/>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5" name="Rectangle 40">
            <a:extLst>
              <a:ext uri="{FF2B5EF4-FFF2-40B4-BE49-F238E27FC236}">
                <a16:creationId xmlns:a16="http://schemas.microsoft.com/office/drawing/2014/main" id="{DA0AA6D8-CB58-425B-B6CC-631E4E51276F}"/>
              </a:ext>
            </a:extLst>
          </p:cNvPr>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7" name="Oval 35">
            <a:extLst>
              <a:ext uri="{FF2B5EF4-FFF2-40B4-BE49-F238E27FC236}">
                <a16:creationId xmlns:a16="http://schemas.microsoft.com/office/drawing/2014/main" id="{8C9A0415-B329-4ADA-AE38-9040DB3F066C}"/>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9" name="矩形 18">
            <a:extLst>
              <a:ext uri="{FF2B5EF4-FFF2-40B4-BE49-F238E27FC236}">
                <a16:creationId xmlns:a16="http://schemas.microsoft.com/office/drawing/2014/main" id="{C7AD9344-F4A4-452A-9CDA-B36DAD49F94C}"/>
              </a:ext>
            </a:extLst>
          </p:cNvPr>
          <p:cNvSpPr/>
          <p:nvPr/>
        </p:nvSpPr>
        <p:spPr>
          <a:xfrm>
            <a:off x="2267744" y="172549"/>
            <a:ext cx="3888432" cy="461665"/>
          </a:xfrm>
          <a:prstGeom prst="rect">
            <a:avLst/>
          </a:prstGeom>
        </p:spPr>
        <p:txBody>
          <a:bodyPr wrap="square">
            <a:spAutoFit/>
          </a:bodyPr>
          <a:lstStyle/>
          <a:p>
            <a:pPr lvl="0">
              <a:defRPr/>
            </a:pP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实验步骤</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lang="en-US" altLang="zh-CN" sz="2400" dirty="0">
                <a:ln w="6350">
                  <a:noFill/>
                </a:ln>
                <a:solidFill>
                  <a:srgbClr val="333333"/>
                </a:solidFill>
                <a:latin typeface="微软雅黑" panose="020B0503020204020204" pitchFamily="34" charset="-122"/>
                <a:ea typeface="微软雅黑" panose="020B0503020204020204" pitchFamily="34" charset="-122"/>
              </a:rPr>
              <a:t>SOC</a:t>
            </a:r>
            <a:r>
              <a:rPr lang="zh-CN" altLang="en-US" sz="2400" dirty="0">
                <a:ln w="6350">
                  <a:noFill/>
                </a:ln>
                <a:solidFill>
                  <a:srgbClr val="333333"/>
                </a:solidFill>
                <a:latin typeface="微软雅黑" panose="020B0503020204020204" pitchFamily="34" charset="-122"/>
                <a:ea typeface="微软雅黑" panose="020B0503020204020204" pitchFamily="34" charset="-122"/>
              </a:rPr>
              <a:t>制备</a:t>
            </a:r>
            <a:endPar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3FFBD4D4-1695-4CF5-9D34-3C81F02B52AC}"/>
              </a:ext>
            </a:extLst>
          </p:cNvPr>
          <p:cNvSpPr txBox="1"/>
          <p:nvPr/>
        </p:nvSpPr>
        <p:spPr>
          <a:xfrm>
            <a:off x="1619672" y="765185"/>
            <a:ext cx="6192689" cy="1289905"/>
          </a:xfrm>
          <a:prstGeom prst="rect">
            <a:avLst/>
          </a:prstGeom>
          <a:noFill/>
        </p:spPr>
        <p:txBody>
          <a:bodyPr wrap="square" rtlCol="0">
            <a:spAutoFit/>
          </a:bodyPr>
          <a:lstStyle/>
          <a:p>
            <a:pPr>
              <a:lnSpc>
                <a:spcPct val="150000"/>
              </a:lnSpc>
            </a:pPr>
            <a:r>
              <a:rPr lang="en-US" altLang="zh-CN" dirty="0"/>
              <a:t>Cell1</a:t>
            </a:r>
            <a:r>
              <a:rPr lang="zh-CN" altLang="en-US" dirty="0"/>
              <a:t>：</a:t>
            </a:r>
            <a:r>
              <a:rPr lang="zh-CN" altLang="zh-CN" dirty="0"/>
              <a:t>镧锶钴铁（</a:t>
            </a:r>
            <a:r>
              <a:rPr lang="en-US" altLang="zh-CN" dirty="0"/>
              <a:t>LSCF</a:t>
            </a:r>
            <a:r>
              <a:rPr lang="zh-CN" altLang="zh-CN" dirty="0"/>
              <a:t>）为氧气极材料电解质支撑性电池</a:t>
            </a:r>
            <a:endParaRPr lang="en-US" altLang="zh-CN" dirty="0"/>
          </a:p>
          <a:p>
            <a:pPr>
              <a:lnSpc>
                <a:spcPct val="150000"/>
              </a:lnSpc>
            </a:pPr>
            <a:r>
              <a:rPr lang="en-US" altLang="zh-CN" dirty="0"/>
              <a:t>Cell2</a:t>
            </a:r>
            <a:r>
              <a:rPr lang="zh-CN" altLang="en-US" dirty="0"/>
              <a:t>：</a:t>
            </a:r>
            <a:r>
              <a:rPr lang="zh-CN" altLang="zh-CN" dirty="0"/>
              <a:t>镧锶锰氧（</a:t>
            </a:r>
            <a:r>
              <a:rPr lang="en-US" altLang="zh-CN" dirty="0"/>
              <a:t>LSM</a:t>
            </a:r>
            <a:r>
              <a:rPr lang="zh-CN" altLang="zh-CN" dirty="0"/>
              <a:t>）为氧气极材料燃料极支撑性电池</a:t>
            </a:r>
            <a:endParaRPr lang="en-US" altLang="zh-CN" dirty="0"/>
          </a:p>
          <a:p>
            <a:pPr>
              <a:lnSpc>
                <a:spcPct val="150000"/>
              </a:lnSpc>
            </a:pPr>
            <a:r>
              <a:rPr lang="en-US" altLang="zh-CN" dirty="0"/>
              <a:t>Cell3</a:t>
            </a:r>
            <a:r>
              <a:rPr lang="zh-CN" altLang="en-US" dirty="0"/>
              <a:t>：</a:t>
            </a:r>
            <a:r>
              <a:rPr lang="zh-CN" altLang="zh-CN" dirty="0"/>
              <a:t>镧锶锰氧（</a:t>
            </a:r>
            <a:r>
              <a:rPr lang="en-US" altLang="zh-CN" dirty="0"/>
              <a:t>LSM</a:t>
            </a:r>
            <a:r>
              <a:rPr lang="zh-CN" altLang="zh-CN" dirty="0"/>
              <a:t>）为氧气极材料电解质支撑性电池</a:t>
            </a:r>
            <a:endParaRPr lang="en-US" altLang="zh-CN" dirty="0"/>
          </a:p>
        </p:txBody>
      </p:sp>
      <p:graphicFrame>
        <p:nvGraphicFramePr>
          <p:cNvPr id="7" name="表格 6">
            <a:extLst>
              <a:ext uri="{FF2B5EF4-FFF2-40B4-BE49-F238E27FC236}">
                <a16:creationId xmlns:a16="http://schemas.microsoft.com/office/drawing/2014/main" id="{EE5147CD-0617-4962-B172-712236BE3C2A}"/>
              </a:ext>
            </a:extLst>
          </p:cNvPr>
          <p:cNvGraphicFramePr>
            <a:graphicFrameLocks noGrp="1"/>
          </p:cNvGraphicFramePr>
          <p:nvPr>
            <p:extLst>
              <p:ext uri="{D42A27DB-BD31-4B8C-83A1-F6EECF244321}">
                <p14:modId xmlns:p14="http://schemas.microsoft.com/office/powerpoint/2010/main" val="2213656352"/>
              </p:ext>
            </p:extLst>
          </p:nvPr>
        </p:nvGraphicFramePr>
        <p:xfrm>
          <a:off x="359532" y="2211710"/>
          <a:ext cx="8424936" cy="2493882"/>
        </p:xfrm>
        <a:graphic>
          <a:graphicData uri="http://schemas.openxmlformats.org/drawingml/2006/table">
            <a:tbl>
              <a:tblPr firstRow="1" bandRow="1">
                <a:tableStyleId>{5C22544A-7EE6-4342-B048-85BDC9FD1C3A}</a:tableStyleId>
              </a:tblPr>
              <a:tblGrid>
                <a:gridCol w="1354821">
                  <a:extLst>
                    <a:ext uri="{9D8B030D-6E8A-4147-A177-3AD203B41FA5}">
                      <a16:colId xmlns:a16="http://schemas.microsoft.com/office/drawing/2014/main" val="3934742500"/>
                    </a:ext>
                  </a:extLst>
                </a:gridCol>
                <a:gridCol w="1354821">
                  <a:extLst>
                    <a:ext uri="{9D8B030D-6E8A-4147-A177-3AD203B41FA5}">
                      <a16:colId xmlns:a16="http://schemas.microsoft.com/office/drawing/2014/main" val="1453229969"/>
                    </a:ext>
                  </a:extLst>
                </a:gridCol>
                <a:gridCol w="1161276">
                  <a:extLst>
                    <a:ext uri="{9D8B030D-6E8A-4147-A177-3AD203B41FA5}">
                      <a16:colId xmlns:a16="http://schemas.microsoft.com/office/drawing/2014/main" val="3216685080"/>
                    </a:ext>
                  </a:extLst>
                </a:gridCol>
                <a:gridCol w="1155725">
                  <a:extLst>
                    <a:ext uri="{9D8B030D-6E8A-4147-A177-3AD203B41FA5}">
                      <a16:colId xmlns:a16="http://schemas.microsoft.com/office/drawing/2014/main" val="715196069"/>
                    </a:ext>
                  </a:extLst>
                </a:gridCol>
                <a:gridCol w="1742108">
                  <a:extLst>
                    <a:ext uri="{9D8B030D-6E8A-4147-A177-3AD203B41FA5}">
                      <a16:colId xmlns:a16="http://schemas.microsoft.com/office/drawing/2014/main" val="2700804159"/>
                    </a:ext>
                  </a:extLst>
                </a:gridCol>
                <a:gridCol w="1656185">
                  <a:extLst>
                    <a:ext uri="{9D8B030D-6E8A-4147-A177-3AD203B41FA5}">
                      <a16:colId xmlns:a16="http://schemas.microsoft.com/office/drawing/2014/main" val="943595198"/>
                    </a:ext>
                  </a:extLst>
                </a:gridCol>
              </a:tblGrid>
              <a:tr h="652599">
                <a:tc>
                  <a:txBody>
                    <a:bodyPr/>
                    <a:lstStyle/>
                    <a:p>
                      <a:pPr algn="ctr">
                        <a:lnSpc>
                          <a:spcPct val="150000"/>
                        </a:lnSpc>
                      </a:pPr>
                      <a:r>
                        <a:rPr lang="en-US" altLang="zh-CN" sz="2000" dirty="0"/>
                        <a:t>SOC</a:t>
                      </a:r>
                      <a:r>
                        <a:rPr lang="zh-CN" altLang="en-US" sz="2000" dirty="0"/>
                        <a:t>名称</a:t>
                      </a:r>
                    </a:p>
                  </a:txBody>
                  <a:tcPr marL="122396" marR="122396" marT="61198" marB="61198"/>
                </a:tc>
                <a:tc>
                  <a:txBody>
                    <a:bodyPr/>
                    <a:lstStyle/>
                    <a:p>
                      <a:pPr algn="ctr">
                        <a:lnSpc>
                          <a:spcPct val="150000"/>
                        </a:lnSpc>
                      </a:pPr>
                      <a:r>
                        <a:rPr lang="zh-CN" altLang="en-US" sz="2000" dirty="0"/>
                        <a:t>燃料极</a:t>
                      </a:r>
                    </a:p>
                  </a:txBody>
                  <a:tcPr marL="122396" marR="122396" marT="61198" marB="61198"/>
                </a:tc>
                <a:tc>
                  <a:txBody>
                    <a:bodyPr/>
                    <a:lstStyle/>
                    <a:p>
                      <a:pPr algn="ctr">
                        <a:lnSpc>
                          <a:spcPct val="150000"/>
                        </a:lnSpc>
                      </a:pPr>
                      <a:r>
                        <a:rPr lang="zh-CN" altLang="en-US" sz="2000" dirty="0"/>
                        <a:t>氧气极</a:t>
                      </a:r>
                    </a:p>
                  </a:txBody>
                  <a:tcPr marL="122396" marR="122396" marT="61198" marB="61198"/>
                </a:tc>
                <a:tc>
                  <a:txBody>
                    <a:bodyPr/>
                    <a:lstStyle/>
                    <a:p>
                      <a:pPr algn="ctr">
                        <a:lnSpc>
                          <a:spcPct val="150000"/>
                        </a:lnSpc>
                      </a:pPr>
                      <a:r>
                        <a:rPr lang="zh-CN" altLang="en-US" sz="2000" dirty="0"/>
                        <a:t>电解质</a:t>
                      </a:r>
                    </a:p>
                  </a:txBody>
                  <a:tcPr marL="122396" marR="122396" marT="61198" marB="61198"/>
                </a:tc>
                <a:tc>
                  <a:txBody>
                    <a:bodyPr/>
                    <a:lstStyle/>
                    <a:p>
                      <a:pPr algn="ctr">
                        <a:lnSpc>
                          <a:spcPct val="150000"/>
                        </a:lnSpc>
                      </a:pPr>
                      <a:r>
                        <a:rPr lang="zh-CN" altLang="en-US" sz="2000" dirty="0"/>
                        <a:t>电解质厚度</a:t>
                      </a:r>
                    </a:p>
                  </a:txBody>
                  <a:tcPr marL="122396" marR="122396" marT="61198" marB="61198"/>
                </a:tc>
                <a:tc>
                  <a:txBody>
                    <a:bodyPr/>
                    <a:lstStyle/>
                    <a:p>
                      <a:pPr algn="ctr">
                        <a:lnSpc>
                          <a:spcPct val="150000"/>
                        </a:lnSpc>
                      </a:pPr>
                      <a:r>
                        <a:rPr lang="zh-CN" altLang="en-US" sz="2000" dirty="0"/>
                        <a:t>电极面积</a:t>
                      </a:r>
                    </a:p>
                  </a:txBody>
                  <a:tcPr marL="122396" marR="122396" marT="61198" marB="61198"/>
                </a:tc>
                <a:extLst>
                  <a:ext uri="{0D108BD9-81ED-4DB2-BD59-A6C34878D82A}">
                    <a16:rowId xmlns:a16="http://schemas.microsoft.com/office/drawing/2014/main" val="1738180700"/>
                  </a:ext>
                </a:extLst>
              </a:tr>
              <a:tr h="613761">
                <a:tc>
                  <a:txBody>
                    <a:bodyPr/>
                    <a:lstStyle/>
                    <a:p>
                      <a:pPr algn="ctr">
                        <a:lnSpc>
                          <a:spcPct val="150000"/>
                        </a:lnSpc>
                      </a:pPr>
                      <a:r>
                        <a:rPr lang="en-US" altLang="zh-CN" sz="2000" dirty="0"/>
                        <a:t>Cell1</a:t>
                      </a:r>
                      <a:endParaRPr lang="zh-CN" altLang="en-US" sz="2000" dirty="0"/>
                    </a:p>
                  </a:txBody>
                  <a:tcPr marL="122396" marR="122396" marT="61198" marB="61198"/>
                </a:tc>
                <a:tc>
                  <a:txBody>
                    <a:bodyPr/>
                    <a:lstStyle/>
                    <a:p>
                      <a:pPr algn="ctr">
                        <a:lnSpc>
                          <a:spcPct val="150000"/>
                        </a:lnSpc>
                      </a:pPr>
                      <a:r>
                        <a:rPr lang="en-US" altLang="zh-CN" sz="2000" dirty="0" err="1"/>
                        <a:t>NiO</a:t>
                      </a:r>
                      <a:endParaRPr lang="zh-CN" altLang="en-US" sz="2000" dirty="0"/>
                    </a:p>
                  </a:txBody>
                  <a:tcPr marL="122396" marR="122396" marT="61198" marB="61198"/>
                </a:tc>
                <a:tc>
                  <a:txBody>
                    <a:bodyPr/>
                    <a:lstStyle/>
                    <a:p>
                      <a:pPr algn="ctr">
                        <a:lnSpc>
                          <a:spcPct val="150000"/>
                        </a:lnSpc>
                      </a:pPr>
                      <a:r>
                        <a:rPr lang="en-US" altLang="zh-CN" sz="2000" dirty="0"/>
                        <a:t>LSCF</a:t>
                      </a:r>
                      <a:endParaRPr lang="zh-CN" altLang="en-US" sz="2000" dirty="0"/>
                    </a:p>
                  </a:txBody>
                  <a:tcPr marL="122396" marR="122396" marT="61198" marB="61198"/>
                </a:tc>
                <a:tc>
                  <a:txBody>
                    <a:bodyPr/>
                    <a:lstStyle/>
                    <a:p>
                      <a:pPr algn="ctr">
                        <a:lnSpc>
                          <a:spcPct val="150000"/>
                        </a:lnSpc>
                      </a:pPr>
                      <a:r>
                        <a:rPr lang="en-US" altLang="zh-CN" sz="2000" dirty="0"/>
                        <a:t>8YSZ</a:t>
                      </a:r>
                      <a:endParaRPr lang="zh-CN" altLang="en-US" sz="2000" dirty="0"/>
                    </a:p>
                  </a:txBody>
                  <a:tcPr marL="122396" marR="122396" marT="61198" marB="61198"/>
                </a:tc>
                <a:tc>
                  <a:txBody>
                    <a:bodyPr/>
                    <a:lstStyle/>
                    <a:p>
                      <a:pPr algn="ctr">
                        <a:lnSpc>
                          <a:spcPct val="150000"/>
                        </a:lnSpc>
                      </a:pPr>
                      <a:r>
                        <a:rPr lang="en-US" altLang="zh-CN" sz="2000" dirty="0"/>
                        <a:t>6mm</a:t>
                      </a:r>
                      <a:endParaRPr lang="zh-CN" altLang="en-US" sz="2000" dirty="0"/>
                    </a:p>
                  </a:txBody>
                  <a:tcPr marL="122396" marR="122396" marT="61198" marB="61198"/>
                </a:tc>
                <a:tc>
                  <a:txBody>
                    <a:bodyPr/>
                    <a:lstStyle/>
                    <a:p>
                      <a:pPr algn="ctr">
                        <a:lnSpc>
                          <a:spcPct val="150000"/>
                        </a:lnSpc>
                      </a:pPr>
                      <a:r>
                        <a:rPr lang="en-US" altLang="zh-CN" sz="2000" dirty="0"/>
                        <a:t>0.7875cm</a:t>
                      </a:r>
                      <a:r>
                        <a:rPr lang="en-US" altLang="zh-CN" sz="2000" baseline="30000" dirty="0"/>
                        <a:t>2</a:t>
                      </a:r>
                      <a:endParaRPr lang="zh-CN" altLang="en-US" sz="2000" baseline="30000" dirty="0"/>
                    </a:p>
                  </a:txBody>
                  <a:tcPr marL="122396" marR="122396" marT="61198" marB="61198"/>
                </a:tc>
                <a:extLst>
                  <a:ext uri="{0D108BD9-81ED-4DB2-BD59-A6C34878D82A}">
                    <a16:rowId xmlns:a16="http://schemas.microsoft.com/office/drawing/2014/main" val="962493799"/>
                  </a:ext>
                </a:extLst>
              </a:tr>
              <a:tr h="613761">
                <a:tc>
                  <a:txBody>
                    <a:bodyPr/>
                    <a:lstStyle/>
                    <a:p>
                      <a:pPr algn="ctr">
                        <a:lnSpc>
                          <a:spcPct val="150000"/>
                        </a:lnSpc>
                      </a:pPr>
                      <a:r>
                        <a:rPr lang="en-US" altLang="zh-CN" sz="2000" dirty="0"/>
                        <a:t>Cell2</a:t>
                      </a:r>
                      <a:endParaRPr lang="zh-CN" altLang="en-US" sz="2000" dirty="0"/>
                    </a:p>
                  </a:txBody>
                  <a:tcPr marL="122396" marR="122396" marT="61198" marB="61198"/>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2000" dirty="0" err="1"/>
                        <a:t>NiO</a:t>
                      </a:r>
                      <a:endParaRPr lang="zh-CN" altLang="en-US" sz="2000" dirty="0"/>
                    </a:p>
                  </a:txBody>
                  <a:tcPr marL="122396" marR="122396" marT="61198" marB="61198"/>
                </a:tc>
                <a:tc>
                  <a:txBody>
                    <a:bodyPr/>
                    <a:lstStyle/>
                    <a:p>
                      <a:pPr algn="ctr">
                        <a:lnSpc>
                          <a:spcPct val="150000"/>
                        </a:lnSpc>
                      </a:pPr>
                      <a:r>
                        <a:rPr lang="en-US" altLang="zh-CN" sz="2000" dirty="0"/>
                        <a:t>LSM</a:t>
                      </a:r>
                      <a:endParaRPr lang="zh-CN" altLang="en-US" sz="2000" dirty="0"/>
                    </a:p>
                  </a:txBody>
                  <a:tcPr marL="122396" marR="122396" marT="61198" marB="61198"/>
                </a:tc>
                <a:tc>
                  <a:txBody>
                    <a:bodyPr/>
                    <a:lstStyle/>
                    <a:p>
                      <a:pPr algn="ctr">
                        <a:lnSpc>
                          <a:spcPct val="150000"/>
                        </a:lnSpc>
                      </a:pPr>
                      <a:r>
                        <a:rPr lang="en-US" altLang="zh-CN" sz="2000" dirty="0"/>
                        <a:t>8YSZ</a:t>
                      </a:r>
                      <a:endParaRPr lang="zh-CN" altLang="en-US" sz="2000" dirty="0"/>
                    </a:p>
                  </a:txBody>
                  <a:tcPr marL="122396" marR="122396" marT="61198" marB="61198"/>
                </a:tc>
                <a:tc>
                  <a:txBody>
                    <a:bodyPr/>
                    <a:lstStyle/>
                    <a:p>
                      <a:pPr algn="ctr">
                        <a:lnSpc>
                          <a:spcPct val="150000"/>
                        </a:lnSpc>
                      </a:pPr>
                      <a:r>
                        <a:rPr lang="zh-CN" altLang="en-US" sz="2000" dirty="0"/>
                        <a:t>极薄</a:t>
                      </a:r>
                    </a:p>
                  </a:txBody>
                  <a:tcPr marL="122396" marR="122396" marT="61198" marB="61198"/>
                </a:tc>
                <a:tc>
                  <a:txBody>
                    <a:bodyPr/>
                    <a:lstStyle/>
                    <a:p>
                      <a:pPr algn="ctr">
                        <a:lnSpc>
                          <a:spcPct val="150000"/>
                        </a:lnSpc>
                      </a:pPr>
                      <a:r>
                        <a:rPr lang="en-US" altLang="zh-CN" sz="2000" dirty="0"/>
                        <a:t>3.14cm</a:t>
                      </a:r>
                      <a:r>
                        <a:rPr lang="en-US" altLang="zh-CN" sz="2000" baseline="30000" dirty="0"/>
                        <a:t>2</a:t>
                      </a:r>
                      <a:endParaRPr lang="zh-CN" altLang="en-US" sz="2000" dirty="0"/>
                    </a:p>
                  </a:txBody>
                  <a:tcPr marL="122396" marR="122396" marT="61198" marB="61198"/>
                </a:tc>
                <a:extLst>
                  <a:ext uri="{0D108BD9-81ED-4DB2-BD59-A6C34878D82A}">
                    <a16:rowId xmlns:a16="http://schemas.microsoft.com/office/drawing/2014/main" val="2066216677"/>
                  </a:ext>
                </a:extLst>
              </a:tr>
              <a:tr h="613761">
                <a:tc>
                  <a:txBody>
                    <a:bodyPr/>
                    <a:lstStyle/>
                    <a:p>
                      <a:pPr algn="ctr">
                        <a:lnSpc>
                          <a:spcPct val="150000"/>
                        </a:lnSpc>
                      </a:pPr>
                      <a:r>
                        <a:rPr lang="en-US" altLang="zh-CN" sz="2000" dirty="0"/>
                        <a:t>Cell3</a:t>
                      </a:r>
                      <a:endParaRPr lang="zh-CN" altLang="en-US" sz="2000" dirty="0"/>
                    </a:p>
                  </a:txBody>
                  <a:tcPr marL="122396" marR="122396" marT="61198" marB="61198"/>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2000" dirty="0" err="1"/>
                        <a:t>NiO</a:t>
                      </a:r>
                      <a:endParaRPr lang="zh-CN" altLang="en-US" sz="2000" dirty="0"/>
                    </a:p>
                  </a:txBody>
                  <a:tcPr marL="122396" marR="122396" marT="61198" marB="61198"/>
                </a:tc>
                <a:tc>
                  <a:txBody>
                    <a:bodyPr/>
                    <a:lstStyle/>
                    <a:p>
                      <a:pPr algn="ctr">
                        <a:lnSpc>
                          <a:spcPct val="150000"/>
                        </a:lnSpc>
                      </a:pPr>
                      <a:r>
                        <a:rPr lang="en-US" altLang="zh-CN" sz="2000" dirty="0"/>
                        <a:t>LSM</a:t>
                      </a:r>
                      <a:endParaRPr lang="zh-CN" altLang="en-US" sz="2000" dirty="0"/>
                    </a:p>
                  </a:txBody>
                  <a:tcPr marL="122396" marR="122396" marT="61198" marB="61198"/>
                </a:tc>
                <a:tc>
                  <a:txBody>
                    <a:bodyPr/>
                    <a:lstStyle/>
                    <a:p>
                      <a:pPr algn="ctr">
                        <a:lnSpc>
                          <a:spcPct val="150000"/>
                        </a:lnSpc>
                      </a:pPr>
                      <a:r>
                        <a:rPr lang="en-US" altLang="zh-CN" sz="2000" dirty="0"/>
                        <a:t>8YSZ</a:t>
                      </a:r>
                      <a:endParaRPr lang="zh-CN" altLang="en-US" sz="2000" dirty="0"/>
                    </a:p>
                  </a:txBody>
                  <a:tcPr marL="122396" marR="122396" marT="61198" marB="61198"/>
                </a:tc>
                <a:tc>
                  <a:txBody>
                    <a:bodyPr/>
                    <a:lstStyle/>
                    <a:p>
                      <a:pPr algn="ctr">
                        <a:lnSpc>
                          <a:spcPct val="150000"/>
                        </a:lnSpc>
                      </a:pPr>
                      <a:r>
                        <a:rPr lang="en-US" altLang="zh-CN" sz="2000" dirty="0"/>
                        <a:t>6mm</a:t>
                      </a:r>
                      <a:endParaRPr lang="zh-CN" altLang="en-US" sz="2000" dirty="0"/>
                    </a:p>
                  </a:txBody>
                  <a:tcPr marL="122396" marR="122396" marT="61198" marB="61198"/>
                </a:tc>
                <a:tc>
                  <a:txBody>
                    <a:bodyPr/>
                    <a:lstStyle/>
                    <a:p>
                      <a:pPr algn="ctr">
                        <a:lnSpc>
                          <a:spcPct val="150000"/>
                        </a:lnSpc>
                      </a:pPr>
                      <a:r>
                        <a:rPr lang="en-US" altLang="zh-CN" sz="2000" dirty="0"/>
                        <a:t>0.7875cm</a:t>
                      </a:r>
                      <a:r>
                        <a:rPr lang="en-US" altLang="zh-CN" sz="2000" baseline="30000" dirty="0"/>
                        <a:t>2</a:t>
                      </a:r>
                      <a:endParaRPr lang="zh-CN" altLang="en-US" sz="2000" baseline="30000" dirty="0"/>
                    </a:p>
                  </a:txBody>
                  <a:tcPr marL="122396" marR="122396" marT="61198" marB="61198"/>
                </a:tc>
                <a:extLst>
                  <a:ext uri="{0D108BD9-81ED-4DB2-BD59-A6C34878D82A}">
                    <a16:rowId xmlns:a16="http://schemas.microsoft.com/office/drawing/2014/main" val="2004355609"/>
                  </a:ext>
                </a:extLst>
              </a:tr>
            </a:tbl>
          </a:graphicData>
        </a:graphic>
      </p:graphicFrame>
      <p:sp>
        <p:nvSpPr>
          <p:cNvPr id="22" name="Freeform 34">
            <a:extLst>
              <a:ext uri="{FF2B5EF4-FFF2-40B4-BE49-F238E27FC236}">
                <a16:creationId xmlns:a16="http://schemas.microsoft.com/office/drawing/2014/main" id="{2C6612E7-33A7-4251-9726-CFDFCC45F7B2}"/>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2B789"/>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23" name="Oval 35">
            <a:extLst>
              <a:ext uri="{FF2B5EF4-FFF2-40B4-BE49-F238E27FC236}">
                <a16:creationId xmlns:a16="http://schemas.microsoft.com/office/drawing/2014/main" id="{8DF27260-9A61-4505-86F3-02B1295CCEF7}"/>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24" name="Freeform 10">
            <a:extLst>
              <a:ext uri="{FF2B5EF4-FFF2-40B4-BE49-F238E27FC236}">
                <a16:creationId xmlns:a16="http://schemas.microsoft.com/office/drawing/2014/main" id="{DC951D0A-88FD-498D-9AC9-24DE49F1BC94}"/>
              </a:ext>
            </a:extLst>
          </p:cNvPr>
          <p:cNvSpPr>
            <a:spLocks noEditPoints="1"/>
          </p:cNvSpPr>
          <p:nvPr/>
        </p:nvSpPr>
        <p:spPr bwMode="auto">
          <a:xfrm>
            <a:off x="659938" y="172549"/>
            <a:ext cx="390060" cy="39107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141626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195736" y="149716"/>
            <a:ext cx="4608512" cy="461665"/>
          </a:xfrm>
          <a:prstGeom prst="rect">
            <a:avLst/>
          </a:prstGeom>
        </p:spPr>
        <p:txBody>
          <a:bodyPr wrap="square">
            <a:spAutoFit/>
          </a:bodyPr>
          <a:lstStyle/>
          <a:p>
            <a:pPr lvl="0">
              <a:defRPr/>
            </a:pPr>
            <a:r>
              <a:rPr lang="en-US" altLang="zh-CN" sz="2400" b="1" dirty="0">
                <a:ln w="6350">
                  <a:noFill/>
                </a:ln>
                <a:solidFill>
                  <a:srgbClr val="333333"/>
                </a:solidFill>
                <a:latin typeface="微软雅黑" panose="020B0503020204020204" pitchFamily="34" charset="-122"/>
                <a:ea typeface="微软雅黑" panose="020B0503020204020204" pitchFamily="34" charset="-122"/>
              </a:rPr>
              <a:t>2</a:t>
            </a:r>
            <a:r>
              <a:rPr lang="zh-CN" altLang="en-US" sz="2400" b="1" dirty="0">
                <a:ln w="6350">
                  <a:noFill/>
                </a:ln>
                <a:solidFill>
                  <a:srgbClr val="333333"/>
                </a:solidFill>
                <a:latin typeface="微软雅黑" panose="020B0503020204020204" pitchFamily="34" charset="-122"/>
                <a:ea typeface="微软雅黑" panose="020B0503020204020204" pitchFamily="34" charset="-122"/>
              </a:rPr>
              <a:t>实验步骤</a:t>
            </a:r>
            <a:r>
              <a:rPr lang="en-US" altLang="zh-CN" sz="2400" b="1" dirty="0">
                <a:ln w="6350">
                  <a:noFill/>
                </a:ln>
                <a:solidFill>
                  <a:srgbClr val="333333"/>
                </a:solidFill>
                <a:latin typeface="微软雅黑" panose="020B0503020204020204" pitchFamily="34" charset="-122"/>
                <a:ea typeface="微软雅黑" panose="020B0503020204020204" pitchFamily="34" charset="-122"/>
              </a:rPr>
              <a:t>——</a:t>
            </a:r>
            <a:r>
              <a:rPr lang="en-US" altLang="zh-CN" sz="2400" dirty="0">
                <a:ln w="6350">
                  <a:noFill/>
                </a:ln>
                <a:solidFill>
                  <a:srgbClr val="333333"/>
                </a:solidFill>
                <a:latin typeface="微软雅黑" panose="020B0503020204020204" pitchFamily="34" charset="-122"/>
                <a:ea typeface="微软雅黑" panose="020B0503020204020204" pitchFamily="34" charset="-122"/>
              </a:rPr>
              <a:t>SOC</a:t>
            </a:r>
            <a:r>
              <a:rPr lang="zh-CN" altLang="en-US" sz="2400" dirty="0">
                <a:ln w="6350">
                  <a:noFill/>
                </a:ln>
                <a:solidFill>
                  <a:srgbClr val="333333"/>
                </a:solidFill>
                <a:latin typeface="微软雅黑" panose="020B0503020204020204" pitchFamily="34" charset="-122"/>
                <a:ea typeface="微软雅黑" panose="020B0503020204020204" pitchFamily="34" charset="-122"/>
              </a:rPr>
              <a:t>检测</a:t>
            </a:r>
          </a:p>
        </p:txBody>
      </p:sp>
      <p:pic>
        <p:nvPicPr>
          <p:cNvPr id="3074" name="图片 9">
            <a:extLst>
              <a:ext uri="{FF2B5EF4-FFF2-40B4-BE49-F238E27FC236}">
                <a16:creationId xmlns:a16="http://schemas.microsoft.com/office/drawing/2014/main" id="{75880276-A4F0-40C8-A66E-09ABC0EF80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80" y="1131590"/>
            <a:ext cx="5797000" cy="3019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4">
            <a:extLst>
              <a:ext uri="{FF2B5EF4-FFF2-40B4-BE49-F238E27FC236}">
                <a16:creationId xmlns:a16="http://schemas.microsoft.com/office/drawing/2014/main" id="{F4D5CF89-2439-4F86-A252-E0100631D7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987574"/>
            <a:ext cx="749424" cy="31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15">
            <a:extLst>
              <a:ext uri="{FF2B5EF4-FFF2-40B4-BE49-F238E27FC236}">
                <a16:creationId xmlns:a16="http://schemas.microsoft.com/office/drawing/2014/main" id="{5150A15E-2D9E-42BD-83FD-9E5650BA93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8457" y="987574"/>
            <a:ext cx="771649" cy="31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80133FA-EC59-4632-8800-478F18A73C5B}"/>
              </a:ext>
            </a:extLst>
          </p:cNvPr>
          <p:cNvSpPr txBox="1"/>
          <p:nvPr/>
        </p:nvSpPr>
        <p:spPr>
          <a:xfrm>
            <a:off x="2013486" y="4434552"/>
            <a:ext cx="2262158" cy="369332"/>
          </a:xfrm>
          <a:prstGeom prst="rect">
            <a:avLst/>
          </a:prstGeom>
          <a:noFill/>
        </p:spPr>
        <p:txBody>
          <a:bodyPr wrap="none" rtlCol="0">
            <a:spAutoFit/>
          </a:bodyPr>
          <a:lstStyle/>
          <a:p>
            <a:r>
              <a:rPr lang="zh-CN" altLang="en-US" dirty="0"/>
              <a:t>实验检测装置示意图</a:t>
            </a:r>
          </a:p>
        </p:txBody>
      </p:sp>
      <p:sp>
        <p:nvSpPr>
          <p:cNvPr id="12" name="文本框 11">
            <a:extLst>
              <a:ext uri="{FF2B5EF4-FFF2-40B4-BE49-F238E27FC236}">
                <a16:creationId xmlns:a16="http://schemas.microsoft.com/office/drawing/2014/main" id="{6CE7F13D-F8C0-4E74-BEA1-52E1A4EE7AFD}"/>
              </a:ext>
            </a:extLst>
          </p:cNvPr>
          <p:cNvSpPr txBox="1"/>
          <p:nvPr/>
        </p:nvSpPr>
        <p:spPr>
          <a:xfrm>
            <a:off x="6228184" y="4443958"/>
            <a:ext cx="2262158" cy="369332"/>
          </a:xfrm>
          <a:prstGeom prst="rect">
            <a:avLst/>
          </a:prstGeom>
          <a:noFill/>
        </p:spPr>
        <p:txBody>
          <a:bodyPr wrap="none" rtlCol="0">
            <a:spAutoFit/>
          </a:bodyPr>
          <a:lstStyle/>
          <a:p>
            <a:r>
              <a:rPr lang="zh-CN" altLang="en-US" dirty="0"/>
              <a:t>实验检测装置实物图</a:t>
            </a:r>
          </a:p>
        </p:txBody>
      </p:sp>
      <p:sp>
        <p:nvSpPr>
          <p:cNvPr id="14" name="Freeform 34">
            <a:extLst>
              <a:ext uri="{FF2B5EF4-FFF2-40B4-BE49-F238E27FC236}">
                <a16:creationId xmlns:a16="http://schemas.microsoft.com/office/drawing/2014/main" id="{3F02C04B-031E-45D6-928C-74FDB2B4E161}"/>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2B789"/>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5" name="Oval 35">
            <a:extLst>
              <a:ext uri="{FF2B5EF4-FFF2-40B4-BE49-F238E27FC236}">
                <a16:creationId xmlns:a16="http://schemas.microsoft.com/office/drawing/2014/main" id="{42535B51-20B1-42F6-8A80-D6829B8CB444}"/>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6" name="Freeform 10">
            <a:extLst>
              <a:ext uri="{FF2B5EF4-FFF2-40B4-BE49-F238E27FC236}">
                <a16:creationId xmlns:a16="http://schemas.microsoft.com/office/drawing/2014/main" id="{14371C15-4B48-453C-9074-3AECE8F4C2DD}"/>
              </a:ext>
            </a:extLst>
          </p:cNvPr>
          <p:cNvSpPr>
            <a:spLocks noEditPoints="1"/>
          </p:cNvSpPr>
          <p:nvPr/>
        </p:nvSpPr>
        <p:spPr bwMode="auto">
          <a:xfrm>
            <a:off x="659938" y="172549"/>
            <a:ext cx="390060" cy="39107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109164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3314021"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实验过程</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检测内容</a:t>
            </a:r>
          </a:p>
        </p:txBody>
      </p:sp>
      <p:sp>
        <p:nvSpPr>
          <p:cNvPr id="3" name="文本框 2">
            <a:extLst>
              <a:ext uri="{FF2B5EF4-FFF2-40B4-BE49-F238E27FC236}">
                <a16:creationId xmlns:a16="http://schemas.microsoft.com/office/drawing/2014/main" id="{534783CC-0F86-45B9-B4D4-15AE193DAB90}"/>
              </a:ext>
            </a:extLst>
          </p:cNvPr>
          <p:cNvSpPr txBox="1"/>
          <p:nvPr/>
        </p:nvSpPr>
        <p:spPr>
          <a:xfrm>
            <a:off x="540063" y="1131590"/>
            <a:ext cx="8063874" cy="1231106"/>
          </a:xfrm>
          <a:prstGeom prst="rect">
            <a:avLst/>
          </a:prstGeom>
          <a:noFill/>
        </p:spPr>
        <p:txBody>
          <a:bodyPr wrap="square" rtlCol="0">
            <a:spAutoFit/>
          </a:bodyPr>
          <a:lstStyle/>
          <a:p>
            <a:r>
              <a:rPr lang="zh-CN" altLang="zh-CN" b="1" dirty="0"/>
              <a:t>电化学阻抗谱</a:t>
            </a:r>
            <a:r>
              <a:rPr lang="zh-CN" altLang="en-US" b="1" dirty="0"/>
              <a:t>：</a:t>
            </a:r>
            <a:endParaRPr lang="en-US" altLang="zh-CN" b="1" dirty="0"/>
          </a:p>
          <a:p>
            <a:r>
              <a:rPr lang="zh-CN" altLang="zh-CN" dirty="0"/>
              <a:t>电化学阻抗谱测量的是电解质和电极组成电池的阻抗与微扰频率的关系，由阻抗谱可以得出如多晶电解质晶粒、晶界电阻和晶界电容，以及电池的电极反应动力学类型、主要控制步骤等</a:t>
            </a:r>
            <a:r>
              <a:rPr lang="zh-CN" altLang="zh-CN" sz="2000" dirty="0"/>
              <a:t>电化学过程的信息。</a:t>
            </a:r>
            <a:endParaRPr lang="zh-CN" altLang="en-US" sz="2000" dirty="0"/>
          </a:p>
        </p:txBody>
      </p:sp>
      <p:sp>
        <p:nvSpPr>
          <p:cNvPr id="4" name="文本框 3">
            <a:extLst>
              <a:ext uri="{FF2B5EF4-FFF2-40B4-BE49-F238E27FC236}">
                <a16:creationId xmlns:a16="http://schemas.microsoft.com/office/drawing/2014/main" id="{5D74B2CE-3ABF-46F0-AFCB-43EC80E68FD9}"/>
              </a:ext>
            </a:extLst>
          </p:cNvPr>
          <p:cNvSpPr txBox="1"/>
          <p:nvPr/>
        </p:nvSpPr>
        <p:spPr>
          <a:xfrm>
            <a:off x="540062" y="2605053"/>
            <a:ext cx="7992887" cy="1200329"/>
          </a:xfrm>
          <a:prstGeom prst="rect">
            <a:avLst/>
          </a:prstGeom>
          <a:noFill/>
        </p:spPr>
        <p:txBody>
          <a:bodyPr wrap="square" rtlCol="0">
            <a:spAutoFit/>
          </a:bodyPr>
          <a:lstStyle/>
          <a:p>
            <a:r>
              <a:rPr lang="en-US" altLang="zh-CN" b="1" dirty="0"/>
              <a:t>I-V</a:t>
            </a:r>
            <a:r>
              <a:rPr lang="zh-CN" altLang="zh-CN" b="1" dirty="0"/>
              <a:t>曲线</a:t>
            </a:r>
            <a:r>
              <a:rPr lang="zh-CN" altLang="en-US" b="1" dirty="0"/>
              <a:t>：</a:t>
            </a:r>
            <a:endParaRPr lang="en-US" altLang="zh-CN" b="1" dirty="0"/>
          </a:p>
          <a:p>
            <a:r>
              <a:rPr lang="zh-CN" altLang="zh-CN" dirty="0"/>
              <a:t>表征电池电流与电压关系的曲线</a:t>
            </a:r>
            <a:r>
              <a:rPr lang="zh-CN" altLang="en-US" dirty="0"/>
              <a:t>。</a:t>
            </a:r>
            <a:r>
              <a:rPr lang="en-US" altLang="zh-CN" dirty="0"/>
              <a:t>SOFC </a:t>
            </a:r>
            <a:r>
              <a:rPr lang="zh-CN" altLang="zh-CN" dirty="0"/>
              <a:t>模式中，</a:t>
            </a:r>
            <a:r>
              <a:rPr lang="en-US" altLang="zh-CN" dirty="0"/>
              <a:t>I-V </a:t>
            </a:r>
            <a:r>
              <a:rPr lang="zh-CN" altLang="zh-CN" dirty="0"/>
              <a:t>曲线表征电池的输出性能，同时可以绘制</a:t>
            </a:r>
            <a:r>
              <a:rPr lang="en-US" altLang="zh-CN" dirty="0"/>
              <a:t> I-P </a:t>
            </a:r>
            <a:r>
              <a:rPr lang="zh-CN" altLang="zh-CN" dirty="0"/>
              <a:t>曲线，直观表达电池的输出功率</a:t>
            </a:r>
            <a:r>
              <a:rPr lang="zh-CN" altLang="en-US" dirty="0"/>
              <a:t>；</a:t>
            </a:r>
            <a:r>
              <a:rPr lang="en-US" altLang="zh-CN" dirty="0"/>
              <a:t>SOEC </a:t>
            </a:r>
            <a:r>
              <a:rPr lang="zh-CN" altLang="zh-CN" dirty="0"/>
              <a:t>模式中，</a:t>
            </a:r>
            <a:r>
              <a:rPr lang="en-US" altLang="zh-CN" dirty="0"/>
              <a:t>I-V </a:t>
            </a:r>
            <a:r>
              <a:rPr lang="zh-CN" altLang="zh-CN" dirty="0"/>
              <a:t>曲线反映电解电流与电解电压的关系，表征电池电解性能</a:t>
            </a:r>
            <a:endParaRPr lang="zh-CN" altLang="en-US" dirty="0"/>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2B789"/>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4" name="Freeform 10">
            <a:extLst>
              <a:ext uri="{FF2B5EF4-FFF2-40B4-BE49-F238E27FC236}">
                <a16:creationId xmlns:a16="http://schemas.microsoft.com/office/drawing/2014/main" id="{1CB87280-8F83-4E91-A29E-EE6846C88245}"/>
              </a:ext>
            </a:extLst>
          </p:cNvPr>
          <p:cNvSpPr>
            <a:spLocks noEditPoints="1"/>
          </p:cNvSpPr>
          <p:nvPr/>
        </p:nvSpPr>
        <p:spPr bwMode="auto">
          <a:xfrm>
            <a:off x="659938" y="172549"/>
            <a:ext cx="390060" cy="39107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24776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384506"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Cell1</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电化学阻抗谱（</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EIS</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9" name="图片 8">
            <a:extLst>
              <a:ext uri="{FF2B5EF4-FFF2-40B4-BE49-F238E27FC236}">
                <a16:creationId xmlns:a16="http://schemas.microsoft.com/office/drawing/2014/main" id="{D60D60EF-B6D6-4454-AB20-61C93FFB4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780858"/>
            <a:ext cx="4854849" cy="3933211"/>
          </a:xfrm>
          <a:prstGeom prst="rect">
            <a:avLst/>
          </a:prstGeom>
        </p:spPr>
      </p:pic>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graphicFrame>
        <p:nvGraphicFramePr>
          <p:cNvPr id="6" name="表格 5">
            <a:extLst>
              <a:ext uri="{FF2B5EF4-FFF2-40B4-BE49-F238E27FC236}">
                <a16:creationId xmlns:a16="http://schemas.microsoft.com/office/drawing/2014/main" id="{3C07A5E5-4E86-4F91-A53C-3EFC47A4AB35}"/>
              </a:ext>
            </a:extLst>
          </p:cNvPr>
          <p:cNvGraphicFramePr>
            <a:graphicFrameLocks noGrp="1"/>
          </p:cNvGraphicFramePr>
          <p:nvPr>
            <p:extLst>
              <p:ext uri="{D42A27DB-BD31-4B8C-83A1-F6EECF244321}">
                <p14:modId xmlns:p14="http://schemas.microsoft.com/office/powerpoint/2010/main" val="733980875"/>
              </p:ext>
            </p:extLst>
          </p:nvPr>
        </p:nvGraphicFramePr>
        <p:xfrm>
          <a:off x="4904083" y="1450749"/>
          <a:ext cx="4176464" cy="2636481"/>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2587225391"/>
                    </a:ext>
                  </a:extLst>
                </a:gridCol>
                <a:gridCol w="1044116">
                  <a:extLst>
                    <a:ext uri="{9D8B030D-6E8A-4147-A177-3AD203B41FA5}">
                      <a16:colId xmlns:a16="http://schemas.microsoft.com/office/drawing/2014/main" val="2188605010"/>
                    </a:ext>
                  </a:extLst>
                </a:gridCol>
                <a:gridCol w="1044116">
                  <a:extLst>
                    <a:ext uri="{9D8B030D-6E8A-4147-A177-3AD203B41FA5}">
                      <a16:colId xmlns:a16="http://schemas.microsoft.com/office/drawing/2014/main" val="2070097018"/>
                    </a:ext>
                  </a:extLst>
                </a:gridCol>
                <a:gridCol w="1044116">
                  <a:extLst>
                    <a:ext uri="{9D8B030D-6E8A-4147-A177-3AD203B41FA5}">
                      <a16:colId xmlns:a16="http://schemas.microsoft.com/office/drawing/2014/main" val="2848869872"/>
                    </a:ext>
                  </a:extLst>
                </a:gridCol>
              </a:tblGrid>
              <a:tr h="778766">
                <a:tc>
                  <a:txBody>
                    <a:bodyPr/>
                    <a:lstStyle/>
                    <a:p>
                      <a:pPr algn="ctr">
                        <a:lnSpc>
                          <a:spcPct val="150000"/>
                        </a:lnSpc>
                      </a:pPr>
                      <a:r>
                        <a:rPr lang="zh-CN" altLang="en-US" sz="1600" dirty="0"/>
                        <a:t>温度</a:t>
                      </a:r>
                      <a:r>
                        <a:rPr lang="en-US" altLang="zh-CN" sz="1600" dirty="0"/>
                        <a:t>/</a:t>
                      </a:r>
                      <a:r>
                        <a:rPr lang="zh-CN" altLang="en-US" sz="1600" dirty="0"/>
                        <a:t>℃</a:t>
                      </a:r>
                    </a:p>
                  </a:txBody>
                  <a:tcPr/>
                </a:tc>
                <a:tc>
                  <a:txBody>
                    <a:bodyPr/>
                    <a:lstStyle/>
                    <a:p>
                      <a:pPr algn="ctr">
                        <a:lnSpc>
                          <a:spcPct val="150000"/>
                        </a:lnSpc>
                      </a:pPr>
                      <a:r>
                        <a:rPr lang="zh-CN" altLang="en-US" sz="1600" dirty="0"/>
                        <a:t>欧姆阻抗</a:t>
                      </a:r>
                      <a:r>
                        <a:rPr lang="en-US" altLang="zh-CN" sz="1600" dirty="0"/>
                        <a:t>/Ωcm</a:t>
                      </a:r>
                      <a:r>
                        <a:rPr lang="en-US" altLang="zh-CN" sz="1600" baseline="30000" dirty="0"/>
                        <a:t>2</a:t>
                      </a:r>
                      <a:endParaRPr lang="zh-CN" altLang="en-US" sz="1600" baseline="30000" dirty="0"/>
                    </a:p>
                  </a:txBody>
                  <a:tcPr/>
                </a:tc>
                <a:tc>
                  <a:txBody>
                    <a:bodyPr/>
                    <a:lstStyle/>
                    <a:p>
                      <a:pPr algn="ctr">
                        <a:lnSpc>
                          <a:spcPct val="150000"/>
                        </a:lnSpc>
                      </a:pPr>
                      <a:r>
                        <a:rPr lang="zh-CN" altLang="en-US" sz="1600" dirty="0"/>
                        <a:t>极化阻抗</a:t>
                      </a:r>
                      <a:r>
                        <a:rPr lang="en-US" altLang="zh-CN" sz="1600" dirty="0"/>
                        <a:t>/Ωcm</a:t>
                      </a:r>
                      <a:r>
                        <a:rPr lang="en-US" altLang="zh-CN" sz="1600" baseline="30000" dirty="0"/>
                        <a:t>2</a:t>
                      </a:r>
                      <a:endParaRPr lang="zh-CN" altLang="en-US" sz="1600" dirty="0"/>
                    </a:p>
                  </a:txBody>
                  <a:tcPr/>
                </a:tc>
                <a:tc>
                  <a:txBody>
                    <a:bodyPr/>
                    <a:lstStyle/>
                    <a:p>
                      <a:pPr algn="ctr">
                        <a:lnSpc>
                          <a:spcPct val="150000"/>
                        </a:lnSpc>
                      </a:pPr>
                      <a:r>
                        <a:rPr lang="zh-CN" altLang="en-US" sz="1600" dirty="0"/>
                        <a:t>总阻抗</a:t>
                      </a:r>
                      <a:r>
                        <a:rPr lang="en-US" altLang="zh-CN" sz="1600" dirty="0"/>
                        <a:t>/Ωcm</a:t>
                      </a:r>
                      <a:r>
                        <a:rPr lang="en-US" altLang="zh-CN" sz="1600" baseline="30000" dirty="0"/>
                        <a:t>2</a:t>
                      </a:r>
                      <a:endParaRPr lang="zh-CN" altLang="en-US" sz="1600" dirty="0"/>
                    </a:p>
                  </a:txBody>
                  <a:tcPr/>
                </a:tc>
                <a:extLst>
                  <a:ext uri="{0D108BD9-81ED-4DB2-BD59-A6C34878D82A}">
                    <a16:rowId xmlns:a16="http://schemas.microsoft.com/office/drawing/2014/main" val="3890419885"/>
                  </a:ext>
                </a:extLst>
              </a:tr>
              <a:tr h="604507">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dirty="0"/>
                        <a:t>10.65</a:t>
                      </a:r>
                      <a:endParaRPr lang="zh-CN" altLang="en-US" dirty="0"/>
                    </a:p>
                  </a:txBody>
                  <a:tcPr/>
                </a:tc>
                <a:tc>
                  <a:txBody>
                    <a:bodyPr/>
                    <a:lstStyle/>
                    <a:p>
                      <a:pPr algn="ctr">
                        <a:lnSpc>
                          <a:spcPct val="150000"/>
                        </a:lnSpc>
                      </a:pPr>
                      <a:r>
                        <a:rPr lang="en-US" altLang="zh-CN" dirty="0"/>
                        <a:t>30.28</a:t>
                      </a:r>
                      <a:endParaRPr lang="zh-CN" altLang="en-US" dirty="0"/>
                    </a:p>
                  </a:txBody>
                  <a:tcPr/>
                </a:tc>
                <a:tc>
                  <a:txBody>
                    <a:bodyPr/>
                    <a:lstStyle/>
                    <a:p>
                      <a:pPr algn="ctr">
                        <a:lnSpc>
                          <a:spcPct val="150000"/>
                        </a:lnSpc>
                      </a:pPr>
                      <a:r>
                        <a:rPr lang="en-US" altLang="zh-CN" dirty="0"/>
                        <a:t>40.93</a:t>
                      </a:r>
                      <a:endParaRPr lang="zh-CN" altLang="en-US" dirty="0"/>
                    </a:p>
                  </a:txBody>
                  <a:tcPr/>
                </a:tc>
                <a:extLst>
                  <a:ext uri="{0D108BD9-81ED-4DB2-BD59-A6C34878D82A}">
                    <a16:rowId xmlns:a16="http://schemas.microsoft.com/office/drawing/2014/main" val="818535521"/>
                  </a:ext>
                </a:extLst>
              </a:tr>
              <a:tr h="604507">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20.60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79.33</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99.93</a:t>
                      </a:r>
                      <a:endParaRPr lang="zh-CN" altLang="en-US" dirty="0"/>
                    </a:p>
                  </a:txBody>
                  <a:tcPr/>
                </a:tc>
                <a:extLst>
                  <a:ext uri="{0D108BD9-81ED-4DB2-BD59-A6C34878D82A}">
                    <a16:rowId xmlns:a16="http://schemas.microsoft.com/office/drawing/2014/main" val="3166489467"/>
                  </a:ext>
                </a:extLst>
              </a:tr>
              <a:tr h="604507">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30.70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152.37</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183.07</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380367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240490"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电化学阻抗谱（</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EIS</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BA0B3014-3B26-4A72-AA75-8B19A47D8F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7657"/>
            <a:ext cx="5039539" cy="7092120"/>
          </a:xfrm>
          <a:prstGeom prst="rect">
            <a:avLst/>
          </a:prstGeom>
        </p:spPr>
      </p:pic>
      <p:graphicFrame>
        <p:nvGraphicFramePr>
          <p:cNvPr id="14" name="表格 13">
            <a:extLst>
              <a:ext uri="{FF2B5EF4-FFF2-40B4-BE49-F238E27FC236}">
                <a16:creationId xmlns:a16="http://schemas.microsoft.com/office/drawing/2014/main" id="{B019D7BD-70D1-4FDF-8646-3E81B29D3B4F}"/>
              </a:ext>
            </a:extLst>
          </p:cNvPr>
          <p:cNvGraphicFramePr>
            <a:graphicFrameLocks noGrp="1"/>
          </p:cNvGraphicFramePr>
          <p:nvPr>
            <p:extLst>
              <p:ext uri="{D42A27DB-BD31-4B8C-83A1-F6EECF244321}">
                <p14:modId xmlns:p14="http://schemas.microsoft.com/office/powerpoint/2010/main" val="941128562"/>
              </p:ext>
            </p:extLst>
          </p:nvPr>
        </p:nvGraphicFramePr>
        <p:xfrm>
          <a:off x="4904083" y="1450749"/>
          <a:ext cx="4176464" cy="2636481"/>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2587225391"/>
                    </a:ext>
                  </a:extLst>
                </a:gridCol>
                <a:gridCol w="1044116">
                  <a:extLst>
                    <a:ext uri="{9D8B030D-6E8A-4147-A177-3AD203B41FA5}">
                      <a16:colId xmlns:a16="http://schemas.microsoft.com/office/drawing/2014/main" val="2188605010"/>
                    </a:ext>
                  </a:extLst>
                </a:gridCol>
                <a:gridCol w="1044116">
                  <a:extLst>
                    <a:ext uri="{9D8B030D-6E8A-4147-A177-3AD203B41FA5}">
                      <a16:colId xmlns:a16="http://schemas.microsoft.com/office/drawing/2014/main" val="2070097018"/>
                    </a:ext>
                  </a:extLst>
                </a:gridCol>
                <a:gridCol w="1044116">
                  <a:extLst>
                    <a:ext uri="{9D8B030D-6E8A-4147-A177-3AD203B41FA5}">
                      <a16:colId xmlns:a16="http://schemas.microsoft.com/office/drawing/2014/main" val="2848869872"/>
                    </a:ext>
                  </a:extLst>
                </a:gridCol>
              </a:tblGrid>
              <a:tr h="778766">
                <a:tc>
                  <a:txBody>
                    <a:bodyPr/>
                    <a:lstStyle/>
                    <a:p>
                      <a:pPr algn="ctr">
                        <a:lnSpc>
                          <a:spcPct val="150000"/>
                        </a:lnSpc>
                      </a:pPr>
                      <a:r>
                        <a:rPr lang="zh-CN" altLang="en-US" sz="1600" dirty="0"/>
                        <a:t>温度</a:t>
                      </a:r>
                      <a:r>
                        <a:rPr lang="en-US" altLang="zh-CN" sz="1600" dirty="0"/>
                        <a:t>/</a:t>
                      </a:r>
                      <a:r>
                        <a:rPr lang="zh-CN" altLang="en-US" sz="1600" dirty="0"/>
                        <a:t>℃</a:t>
                      </a:r>
                    </a:p>
                  </a:txBody>
                  <a:tcPr/>
                </a:tc>
                <a:tc>
                  <a:txBody>
                    <a:bodyPr/>
                    <a:lstStyle/>
                    <a:p>
                      <a:pPr algn="ctr">
                        <a:lnSpc>
                          <a:spcPct val="150000"/>
                        </a:lnSpc>
                      </a:pPr>
                      <a:r>
                        <a:rPr lang="zh-CN" altLang="en-US" sz="1600" dirty="0"/>
                        <a:t>欧姆阻抗</a:t>
                      </a:r>
                      <a:r>
                        <a:rPr lang="en-US" altLang="zh-CN" sz="1600" dirty="0"/>
                        <a:t>/Ωcm</a:t>
                      </a:r>
                      <a:r>
                        <a:rPr lang="en-US" altLang="zh-CN" sz="1600" baseline="30000" dirty="0"/>
                        <a:t>2</a:t>
                      </a:r>
                      <a:endParaRPr lang="zh-CN" altLang="en-US" sz="1600" baseline="30000" dirty="0"/>
                    </a:p>
                  </a:txBody>
                  <a:tcPr/>
                </a:tc>
                <a:tc>
                  <a:txBody>
                    <a:bodyPr/>
                    <a:lstStyle/>
                    <a:p>
                      <a:pPr algn="ctr">
                        <a:lnSpc>
                          <a:spcPct val="150000"/>
                        </a:lnSpc>
                      </a:pPr>
                      <a:r>
                        <a:rPr lang="zh-CN" altLang="en-US" sz="1600" dirty="0"/>
                        <a:t>极化阻抗</a:t>
                      </a:r>
                      <a:r>
                        <a:rPr lang="en-US" altLang="zh-CN" sz="1600" dirty="0"/>
                        <a:t>/Ωcm</a:t>
                      </a:r>
                      <a:r>
                        <a:rPr lang="en-US" altLang="zh-CN" sz="1600" baseline="30000" dirty="0"/>
                        <a:t>2</a:t>
                      </a:r>
                      <a:endParaRPr lang="zh-CN" altLang="en-US" sz="1600" dirty="0"/>
                    </a:p>
                  </a:txBody>
                  <a:tcPr/>
                </a:tc>
                <a:tc>
                  <a:txBody>
                    <a:bodyPr/>
                    <a:lstStyle/>
                    <a:p>
                      <a:pPr algn="ctr">
                        <a:lnSpc>
                          <a:spcPct val="150000"/>
                        </a:lnSpc>
                      </a:pPr>
                      <a:r>
                        <a:rPr lang="zh-CN" altLang="en-US" sz="1600" dirty="0"/>
                        <a:t>总阻抗</a:t>
                      </a:r>
                      <a:r>
                        <a:rPr lang="en-US" altLang="zh-CN" sz="1600" dirty="0"/>
                        <a:t>/Ωcm</a:t>
                      </a:r>
                      <a:r>
                        <a:rPr lang="en-US" altLang="zh-CN" sz="1600" baseline="30000" dirty="0"/>
                        <a:t>2</a:t>
                      </a:r>
                      <a:endParaRPr lang="zh-CN" altLang="en-US" sz="1600" dirty="0"/>
                    </a:p>
                  </a:txBody>
                  <a:tcPr/>
                </a:tc>
                <a:extLst>
                  <a:ext uri="{0D108BD9-81ED-4DB2-BD59-A6C34878D82A}">
                    <a16:rowId xmlns:a16="http://schemas.microsoft.com/office/drawing/2014/main" val="3890419885"/>
                  </a:ext>
                </a:extLst>
              </a:tr>
              <a:tr h="604507">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0.957</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0.913</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1.87</a:t>
                      </a:r>
                      <a:endParaRPr lang="zh-CN" altLang="en-US" dirty="0"/>
                    </a:p>
                  </a:txBody>
                  <a:tcPr/>
                </a:tc>
                <a:extLst>
                  <a:ext uri="{0D108BD9-81ED-4DB2-BD59-A6C34878D82A}">
                    <a16:rowId xmlns:a16="http://schemas.microsoft.com/office/drawing/2014/main" val="818535521"/>
                  </a:ext>
                </a:extLst>
              </a:tr>
              <a:tr h="604507">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1.07</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2.03</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3.10</a:t>
                      </a:r>
                      <a:endParaRPr lang="zh-CN" altLang="en-US" dirty="0"/>
                    </a:p>
                  </a:txBody>
                  <a:tcPr/>
                </a:tc>
                <a:extLst>
                  <a:ext uri="{0D108BD9-81ED-4DB2-BD59-A6C34878D82A}">
                    <a16:rowId xmlns:a16="http://schemas.microsoft.com/office/drawing/2014/main" val="3166489467"/>
                  </a:ext>
                </a:extLst>
              </a:tr>
              <a:tr h="604507">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1.24</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3.56</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4.80</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37407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312498"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电化学阻抗谱（</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EIS</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4072DA02-9864-432E-A509-7AEEC322B7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96" y="847373"/>
            <a:ext cx="5115683" cy="4060366"/>
          </a:xfrm>
          <a:prstGeom prst="rect">
            <a:avLst/>
          </a:prstGeom>
        </p:spPr>
      </p:pic>
      <p:graphicFrame>
        <p:nvGraphicFramePr>
          <p:cNvPr id="14" name="表格 13">
            <a:extLst>
              <a:ext uri="{FF2B5EF4-FFF2-40B4-BE49-F238E27FC236}">
                <a16:creationId xmlns:a16="http://schemas.microsoft.com/office/drawing/2014/main" id="{F396A733-4364-4704-941B-CF7326EC7AB1}"/>
              </a:ext>
            </a:extLst>
          </p:cNvPr>
          <p:cNvGraphicFramePr>
            <a:graphicFrameLocks noGrp="1"/>
          </p:cNvGraphicFramePr>
          <p:nvPr>
            <p:extLst>
              <p:ext uri="{D42A27DB-BD31-4B8C-83A1-F6EECF244321}">
                <p14:modId xmlns:p14="http://schemas.microsoft.com/office/powerpoint/2010/main" val="2189180162"/>
              </p:ext>
            </p:extLst>
          </p:nvPr>
        </p:nvGraphicFramePr>
        <p:xfrm>
          <a:off x="4904083" y="1450749"/>
          <a:ext cx="4176464" cy="2636481"/>
        </p:xfrm>
        <a:graphic>
          <a:graphicData uri="http://schemas.openxmlformats.org/drawingml/2006/table">
            <a:tbl>
              <a:tblPr firstRow="1" bandRow="1">
                <a:tableStyleId>{5C22544A-7EE6-4342-B048-85BDC9FD1C3A}</a:tableStyleId>
              </a:tblPr>
              <a:tblGrid>
                <a:gridCol w="1044116">
                  <a:extLst>
                    <a:ext uri="{9D8B030D-6E8A-4147-A177-3AD203B41FA5}">
                      <a16:colId xmlns:a16="http://schemas.microsoft.com/office/drawing/2014/main" val="2587225391"/>
                    </a:ext>
                  </a:extLst>
                </a:gridCol>
                <a:gridCol w="1044116">
                  <a:extLst>
                    <a:ext uri="{9D8B030D-6E8A-4147-A177-3AD203B41FA5}">
                      <a16:colId xmlns:a16="http://schemas.microsoft.com/office/drawing/2014/main" val="2188605010"/>
                    </a:ext>
                  </a:extLst>
                </a:gridCol>
                <a:gridCol w="1044116">
                  <a:extLst>
                    <a:ext uri="{9D8B030D-6E8A-4147-A177-3AD203B41FA5}">
                      <a16:colId xmlns:a16="http://schemas.microsoft.com/office/drawing/2014/main" val="2070097018"/>
                    </a:ext>
                  </a:extLst>
                </a:gridCol>
                <a:gridCol w="1044116">
                  <a:extLst>
                    <a:ext uri="{9D8B030D-6E8A-4147-A177-3AD203B41FA5}">
                      <a16:colId xmlns:a16="http://schemas.microsoft.com/office/drawing/2014/main" val="2848869872"/>
                    </a:ext>
                  </a:extLst>
                </a:gridCol>
              </a:tblGrid>
              <a:tr h="778766">
                <a:tc>
                  <a:txBody>
                    <a:bodyPr/>
                    <a:lstStyle/>
                    <a:p>
                      <a:pPr algn="ctr">
                        <a:lnSpc>
                          <a:spcPct val="150000"/>
                        </a:lnSpc>
                      </a:pPr>
                      <a:r>
                        <a:rPr lang="zh-CN" altLang="en-US" sz="1600" dirty="0"/>
                        <a:t>温度</a:t>
                      </a:r>
                      <a:r>
                        <a:rPr lang="en-US" altLang="zh-CN" sz="1600" dirty="0"/>
                        <a:t>/</a:t>
                      </a:r>
                      <a:r>
                        <a:rPr lang="zh-CN" altLang="en-US" sz="1600" dirty="0"/>
                        <a:t>℃</a:t>
                      </a:r>
                    </a:p>
                  </a:txBody>
                  <a:tcPr/>
                </a:tc>
                <a:tc>
                  <a:txBody>
                    <a:bodyPr/>
                    <a:lstStyle/>
                    <a:p>
                      <a:pPr algn="ctr">
                        <a:lnSpc>
                          <a:spcPct val="150000"/>
                        </a:lnSpc>
                      </a:pPr>
                      <a:r>
                        <a:rPr lang="zh-CN" altLang="en-US" sz="1600" dirty="0"/>
                        <a:t>欧姆阻抗</a:t>
                      </a:r>
                      <a:r>
                        <a:rPr lang="en-US" altLang="zh-CN" sz="1600" dirty="0"/>
                        <a:t>/Ωcm</a:t>
                      </a:r>
                      <a:r>
                        <a:rPr lang="en-US" altLang="zh-CN" sz="1600" baseline="30000" dirty="0"/>
                        <a:t>2</a:t>
                      </a:r>
                      <a:endParaRPr lang="zh-CN" altLang="en-US" sz="1600" baseline="30000" dirty="0"/>
                    </a:p>
                  </a:txBody>
                  <a:tcPr/>
                </a:tc>
                <a:tc>
                  <a:txBody>
                    <a:bodyPr/>
                    <a:lstStyle/>
                    <a:p>
                      <a:pPr algn="ctr">
                        <a:lnSpc>
                          <a:spcPct val="150000"/>
                        </a:lnSpc>
                      </a:pPr>
                      <a:r>
                        <a:rPr lang="zh-CN" altLang="en-US" sz="1600" dirty="0"/>
                        <a:t>极化阻抗</a:t>
                      </a:r>
                      <a:r>
                        <a:rPr lang="en-US" altLang="zh-CN" sz="1600" dirty="0"/>
                        <a:t>/Ωcm</a:t>
                      </a:r>
                      <a:r>
                        <a:rPr lang="en-US" altLang="zh-CN" sz="1600" baseline="30000" dirty="0"/>
                        <a:t>2</a:t>
                      </a:r>
                      <a:endParaRPr lang="zh-CN" altLang="en-US" sz="1600" dirty="0"/>
                    </a:p>
                  </a:txBody>
                  <a:tcPr/>
                </a:tc>
                <a:tc>
                  <a:txBody>
                    <a:bodyPr/>
                    <a:lstStyle/>
                    <a:p>
                      <a:pPr algn="ctr">
                        <a:lnSpc>
                          <a:spcPct val="150000"/>
                        </a:lnSpc>
                      </a:pPr>
                      <a:r>
                        <a:rPr lang="zh-CN" altLang="en-US" sz="1600" dirty="0"/>
                        <a:t>总阻抗</a:t>
                      </a:r>
                      <a:r>
                        <a:rPr lang="en-US" altLang="zh-CN" sz="1600" dirty="0"/>
                        <a:t>/Ωcm</a:t>
                      </a:r>
                      <a:r>
                        <a:rPr lang="en-US" altLang="zh-CN" sz="1600" baseline="30000" dirty="0"/>
                        <a:t>2</a:t>
                      </a:r>
                      <a:endParaRPr lang="zh-CN" altLang="en-US" sz="1600" dirty="0"/>
                    </a:p>
                  </a:txBody>
                  <a:tcPr/>
                </a:tc>
                <a:extLst>
                  <a:ext uri="{0D108BD9-81ED-4DB2-BD59-A6C34878D82A}">
                    <a16:rowId xmlns:a16="http://schemas.microsoft.com/office/drawing/2014/main" val="3890419885"/>
                  </a:ext>
                </a:extLst>
              </a:tr>
              <a:tr h="604507">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14.3</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14.5</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28.8</a:t>
                      </a:r>
                      <a:endParaRPr lang="zh-CN" altLang="en-US" dirty="0"/>
                    </a:p>
                  </a:txBody>
                  <a:tcPr/>
                </a:tc>
                <a:extLst>
                  <a:ext uri="{0D108BD9-81ED-4DB2-BD59-A6C34878D82A}">
                    <a16:rowId xmlns:a16="http://schemas.microsoft.com/office/drawing/2014/main" val="818535521"/>
                  </a:ext>
                </a:extLst>
              </a:tr>
              <a:tr h="604507">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21.9</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25</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46.9</a:t>
                      </a:r>
                      <a:endParaRPr lang="zh-CN" altLang="en-US" dirty="0"/>
                    </a:p>
                  </a:txBody>
                  <a:tcPr/>
                </a:tc>
                <a:extLst>
                  <a:ext uri="{0D108BD9-81ED-4DB2-BD59-A6C34878D82A}">
                    <a16:rowId xmlns:a16="http://schemas.microsoft.com/office/drawing/2014/main" val="3166489467"/>
                  </a:ext>
                </a:extLst>
              </a:tr>
              <a:tr h="604507">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34.8</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40.3</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75.1</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291172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960570"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电化学阻抗谱（</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EIS</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5" name="图片 4">
            <a:extLst>
              <a:ext uri="{FF2B5EF4-FFF2-40B4-BE49-F238E27FC236}">
                <a16:creationId xmlns:a16="http://schemas.microsoft.com/office/drawing/2014/main" id="{A7D4C61B-9E17-40B0-8159-CF368A882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2091"/>
            <a:ext cx="4754619" cy="3859899"/>
          </a:xfrm>
          <a:prstGeom prst="rect">
            <a:avLst/>
          </a:prstGeom>
        </p:spPr>
      </p:pic>
      <p:pic>
        <p:nvPicPr>
          <p:cNvPr id="7" name="图片 6">
            <a:extLst>
              <a:ext uri="{FF2B5EF4-FFF2-40B4-BE49-F238E27FC236}">
                <a16:creationId xmlns:a16="http://schemas.microsoft.com/office/drawing/2014/main" id="{E313C77C-AFFE-4568-89A6-A3F33D171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91793"/>
            <a:ext cx="4454074" cy="3620493"/>
          </a:xfrm>
          <a:prstGeom prst="rect">
            <a:avLst/>
          </a:prstGeom>
        </p:spPr>
      </p:pic>
      <p:pic>
        <p:nvPicPr>
          <p:cNvPr id="14" name="图片 13">
            <a:extLst>
              <a:ext uri="{FF2B5EF4-FFF2-40B4-BE49-F238E27FC236}">
                <a16:creationId xmlns:a16="http://schemas.microsoft.com/office/drawing/2014/main" id="{EB387F03-34C5-4164-BF96-E102A2730A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830" y="514673"/>
            <a:ext cx="5127751" cy="4200967"/>
          </a:xfrm>
          <a:prstGeom prst="rect">
            <a:avLst/>
          </a:prstGeom>
        </p:spPr>
      </p:pic>
    </p:spTree>
    <p:extLst>
      <p:ext uri="{BB962C8B-B14F-4D97-AF65-F5344CB8AC3E}">
        <p14:creationId xmlns:p14="http://schemas.microsoft.com/office/powerpoint/2010/main" val="24559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456514"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电化学阻抗谱（</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EIS</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8BD67088-9A80-461C-B71C-A9CCEB656F21}"/>
              </a:ext>
            </a:extLst>
          </p:cNvPr>
          <p:cNvSpPr txBox="1"/>
          <p:nvPr/>
        </p:nvSpPr>
        <p:spPr>
          <a:xfrm>
            <a:off x="947883" y="1635646"/>
            <a:ext cx="7458119" cy="2224776"/>
          </a:xfrm>
          <a:prstGeom prst="rect">
            <a:avLst/>
          </a:prstGeom>
          <a:noFill/>
        </p:spPr>
        <p:txBody>
          <a:bodyPr wrap="square" rtlCol="0">
            <a:spAutoFit/>
          </a:bodyPr>
          <a:lstStyle/>
          <a:p>
            <a:pPr marL="342900" indent="-342900">
              <a:lnSpc>
                <a:spcPct val="200000"/>
              </a:lnSpc>
              <a:buFont typeface="+mj-lt"/>
              <a:buAutoNum type="arabicPeriod"/>
            </a:pPr>
            <a:r>
              <a:rPr lang="zh-CN" altLang="en-US" dirty="0"/>
              <a:t>三组电池</a:t>
            </a:r>
            <a:r>
              <a:rPr lang="zh-CN" altLang="zh-CN" dirty="0"/>
              <a:t>随着</a:t>
            </a:r>
            <a:r>
              <a:rPr lang="zh-CN" altLang="en-US" dirty="0"/>
              <a:t>工作</a:t>
            </a:r>
            <a:r>
              <a:rPr lang="zh-CN" altLang="zh-CN" dirty="0"/>
              <a:t>温度升高</a:t>
            </a:r>
            <a:r>
              <a:rPr lang="zh-CN" altLang="en-US" dirty="0"/>
              <a:t>，</a:t>
            </a:r>
            <a:r>
              <a:rPr lang="zh-CN" altLang="zh-CN" dirty="0"/>
              <a:t>电池的欧姆阻抗和极化阻抗均减小</a:t>
            </a:r>
            <a:r>
              <a:rPr lang="zh-CN" altLang="en-US" dirty="0"/>
              <a:t>。</a:t>
            </a:r>
            <a:endParaRPr lang="en-US" altLang="zh-CN" dirty="0"/>
          </a:p>
          <a:p>
            <a:pPr marL="342900" indent="-342900">
              <a:lnSpc>
                <a:spcPct val="200000"/>
              </a:lnSpc>
              <a:buFont typeface="+mj-lt"/>
              <a:buAutoNum type="arabicPeriod"/>
            </a:pPr>
            <a:r>
              <a:rPr lang="en-US" altLang="zh-CN" dirty="0"/>
              <a:t>Cell2</a:t>
            </a:r>
            <a:r>
              <a:rPr lang="zh-CN" altLang="zh-CN" dirty="0"/>
              <a:t>是电极支撑性电池</a:t>
            </a:r>
            <a:r>
              <a:rPr lang="zh-CN" altLang="en-US" dirty="0"/>
              <a:t>，</a:t>
            </a:r>
            <a:r>
              <a:rPr lang="zh-CN" altLang="zh-CN" dirty="0"/>
              <a:t>相比于电解质支撑性电池而言阻抗相当小</a:t>
            </a:r>
            <a:endParaRPr lang="en-US" altLang="zh-CN" dirty="0"/>
          </a:p>
          <a:p>
            <a:pPr marL="342900" indent="-342900">
              <a:lnSpc>
                <a:spcPct val="200000"/>
              </a:lnSpc>
              <a:buFont typeface="+mj-lt"/>
              <a:buAutoNum type="arabicPeriod"/>
            </a:pPr>
            <a:r>
              <a:rPr lang="en-US" altLang="zh-CN" dirty="0"/>
              <a:t>Cell3</a:t>
            </a:r>
            <a:r>
              <a:rPr lang="zh-CN" altLang="zh-CN" dirty="0"/>
              <a:t>的</a:t>
            </a:r>
            <a:r>
              <a:rPr lang="en-US" altLang="zh-CN" dirty="0"/>
              <a:t>EIS</a:t>
            </a:r>
            <a:r>
              <a:rPr lang="zh-CN" altLang="zh-CN" dirty="0"/>
              <a:t>曲线在三个不同的温度下均出现明显的压扁的圆弧形状，这表明了这电极反应中至少包括了两个电化学的步骤</a:t>
            </a:r>
            <a:r>
              <a:rPr lang="zh-CN" altLang="en-US" dirty="0"/>
              <a:t>。</a:t>
            </a:r>
          </a:p>
        </p:txBody>
      </p:sp>
    </p:spTree>
    <p:extLst>
      <p:ext uri="{BB962C8B-B14F-4D97-AF65-F5344CB8AC3E}">
        <p14:creationId xmlns:p14="http://schemas.microsoft.com/office/powerpoint/2010/main" val="331564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6680650"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SOFC</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模式下</a:t>
            </a:r>
            <a:r>
              <a:rPr lang="zh-CN" altLang="zh-CN" sz="2400" dirty="0"/>
              <a:t>电流密度</a:t>
            </a:r>
            <a:r>
              <a:rPr lang="en-US" altLang="zh-CN" sz="2400" dirty="0"/>
              <a:t>-</a:t>
            </a:r>
            <a:r>
              <a:rPr lang="zh-CN" altLang="zh-CN" sz="2400" dirty="0"/>
              <a:t>电压</a:t>
            </a:r>
            <a:r>
              <a:rPr lang="zh-CN" altLang="en-US" sz="2400" dirty="0"/>
              <a:t>（</a:t>
            </a:r>
            <a:r>
              <a:rPr lang="en-US" altLang="zh-CN" sz="2400" dirty="0"/>
              <a:t>I-V</a:t>
            </a:r>
            <a:r>
              <a:rPr lang="zh-CN" altLang="en-US" sz="2400" dirty="0"/>
              <a:t>）</a:t>
            </a:r>
            <a:endPar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9" name="图片 8">
            <a:extLst>
              <a:ext uri="{FF2B5EF4-FFF2-40B4-BE49-F238E27FC236}">
                <a16:creationId xmlns:a16="http://schemas.microsoft.com/office/drawing/2014/main" id="{22B4B689-8A8C-4E27-A6F1-E8F7379AB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827135"/>
            <a:ext cx="5185770" cy="4061875"/>
          </a:xfrm>
          <a:prstGeom prst="rect">
            <a:avLst/>
          </a:prstGeom>
        </p:spPr>
      </p:pic>
      <p:graphicFrame>
        <p:nvGraphicFramePr>
          <p:cNvPr id="14" name="表格 13">
            <a:extLst>
              <a:ext uri="{FF2B5EF4-FFF2-40B4-BE49-F238E27FC236}">
                <a16:creationId xmlns:a16="http://schemas.microsoft.com/office/drawing/2014/main" id="{D8A527FA-8F9C-4699-B484-C1AC640CE869}"/>
              </a:ext>
            </a:extLst>
          </p:cNvPr>
          <p:cNvGraphicFramePr>
            <a:graphicFrameLocks noGrp="1"/>
          </p:cNvGraphicFramePr>
          <p:nvPr>
            <p:extLst>
              <p:ext uri="{D42A27DB-BD31-4B8C-83A1-F6EECF244321}">
                <p14:modId xmlns:p14="http://schemas.microsoft.com/office/powerpoint/2010/main" val="2853108930"/>
              </p:ext>
            </p:extLst>
          </p:nvPr>
        </p:nvGraphicFramePr>
        <p:xfrm>
          <a:off x="4788024" y="1491630"/>
          <a:ext cx="4176464" cy="2515909"/>
        </p:xfrm>
        <a:graphic>
          <a:graphicData uri="http://schemas.openxmlformats.org/drawingml/2006/table">
            <a:tbl>
              <a:tblPr firstRow="1" bandRow="1">
                <a:tableStyleId>{5C22544A-7EE6-4342-B048-85BDC9FD1C3A}</a:tableStyleId>
              </a:tblPr>
              <a:tblGrid>
                <a:gridCol w="857200">
                  <a:extLst>
                    <a:ext uri="{9D8B030D-6E8A-4147-A177-3AD203B41FA5}">
                      <a16:colId xmlns:a16="http://schemas.microsoft.com/office/drawing/2014/main" val="2587225391"/>
                    </a:ext>
                  </a:extLst>
                </a:gridCol>
                <a:gridCol w="936104">
                  <a:extLst>
                    <a:ext uri="{9D8B030D-6E8A-4147-A177-3AD203B41FA5}">
                      <a16:colId xmlns:a16="http://schemas.microsoft.com/office/drawing/2014/main" val="2188605010"/>
                    </a:ext>
                  </a:extLst>
                </a:gridCol>
                <a:gridCol w="1152128">
                  <a:extLst>
                    <a:ext uri="{9D8B030D-6E8A-4147-A177-3AD203B41FA5}">
                      <a16:colId xmlns:a16="http://schemas.microsoft.com/office/drawing/2014/main" val="2070097018"/>
                    </a:ext>
                  </a:extLst>
                </a:gridCol>
                <a:gridCol w="1231032">
                  <a:extLst>
                    <a:ext uri="{9D8B030D-6E8A-4147-A177-3AD203B41FA5}">
                      <a16:colId xmlns:a16="http://schemas.microsoft.com/office/drawing/2014/main" val="2848869872"/>
                    </a:ext>
                  </a:extLst>
                </a:gridCol>
              </a:tblGrid>
              <a:tr h="720079">
                <a:tc>
                  <a:txBody>
                    <a:bodyPr/>
                    <a:lstStyle/>
                    <a:p>
                      <a:pPr algn="ctr">
                        <a:lnSpc>
                          <a:spcPct val="100000"/>
                        </a:lnSpc>
                      </a:pPr>
                      <a:r>
                        <a:rPr lang="zh-CN" altLang="en-US" sz="1400" dirty="0"/>
                        <a:t>温度</a:t>
                      </a:r>
                      <a:r>
                        <a:rPr lang="en-US" altLang="zh-CN" sz="1400" dirty="0"/>
                        <a:t>/</a:t>
                      </a:r>
                      <a:r>
                        <a:rPr lang="zh-CN" altLang="en-US" sz="1400" dirty="0"/>
                        <a:t>℃</a:t>
                      </a:r>
                    </a:p>
                  </a:txBody>
                  <a:tcPr/>
                </a:tc>
                <a:tc>
                  <a:txBody>
                    <a:bodyPr/>
                    <a:lstStyle/>
                    <a:p>
                      <a:pPr algn="ctr">
                        <a:lnSpc>
                          <a:spcPct val="100000"/>
                        </a:lnSpc>
                      </a:pPr>
                      <a:r>
                        <a:rPr lang="zh-CN" altLang="en-US" sz="1400" dirty="0"/>
                        <a:t>开路电压</a:t>
                      </a:r>
                      <a:r>
                        <a:rPr lang="en-US" altLang="zh-CN" sz="1400" dirty="0"/>
                        <a:t>/V</a:t>
                      </a:r>
                      <a:endParaRPr lang="zh-CN" altLang="en-US" sz="1400" baseline="30000" dirty="0"/>
                    </a:p>
                  </a:txBody>
                  <a:tcPr/>
                </a:tc>
                <a:tc>
                  <a:txBody>
                    <a:bodyPr/>
                    <a:lstStyle/>
                    <a:p>
                      <a:pPr algn="ctr">
                        <a:lnSpc>
                          <a:spcPct val="100000"/>
                        </a:lnSpc>
                      </a:pPr>
                      <a:r>
                        <a:rPr lang="en-US" altLang="zh-CN" sz="1400" dirty="0"/>
                        <a:t>0.8V</a:t>
                      </a:r>
                      <a:r>
                        <a:rPr lang="zh-CN" altLang="en-US" sz="1400" dirty="0"/>
                        <a:t>电流密度</a:t>
                      </a:r>
                      <a:r>
                        <a:rPr lang="en-US" altLang="zh-CN" sz="1400" dirty="0"/>
                        <a:t>/mA·cm</a:t>
                      </a:r>
                      <a:r>
                        <a:rPr lang="en-US" altLang="zh-CN" sz="1400" baseline="30000" dirty="0"/>
                        <a:t>-2</a:t>
                      </a:r>
                      <a:endParaRPr lang="zh-CN" altLang="en-US" sz="1400" baseline="30000" dirty="0"/>
                    </a:p>
                  </a:txBody>
                  <a:tcPr/>
                </a:tc>
                <a:tc>
                  <a:txBody>
                    <a:bodyPr/>
                    <a:lstStyle/>
                    <a:p>
                      <a:pPr algn="ctr">
                        <a:lnSpc>
                          <a:spcPct val="100000"/>
                        </a:lnSpc>
                      </a:pPr>
                      <a:r>
                        <a:rPr lang="en-US" altLang="zh-CN" sz="1400" dirty="0"/>
                        <a:t>0.6V</a:t>
                      </a:r>
                      <a:r>
                        <a:rPr lang="zh-CN" altLang="en-US" sz="1400" dirty="0"/>
                        <a:t>电流密度</a:t>
                      </a:r>
                      <a:r>
                        <a:rPr lang="en-US" altLang="zh-CN" sz="1400" dirty="0"/>
                        <a:t>/mA·cm</a:t>
                      </a:r>
                      <a:r>
                        <a:rPr lang="en-US" altLang="zh-CN" sz="1400" baseline="30000" dirty="0"/>
                        <a:t>-2</a:t>
                      </a:r>
                      <a:endParaRPr lang="zh-CN" altLang="en-US" sz="1400" dirty="0"/>
                    </a:p>
                  </a:txBody>
                  <a:tcPr/>
                </a:tc>
                <a:extLst>
                  <a:ext uri="{0D108BD9-81ED-4DB2-BD59-A6C34878D82A}">
                    <a16:rowId xmlns:a16="http://schemas.microsoft.com/office/drawing/2014/main" val="3890419885"/>
                  </a:ext>
                </a:extLst>
              </a:tr>
              <a:tr h="576065">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1.107</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8.11</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13.77</a:t>
                      </a:r>
                      <a:endParaRPr lang="zh-CN" altLang="en-US" dirty="0"/>
                    </a:p>
                  </a:txBody>
                  <a:tcPr/>
                </a:tc>
                <a:extLst>
                  <a:ext uri="{0D108BD9-81ED-4DB2-BD59-A6C34878D82A}">
                    <a16:rowId xmlns:a16="http://schemas.microsoft.com/office/drawing/2014/main" val="818535521"/>
                  </a:ext>
                </a:extLst>
              </a:tr>
              <a:tr h="553642">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1.148</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3.43</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6.31</a:t>
                      </a:r>
                      <a:endParaRPr lang="zh-CN" altLang="en-US" dirty="0"/>
                    </a:p>
                  </a:txBody>
                  <a:tcPr/>
                </a:tc>
                <a:extLst>
                  <a:ext uri="{0D108BD9-81ED-4DB2-BD59-A6C34878D82A}">
                    <a16:rowId xmlns:a16="http://schemas.microsoft.com/office/drawing/2014/main" val="3166489467"/>
                  </a:ext>
                </a:extLst>
              </a:tr>
              <a:tr h="666123">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1.170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2.39</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3.83</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24745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6680650"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SOFC</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模式下</a:t>
            </a:r>
            <a:r>
              <a:rPr lang="zh-CN" altLang="zh-CN" sz="2400" dirty="0"/>
              <a:t>电流密度</a:t>
            </a:r>
            <a:r>
              <a:rPr lang="en-US" altLang="zh-CN" sz="2400" dirty="0"/>
              <a:t>-</a:t>
            </a:r>
            <a:r>
              <a:rPr lang="zh-CN" altLang="zh-CN" sz="2400" dirty="0"/>
              <a:t>电压</a:t>
            </a:r>
            <a:r>
              <a:rPr lang="zh-CN" altLang="en-US" sz="2400" dirty="0"/>
              <a:t>（</a:t>
            </a:r>
            <a:r>
              <a:rPr lang="en-US" altLang="zh-CN" sz="2400" dirty="0"/>
              <a:t>I-V</a:t>
            </a:r>
            <a:r>
              <a:rPr lang="zh-CN" altLang="en-US" sz="2400" dirty="0"/>
              <a:t>）</a:t>
            </a:r>
            <a:endPar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52436537-0188-4584-AD95-CA93EA2CBD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780858"/>
            <a:ext cx="5311920" cy="4264775"/>
          </a:xfrm>
          <a:prstGeom prst="rect">
            <a:avLst/>
          </a:prstGeom>
        </p:spPr>
      </p:pic>
      <p:graphicFrame>
        <p:nvGraphicFramePr>
          <p:cNvPr id="14" name="表格 13">
            <a:extLst>
              <a:ext uri="{FF2B5EF4-FFF2-40B4-BE49-F238E27FC236}">
                <a16:creationId xmlns:a16="http://schemas.microsoft.com/office/drawing/2014/main" id="{D00E0F04-C6BA-4ED0-8778-8E7718323D6C}"/>
              </a:ext>
            </a:extLst>
          </p:cNvPr>
          <p:cNvGraphicFramePr>
            <a:graphicFrameLocks noGrp="1"/>
          </p:cNvGraphicFramePr>
          <p:nvPr>
            <p:extLst>
              <p:ext uri="{D42A27DB-BD31-4B8C-83A1-F6EECF244321}">
                <p14:modId xmlns:p14="http://schemas.microsoft.com/office/powerpoint/2010/main" val="541084031"/>
              </p:ext>
            </p:extLst>
          </p:nvPr>
        </p:nvGraphicFramePr>
        <p:xfrm>
          <a:off x="4788024" y="1491630"/>
          <a:ext cx="4176464" cy="2468596"/>
        </p:xfrm>
        <a:graphic>
          <a:graphicData uri="http://schemas.openxmlformats.org/drawingml/2006/table">
            <a:tbl>
              <a:tblPr firstRow="1" bandRow="1">
                <a:tableStyleId>{5C22544A-7EE6-4342-B048-85BDC9FD1C3A}</a:tableStyleId>
              </a:tblPr>
              <a:tblGrid>
                <a:gridCol w="857200">
                  <a:extLst>
                    <a:ext uri="{9D8B030D-6E8A-4147-A177-3AD203B41FA5}">
                      <a16:colId xmlns:a16="http://schemas.microsoft.com/office/drawing/2014/main" val="2587225391"/>
                    </a:ext>
                  </a:extLst>
                </a:gridCol>
                <a:gridCol w="936104">
                  <a:extLst>
                    <a:ext uri="{9D8B030D-6E8A-4147-A177-3AD203B41FA5}">
                      <a16:colId xmlns:a16="http://schemas.microsoft.com/office/drawing/2014/main" val="2188605010"/>
                    </a:ext>
                  </a:extLst>
                </a:gridCol>
                <a:gridCol w="1152128">
                  <a:extLst>
                    <a:ext uri="{9D8B030D-6E8A-4147-A177-3AD203B41FA5}">
                      <a16:colId xmlns:a16="http://schemas.microsoft.com/office/drawing/2014/main" val="2070097018"/>
                    </a:ext>
                  </a:extLst>
                </a:gridCol>
                <a:gridCol w="1231032">
                  <a:extLst>
                    <a:ext uri="{9D8B030D-6E8A-4147-A177-3AD203B41FA5}">
                      <a16:colId xmlns:a16="http://schemas.microsoft.com/office/drawing/2014/main" val="2848869872"/>
                    </a:ext>
                  </a:extLst>
                </a:gridCol>
              </a:tblGrid>
              <a:tr h="720079">
                <a:tc>
                  <a:txBody>
                    <a:bodyPr/>
                    <a:lstStyle/>
                    <a:p>
                      <a:pPr algn="ctr">
                        <a:lnSpc>
                          <a:spcPct val="100000"/>
                        </a:lnSpc>
                      </a:pPr>
                      <a:r>
                        <a:rPr lang="zh-CN" altLang="en-US" sz="1400" dirty="0"/>
                        <a:t>温度</a:t>
                      </a:r>
                      <a:r>
                        <a:rPr lang="en-US" altLang="zh-CN" sz="1400" dirty="0"/>
                        <a:t>/</a:t>
                      </a:r>
                      <a:r>
                        <a:rPr lang="zh-CN" altLang="en-US" sz="1400" dirty="0"/>
                        <a:t>℃</a:t>
                      </a:r>
                    </a:p>
                  </a:txBody>
                  <a:tcPr/>
                </a:tc>
                <a:tc>
                  <a:txBody>
                    <a:bodyPr/>
                    <a:lstStyle/>
                    <a:p>
                      <a:pPr algn="ctr">
                        <a:lnSpc>
                          <a:spcPct val="100000"/>
                        </a:lnSpc>
                      </a:pPr>
                      <a:r>
                        <a:rPr lang="zh-CN" altLang="en-US" sz="1400" dirty="0"/>
                        <a:t>开路电压</a:t>
                      </a:r>
                      <a:r>
                        <a:rPr lang="en-US" altLang="zh-CN" sz="1400" dirty="0"/>
                        <a:t>/V</a:t>
                      </a:r>
                      <a:endParaRPr lang="zh-CN" altLang="en-US" sz="1400" baseline="30000" dirty="0"/>
                    </a:p>
                  </a:txBody>
                  <a:tcPr/>
                </a:tc>
                <a:tc>
                  <a:txBody>
                    <a:bodyPr/>
                    <a:lstStyle/>
                    <a:p>
                      <a:pPr algn="ctr">
                        <a:lnSpc>
                          <a:spcPct val="100000"/>
                        </a:lnSpc>
                      </a:pPr>
                      <a:r>
                        <a:rPr lang="en-US" altLang="zh-CN" sz="1400" dirty="0"/>
                        <a:t>0.6V</a:t>
                      </a:r>
                      <a:r>
                        <a:rPr lang="zh-CN" altLang="en-US" sz="1400" dirty="0"/>
                        <a:t>电流密度</a:t>
                      </a:r>
                      <a:r>
                        <a:rPr lang="en-US" altLang="zh-CN" sz="1400" dirty="0"/>
                        <a:t>/mA·cm</a:t>
                      </a:r>
                      <a:r>
                        <a:rPr lang="en-US" altLang="zh-CN" sz="1400" baseline="30000" dirty="0"/>
                        <a:t>-2</a:t>
                      </a:r>
                      <a:endParaRPr lang="zh-CN" altLang="en-US" sz="1400" baseline="30000" dirty="0"/>
                    </a:p>
                  </a:txBody>
                  <a:tcPr/>
                </a:tc>
                <a:tc>
                  <a:txBody>
                    <a:bodyPr/>
                    <a:lstStyle/>
                    <a:p>
                      <a:pPr algn="ctr">
                        <a:lnSpc>
                          <a:spcPct val="100000"/>
                        </a:lnSpc>
                      </a:pPr>
                      <a:r>
                        <a:rPr lang="en-US" altLang="zh-CN" sz="1400" dirty="0"/>
                        <a:t>0.4V</a:t>
                      </a:r>
                      <a:r>
                        <a:rPr lang="zh-CN" altLang="en-US" sz="1400" dirty="0"/>
                        <a:t>电流密度</a:t>
                      </a:r>
                      <a:r>
                        <a:rPr lang="en-US" altLang="zh-CN" sz="1400" dirty="0"/>
                        <a:t>/mA·cm</a:t>
                      </a:r>
                      <a:r>
                        <a:rPr lang="en-US" altLang="zh-CN" sz="1400" baseline="30000" dirty="0"/>
                        <a:t>-2</a:t>
                      </a:r>
                      <a:endParaRPr lang="zh-CN" altLang="en-US" sz="1400" dirty="0"/>
                    </a:p>
                  </a:txBody>
                  <a:tcPr/>
                </a:tc>
                <a:extLst>
                  <a:ext uri="{0D108BD9-81ED-4DB2-BD59-A6C34878D82A}">
                    <a16:rowId xmlns:a16="http://schemas.microsoft.com/office/drawing/2014/main" val="3890419885"/>
                  </a:ext>
                </a:extLst>
              </a:tr>
              <a:tr h="505193">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0.904</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127.1</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201.9</a:t>
                      </a:r>
                      <a:endParaRPr lang="zh-CN" altLang="en-US" dirty="0"/>
                    </a:p>
                  </a:txBody>
                  <a:tcPr/>
                </a:tc>
                <a:extLst>
                  <a:ext uri="{0D108BD9-81ED-4DB2-BD59-A6C34878D82A}">
                    <a16:rowId xmlns:a16="http://schemas.microsoft.com/office/drawing/2014/main" val="818535521"/>
                  </a:ext>
                </a:extLst>
              </a:tr>
              <a:tr h="577201">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0.761</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47.3</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106.8</a:t>
                      </a:r>
                      <a:endParaRPr lang="zh-CN" altLang="en-US" dirty="0"/>
                    </a:p>
                  </a:txBody>
                  <a:tcPr/>
                </a:tc>
                <a:extLst>
                  <a:ext uri="{0D108BD9-81ED-4DB2-BD59-A6C34878D82A}">
                    <a16:rowId xmlns:a16="http://schemas.microsoft.com/office/drawing/2014/main" val="3166489467"/>
                  </a:ext>
                </a:extLst>
              </a:tr>
              <a:tr h="666123">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0.717</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18.3</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56.1</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343085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8076" y="1992233"/>
            <a:ext cx="1274698" cy="696797"/>
            <a:chOff x="6992070" y="4328397"/>
            <a:chExt cx="677883" cy="370556"/>
          </a:xfrm>
        </p:grpSpPr>
        <p:grpSp>
          <p:nvGrpSpPr>
            <p:cNvPr id="522" name="组合 521"/>
            <p:cNvGrpSpPr/>
            <p:nvPr/>
          </p:nvGrpSpPr>
          <p:grpSpPr>
            <a:xfrm>
              <a:off x="6992070" y="4328397"/>
              <a:ext cx="275466" cy="358793"/>
              <a:chOff x="3326607" y="2279650"/>
              <a:chExt cx="446087" cy="581026"/>
            </a:xfrm>
          </p:grpSpPr>
          <p:sp>
            <p:nvSpPr>
              <p:cNvPr id="552"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53"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grpSp>
            <p:nvGrpSpPr>
              <p:cNvPr id="554" name="组合 553"/>
              <p:cNvGrpSpPr/>
              <p:nvPr/>
            </p:nvGrpSpPr>
            <p:grpSpPr>
              <a:xfrm>
                <a:off x="3326607" y="2279650"/>
                <a:ext cx="446087" cy="581026"/>
                <a:chOff x="1493838" y="2298700"/>
                <a:chExt cx="446087" cy="581026"/>
              </a:xfrm>
            </p:grpSpPr>
            <p:sp>
              <p:nvSpPr>
                <p:cNvPr id="555"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56"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57"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58"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59"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60"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61"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grpSp>
        </p:grpSp>
        <p:grpSp>
          <p:nvGrpSpPr>
            <p:cNvPr id="524" name="组合 523"/>
            <p:cNvGrpSpPr/>
            <p:nvPr/>
          </p:nvGrpSpPr>
          <p:grpSpPr>
            <a:xfrm>
              <a:off x="7322924" y="4406821"/>
              <a:ext cx="347029" cy="292132"/>
              <a:chOff x="2027238" y="2425700"/>
              <a:chExt cx="561975" cy="473075"/>
            </a:xfrm>
          </p:grpSpPr>
          <p:sp>
            <p:nvSpPr>
              <p:cNvPr id="525"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26"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27"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28"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29"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30"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31"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32"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33"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grpSp>
      </p:grpSp>
      <p:sp>
        <p:nvSpPr>
          <p:cNvPr id="567" name="TextBox 566"/>
          <p:cNvSpPr txBox="1"/>
          <p:nvPr/>
        </p:nvSpPr>
        <p:spPr>
          <a:xfrm>
            <a:off x="2051720" y="2139702"/>
            <a:ext cx="1624855" cy="492443"/>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w="6350">
                  <a:noFill/>
                </a:ln>
                <a:solidFill>
                  <a:srgbClr val="FF9101"/>
                </a:solidFill>
                <a:effectLst/>
                <a:uLnTx/>
                <a:uFillTx/>
                <a:latin typeface="微软雅黑" panose="020B0503020204020204" pitchFamily="34" charset="-122"/>
                <a:ea typeface="微软雅黑" panose="020B0503020204020204" pitchFamily="34" charset="-122"/>
                <a:cs typeface="+mn-cs"/>
              </a:rPr>
              <a:t>目  录</a:t>
            </a:r>
            <a:endParaRPr kumimoji="0" lang="en-US" altLang="zh-CN" sz="2000" b="0" i="0" u="none" strike="noStrike" kern="1200" cap="none" spc="0" normalizeH="0" baseline="0" noProof="0" dirty="0">
              <a:ln w="6350">
                <a:noFill/>
              </a:ln>
              <a:solidFill>
                <a:srgbClr val="FF9101"/>
              </a:solidFill>
              <a:effectLst/>
              <a:uLnTx/>
              <a:uFillTx/>
              <a:latin typeface="微软雅黑" panose="020B0503020204020204" pitchFamily="34" charset="-122"/>
              <a:ea typeface="微软雅黑" panose="020B0503020204020204" pitchFamily="34" charset="-122"/>
              <a:cs typeface="+mn-cs"/>
            </a:endParaRPr>
          </a:p>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w="6350">
                  <a:noFill/>
                </a:ln>
                <a:solidFill>
                  <a:srgbClr val="333333">
                    <a:lumMod val="65000"/>
                    <a:lumOff val="35000"/>
                  </a:srgbClr>
                </a:solidFill>
                <a:effectLst/>
                <a:uLnTx/>
                <a:uFillTx/>
                <a:latin typeface="微软雅黑" panose="020B0503020204020204" pitchFamily="34" charset="-122"/>
                <a:ea typeface="微软雅黑" panose="020B0503020204020204" pitchFamily="34" charset="-122"/>
                <a:cs typeface="Arial" pitchFamily="34" charset="0"/>
              </a:rPr>
              <a:t>CONTENTS</a:t>
            </a:r>
            <a:endParaRPr kumimoji="0" lang="zh-CN" altLang="en-US" sz="1200" b="0" i="0" u="none" strike="noStrike" kern="1200" cap="none" spc="0" normalizeH="0" baseline="0" noProof="0" dirty="0">
              <a:ln w="6350">
                <a:noFill/>
              </a:ln>
              <a:solidFill>
                <a:srgbClr val="333333">
                  <a:lumMod val="65000"/>
                  <a:lumOff val="35000"/>
                </a:srgbClr>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39" name="Rectangle 40">
            <a:extLst>
              <a:ext uri="{FF2B5EF4-FFF2-40B4-BE49-F238E27FC236}">
                <a16:creationId xmlns:a16="http://schemas.microsoft.com/office/drawing/2014/main" id="{B86A0B89-0D67-4699-92B7-45D5D3450BA4}"/>
              </a:ext>
            </a:extLst>
          </p:cNvPr>
          <p:cNvSpPr>
            <a:spLocks noChangeArrowheads="1"/>
          </p:cNvSpPr>
          <p:nvPr/>
        </p:nvSpPr>
        <p:spPr bwMode="auto">
          <a:xfrm>
            <a:off x="4399577" y="267494"/>
            <a:ext cx="4204871" cy="4680520"/>
          </a:xfrm>
          <a:prstGeom prst="rect">
            <a:avLst/>
          </a:prstGeom>
          <a:solidFill>
            <a:schemeClr val="bg2">
              <a:lumMod val="75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6" name="文本框 5">
            <a:extLst>
              <a:ext uri="{FF2B5EF4-FFF2-40B4-BE49-F238E27FC236}">
                <a16:creationId xmlns:a16="http://schemas.microsoft.com/office/drawing/2014/main" id="{44FB9029-173F-4DAC-81F2-8FC086A888FF}"/>
              </a:ext>
            </a:extLst>
          </p:cNvPr>
          <p:cNvSpPr txBox="1"/>
          <p:nvPr/>
        </p:nvSpPr>
        <p:spPr>
          <a:xfrm>
            <a:off x="4759757" y="391848"/>
            <a:ext cx="3484651" cy="4524315"/>
          </a:xfrm>
          <a:prstGeom prst="rect">
            <a:avLst/>
          </a:prstGeom>
          <a:noFill/>
        </p:spPr>
        <p:txBody>
          <a:bodyPr wrap="square" rtlCol="0">
            <a:spAutoFit/>
          </a:bodyPr>
          <a:lstStyle/>
          <a:p>
            <a:pPr marL="342900" indent="-342900">
              <a:buFont typeface="+mj-lt"/>
              <a:buAutoNum type="arabicPeriod"/>
            </a:pPr>
            <a:r>
              <a:rPr lang="zh-CN" altLang="en-US" sz="2400" dirty="0"/>
              <a:t>绪论</a:t>
            </a:r>
            <a:endParaRPr lang="en-US" altLang="zh-CN" sz="2400" dirty="0"/>
          </a:p>
          <a:p>
            <a:pPr marL="800100" lvl="1" indent="-342900">
              <a:buFont typeface="+mj-lt"/>
              <a:buAutoNum type="alphaLcPeriod"/>
            </a:pPr>
            <a:r>
              <a:rPr lang="zh-CN" altLang="en-US" sz="2400" dirty="0"/>
              <a:t>选题背景</a:t>
            </a:r>
            <a:endParaRPr lang="en-US" altLang="zh-CN" sz="2400" dirty="0"/>
          </a:p>
          <a:p>
            <a:pPr marL="800100" lvl="1" indent="-342900">
              <a:buFont typeface="+mj-lt"/>
              <a:buAutoNum type="alphaLcPeriod"/>
            </a:pPr>
            <a:r>
              <a:rPr lang="en-US" altLang="zh-CN" sz="2400" dirty="0"/>
              <a:t>SOC</a:t>
            </a:r>
            <a:r>
              <a:rPr lang="zh-CN" altLang="en-US" sz="2400" dirty="0"/>
              <a:t>概述</a:t>
            </a:r>
            <a:endParaRPr lang="en-US" altLang="zh-CN" sz="2400" dirty="0"/>
          </a:p>
          <a:p>
            <a:pPr marL="342900" indent="-342900">
              <a:buFont typeface="+mj-lt"/>
              <a:buAutoNum type="arabicPeriod"/>
            </a:pPr>
            <a:r>
              <a:rPr lang="zh-CN" altLang="en-US" sz="2400" dirty="0"/>
              <a:t>实验过程</a:t>
            </a:r>
            <a:endParaRPr lang="en-US" altLang="zh-CN" sz="2400" dirty="0"/>
          </a:p>
          <a:p>
            <a:pPr marL="800100" lvl="1" indent="-342900">
              <a:buFont typeface="+mj-lt"/>
              <a:buAutoNum type="alphaLcPeriod"/>
            </a:pPr>
            <a:r>
              <a:rPr lang="zh-CN" altLang="en-US" sz="2400" dirty="0"/>
              <a:t>实验思路</a:t>
            </a:r>
            <a:endParaRPr lang="en-US" altLang="zh-CN" sz="2400" dirty="0"/>
          </a:p>
          <a:p>
            <a:pPr marL="800100" lvl="1" indent="-342900">
              <a:buFont typeface="+mj-lt"/>
              <a:buAutoNum type="alphaLcPeriod"/>
            </a:pPr>
            <a:r>
              <a:rPr lang="zh-CN" altLang="en-US" sz="2400" dirty="0"/>
              <a:t>实验步骤</a:t>
            </a:r>
            <a:endParaRPr lang="en-US" altLang="zh-CN" sz="2400" dirty="0"/>
          </a:p>
          <a:p>
            <a:pPr marL="342900" indent="-342900">
              <a:buFont typeface="+mj-lt"/>
              <a:buAutoNum type="arabicPeriod"/>
            </a:pPr>
            <a:r>
              <a:rPr lang="zh-CN" altLang="en-US" sz="2400" dirty="0"/>
              <a:t>实验结论</a:t>
            </a:r>
            <a:endParaRPr lang="en-US" altLang="zh-CN" sz="2400" dirty="0"/>
          </a:p>
          <a:p>
            <a:pPr marL="800100" lvl="1" indent="-342900">
              <a:buFont typeface="+mj-lt"/>
              <a:buAutoNum type="alphaLcPeriod"/>
            </a:pPr>
            <a:r>
              <a:rPr lang="en-US" altLang="zh-CN" sz="2400" dirty="0"/>
              <a:t>EIS</a:t>
            </a:r>
            <a:r>
              <a:rPr lang="zh-CN" altLang="en-US" sz="2400" dirty="0"/>
              <a:t>曲线</a:t>
            </a:r>
            <a:endParaRPr lang="en-US" altLang="zh-CN" sz="2400" dirty="0"/>
          </a:p>
          <a:p>
            <a:pPr marL="800100" lvl="1" indent="-342900">
              <a:buFont typeface="+mj-lt"/>
              <a:buAutoNum type="alphaLcPeriod"/>
            </a:pPr>
            <a:r>
              <a:rPr lang="en-US" altLang="zh-CN" sz="2400" dirty="0"/>
              <a:t>SOFC</a:t>
            </a:r>
            <a:r>
              <a:rPr lang="zh-CN" altLang="en-US" sz="2400" dirty="0"/>
              <a:t>模式</a:t>
            </a:r>
            <a:r>
              <a:rPr lang="en-US" altLang="zh-CN" sz="2400" dirty="0"/>
              <a:t>I-V</a:t>
            </a:r>
            <a:r>
              <a:rPr lang="zh-CN" altLang="en-US" sz="2400" dirty="0"/>
              <a:t>曲线</a:t>
            </a:r>
            <a:endParaRPr lang="en-US" altLang="zh-CN" sz="2400" dirty="0"/>
          </a:p>
          <a:p>
            <a:pPr marL="800100" lvl="1" indent="-342900">
              <a:buFont typeface="+mj-lt"/>
              <a:buAutoNum type="alphaLcPeriod"/>
            </a:pPr>
            <a:r>
              <a:rPr lang="en-US" altLang="zh-CN" sz="2400" dirty="0"/>
              <a:t>SOFC</a:t>
            </a:r>
            <a:r>
              <a:rPr lang="zh-CN" altLang="en-US" sz="2400" dirty="0"/>
              <a:t>模式</a:t>
            </a:r>
            <a:r>
              <a:rPr lang="en-US" altLang="zh-CN" sz="2400" dirty="0"/>
              <a:t>I-P</a:t>
            </a:r>
            <a:r>
              <a:rPr lang="zh-CN" altLang="en-US" sz="2400" dirty="0"/>
              <a:t>曲线</a:t>
            </a:r>
            <a:endParaRPr lang="en-US" altLang="zh-CN" sz="2400" dirty="0"/>
          </a:p>
          <a:p>
            <a:pPr marL="800100" lvl="1" indent="-342900">
              <a:buFont typeface="+mj-lt"/>
              <a:buAutoNum type="alphaLcPeriod"/>
            </a:pPr>
            <a:r>
              <a:rPr lang="en-US" altLang="zh-CN" sz="2400" dirty="0"/>
              <a:t>SOEC</a:t>
            </a:r>
            <a:r>
              <a:rPr lang="zh-CN" altLang="en-US" sz="2400" dirty="0"/>
              <a:t>模式</a:t>
            </a:r>
            <a:r>
              <a:rPr lang="en-US" altLang="zh-CN" sz="2400" dirty="0"/>
              <a:t>I-V</a:t>
            </a:r>
            <a:r>
              <a:rPr lang="zh-CN" altLang="en-US" sz="2400" dirty="0"/>
              <a:t>曲线</a:t>
            </a:r>
            <a:endParaRPr lang="en-US" altLang="zh-CN" sz="2400" dirty="0"/>
          </a:p>
          <a:p>
            <a:pPr marL="342900" indent="-342900">
              <a:buFont typeface="+mj-lt"/>
              <a:buAutoNum type="arabicPeriod"/>
            </a:pPr>
            <a:r>
              <a:rPr lang="zh-CN" altLang="en-US" sz="2400" dirty="0"/>
              <a:t>总结</a:t>
            </a:r>
          </a:p>
        </p:txBody>
      </p:sp>
    </p:spTree>
    <p:extLst>
      <p:ext uri="{BB962C8B-B14F-4D97-AF65-F5344CB8AC3E}">
        <p14:creationId xmlns:p14="http://schemas.microsoft.com/office/powerpoint/2010/main" val="1710809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6608642"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SOFC</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模式下</a:t>
            </a:r>
            <a:r>
              <a:rPr lang="zh-CN" altLang="zh-CN" sz="2400" dirty="0"/>
              <a:t>电流密度</a:t>
            </a:r>
            <a:r>
              <a:rPr lang="en-US" altLang="zh-CN" sz="2400" dirty="0"/>
              <a:t>-</a:t>
            </a:r>
            <a:r>
              <a:rPr lang="zh-CN" altLang="zh-CN" sz="2400" dirty="0"/>
              <a:t>电压</a:t>
            </a:r>
            <a:r>
              <a:rPr lang="zh-CN" altLang="en-US" sz="2400" dirty="0"/>
              <a:t>（</a:t>
            </a:r>
            <a:r>
              <a:rPr lang="en-US" altLang="zh-CN" sz="2400" dirty="0"/>
              <a:t>I-V</a:t>
            </a:r>
            <a:r>
              <a:rPr lang="zh-CN" altLang="en-US" sz="2400" dirty="0"/>
              <a:t>）</a:t>
            </a:r>
            <a:endPar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2A65CBC5-E280-42A5-BD19-926BD7E5CF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28" y="706513"/>
            <a:ext cx="5438019" cy="4307267"/>
          </a:xfrm>
          <a:prstGeom prst="rect">
            <a:avLst/>
          </a:prstGeom>
        </p:spPr>
      </p:pic>
      <p:graphicFrame>
        <p:nvGraphicFramePr>
          <p:cNvPr id="14" name="表格 13">
            <a:extLst>
              <a:ext uri="{FF2B5EF4-FFF2-40B4-BE49-F238E27FC236}">
                <a16:creationId xmlns:a16="http://schemas.microsoft.com/office/drawing/2014/main" id="{6201AC36-0D2B-4EA0-9950-744B28D58DDA}"/>
              </a:ext>
            </a:extLst>
          </p:cNvPr>
          <p:cNvGraphicFramePr>
            <a:graphicFrameLocks noGrp="1"/>
          </p:cNvGraphicFramePr>
          <p:nvPr>
            <p:extLst>
              <p:ext uri="{D42A27DB-BD31-4B8C-83A1-F6EECF244321}">
                <p14:modId xmlns:p14="http://schemas.microsoft.com/office/powerpoint/2010/main" val="2570519973"/>
              </p:ext>
            </p:extLst>
          </p:nvPr>
        </p:nvGraphicFramePr>
        <p:xfrm>
          <a:off x="4788024" y="1491630"/>
          <a:ext cx="4176464" cy="2442764"/>
        </p:xfrm>
        <a:graphic>
          <a:graphicData uri="http://schemas.openxmlformats.org/drawingml/2006/table">
            <a:tbl>
              <a:tblPr firstRow="1" bandRow="1">
                <a:tableStyleId>{5C22544A-7EE6-4342-B048-85BDC9FD1C3A}</a:tableStyleId>
              </a:tblPr>
              <a:tblGrid>
                <a:gridCol w="857200">
                  <a:extLst>
                    <a:ext uri="{9D8B030D-6E8A-4147-A177-3AD203B41FA5}">
                      <a16:colId xmlns:a16="http://schemas.microsoft.com/office/drawing/2014/main" val="2587225391"/>
                    </a:ext>
                  </a:extLst>
                </a:gridCol>
                <a:gridCol w="936104">
                  <a:extLst>
                    <a:ext uri="{9D8B030D-6E8A-4147-A177-3AD203B41FA5}">
                      <a16:colId xmlns:a16="http://schemas.microsoft.com/office/drawing/2014/main" val="2188605010"/>
                    </a:ext>
                  </a:extLst>
                </a:gridCol>
                <a:gridCol w="1152128">
                  <a:extLst>
                    <a:ext uri="{9D8B030D-6E8A-4147-A177-3AD203B41FA5}">
                      <a16:colId xmlns:a16="http://schemas.microsoft.com/office/drawing/2014/main" val="2070097018"/>
                    </a:ext>
                  </a:extLst>
                </a:gridCol>
                <a:gridCol w="1231032">
                  <a:extLst>
                    <a:ext uri="{9D8B030D-6E8A-4147-A177-3AD203B41FA5}">
                      <a16:colId xmlns:a16="http://schemas.microsoft.com/office/drawing/2014/main" val="2848869872"/>
                    </a:ext>
                  </a:extLst>
                </a:gridCol>
              </a:tblGrid>
              <a:tr h="720079">
                <a:tc>
                  <a:txBody>
                    <a:bodyPr/>
                    <a:lstStyle/>
                    <a:p>
                      <a:pPr algn="ctr">
                        <a:lnSpc>
                          <a:spcPct val="100000"/>
                        </a:lnSpc>
                      </a:pPr>
                      <a:r>
                        <a:rPr lang="zh-CN" altLang="en-US" sz="1400" dirty="0"/>
                        <a:t>温度</a:t>
                      </a:r>
                      <a:r>
                        <a:rPr lang="en-US" altLang="zh-CN" sz="1400" dirty="0"/>
                        <a:t>/</a:t>
                      </a:r>
                      <a:r>
                        <a:rPr lang="zh-CN" altLang="en-US" sz="1400" dirty="0"/>
                        <a:t>℃</a:t>
                      </a:r>
                    </a:p>
                  </a:txBody>
                  <a:tcPr/>
                </a:tc>
                <a:tc>
                  <a:txBody>
                    <a:bodyPr/>
                    <a:lstStyle/>
                    <a:p>
                      <a:pPr algn="ctr">
                        <a:lnSpc>
                          <a:spcPct val="100000"/>
                        </a:lnSpc>
                      </a:pPr>
                      <a:r>
                        <a:rPr lang="zh-CN" altLang="en-US" sz="1400" dirty="0"/>
                        <a:t>开路电压</a:t>
                      </a:r>
                      <a:r>
                        <a:rPr lang="en-US" altLang="zh-CN" sz="1400" dirty="0"/>
                        <a:t>/V</a:t>
                      </a:r>
                      <a:endParaRPr lang="zh-CN" altLang="en-US" sz="1400" baseline="30000" dirty="0"/>
                    </a:p>
                  </a:txBody>
                  <a:tcPr/>
                </a:tc>
                <a:tc>
                  <a:txBody>
                    <a:bodyPr/>
                    <a:lstStyle/>
                    <a:p>
                      <a:pPr algn="ctr">
                        <a:lnSpc>
                          <a:spcPct val="100000"/>
                        </a:lnSpc>
                      </a:pPr>
                      <a:r>
                        <a:rPr lang="en-US" altLang="zh-CN" sz="1400" dirty="0"/>
                        <a:t>0.8V</a:t>
                      </a:r>
                      <a:r>
                        <a:rPr lang="zh-CN" altLang="en-US" sz="1400" dirty="0"/>
                        <a:t>电流密度</a:t>
                      </a:r>
                      <a:r>
                        <a:rPr lang="en-US" altLang="zh-CN" sz="1400" dirty="0"/>
                        <a:t>/mA·cm</a:t>
                      </a:r>
                      <a:r>
                        <a:rPr lang="en-US" altLang="zh-CN" sz="1400" baseline="30000" dirty="0"/>
                        <a:t>-2</a:t>
                      </a:r>
                      <a:endParaRPr lang="zh-CN" altLang="en-US" sz="1400" baseline="30000" dirty="0"/>
                    </a:p>
                  </a:txBody>
                  <a:tcPr/>
                </a:tc>
                <a:tc>
                  <a:txBody>
                    <a:bodyPr/>
                    <a:lstStyle/>
                    <a:p>
                      <a:pPr algn="ctr">
                        <a:lnSpc>
                          <a:spcPct val="100000"/>
                        </a:lnSpc>
                      </a:pPr>
                      <a:r>
                        <a:rPr lang="en-US" altLang="zh-CN" sz="1400" dirty="0"/>
                        <a:t>0.6V</a:t>
                      </a:r>
                      <a:r>
                        <a:rPr lang="zh-CN" altLang="en-US" sz="1400" dirty="0"/>
                        <a:t>电流密度</a:t>
                      </a:r>
                      <a:r>
                        <a:rPr lang="en-US" altLang="zh-CN" sz="1400" dirty="0"/>
                        <a:t>/mA·cm</a:t>
                      </a:r>
                      <a:r>
                        <a:rPr lang="en-US" altLang="zh-CN" sz="1400" baseline="30000" dirty="0"/>
                        <a:t>-2</a:t>
                      </a:r>
                      <a:endParaRPr lang="zh-CN" altLang="en-US" sz="1400" dirty="0"/>
                    </a:p>
                  </a:txBody>
                  <a:tcPr/>
                </a:tc>
                <a:extLst>
                  <a:ext uri="{0D108BD9-81ED-4DB2-BD59-A6C34878D82A}">
                    <a16:rowId xmlns:a16="http://schemas.microsoft.com/office/drawing/2014/main" val="3890419885"/>
                  </a:ext>
                </a:extLst>
              </a:tr>
              <a:tr h="432048">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1.161</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5.61</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10.39</a:t>
                      </a:r>
                      <a:endParaRPr lang="zh-CN" altLang="en-US" dirty="0"/>
                    </a:p>
                  </a:txBody>
                  <a:tcPr/>
                </a:tc>
                <a:extLst>
                  <a:ext uri="{0D108BD9-81ED-4DB2-BD59-A6C34878D82A}">
                    <a16:rowId xmlns:a16="http://schemas.microsoft.com/office/drawing/2014/main" val="818535521"/>
                  </a:ext>
                </a:extLst>
              </a:tr>
              <a:tr h="553642">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1.172</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3.71</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6.57</a:t>
                      </a:r>
                      <a:endParaRPr lang="zh-CN" altLang="en-US" dirty="0"/>
                    </a:p>
                  </a:txBody>
                  <a:tcPr/>
                </a:tc>
                <a:extLst>
                  <a:ext uri="{0D108BD9-81ED-4DB2-BD59-A6C34878D82A}">
                    <a16:rowId xmlns:a16="http://schemas.microsoft.com/office/drawing/2014/main" val="3166489467"/>
                  </a:ext>
                </a:extLst>
              </a:tr>
              <a:tr h="666123">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1.180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2.13</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3.86</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1175043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36512" y="-17168"/>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050698" y="118938"/>
            <a:ext cx="7596336"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SOFC</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模式下</a:t>
            </a:r>
            <a:r>
              <a:rPr lang="zh-CN" altLang="zh-CN" sz="2400" dirty="0"/>
              <a:t>电流密度</a:t>
            </a:r>
            <a:r>
              <a:rPr lang="en-US" altLang="zh-CN" sz="2400" dirty="0"/>
              <a:t>-</a:t>
            </a:r>
            <a:r>
              <a:rPr lang="zh-CN" altLang="zh-CN" sz="2400" dirty="0"/>
              <a:t>电压</a:t>
            </a:r>
            <a:r>
              <a:rPr lang="zh-CN" altLang="en-US" sz="2400" dirty="0"/>
              <a:t>（</a:t>
            </a:r>
            <a:r>
              <a:rPr lang="en-US" altLang="zh-CN" sz="2400" dirty="0"/>
              <a:t>I-V</a:t>
            </a:r>
            <a:r>
              <a:rPr lang="zh-CN" altLang="en-US" sz="2400" dirty="0"/>
              <a:t>）</a:t>
            </a:r>
            <a:endPar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9" name="文本框 8">
            <a:extLst>
              <a:ext uri="{FF2B5EF4-FFF2-40B4-BE49-F238E27FC236}">
                <a16:creationId xmlns:a16="http://schemas.microsoft.com/office/drawing/2014/main" id="{D5285261-3442-45AC-86D0-6EDD7F7E4493}"/>
              </a:ext>
            </a:extLst>
          </p:cNvPr>
          <p:cNvSpPr txBox="1"/>
          <p:nvPr/>
        </p:nvSpPr>
        <p:spPr>
          <a:xfrm>
            <a:off x="925147" y="1491630"/>
            <a:ext cx="7560840" cy="253640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a:t>Cell1</a:t>
            </a:r>
            <a:r>
              <a:rPr lang="zh-CN" altLang="en-US" dirty="0"/>
              <a:t>和</a:t>
            </a:r>
            <a:r>
              <a:rPr lang="en-US" altLang="zh-CN" dirty="0"/>
              <a:t>Cell3</a:t>
            </a:r>
            <a:r>
              <a:rPr lang="zh-CN" altLang="en-US" dirty="0"/>
              <a:t>的开路约为</a:t>
            </a:r>
            <a:r>
              <a:rPr lang="en-US" altLang="zh-CN" dirty="0"/>
              <a:t>1.1V</a:t>
            </a:r>
            <a:r>
              <a:rPr lang="zh-CN" altLang="en-US" dirty="0"/>
              <a:t>左右，符合理论值。</a:t>
            </a:r>
            <a:endParaRPr lang="en-US" altLang="zh-CN" dirty="0"/>
          </a:p>
          <a:p>
            <a:pPr marL="285750" indent="-285750">
              <a:lnSpc>
                <a:spcPct val="150000"/>
              </a:lnSpc>
              <a:buFont typeface="Wingdings" panose="05000000000000000000" pitchFamily="2" charset="2"/>
              <a:buChar char="l"/>
            </a:pPr>
            <a:r>
              <a:rPr lang="en-US" altLang="zh-CN" dirty="0"/>
              <a:t>Cell2</a:t>
            </a:r>
            <a:r>
              <a:rPr lang="zh-CN" altLang="en-US" dirty="0"/>
              <a:t>的开路电压在</a:t>
            </a:r>
            <a:r>
              <a:rPr lang="en-US" altLang="zh-CN" dirty="0"/>
              <a:t>800</a:t>
            </a:r>
            <a:r>
              <a:rPr lang="zh-CN" altLang="en-US" dirty="0"/>
              <a:t>℃为</a:t>
            </a:r>
            <a:r>
              <a:rPr lang="en-US" altLang="zh-CN" dirty="0"/>
              <a:t>0.9V</a:t>
            </a:r>
            <a:r>
              <a:rPr lang="zh-CN" altLang="en-US" dirty="0"/>
              <a:t>左右，</a:t>
            </a:r>
            <a:r>
              <a:rPr lang="en-US" altLang="zh-CN" dirty="0"/>
              <a:t>750</a:t>
            </a:r>
            <a:r>
              <a:rPr lang="zh-CN" altLang="en-US" dirty="0"/>
              <a:t>℃为</a:t>
            </a:r>
            <a:r>
              <a:rPr lang="en-US" altLang="zh-CN" dirty="0"/>
              <a:t>0.75V</a:t>
            </a:r>
            <a:r>
              <a:rPr lang="zh-CN" altLang="en-US" dirty="0"/>
              <a:t>左右，</a:t>
            </a:r>
            <a:r>
              <a:rPr lang="en-US" altLang="zh-CN" dirty="0"/>
              <a:t>700</a:t>
            </a:r>
            <a:r>
              <a:rPr lang="zh-CN" altLang="en-US" dirty="0"/>
              <a:t>℃时为</a:t>
            </a:r>
            <a:r>
              <a:rPr lang="en-US" altLang="zh-CN" dirty="0"/>
              <a:t>0.7V</a:t>
            </a:r>
            <a:r>
              <a:rPr lang="zh-CN" altLang="en-US" dirty="0"/>
              <a:t>，不符合理论开路电压。</a:t>
            </a:r>
            <a:endParaRPr lang="en-US" altLang="zh-CN" dirty="0"/>
          </a:p>
          <a:p>
            <a:pPr marL="285750" indent="-285750">
              <a:lnSpc>
                <a:spcPct val="150000"/>
              </a:lnSpc>
              <a:buFont typeface="Wingdings" panose="05000000000000000000" pitchFamily="2" charset="2"/>
              <a:buChar char="l"/>
            </a:pPr>
            <a:r>
              <a:rPr lang="zh-CN" altLang="en-US" dirty="0"/>
              <a:t>同样的电压下，三组电池的电流密度明显是</a:t>
            </a:r>
            <a:r>
              <a:rPr lang="en-US" altLang="zh-CN" dirty="0"/>
              <a:t>Cell2</a:t>
            </a:r>
            <a:r>
              <a:rPr lang="zh-CN" altLang="en-US" dirty="0"/>
              <a:t>大于</a:t>
            </a:r>
            <a:r>
              <a:rPr lang="en-US" altLang="zh-CN" dirty="0"/>
              <a:t>Cell1</a:t>
            </a:r>
            <a:r>
              <a:rPr lang="zh-CN" altLang="en-US" dirty="0"/>
              <a:t>和</a:t>
            </a:r>
            <a:r>
              <a:rPr lang="en-US" altLang="zh-CN" dirty="0"/>
              <a:t>Cell3</a:t>
            </a:r>
            <a:r>
              <a:rPr lang="zh-CN" altLang="en-US" dirty="0"/>
              <a:t>，</a:t>
            </a:r>
            <a:endParaRPr lang="en-US" altLang="zh-CN" dirty="0"/>
          </a:p>
          <a:p>
            <a:pPr>
              <a:lnSpc>
                <a:spcPct val="150000"/>
              </a:lnSpc>
            </a:pPr>
            <a:r>
              <a:rPr lang="en-US" altLang="zh-CN" dirty="0"/>
              <a:t>    Cell1</a:t>
            </a:r>
            <a:r>
              <a:rPr lang="zh-CN" altLang="en-US" dirty="0"/>
              <a:t>略大于</a:t>
            </a:r>
            <a:r>
              <a:rPr lang="en-US" altLang="zh-CN" dirty="0"/>
              <a:t>Cell3</a:t>
            </a:r>
            <a:r>
              <a:rPr lang="zh-CN" altLang="en-US" dirty="0"/>
              <a:t>，所以在</a:t>
            </a:r>
            <a:r>
              <a:rPr lang="en-US" altLang="zh-CN" dirty="0"/>
              <a:t>800</a:t>
            </a:r>
            <a:r>
              <a:rPr lang="zh-CN" altLang="en-US" dirty="0"/>
              <a:t>℃</a:t>
            </a:r>
            <a:r>
              <a:rPr lang="en-US" altLang="zh-CN" dirty="0"/>
              <a:t>-700</a:t>
            </a:r>
            <a:r>
              <a:rPr lang="zh-CN" altLang="en-US" dirty="0"/>
              <a:t>℃范围内，</a:t>
            </a:r>
            <a:r>
              <a:rPr lang="en-US" altLang="zh-CN" dirty="0"/>
              <a:t>SOFC</a:t>
            </a:r>
            <a:r>
              <a:rPr lang="zh-CN" altLang="en-US" dirty="0"/>
              <a:t>性能上为                   </a:t>
            </a:r>
            <a:r>
              <a:rPr lang="en-US" altLang="zh-CN" dirty="0"/>
              <a:t>Cell2&gt;Cell1&gt;Cell3</a:t>
            </a:r>
          </a:p>
        </p:txBody>
      </p:sp>
    </p:spTree>
    <p:extLst>
      <p:ext uri="{BB962C8B-B14F-4D97-AF65-F5344CB8AC3E}">
        <p14:creationId xmlns:p14="http://schemas.microsoft.com/office/powerpoint/2010/main" val="1793949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7">
            <a:extLst>
              <a:ext uri="{FF2B5EF4-FFF2-40B4-BE49-F238E27FC236}">
                <a16:creationId xmlns:a16="http://schemas.microsoft.com/office/drawing/2014/main" id="{C339ACB9-C8A9-4CDD-B7BE-DA4D5AB80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139702"/>
            <a:ext cx="4210942"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18CD7A11-D05D-43AE-9740-43EDBB6BCAB1}"/>
              </a:ext>
            </a:extLst>
          </p:cNvPr>
          <p:cNvSpPr txBox="1"/>
          <p:nvPr/>
        </p:nvSpPr>
        <p:spPr>
          <a:xfrm>
            <a:off x="719572" y="1031503"/>
            <a:ext cx="7704856" cy="923330"/>
          </a:xfrm>
          <a:prstGeom prst="rect">
            <a:avLst/>
          </a:prstGeom>
          <a:noFill/>
        </p:spPr>
        <p:txBody>
          <a:bodyPr wrap="square" rtlCol="0">
            <a:spAutoFit/>
          </a:bodyPr>
          <a:lstStyle/>
          <a:p>
            <a:r>
              <a:rPr lang="en-US" altLang="zh-CN" dirty="0"/>
              <a:t>Cell2</a:t>
            </a:r>
            <a:r>
              <a:rPr lang="zh-CN" altLang="en-US" dirty="0"/>
              <a:t>电池的开路电压不符合理论值，在磨去氧气极表面后，</a:t>
            </a:r>
            <a:r>
              <a:rPr lang="zh-CN" altLang="zh-CN" dirty="0"/>
              <a:t>电解质层表面出现一个细小漏洞</a:t>
            </a:r>
            <a:r>
              <a:rPr lang="zh-CN" altLang="en-US" dirty="0"/>
              <a:t>，用红墨水在燃料极点滴后，在电解质层的小漏洞中发现了红墨水。这个漏洞可能影响了电池的化学性能。</a:t>
            </a:r>
          </a:p>
        </p:txBody>
      </p:sp>
      <p:sp>
        <p:nvSpPr>
          <p:cNvPr id="4" name="Rectangle 40">
            <a:extLst>
              <a:ext uri="{FF2B5EF4-FFF2-40B4-BE49-F238E27FC236}">
                <a16:creationId xmlns:a16="http://schemas.microsoft.com/office/drawing/2014/main" id="{60DB34C3-B4A7-4878-9991-321A129768C7}"/>
              </a:ext>
            </a:extLst>
          </p:cNvPr>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 name="矩形 4">
            <a:extLst>
              <a:ext uri="{FF2B5EF4-FFF2-40B4-BE49-F238E27FC236}">
                <a16:creationId xmlns:a16="http://schemas.microsoft.com/office/drawing/2014/main" id="{61C55EAA-9414-468F-A7F3-121A5C2D5CEC}"/>
              </a:ext>
            </a:extLst>
          </p:cNvPr>
          <p:cNvSpPr/>
          <p:nvPr/>
        </p:nvSpPr>
        <p:spPr>
          <a:xfrm>
            <a:off x="2211830" y="172549"/>
            <a:ext cx="6608642" cy="461665"/>
          </a:xfrm>
          <a:prstGeom prst="rect">
            <a:avLst/>
          </a:prstGeom>
        </p:spPr>
        <p:txBody>
          <a:bodyPr wrap="square">
            <a:spAutoFit/>
          </a:bodyPr>
          <a:lstStyle/>
          <a:p>
            <a:pPr lvl="0">
              <a:defRPr/>
            </a:pPr>
            <a:r>
              <a:rPr kumimoji="0" lang="zh-CN" altLang="en-US"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4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SOFC</a:t>
            </a:r>
            <a:r>
              <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模式下</a:t>
            </a:r>
            <a:r>
              <a:rPr lang="zh-CN" altLang="zh-CN" sz="2400" dirty="0"/>
              <a:t>电流密度</a:t>
            </a:r>
            <a:r>
              <a:rPr lang="en-US" altLang="zh-CN" sz="2400" dirty="0"/>
              <a:t>-</a:t>
            </a:r>
            <a:r>
              <a:rPr lang="zh-CN" altLang="zh-CN" sz="2400" dirty="0"/>
              <a:t>电压</a:t>
            </a:r>
            <a:r>
              <a:rPr lang="zh-CN" altLang="en-US" sz="2400" dirty="0"/>
              <a:t>（</a:t>
            </a:r>
            <a:r>
              <a:rPr lang="en-US" altLang="zh-CN" sz="2400" dirty="0"/>
              <a:t>I-V</a:t>
            </a:r>
            <a:r>
              <a:rPr lang="zh-CN" altLang="en-US" sz="2400" dirty="0"/>
              <a:t>）</a:t>
            </a:r>
            <a:endParaRPr kumimoji="0" lang="zh-CN" altLang="en-US" sz="24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6" name="Freeform 34">
            <a:extLst>
              <a:ext uri="{FF2B5EF4-FFF2-40B4-BE49-F238E27FC236}">
                <a16:creationId xmlns:a16="http://schemas.microsoft.com/office/drawing/2014/main" id="{DB4BD80C-338D-4008-9CCF-4FE6C82C1CEC}"/>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7" name="Oval 35">
            <a:extLst>
              <a:ext uri="{FF2B5EF4-FFF2-40B4-BE49-F238E27FC236}">
                <a16:creationId xmlns:a16="http://schemas.microsoft.com/office/drawing/2014/main" id="{F02691EE-F00C-47EB-B516-0C815CB1A7E3}"/>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8" name="Freeform 13">
            <a:extLst>
              <a:ext uri="{FF2B5EF4-FFF2-40B4-BE49-F238E27FC236}">
                <a16:creationId xmlns:a16="http://schemas.microsoft.com/office/drawing/2014/main" id="{F47D76B1-8A3C-45C2-8761-F59F2B3BA38F}"/>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992945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816554"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SOFC</a:t>
            </a:r>
            <a:r>
              <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a:t>
            </a:r>
            <a:r>
              <a:rPr lang="zh-CN" altLang="zh-CN" sz="2000" dirty="0"/>
              <a:t>电流密度</a:t>
            </a:r>
            <a:r>
              <a:rPr lang="en-US" altLang="zh-CN" sz="2000" dirty="0"/>
              <a:t>-</a:t>
            </a:r>
            <a:r>
              <a:rPr lang="zh-CN" altLang="zh-CN" sz="2000" dirty="0"/>
              <a:t>功率密度</a:t>
            </a:r>
            <a:r>
              <a:rPr lang="zh-CN" altLang="en-US" sz="2000" dirty="0"/>
              <a:t>（</a:t>
            </a:r>
            <a:r>
              <a:rPr lang="en-US" altLang="zh-CN" sz="2000" dirty="0"/>
              <a:t>I-P</a:t>
            </a:r>
            <a:r>
              <a:rPr lang="zh-CN" altLang="en-US" sz="2000" dirty="0"/>
              <a:t>）</a:t>
            </a:r>
            <a:endPar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3" name="图片 2">
            <a:extLst>
              <a:ext uri="{FF2B5EF4-FFF2-40B4-BE49-F238E27FC236}">
                <a16:creationId xmlns:a16="http://schemas.microsoft.com/office/drawing/2014/main" id="{D8A7F196-05FC-49EE-8EDB-0689ED3C3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1" y="987574"/>
            <a:ext cx="5056801" cy="4001534"/>
          </a:xfrm>
          <a:prstGeom prst="rect">
            <a:avLst/>
          </a:prstGeom>
        </p:spPr>
      </p:pic>
      <p:graphicFrame>
        <p:nvGraphicFramePr>
          <p:cNvPr id="14" name="表格 13">
            <a:extLst>
              <a:ext uri="{FF2B5EF4-FFF2-40B4-BE49-F238E27FC236}">
                <a16:creationId xmlns:a16="http://schemas.microsoft.com/office/drawing/2014/main" id="{50E0C0EE-5D15-4A3E-AC7A-79E1EC0DF030}"/>
              </a:ext>
            </a:extLst>
          </p:cNvPr>
          <p:cNvGraphicFramePr>
            <a:graphicFrameLocks noGrp="1"/>
          </p:cNvGraphicFramePr>
          <p:nvPr>
            <p:extLst>
              <p:ext uri="{D42A27DB-BD31-4B8C-83A1-F6EECF244321}">
                <p14:modId xmlns:p14="http://schemas.microsoft.com/office/powerpoint/2010/main" val="1483876099"/>
              </p:ext>
            </p:extLst>
          </p:nvPr>
        </p:nvGraphicFramePr>
        <p:xfrm>
          <a:off x="4860032" y="1730386"/>
          <a:ext cx="3960440" cy="2515909"/>
        </p:xfrm>
        <a:graphic>
          <a:graphicData uri="http://schemas.openxmlformats.org/drawingml/2006/table">
            <a:tbl>
              <a:tblPr firstRow="1" bandRow="1">
                <a:tableStyleId>{5C22544A-7EE6-4342-B048-85BDC9FD1C3A}</a:tableStyleId>
              </a:tblPr>
              <a:tblGrid>
                <a:gridCol w="1152595">
                  <a:extLst>
                    <a:ext uri="{9D8B030D-6E8A-4147-A177-3AD203B41FA5}">
                      <a16:colId xmlns:a16="http://schemas.microsoft.com/office/drawing/2014/main" val="2587225391"/>
                    </a:ext>
                  </a:extLst>
                </a:gridCol>
                <a:gridCol w="1258689">
                  <a:extLst>
                    <a:ext uri="{9D8B030D-6E8A-4147-A177-3AD203B41FA5}">
                      <a16:colId xmlns:a16="http://schemas.microsoft.com/office/drawing/2014/main" val="2188605010"/>
                    </a:ext>
                  </a:extLst>
                </a:gridCol>
                <a:gridCol w="1549156">
                  <a:extLst>
                    <a:ext uri="{9D8B030D-6E8A-4147-A177-3AD203B41FA5}">
                      <a16:colId xmlns:a16="http://schemas.microsoft.com/office/drawing/2014/main" val="2070097018"/>
                    </a:ext>
                  </a:extLst>
                </a:gridCol>
              </a:tblGrid>
              <a:tr h="720079">
                <a:tc>
                  <a:txBody>
                    <a:bodyPr/>
                    <a:lstStyle/>
                    <a:p>
                      <a:pPr algn="ctr">
                        <a:lnSpc>
                          <a:spcPct val="100000"/>
                        </a:lnSpc>
                      </a:pPr>
                      <a:r>
                        <a:rPr lang="zh-CN" altLang="en-US" sz="1400" dirty="0"/>
                        <a:t>温度</a:t>
                      </a:r>
                      <a:r>
                        <a:rPr lang="en-US" altLang="zh-CN" sz="1400" dirty="0"/>
                        <a:t>/</a:t>
                      </a:r>
                      <a:r>
                        <a:rPr lang="zh-CN" altLang="en-US" sz="1400" dirty="0"/>
                        <a:t>℃</a:t>
                      </a:r>
                    </a:p>
                  </a:txBody>
                  <a:tcPr/>
                </a:tc>
                <a:tc>
                  <a:txBody>
                    <a:bodyPr/>
                    <a:lstStyle/>
                    <a:p>
                      <a:pPr algn="ctr">
                        <a:lnSpc>
                          <a:spcPct val="100000"/>
                        </a:lnSpc>
                      </a:pPr>
                      <a:r>
                        <a:rPr lang="zh-CN" altLang="en-US" sz="1400" baseline="0" dirty="0"/>
                        <a:t>达到最大功率时</a:t>
                      </a:r>
                      <a:r>
                        <a:rPr lang="zh-CN" altLang="en-US" sz="1400" dirty="0"/>
                        <a:t>电流密度</a:t>
                      </a:r>
                      <a:r>
                        <a:rPr lang="en-US" altLang="zh-CN" sz="1400" dirty="0"/>
                        <a:t>/mA·cm</a:t>
                      </a:r>
                      <a:r>
                        <a:rPr lang="en-US" altLang="zh-CN" sz="1400" baseline="30000" dirty="0"/>
                        <a:t>-2</a:t>
                      </a:r>
                      <a:endParaRPr lang="zh-CN" altLang="en-US" sz="1400" baseline="0" dirty="0"/>
                    </a:p>
                  </a:txBody>
                  <a:tcPr/>
                </a:tc>
                <a:tc>
                  <a:txBody>
                    <a:bodyPr/>
                    <a:lstStyle/>
                    <a:p>
                      <a:pPr algn="ctr">
                        <a:lnSpc>
                          <a:spcPct val="100000"/>
                        </a:lnSpc>
                      </a:pPr>
                      <a:r>
                        <a:rPr lang="zh-CN" altLang="en-US" sz="1400" dirty="0"/>
                        <a:t>最大功率</a:t>
                      </a:r>
                      <a:r>
                        <a:rPr lang="en-US" altLang="zh-CN" sz="1400" dirty="0"/>
                        <a:t>/mW·cm</a:t>
                      </a:r>
                      <a:r>
                        <a:rPr lang="en-US" altLang="zh-CN" sz="1400" baseline="30000" dirty="0"/>
                        <a:t>-2</a:t>
                      </a:r>
                      <a:endParaRPr lang="zh-CN" altLang="en-US" sz="1400" baseline="30000" dirty="0"/>
                    </a:p>
                  </a:txBody>
                  <a:tcPr/>
                </a:tc>
                <a:extLst>
                  <a:ext uri="{0D108BD9-81ED-4DB2-BD59-A6C34878D82A}">
                    <a16:rowId xmlns:a16="http://schemas.microsoft.com/office/drawing/2014/main" val="3890419885"/>
                  </a:ext>
                </a:extLst>
              </a:tr>
              <a:tr h="564624">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1.161</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5.61</a:t>
                      </a:r>
                      <a:endParaRPr lang="zh-CN" altLang="en-US" dirty="0"/>
                    </a:p>
                  </a:txBody>
                  <a:tcPr/>
                </a:tc>
                <a:extLst>
                  <a:ext uri="{0D108BD9-81ED-4DB2-BD59-A6C34878D82A}">
                    <a16:rowId xmlns:a16="http://schemas.microsoft.com/office/drawing/2014/main" val="818535521"/>
                  </a:ext>
                </a:extLst>
              </a:tr>
              <a:tr h="553642">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1.172</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3.71</a:t>
                      </a:r>
                      <a:endParaRPr lang="zh-CN" altLang="en-US" dirty="0"/>
                    </a:p>
                  </a:txBody>
                  <a:tcPr/>
                </a:tc>
                <a:extLst>
                  <a:ext uri="{0D108BD9-81ED-4DB2-BD59-A6C34878D82A}">
                    <a16:rowId xmlns:a16="http://schemas.microsoft.com/office/drawing/2014/main" val="3166489467"/>
                  </a:ext>
                </a:extLst>
              </a:tr>
              <a:tr h="666123">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1.180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2.13</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3672547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816554"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SOFC</a:t>
            </a:r>
            <a:r>
              <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a:t>
            </a:r>
            <a:r>
              <a:rPr lang="zh-CN" altLang="zh-CN" sz="2000" dirty="0"/>
              <a:t>电流密度</a:t>
            </a:r>
            <a:r>
              <a:rPr lang="en-US" altLang="zh-CN" sz="2000" dirty="0"/>
              <a:t>-</a:t>
            </a:r>
            <a:r>
              <a:rPr lang="zh-CN" altLang="zh-CN" sz="2000" dirty="0"/>
              <a:t>功率密度</a:t>
            </a:r>
            <a:r>
              <a:rPr lang="zh-CN" altLang="en-US" sz="2000" dirty="0"/>
              <a:t>（</a:t>
            </a:r>
            <a:r>
              <a:rPr lang="en-US" altLang="zh-CN" sz="2000" dirty="0"/>
              <a:t>I-P</a:t>
            </a:r>
            <a:r>
              <a:rPr lang="zh-CN" altLang="en-US" sz="2000" dirty="0"/>
              <a:t>）</a:t>
            </a:r>
            <a:endPar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3" name="图片 2">
            <a:extLst>
              <a:ext uri="{FF2B5EF4-FFF2-40B4-BE49-F238E27FC236}">
                <a16:creationId xmlns:a16="http://schemas.microsoft.com/office/drawing/2014/main" id="{88761325-8379-40D6-98FE-B31D590F4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036849"/>
            <a:ext cx="5089051" cy="4001534"/>
          </a:xfrm>
          <a:prstGeom prst="rect">
            <a:avLst/>
          </a:prstGeom>
        </p:spPr>
      </p:pic>
      <p:graphicFrame>
        <p:nvGraphicFramePr>
          <p:cNvPr id="9" name="表格 8">
            <a:extLst>
              <a:ext uri="{FF2B5EF4-FFF2-40B4-BE49-F238E27FC236}">
                <a16:creationId xmlns:a16="http://schemas.microsoft.com/office/drawing/2014/main" id="{D787B4D7-1962-4A73-8EC7-084DF616DCFE}"/>
              </a:ext>
            </a:extLst>
          </p:cNvPr>
          <p:cNvGraphicFramePr>
            <a:graphicFrameLocks noGrp="1"/>
          </p:cNvGraphicFramePr>
          <p:nvPr>
            <p:extLst>
              <p:ext uri="{D42A27DB-BD31-4B8C-83A1-F6EECF244321}">
                <p14:modId xmlns:p14="http://schemas.microsoft.com/office/powerpoint/2010/main" val="1561090210"/>
              </p:ext>
            </p:extLst>
          </p:nvPr>
        </p:nvGraphicFramePr>
        <p:xfrm>
          <a:off x="4932040" y="1851670"/>
          <a:ext cx="3960440" cy="2515909"/>
        </p:xfrm>
        <a:graphic>
          <a:graphicData uri="http://schemas.openxmlformats.org/drawingml/2006/table">
            <a:tbl>
              <a:tblPr firstRow="1" bandRow="1">
                <a:tableStyleId>{5C22544A-7EE6-4342-B048-85BDC9FD1C3A}</a:tableStyleId>
              </a:tblPr>
              <a:tblGrid>
                <a:gridCol w="1152595">
                  <a:extLst>
                    <a:ext uri="{9D8B030D-6E8A-4147-A177-3AD203B41FA5}">
                      <a16:colId xmlns:a16="http://schemas.microsoft.com/office/drawing/2014/main" val="2587225391"/>
                    </a:ext>
                  </a:extLst>
                </a:gridCol>
                <a:gridCol w="1258689">
                  <a:extLst>
                    <a:ext uri="{9D8B030D-6E8A-4147-A177-3AD203B41FA5}">
                      <a16:colId xmlns:a16="http://schemas.microsoft.com/office/drawing/2014/main" val="2188605010"/>
                    </a:ext>
                  </a:extLst>
                </a:gridCol>
                <a:gridCol w="1549156">
                  <a:extLst>
                    <a:ext uri="{9D8B030D-6E8A-4147-A177-3AD203B41FA5}">
                      <a16:colId xmlns:a16="http://schemas.microsoft.com/office/drawing/2014/main" val="2070097018"/>
                    </a:ext>
                  </a:extLst>
                </a:gridCol>
              </a:tblGrid>
              <a:tr h="720079">
                <a:tc>
                  <a:txBody>
                    <a:bodyPr/>
                    <a:lstStyle/>
                    <a:p>
                      <a:pPr algn="ctr">
                        <a:lnSpc>
                          <a:spcPct val="100000"/>
                        </a:lnSpc>
                      </a:pPr>
                      <a:r>
                        <a:rPr lang="zh-CN" altLang="en-US" sz="1400" dirty="0"/>
                        <a:t>温度</a:t>
                      </a:r>
                      <a:r>
                        <a:rPr lang="en-US" altLang="zh-CN" sz="1400" dirty="0"/>
                        <a:t>/</a:t>
                      </a:r>
                      <a:r>
                        <a:rPr lang="zh-CN" altLang="en-US" sz="1400" dirty="0"/>
                        <a:t>℃</a:t>
                      </a:r>
                    </a:p>
                  </a:txBody>
                  <a:tcPr/>
                </a:tc>
                <a:tc>
                  <a:txBody>
                    <a:bodyPr/>
                    <a:lstStyle/>
                    <a:p>
                      <a:pPr algn="ctr">
                        <a:lnSpc>
                          <a:spcPct val="100000"/>
                        </a:lnSpc>
                      </a:pPr>
                      <a:r>
                        <a:rPr lang="zh-CN" altLang="en-US" sz="1400" baseline="0" dirty="0"/>
                        <a:t>达到最大功率时</a:t>
                      </a:r>
                      <a:r>
                        <a:rPr lang="zh-CN" altLang="en-US" sz="1400" dirty="0"/>
                        <a:t>电流密度</a:t>
                      </a:r>
                      <a:r>
                        <a:rPr lang="en-US" altLang="zh-CN" sz="1400" dirty="0"/>
                        <a:t>/mA·cm</a:t>
                      </a:r>
                      <a:r>
                        <a:rPr lang="en-US" altLang="zh-CN" sz="1400" baseline="30000" dirty="0"/>
                        <a:t>-2</a:t>
                      </a:r>
                      <a:endParaRPr lang="zh-CN" altLang="en-US" sz="1400" baseline="0" dirty="0"/>
                    </a:p>
                  </a:txBody>
                  <a:tcPr/>
                </a:tc>
                <a:tc>
                  <a:txBody>
                    <a:bodyPr/>
                    <a:lstStyle/>
                    <a:p>
                      <a:pPr algn="ctr">
                        <a:lnSpc>
                          <a:spcPct val="100000"/>
                        </a:lnSpc>
                      </a:pPr>
                      <a:r>
                        <a:rPr lang="zh-CN" altLang="en-US" sz="1400" dirty="0"/>
                        <a:t>最大功率</a:t>
                      </a:r>
                      <a:r>
                        <a:rPr lang="en-US" altLang="zh-CN" sz="1400" dirty="0"/>
                        <a:t>/mW·cm</a:t>
                      </a:r>
                      <a:r>
                        <a:rPr lang="en-US" altLang="zh-CN" sz="1400" baseline="30000" dirty="0"/>
                        <a:t>-2</a:t>
                      </a:r>
                      <a:endParaRPr lang="zh-CN" altLang="en-US" sz="1400" baseline="30000" dirty="0"/>
                    </a:p>
                  </a:txBody>
                  <a:tcPr/>
                </a:tc>
                <a:extLst>
                  <a:ext uri="{0D108BD9-81ED-4DB2-BD59-A6C34878D82A}">
                    <a16:rowId xmlns:a16="http://schemas.microsoft.com/office/drawing/2014/main" val="3890419885"/>
                  </a:ext>
                </a:extLst>
              </a:tr>
              <a:tr h="564624">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1.161</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5.61</a:t>
                      </a:r>
                      <a:endParaRPr lang="zh-CN" altLang="en-US" dirty="0"/>
                    </a:p>
                  </a:txBody>
                  <a:tcPr/>
                </a:tc>
                <a:extLst>
                  <a:ext uri="{0D108BD9-81ED-4DB2-BD59-A6C34878D82A}">
                    <a16:rowId xmlns:a16="http://schemas.microsoft.com/office/drawing/2014/main" val="818535521"/>
                  </a:ext>
                </a:extLst>
              </a:tr>
              <a:tr h="553642">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1.172</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3.71</a:t>
                      </a:r>
                      <a:endParaRPr lang="zh-CN" altLang="en-US" dirty="0"/>
                    </a:p>
                  </a:txBody>
                  <a:tcPr/>
                </a:tc>
                <a:extLst>
                  <a:ext uri="{0D108BD9-81ED-4DB2-BD59-A6C34878D82A}">
                    <a16:rowId xmlns:a16="http://schemas.microsoft.com/office/drawing/2014/main" val="3166489467"/>
                  </a:ext>
                </a:extLst>
              </a:tr>
              <a:tr h="666123">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1.180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2.13</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374416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816554"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SOFC</a:t>
            </a:r>
            <a:r>
              <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a:t>
            </a:r>
            <a:r>
              <a:rPr lang="zh-CN" altLang="zh-CN" sz="2000" dirty="0"/>
              <a:t>电流密度</a:t>
            </a:r>
            <a:r>
              <a:rPr lang="en-US" altLang="zh-CN" sz="2000" dirty="0"/>
              <a:t>-</a:t>
            </a:r>
            <a:r>
              <a:rPr lang="zh-CN" altLang="zh-CN" sz="2000" dirty="0"/>
              <a:t>功率密度</a:t>
            </a:r>
            <a:r>
              <a:rPr lang="zh-CN" altLang="en-US" sz="2000" dirty="0"/>
              <a:t>（</a:t>
            </a:r>
            <a:r>
              <a:rPr lang="en-US" altLang="zh-CN" sz="2000" dirty="0"/>
              <a:t>I-P</a:t>
            </a:r>
            <a:r>
              <a:rPr lang="zh-CN" altLang="en-US" sz="2000" dirty="0"/>
              <a:t>）</a:t>
            </a:r>
            <a:endPar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3" name="图片 2">
            <a:extLst>
              <a:ext uri="{FF2B5EF4-FFF2-40B4-BE49-F238E27FC236}">
                <a16:creationId xmlns:a16="http://schemas.microsoft.com/office/drawing/2014/main" id="{2C63B461-0867-4A89-93B9-0A84C7B8E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87574"/>
            <a:ext cx="5056801" cy="4001534"/>
          </a:xfrm>
          <a:prstGeom prst="rect">
            <a:avLst/>
          </a:prstGeom>
        </p:spPr>
      </p:pic>
      <p:graphicFrame>
        <p:nvGraphicFramePr>
          <p:cNvPr id="9" name="表格 8">
            <a:extLst>
              <a:ext uri="{FF2B5EF4-FFF2-40B4-BE49-F238E27FC236}">
                <a16:creationId xmlns:a16="http://schemas.microsoft.com/office/drawing/2014/main" id="{EDD3E43F-67C5-43BE-8286-29A0AB8FACA8}"/>
              </a:ext>
            </a:extLst>
          </p:cNvPr>
          <p:cNvGraphicFramePr>
            <a:graphicFrameLocks noGrp="1"/>
          </p:cNvGraphicFramePr>
          <p:nvPr>
            <p:extLst>
              <p:ext uri="{D42A27DB-BD31-4B8C-83A1-F6EECF244321}">
                <p14:modId xmlns:p14="http://schemas.microsoft.com/office/powerpoint/2010/main" val="4224501966"/>
              </p:ext>
            </p:extLst>
          </p:nvPr>
        </p:nvGraphicFramePr>
        <p:xfrm>
          <a:off x="4932040" y="1730386"/>
          <a:ext cx="3960440" cy="2515909"/>
        </p:xfrm>
        <a:graphic>
          <a:graphicData uri="http://schemas.openxmlformats.org/drawingml/2006/table">
            <a:tbl>
              <a:tblPr firstRow="1" bandRow="1">
                <a:tableStyleId>{5C22544A-7EE6-4342-B048-85BDC9FD1C3A}</a:tableStyleId>
              </a:tblPr>
              <a:tblGrid>
                <a:gridCol w="1152595">
                  <a:extLst>
                    <a:ext uri="{9D8B030D-6E8A-4147-A177-3AD203B41FA5}">
                      <a16:colId xmlns:a16="http://schemas.microsoft.com/office/drawing/2014/main" val="2587225391"/>
                    </a:ext>
                  </a:extLst>
                </a:gridCol>
                <a:gridCol w="1258689">
                  <a:extLst>
                    <a:ext uri="{9D8B030D-6E8A-4147-A177-3AD203B41FA5}">
                      <a16:colId xmlns:a16="http://schemas.microsoft.com/office/drawing/2014/main" val="2188605010"/>
                    </a:ext>
                  </a:extLst>
                </a:gridCol>
                <a:gridCol w="1549156">
                  <a:extLst>
                    <a:ext uri="{9D8B030D-6E8A-4147-A177-3AD203B41FA5}">
                      <a16:colId xmlns:a16="http://schemas.microsoft.com/office/drawing/2014/main" val="2070097018"/>
                    </a:ext>
                  </a:extLst>
                </a:gridCol>
              </a:tblGrid>
              <a:tr h="720079">
                <a:tc>
                  <a:txBody>
                    <a:bodyPr/>
                    <a:lstStyle/>
                    <a:p>
                      <a:pPr algn="ctr">
                        <a:lnSpc>
                          <a:spcPct val="100000"/>
                        </a:lnSpc>
                      </a:pPr>
                      <a:r>
                        <a:rPr lang="zh-CN" altLang="en-US" sz="1400" dirty="0"/>
                        <a:t>温度</a:t>
                      </a:r>
                      <a:r>
                        <a:rPr lang="en-US" altLang="zh-CN" sz="1400" dirty="0"/>
                        <a:t>/</a:t>
                      </a:r>
                      <a:r>
                        <a:rPr lang="zh-CN" altLang="en-US" sz="1400" dirty="0"/>
                        <a:t>℃</a:t>
                      </a:r>
                    </a:p>
                  </a:txBody>
                  <a:tcPr/>
                </a:tc>
                <a:tc>
                  <a:txBody>
                    <a:bodyPr/>
                    <a:lstStyle/>
                    <a:p>
                      <a:pPr algn="ctr">
                        <a:lnSpc>
                          <a:spcPct val="100000"/>
                        </a:lnSpc>
                      </a:pPr>
                      <a:r>
                        <a:rPr lang="zh-CN" altLang="en-US" sz="1400" baseline="0" dirty="0"/>
                        <a:t>达到最大功率时</a:t>
                      </a:r>
                      <a:r>
                        <a:rPr lang="zh-CN" altLang="en-US" sz="1400" dirty="0"/>
                        <a:t>电流密度</a:t>
                      </a:r>
                      <a:r>
                        <a:rPr lang="en-US" altLang="zh-CN" sz="1400" dirty="0"/>
                        <a:t>/mA·cm</a:t>
                      </a:r>
                      <a:r>
                        <a:rPr lang="en-US" altLang="zh-CN" sz="1400" baseline="30000" dirty="0"/>
                        <a:t>-2</a:t>
                      </a:r>
                      <a:endParaRPr lang="zh-CN" altLang="en-US" sz="1400" baseline="0" dirty="0"/>
                    </a:p>
                  </a:txBody>
                  <a:tcPr/>
                </a:tc>
                <a:tc>
                  <a:txBody>
                    <a:bodyPr/>
                    <a:lstStyle/>
                    <a:p>
                      <a:pPr algn="ctr">
                        <a:lnSpc>
                          <a:spcPct val="100000"/>
                        </a:lnSpc>
                      </a:pPr>
                      <a:r>
                        <a:rPr lang="zh-CN" altLang="en-US" sz="1400" dirty="0"/>
                        <a:t>最大功率</a:t>
                      </a:r>
                      <a:r>
                        <a:rPr lang="en-US" altLang="zh-CN" sz="1400" dirty="0"/>
                        <a:t>/mW·cm</a:t>
                      </a:r>
                      <a:r>
                        <a:rPr lang="en-US" altLang="zh-CN" sz="1400" baseline="30000" dirty="0"/>
                        <a:t>-2</a:t>
                      </a:r>
                      <a:endParaRPr lang="zh-CN" altLang="en-US" sz="1400" baseline="30000" dirty="0"/>
                    </a:p>
                  </a:txBody>
                  <a:tcPr/>
                </a:tc>
                <a:extLst>
                  <a:ext uri="{0D108BD9-81ED-4DB2-BD59-A6C34878D82A}">
                    <a16:rowId xmlns:a16="http://schemas.microsoft.com/office/drawing/2014/main" val="3890419885"/>
                  </a:ext>
                </a:extLst>
              </a:tr>
              <a:tr h="564624">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1.161</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5.61</a:t>
                      </a:r>
                      <a:endParaRPr lang="zh-CN" altLang="en-US" dirty="0"/>
                    </a:p>
                  </a:txBody>
                  <a:tcPr/>
                </a:tc>
                <a:extLst>
                  <a:ext uri="{0D108BD9-81ED-4DB2-BD59-A6C34878D82A}">
                    <a16:rowId xmlns:a16="http://schemas.microsoft.com/office/drawing/2014/main" val="818535521"/>
                  </a:ext>
                </a:extLst>
              </a:tr>
              <a:tr h="553642">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1.172</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3.71</a:t>
                      </a:r>
                      <a:endParaRPr lang="zh-CN" altLang="en-US" dirty="0"/>
                    </a:p>
                  </a:txBody>
                  <a:tcPr/>
                </a:tc>
                <a:extLst>
                  <a:ext uri="{0D108BD9-81ED-4DB2-BD59-A6C34878D82A}">
                    <a16:rowId xmlns:a16="http://schemas.microsoft.com/office/drawing/2014/main" val="3166489467"/>
                  </a:ext>
                </a:extLst>
              </a:tr>
              <a:tr h="666123">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1.180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2.13</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4280625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816554"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SOFC</a:t>
            </a:r>
            <a:r>
              <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a:t>
            </a:r>
            <a:r>
              <a:rPr lang="zh-CN" altLang="zh-CN" sz="2000" dirty="0"/>
              <a:t>电流密度</a:t>
            </a:r>
            <a:r>
              <a:rPr lang="en-US" altLang="zh-CN" sz="2000" dirty="0"/>
              <a:t>-</a:t>
            </a:r>
            <a:r>
              <a:rPr lang="zh-CN" altLang="zh-CN" sz="2000" dirty="0"/>
              <a:t>功率密度</a:t>
            </a:r>
            <a:r>
              <a:rPr lang="zh-CN" altLang="en-US" sz="2000" dirty="0"/>
              <a:t>（</a:t>
            </a:r>
            <a:r>
              <a:rPr lang="en-US" altLang="zh-CN" sz="2000" dirty="0"/>
              <a:t>I-P</a:t>
            </a:r>
            <a:r>
              <a:rPr lang="zh-CN" altLang="en-US" sz="2000" dirty="0"/>
              <a:t>）</a:t>
            </a:r>
            <a:endPar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8" name="文本框 7">
            <a:extLst>
              <a:ext uri="{FF2B5EF4-FFF2-40B4-BE49-F238E27FC236}">
                <a16:creationId xmlns:a16="http://schemas.microsoft.com/office/drawing/2014/main" id="{204790EE-5102-4F85-9590-05572B225C29}"/>
              </a:ext>
            </a:extLst>
          </p:cNvPr>
          <p:cNvSpPr txBox="1"/>
          <p:nvPr/>
        </p:nvSpPr>
        <p:spPr>
          <a:xfrm>
            <a:off x="467544" y="1347614"/>
            <a:ext cx="8347569" cy="304423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zh-CN" sz="1600" dirty="0"/>
              <a:t>随着温度的升高，功率的最大值会越大，并且最大功率所在的电流密度的值也会相应地增加</a:t>
            </a:r>
            <a:r>
              <a:rPr lang="zh-CN" altLang="en-US" sz="1600" dirty="0"/>
              <a:t>。</a:t>
            </a:r>
            <a:endParaRPr lang="en-US" altLang="zh-CN" sz="1600" dirty="0"/>
          </a:p>
          <a:p>
            <a:pPr marL="285750" indent="-285750">
              <a:lnSpc>
                <a:spcPct val="150000"/>
              </a:lnSpc>
              <a:buFont typeface="Wingdings" panose="05000000000000000000" pitchFamily="2" charset="2"/>
              <a:buChar char="l"/>
            </a:pPr>
            <a:r>
              <a:rPr lang="zh-CN" altLang="zh-CN" sz="1600" dirty="0"/>
              <a:t>在</a:t>
            </a:r>
            <a:r>
              <a:rPr lang="en-US" altLang="zh-CN" sz="1600" dirty="0"/>
              <a:t>800</a:t>
            </a:r>
            <a:r>
              <a:rPr lang="zh-CN" altLang="zh-CN" sz="1600" dirty="0"/>
              <a:t>℃时，</a:t>
            </a:r>
            <a:r>
              <a:rPr lang="en-US" altLang="zh-CN" sz="1600" dirty="0"/>
              <a:t>Cell1</a:t>
            </a:r>
            <a:r>
              <a:rPr lang="zh-CN" altLang="zh-CN" sz="1600" dirty="0"/>
              <a:t>在电流密度为</a:t>
            </a:r>
            <a:r>
              <a:rPr lang="en-US" altLang="zh-CN" sz="1600" dirty="0"/>
              <a:t>4.45mA</a:t>
            </a:r>
            <a:r>
              <a:rPr lang="zh-CN" altLang="zh-CN" sz="1600" dirty="0"/>
              <a:t>·</a:t>
            </a:r>
            <a:r>
              <a:rPr lang="en-US" altLang="zh-CN" sz="1600" dirty="0"/>
              <a:t>cm</a:t>
            </a:r>
            <a:r>
              <a:rPr lang="en-US" altLang="zh-CN" sz="1600" baseline="30000" dirty="0"/>
              <a:t>-2</a:t>
            </a:r>
            <a:r>
              <a:rPr lang="zh-CN" altLang="zh-CN" sz="1600" dirty="0"/>
              <a:t>时得到最大功率</a:t>
            </a:r>
            <a:r>
              <a:rPr lang="en-US" altLang="zh-CN" sz="1600" dirty="0"/>
              <a:t>2.23mW</a:t>
            </a:r>
            <a:r>
              <a:rPr lang="zh-CN" altLang="zh-CN" sz="1600" dirty="0"/>
              <a:t>·</a:t>
            </a:r>
            <a:r>
              <a:rPr lang="en-US" altLang="zh-CN" sz="1600" dirty="0"/>
              <a:t>cm</a:t>
            </a:r>
            <a:r>
              <a:rPr lang="en-US" altLang="zh-CN" sz="1600" baseline="30000" dirty="0"/>
              <a:t>-2</a:t>
            </a:r>
            <a:r>
              <a:rPr lang="zh-CN" altLang="zh-CN" sz="1600" dirty="0"/>
              <a:t>，</a:t>
            </a:r>
            <a:r>
              <a:rPr lang="en-US" altLang="zh-CN" sz="1600" dirty="0"/>
              <a:t>Cell2</a:t>
            </a:r>
            <a:r>
              <a:rPr lang="zh-CN" altLang="zh-CN" sz="1600" dirty="0"/>
              <a:t>在电流密度为</a:t>
            </a:r>
            <a:r>
              <a:rPr lang="en-US" altLang="zh-CN" sz="1600" dirty="0"/>
              <a:t>43.4mA</a:t>
            </a:r>
            <a:r>
              <a:rPr lang="zh-CN" altLang="zh-CN" sz="1600" dirty="0"/>
              <a:t>·</a:t>
            </a:r>
            <a:r>
              <a:rPr lang="en-US" altLang="zh-CN" sz="1600" dirty="0"/>
              <a:t>cm</a:t>
            </a:r>
            <a:r>
              <a:rPr lang="en-US" altLang="zh-CN" sz="1600" baseline="30000" dirty="0"/>
              <a:t>-2</a:t>
            </a:r>
            <a:r>
              <a:rPr lang="zh-CN" altLang="zh-CN" sz="1600" dirty="0"/>
              <a:t>时得到最大功率</a:t>
            </a:r>
            <a:r>
              <a:rPr lang="en-US" altLang="zh-CN" sz="1600" dirty="0"/>
              <a:t>20.9mW</a:t>
            </a:r>
            <a:r>
              <a:rPr lang="zh-CN" altLang="zh-CN" sz="1600" dirty="0"/>
              <a:t>·</a:t>
            </a:r>
            <a:r>
              <a:rPr lang="en-US" altLang="zh-CN" sz="1600" dirty="0"/>
              <a:t>cm</a:t>
            </a:r>
            <a:r>
              <a:rPr lang="en-US" altLang="zh-CN" sz="1600" baseline="30000" dirty="0"/>
              <a:t>-2</a:t>
            </a:r>
            <a:r>
              <a:rPr lang="zh-CN" altLang="zh-CN" sz="1600" dirty="0"/>
              <a:t>，</a:t>
            </a:r>
            <a:r>
              <a:rPr lang="en-US" altLang="zh-CN" sz="1600" dirty="0"/>
              <a:t>Cell3</a:t>
            </a:r>
            <a:r>
              <a:rPr lang="zh-CN" altLang="zh-CN" sz="1600" dirty="0"/>
              <a:t>在电流密度为</a:t>
            </a:r>
            <a:r>
              <a:rPr lang="en-US" altLang="zh-CN" sz="1600" dirty="0"/>
              <a:t>3.17mA</a:t>
            </a:r>
            <a:r>
              <a:rPr lang="zh-CN" altLang="zh-CN" sz="1600" dirty="0"/>
              <a:t>·</a:t>
            </a:r>
            <a:r>
              <a:rPr lang="en-US" altLang="zh-CN" sz="1600" dirty="0"/>
              <a:t>cm</a:t>
            </a:r>
            <a:r>
              <a:rPr lang="en-US" altLang="zh-CN" sz="1600" baseline="30000" dirty="0"/>
              <a:t>-2</a:t>
            </a:r>
            <a:r>
              <a:rPr lang="zh-CN" altLang="zh-CN" sz="1600" dirty="0"/>
              <a:t>时得到最大功率</a:t>
            </a:r>
            <a:r>
              <a:rPr lang="en-US" altLang="zh-CN" sz="1600" dirty="0"/>
              <a:t>1.57mW</a:t>
            </a:r>
            <a:r>
              <a:rPr lang="zh-CN" altLang="zh-CN" sz="1600" dirty="0"/>
              <a:t>·</a:t>
            </a:r>
            <a:r>
              <a:rPr lang="en-US" altLang="zh-CN" sz="1600" dirty="0"/>
              <a:t>cm</a:t>
            </a:r>
            <a:r>
              <a:rPr lang="en-US" altLang="zh-CN" sz="1600" baseline="30000" dirty="0"/>
              <a:t>-2</a:t>
            </a:r>
            <a:r>
              <a:rPr lang="zh-CN" altLang="zh-CN" sz="1600" dirty="0"/>
              <a:t>，</a:t>
            </a:r>
            <a:r>
              <a:rPr lang="en-US" altLang="zh-CN" sz="1600" dirty="0"/>
              <a:t>Cell1</a:t>
            </a:r>
            <a:r>
              <a:rPr lang="zh-CN" altLang="zh-CN" sz="1600" dirty="0"/>
              <a:t>、</a:t>
            </a:r>
            <a:r>
              <a:rPr lang="en-US" altLang="zh-CN" sz="1600" dirty="0"/>
              <a:t>Cell3</a:t>
            </a:r>
            <a:r>
              <a:rPr lang="zh-CN" altLang="zh-CN" sz="1600" dirty="0"/>
              <a:t>均是电解质支撑性电池，电阻大，在</a:t>
            </a:r>
            <a:r>
              <a:rPr lang="en-US" altLang="zh-CN" sz="1600" dirty="0"/>
              <a:t>SOFC</a:t>
            </a:r>
            <a:r>
              <a:rPr lang="zh-CN" altLang="zh-CN" sz="1600" dirty="0"/>
              <a:t>放出小电流密度的情况下就达到了最大功率，而</a:t>
            </a:r>
            <a:r>
              <a:rPr lang="en-US" altLang="zh-CN" sz="1600" dirty="0"/>
              <a:t>Cell2</a:t>
            </a:r>
            <a:r>
              <a:rPr lang="zh-CN" altLang="zh-CN" sz="1600" dirty="0"/>
              <a:t>的电阻小，所以测得的功率最大值要远大于</a:t>
            </a:r>
            <a:r>
              <a:rPr lang="en-US" altLang="zh-CN" sz="1600" dirty="0"/>
              <a:t>Cell1</a:t>
            </a:r>
            <a:r>
              <a:rPr lang="zh-CN" altLang="zh-CN" sz="1600" dirty="0"/>
              <a:t>和</a:t>
            </a:r>
            <a:r>
              <a:rPr lang="en-US" altLang="zh-CN" sz="1600" dirty="0"/>
              <a:t>Cell3</a:t>
            </a:r>
            <a:r>
              <a:rPr lang="zh-CN" altLang="zh-CN" sz="1600" dirty="0"/>
              <a:t>电池的最大功率。</a:t>
            </a:r>
          </a:p>
          <a:p>
            <a:pPr>
              <a:lnSpc>
                <a:spcPct val="150000"/>
              </a:lnSpc>
            </a:pPr>
            <a:endParaRPr lang="zh-CN" altLang="en-US" dirty="0"/>
          </a:p>
        </p:txBody>
      </p:sp>
    </p:spTree>
    <p:extLst>
      <p:ext uri="{BB962C8B-B14F-4D97-AF65-F5344CB8AC3E}">
        <p14:creationId xmlns:p14="http://schemas.microsoft.com/office/powerpoint/2010/main" val="2530888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5" name="Oval 35"/>
          <p:cNvSpPr>
            <a:spLocks noChangeArrowheads="1"/>
          </p:cNvSpPr>
          <p:nvPr/>
        </p:nvSpPr>
        <p:spPr bwMode="auto">
          <a:xfrm>
            <a:off x="191252" y="124084"/>
            <a:ext cx="1279612" cy="1282202"/>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2" name="矩形 1">
            <a:extLst>
              <a:ext uri="{FF2B5EF4-FFF2-40B4-BE49-F238E27FC236}">
                <a16:creationId xmlns:a16="http://schemas.microsoft.com/office/drawing/2014/main" id="{CE1A4163-04AE-4279-88D4-10EADF5D0666}"/>
              </a:ext>
            </a:extLst>
          </p:cNvPr>
          <p:cNvSpPr/>
          <p:nvPr/>
        </p:nvSpPr>
        <p:spPr>
          <a:xfrm>
            <a:off x="971600" y="1088424"/>
            <a:ext cx="7200800" cy="1296637"/>
          </a:xfrm>
          <a:prstGeom prst="rect">
            <a:avLst/>
          </a:prstGeom>
        </p:spPr>
        <p:txBody>
          <a:bodyPr wrap="square">
            <a:spAutoFit/>
          </a:bodyPr>
          <a:lstStyle/>
          <a:p>
            <a:pPr algn="just">
              <a:lnSpc>
                <a:spcPct val="150000"/>
              </a:lnSpc>
              <a:spcAft>
                <a:spcPts val="0"/>
              </a:spcAft>
            </a:pPr>
            <a:r>
              <a:rPr lang="zh-CN" altLang="en-US" kern="100" dirty="0">
                <a:latin typeface="等线" panose="02010600030101010101" pitchFamily="2" charset="-122"/>
                <a:ea typeface="等线" panose="02010600030101010101" pitchFamily="2" charset="-122"/>
                <a:cs typeface="Times New Roman" panose="02020603050405020304" pitchFamily="18" charset="0"/>
              </a:rPr>
              <a:t>本实验中在电池电解质致密的情况下，</a:t>
            </a:r>
            <a:r>
              <a:rPr lang="en-US" altLang="zh-CN" kern="100" dirty="0">
                <a:latin typeface="等线" panose="02010600030101010101" pitchFamily="2" charset="-122"/>
                <a:ea typeface="等线" panose="02010600030101010101" pitchFamily="2" charset="-122"/>
                <a:cs typeface="Times New Roman" panose="02020603050405020304" pitchFamily="18" charset="0"/>
              </a:rPr>
              <a:t>SOEC</a:t>
            </a:r>
            <a:r>
              <a:rPr lang="zh-CN" altLang="en-US" kern="100" dirty="0">
                <a:latin typeface="等线" panose="02010600030101010101" pitchFamily="2" charset="-122"/>
                <a:ea typeface="等线" panose="02010600030101010101" pitchFamily="2" charset="-122"/>
                <a:cs typeface="Times New Roman" panose="02020603050405020304" pitchFamily="18" charset="0"/>
              </a:rPr>
              <a:t>模式下的电流效率基本为</a:t>
            </a:r>
            <a:r>
              <a:rPr lang="en-US" altLang="zh-CN" kern="100" dirty="0">
                <a:latin typeface="等线" panose="02010600030101010101" pitchFamily="2" charset="-122"/>
                <a:ea typeface="等线" panose="02010600030101010101" pitchFamily="2" charset="-122"/>
                <a:cs typeface="Times New Roman" panose="02020603050405020304" pitchFamily="18" charset="0"/>
              </a:rPr>
              <a:t>100%</a:t>
            </a:r>
            <a:r>
              <a:rPr lang="zh-CN" altLang="en-US" kern="100" dirty="0">
                <a:latin typeface="等线" panose="02010600030101010101" pitchFamily="2" charset="-122"/>
                <a:ea typeface="等线" panose="02010600030101010101" pitchFamily="2" charset="-122"/>
                <a:cs typeface="Times New Roman" panose="02020603050405020304" pitchFamily="18" charset="0"/>
              </a:rPr>
              <a:t>，所以在本实验中</a:t>
            </a:r>
            <a:r>
              <a:rPr lang="zh-CN" altLang="zh-CN" kern="100" dirty="0">
                <a:latin typeface="等线" panose="02010600030101010101" pitchFamily="2" charset="-122"/>
                <a:ea typeface="等线" panose="02010600030101010101" pitchFamily="2" charset="-122"/>
                <a:cs typeface="Times New Roman" panose="02020603050405020304" pitchFamily="18" charset="0"/>
              </a:rPr>
              <a:t>电解</a:t>
            </a:r>
            <a:r>
              <a:rPr lang="en-US" altLang="zh-CN" kern="100" dirty="0">
                <a:latin typeface="等线" panose="02010600030101010101" pitchFamily="2" charset="-122"/>
                <a:ea typeface="等线" panose="02010600030101010101" pitchFamily="2" charset="-122"/>
                <a:cs typeface="Times New Roman" panose="02020603050405020304" pitchFamily="18" charset="0"/>
              </a:rPr>
              <a:t>CO2</a:t>
            </a:r>
            <a:r>
              <a:rPr lang="zh-CN" altLang="zh-CN" kern="100" dirty="0">
                <a:latin typeface="等线" panose="02010600030101010101" pitchFamily="2" charset="-122"/>
                <a:ea typeface="等线" panose="02010600030101010101" pitchFamily="2" charset="-122"/>
                <a:cs typeface="Times New Roman" panose="02020603050405020304" pitchFamily="18" charset="0"/>
              </a:rPr>
              <a:t>生成</a:t>
            </a:r>
            <a:r>
              <a:rPr lang="en-US" altLang="zh-CN" kern="100" dirty="0">
                <a:latin typeface="等线" panose="02010600030101010101" pitchFamily="2" charset="-122"/>
                <a:ea typeface="等线" panose="02010600030101010101" pitchFamily="2" charset="-122"/>
                <a:cs typeface="Times New Roman" panose="02020603050405020304" pitchFamily="18" charset="0"/>
              </a:rPr>
              <a:t>CO</a:t>
            </a:r>
            <a:r>
              <a:rPr lang="zh-CN" altLang="zh-CN" kern="100" dirty="0">
                <a:latin typeface="等线" panose="02010600030101010101" pitchFamily="2" charset="-122"/>
                <a:ea typeface="等线" panose="02010600030101010101" pitchFamily="2" charset="-122"/>
                <a:cs typeface="Times New Roman" panose="02020603050405020304" pitchFamily="18" charset="0"/>
              </a:rPr>
              <a:t>的速率可以通过法拉第公式定量计算得到，计算的公式如下：</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C8A2184-41EC-45A3-9119-F57F13ED851D}"/>
                  </a:ext>
                </a:extLst>
              </p:cNvPr>
              <p:cNvSpPr/>
              <p:nvPr/>
            </p:nvSpPr>
            <p:spPr>
              <a:xfrm>
                <a:off x="1259632" y="2799849"/>
                <a:ext cx="6407691" cy="6127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b="0" i="1" smtClean="0">
                              <a:latin typeface="Cambria Math" panose="02040503050406030204" pitchFamily="18" charset="0"/>
                            </a:rPr>
                            <m:t>𝐶𝑂</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𝐼</m:t>
                          </m:r>
                          <m:r>
                            <a:rPr lang="en-US" altLang="zh-CN" i="1">
                              <a:latin typeface="Cambria Math" panose="02040503050406030204" pitchFamily="18" charset="0"/>
                            </a:rPr>
                            <m:t>∗22.4∗1000∗3600</m:t>
                          </m:r>
                        </m:num>
                        <m:den>
                          <m:r>
                            <a:rPr lang="en-US" altLang="zh-CN" i="1">
                              <a:latin typeface="Cambria Math" panose="02040503050406030204" pitchFamily="18" charset="0"/>
                            </a:rPr>
                            <m:t>2∗96485</m:t>
                          </m:r>
                        </m:den>
                      </m:f>
                      <m:r>
                        <a:rPr lang="en-US" altLang="zh-CN" i="1">
                          <a:latin typeface="Cambria Math" panose="02040503050406030204" pitchFamily="18" charset="0"/>
                        </a:rPr>
                        <m:t>=</m:t>
                      </m:r>
                      <m:r>
                        <a:rPr lang="en-US" altLang="zh-CN" i="1">
                          <a:latin typeface="Cambria Math" panose="02040503050406030204" pitchFamily="18" charset="0"/>
                        </a:rPr>
                        <m:t>𝐼</m:t>
                      </m:r>
                      <m:r>
                        <a:rPr lang="en-US" altLang="zh-CN" i="1">
                          <a:latin typeface="Cambria Math" panose="02040503050406030204" pitchFamily="18" charset="0"/>
                        </a:rPr>
                        <m:t>∗418(</m:t>
                      </m:r>
                      <m:r>
                        <a:rPr lang="en-US" altLang="zh-CN" i="1">
                          <a:latin typeface="Cambria Math" panose="02040503050406030204" pitchFamily="18" charset="0"/>
                        </a:rPr>
                        <m:t>𝑚𝐿</m:t>
                      </m:r>
                      <m:sSup>
                        <m:sSupPr>
                          <m:ctrlPr>
                            <a:rPr lang="zh-CN"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−1</m:t>
                          </m:r>
                        </m:sup>
                      </m:sSup>
                      <m:r>
                        <a:rPr lang="en-US" altLang="zh-CN" i="1">
                          <a:latin typeface="Cambria Math" panose="02040503050406030204" pitchFamily="18" charset="0"/>
                        </a:rPr>
                        <m:t>𝑐</m:t>
                      </m:r>
                      <m:sSup>
                        <m:sSupPr>
                          <m:ctrlPr>
                            <a:rPr lang="zh-CN"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r>
                        <a:rPr lang="en-US" altLang="zh-CN" i="1">
                          <a:latin typeface="Cambria Math" panose="02040503050406030204" pitchFamily="18" charset="0"/>
                        </a:rPr>
                        <m:t>)</m:t>
                      </m:r>
                    </m:oMath>
                  </m:oMathPara>
                </a14:m>
                <a:endParaRPr lang="zh-CN" altLang="en-US" dirty="0"/>
              </a:p>
            </p:txBody>
          </p:sp>
        </mc:Choice>
        <mc:Fallback xmlns="">
          <p:sp>
            <p:nvSpPr>
              <p:cNvPr id="3" name="矩形 2">
                <a:extLst>
                  <a:ext uri="{FF2B5EF4-FFF2-40B4-BE49-F238E27FC236}">
                    <a16:creationId xmlns:a16="http://schemas.microsoft.com/office/drawing/2014/main" id="{6C8A2184-41EC-45A3-9119-F57F13ED851D}"/>
                  </a:ext>
                </a:extLst>
              </p:cNvPr>
              <p:cNvSpPr>
                <a:spLocks noRot="1" noChangeAspect="1" noMove="1" noResize="1" noEditPoints="1" noAdjustHandles="1" noChangeArrowheads="1" noChangeShapeType="1" noTextEdit="1"/>
              </p:cNvSpPr>
              <p:nvPr/>
            </p:nvSpPr>
            <p:spPr>
              <a:xfrm>
                <a:off x="1259632" y="2799849"/>
                <a:ext cx="6407691" cy="612796"/>
              </a:xfrm>
              <a:prstGeom prst="rect">
                <a:avLst/>
              </a:prstGeom>
              <a:blipFill>
                <a:blip r:embed="rId2"/>
                <a:stretch>
                  <a:fillRect/>
                </a:stretch>
              </a:blipFill>
            </p:spPr>
            <p:txBody>
              <a:bodyPr/>
              <a:lstStyle/>
              <a:p>
                <a:r>
                  <a:rPr lang="zh-CN" altLang="en-US">
                    <a:noFill/>
                  </a:rPr>
                  <a:t> </a:t>
                </a:r>
              </a:p>
            </p:txBody>
          </p:sp>
        </mc:Fallback>
      </mc:AlternateContent>
      <p:sp>
        <p:nvSpPr>
          <p:cNvPr id="9" name="Rectangle 40">
            <a:extLst>
              <a:ext uri="{FF2B5EF4-FFF2-40B4-BE49-F238E27FC236}">
                <a16:creationId xmlns:a16="http://schemas.microsoft.com/office/drawing/2014/main" id="{FF1E7B3E-F94C-4649-802C-6051A2AF5816}"/>
              </a:ext>
            </a:extLst>
          </p:cNvPr>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0" name="矩形 9">
            <a:extLst>
              <a:ext uri="{FF2B5EF4-FFF2-40B4-BE49-F238E27FC236}">
                <a16:creationId xmlns:a16="http://schemas.microsoft.com/office/drawing/2014/main" id="{EB598D2F-E4EA-4D1B-B26F-2C822EB4E020}"/>
              </a:ext>
            </a:extLst>
          </p:cNvPr>
          <p:cNvSpPr/>
          <p:nvPr/>
        </p:nvSpPr>
        <p:spPr>
          <a:xfrm>
            <a:off x="2211830" y="172549"/>
            <a:ext cx="5816554"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SOEC</a:t>
            </a:r>
            <a:r>
              <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a:t>
            </a:r>
            <a:r>
              <a:rPr lang="zh-CN" altLang="zh-CN" sz="2000" dirty="0"/>
              <a:t>电流密度</a:t>
            </a:r>
            <a:r>
              <a:rPr lang="en-US" altLang="zh-CN" sz="2000" dirty="0"/>
              <a:t>-</a:t>
            </a:r>
            <a:r>
              <a:rPr lang="zh-CN" altLang="en-US" sz="2000" dirty="0"/>
              <a:t>电压</a:t>
            </a:r>
            <a:r>
              <a:rPr lang="zh-CN" altLang="zh-CN" sz="2000" dirty="0"/>
              <a:t>密度</a:t>
            </a:r>
            <a:r>
              <a:rPr lang="zh-CN" altLang="en-US" sz="2000" dirty="0"/>
              <a:t>（</a:t>
            </a:r>
            <a:r>
              <a:rPr lang="en-US" altLang="zh-CN" sz="2000" dirty="0"/>
              <a:t>I-V</a:t>
            </a:r>
            <a:r>
              <a:rPr lang="zh-CN" altLang="en-US" sz="2000" dirty="0"/>
              <a:t>）</a:t>
            </a:r>
            <a:endPar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2" name="Freeform 34">
            <a:extLst>
              <a:ext uri="{FF2B5EF4-FFF2-40B4-BE49-F238E27FC236}">
                <a16:creationId xmlns:a16="http://schemas.microsoft.com/office/drawing/2014/main" id="{FEE58E6D-2954-42E8-B79B-64DAFFF6954B}"/>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4" name="Oval 35">
            <a:extLst>
              <a:ext uri="{FF2B5EF4-FFF2-40B4-BE49-F238E27FC236}">
                <a16:creationId xmlns:a16="http://schemas.microsoft.com/office/drawing/2014/main" id="{31A0D835-978B-4FAA-9C9A-FF50F6588FE5}"/>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5" name="Freeform 13">
            <a:extLst>
              <a:ext uri="{FF2B5EF4-FFF2-40B4-BE49-F238E27FC236}">
                <a16:creationId xmlns:a16="http://schemas.microsoft.com/office/drawing/2014/main" id="{B77ADDB8-4D1A-4D89-9D79-833F4BA5EB11}"/>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260654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816554"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SOEC</a:t>
            </a:r>
            <a:r>
              <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a:t>
            </a:r>
            <a:r>
              <a:rPr lang="zh-CN" altLang="zh-CN" sz="2000" dirty="0"/>
              <a:t>电流密度</a:t>
            </a:r>
            <a:r>
              <a:rPr lang="en-US" altLang="zh-CN" sz="2000" dirty="0"/>
              <a:t>-</a:t>
            </a:r>
            <a:r>
              <a:rPr lang="zh-CN" altLang="en-US" sz="2000" dirty="0"/>
              <a:t>电压</a:t>
            </a:r>
            <a:r>
              <a:rPr lang="zh-CN" altLang="zh-CN" sz="2000" dirty="0"/>
              <a:t>密度</a:t>
            </a:r>
            <a:r>
              <a:rPr lang="zh-CN" altLang="en-US" sz="2000" dirty="0"/>
              <a:t>（</a:t>
            </a:r>
            <a:r>
              <a:rPr lang="en-US" altLang="zh-CN" sz="2000" dirty="0"/>
              <a:t>I-V</a:t>
            </a:r>
            <a:r>
              <a:rPr lang="zh-CN" altLang="en-US" sz="2000" dirty="0"/>
              <a:t>）</a:t>
            </a:r>
            <a:endPar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graphicFrame>
        <p:nvGraphicFramePr>
          <p:cNvPr id="8" name="表格 7">
            <a:extLst>
              <a:ext uri="{FF2B5EF4-FFF2-40B4-BE49-F238E27FC236}">
                <a16:creationId xmlns:a16="http://schemas.microsoft.com/office/drawing/2014/main" id="{81CB90DF-F2C9-4D4B-8732-298813E6B7EC}"/>
              </a:ext>
            </a:extLst>
          </p:cNvPr>
          <p:cNvGraphicFramePr>
            <a:graphicFrameLocks noGrp="1"/>
          </p:cNvGraphicFramePr>
          <p:nvPr>
            <p:extLst>
              <p:ext uri="{D42A27DB-BD31-4B8C-83A1-F6EECF244321}">
                <p14:modId xmlns:p14="http://schemas.microsoft.com/office/powerpoint/2010/main" val="3800473205"/>
              </p:ext>
            </p:extLst>
          </p:nvPr>
        </p:nvGraphicFramePr>
        <p:xfrm>
          <a:off x="5004048" y="1491630"/>
          <a:ext cx="4032447" cy="2672222"/>
        </p:xfrm>
        <a:graphic>
          <a:graphicData uri="http://schemas.openxmlformats.org/drawingml/2006/table">
            <a:tbl>
              <a:tblPr firstRow="1" bandRow="1">
                <a:tableStyleId>{5C22544A-7EE6-4342-B048-85BDC9FD1C3A}</a:tableStyleId>
              </a:tblPr>
              <a:tblGrid>
                <a:gridCol w="1173551">
                  <a:extLst>
                    <a:ext uri="{9D8B030D-6E8A-4147-A177-3AD203B41FA5}">
                      <a16:colId xmlns:a16="http://schemas.microsoft.com/office/drawing/2014/main" val="2587225391"/>
                    </a:ext>
                  </a:extLst>
                </a:gridCol>
                <a:gridCol w="1281574">
                  <a:extLst>
                    <a:ext uri="{9D8B030D-6E8A-4147-A177-3AD203B41FA5}">
                      <a16:colId xmlns:a16="http://schemas.microsoft.com/office/drawing/2014/main" val="2188605010"/>
                    </a:ext>
                  </a:extLst>
                </a:gridCol>
                <a:gridCol w="1577322">
                  <a:extLst>
                    <a:ext uri="{9D8B030D-6E8A-4147-A177-3AD203B41FA5}">
                      <a16:colId xmlns:a16="http://schemas.microsoft.com/office/drawing/2014/main" val="2070097018"/>
                    </a:ext>
                  </a:extLst>
                </a:gridCol>
              </a:tblGrid>
              <a:tr h="720080">
                <a:tc>
                  <a:txBody>
                    <a:bodyPr/>
                    <a:lstStyle/>
                    <a:p>
                      <a:pPr algn="ctr">
                        <a:lnSpc>
                          <a:spcPct val="100000"/>
                        </a:lnSpc>
                      </a:pPr>
                      <a:r>
                        <a:rPr lang="zh-CN" altLang="en-US" sz="1400" dirty="0"/>
                        <a:t>温度</a:t>
                      </a:r>
                      <a:r>
                        <a:rPr lang="en-US" altLang="zh-CN" sz="1400" dirty="0"/>
                        <a:t>/</a:t>
                      </a:r>
                      <a:r>
                        <a:rPr lang="zh-CN" altLang="en-US" sz="1400" dirty="0"/>
                        <a:t>℃</a:t>
                      </a:r>
                    </a:p>
                  </a:txBody>
                  <a:tcPr/>
                </a:tc>
                <a:tc>
                  <a:txBody>
                    <a:bodyPr/>
                    <a:lstStyle/>
                    <a:p>
                      <a:pPr algn="ctr">
                        <a:lnSpc>
                          <a:spcPct val="100000"/>
                        </a:lnSpc>
                      </a:pPr>
                      <a:r>
                        <a:rPr lang="en-US" altLang="zh-CN" sz="1400" baseline="0" dirty="0"/>
                        <a:t>1.3V</a:t>
                      </a:r>
                      <a:r>
                        <a:rPr lang="zh-CN" altLang="en-US" sz="1400" baseline="0" dirty="0"/>
                        <a:t>时电流密度</a:t>
                      </a:r>
                      <a:r>
                        <a:rPr lang="en-US" altLang="zh-CN" sz="1400" dirty="0"/>
                        <a:t>/</a:t>
                      </a:r>
                      <a:r>
                        <a:rPr lang="en-US" altLang="zh-CN" sz="1400" dirty="0">
                          <a:latin typeface="+mn-lt"/>
                        </a:rPr>
                        <a:t>mA·cm</a:t>
                      </a:r>
                      <a:r>
                        <a:rPr lang="en-US" altLang="zh-CN" sz="1400" baseline="30000" dirty="0">
                          <a:latin typeface="+mn-lt"/>
                        </a:rPr>
                        <a:t>-2</a:t>
                      </a:r>
                      <a:endParaRPr lang="zh-CN" altLang="en-US" sz="1400" baseline="0" dirty="0">
                        <a:latin typeface="+mn-lt"/>
                      </a:endParaRPr>
                    </a:p>
                  </a:txBody>
                  <a:tcPr/>
                </a:tc>
                <a:tc>
                  <a:txBody>
                    <a:bodyPr/>
                    <a:lstStyle/>
                    <a:p>
                      <a:pPr algn="ctr">
                        <a:lnSpc>
                          <a:spcPct val="100000"/>
                        </a:lnSpc>
                      </a:pPr>
                      <a:r>
                        <a:rPr lang="en-US" altLang="zh-CN" sz="1400" dirty="0"/>
                        <a:t>1.3V</a:t>
                      </a:r>
                      <a:r>
                        <a:rPr lang="zh-CN" altLang="en-US" sz="1400" dirty="0"/>
                        <a:t>时</a:t>
                      </a:r>
                      <a:r>
                        <a:rPr lang="en-US" altLang="zh-CN" sz="1400" dirty="0"/>
                        <a:t>CO</a:t>
                      </a:r>
                      <a:r>
                        <a:rPr lang="zh-CN" altLang="en-US" sz="1400" dirty="0"/>
                        <a:t>生成速率</a:t>
                      </a:r>
                      <a:r>
                        <a:rPr lang="en-US" altLang="zh-CN" sz="1400" dirty="0"/>
                        <a:t>/mLh</a:t>
                      </a:r>
                      <a:r>
                        <a:rPr lang="en-US" altLang="zh-CN" sz="1400" baseline="30000" dirty="0"/>
                        <a:t>-1</a:t>
                      </a:r>
                      <a:r>
                        <a:rPr lang="en-US" altLang="zh-CN" sz="1400" dirty="0"/>
                        <a:t>cm</a:t>
                      </a:r>
                      <a:r>
                        <a:rPr lang="en-US" altLang="zh-CN" sz="1400" baseline="30000" dirty="0"/>
                        <a:t>-2</a:t>
                      </a:r>
                      <a:endParaRPr lang="zh-CN" altLang="en-US" sz="1400" b="1" kern="1200" dirty="0">
                        <a:solidFill>
                          <a:schemeClr val="lt1"/>
                        </a:solidFill>
                        <a:latin typeface="+mn-lt"/>
                        <a:ea typeface="+mn-ea"/>
                        <a:cs typeface="Times New Roman" panose="02020603050405020304" pitchFamily="18" charset="0"/>
                      </a:endParaRPr>
                    </a:p>
                  </a:txBody>
                  <a:tcPr/>
                </a:tc>
                <a:extLst>
                  <a:ext uri="{0D108BD9-81ED-4DB2-BD59-A6C34878D82A}">
                    <a16:rowId xmlns:a16="http://schemas.microsoft.com/office/drawing/2014/main" val="3890419885"/>
                  </a:ext>
                </a:extLst>
              </a:tr>
              <a:tr h="614085">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7.12</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2.976</a:t>
                      </a:r>
                      <a:endParaRPr lang="zh-CN" altLang="en-US" dirty="0"/>
                    </a:p>
                  </a:txBody>
                  <a:tcPr/>
                </a:tc>
                <a:extLst>
                  <a:ext uri="{0D108BD9-81ED-4DB2-BD59-A6C34878D82A}">
                    <a16:rowId xmlns:a16="http://schemas.microsoft.com/office/drawing/2014/main" val="818535521"/>
                  </a:ext>
                </a:extLst>
              </a:tr>
              <a:tr h="602141">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3.28</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1.368</a:t>
                      </a:r>
                      <a:endParaRPr lang="zh-CN" altLang="en-US" dirty="0"/>
                    </a:p>
                  </a:txBody>
                  <a:tcPr/>
                </a:tc>
                <a:extLst>
                  <a:ext uri="{0D108BD9-81ED-4DB2-BD59-A6C34878D82A}">
                    <a16:rowId xmlns:a16="http://schemas.microsoft.com/office/drawing/2014/main" val="3166489467"/>
                  </a:ext>
                </a:extLst>
              </a:tr>
              <a:tr h="724476">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1.96</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0.816</a:t>
                      </a:r>
                      <a:endParaRPr lang="zh-CN" altLang="en-US" dirty="0"/>
                    </a:p>
                  </a:txBody>
                  <a:tcPr/>
                </a:tc>
                <a:extLst>
                  <a:ext uri="{0D108BD9-81ED-4DB2-BD59-A6C34878D82A}">
                    <a16:rowId xmlns:a16="http://schemas.microsoft.com/office/drawing/2014/main" val="4011243946"/>
                  </a:ext>
                </a:extLst>
              </a:tr>
            </a:tbl>
          </a:graphicData>
        </a:graphic>
      </p:graphicFrame>
      <p:pic>
        <p:nvPicPr>
          <p:cNvPr id="3" name="图片 2">
            <a:extLst>
              <a:ext uri="{FF2B5EF4-FFF2-40B4-BE49-F238E27FC236}">
                <a16:creationId xmlns:a16="http://schemas.microsoft.com/office/drawing/2014/main" id="{F7659563-5DA3-481C-9C5D-A38FFBEF4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31590"/>
            <a:ext cx="4534351" cy="3531900"/>
          </a:xfrm>
          <a:prstGeom prst="rect">
            <a:avLst/>
          </a:prstGeom>
        </p:spPr>
      </p:pic>
    </p:spTree>
    <p:extLst>
      <p:ext uri="{BB962C8B-B14F-4D97-AF65-F5344CB8AC3E}">
        <p14:creationId xmlns:p14="http://schemas.microsoft.com/office/powerpoint/2010/main" val="2903833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816554"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SOEC</a:t>
            </a:r>
            <a:r>
              <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a:t>
            </a:r>
            <a:r>
              <a:rPr lang="zh-CN" altLang="zh-CN" sz="2000" dirty="0"/>
              <a:t>电流密度</a:t>
            </a:r>
            <a:r>
              <a:rPr lang="en-US" altLang="zh-CN" sz="2000" dirty="0"/>
              <a:t>-</a:t>
            </a:r>
            <a:r>
              <a:rPr lang="zh-CN" altLang="en-US" sz="2000" dirty="0"/>
              <a:t>电压</a:t>
            </a:r>
            <a:r>
              <a:rPr lang="zh-CN" altLang="zh-CN" sz="2000" dirty="0"/>
              <a:t>密度</a:t>
            </a:r>
            <a:r>
              <a:rPr lang="zh-CN" altLang="en-US" sz="2000" dirty="0"/>
              <a:t>（</a:t>
            </a:r>
            <a:r>
              <a:rPr lang="en-US" altLang="zh-CN" sz="2000" dirty="0"/>
              <a:t>I-V</a:t>
            </a:r>
            <a:r>
              <a:rPr lang="zh-CN" altLang="en-US" sz="2000" dirty="0"/>
              <a:t>）</a:t>
            </a:r>
            <a:endPar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3" name="图片 2">
            <a:extLst>
              <a:ext uri="{FF2B5EF4-FFF2-40B4-BE49-F238E27FC236}">
                <a16:creationId xmlns:a16="http://schemas.microsoft.com/office/drawing/2014/main" id="{6CAD2129-262B-4E3C-99D1-A178EEAF4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761945"/>
            <a:ext cx="5328592" cy="4185138"/>
          </a:xfrm>
          <a:prstGeom prst="rect">
            <a:avLst/>
          </a:prstGeom>
        </p:spPr>
      </p:pic>
      <p:graphicFrame>
        <p:nvGraphicFramePr>
          <p:cNvPr id="9" name="表格 8">
            <a:extLst>
              <a:ext uri="{FF2B5EF4-FFF2-40B4-BE49-F238E27FC236}">
                <a16:creationId xmlns:a16="http://schemas.microsoft.com/office/drawing/2014/main" id="{E5ABE068-8AD3-43AE-9F94-E7DC62FB06C4}"/>
              </a:ext>
            </a:extLst>
          </p:cNvPr>
          <p:cNvGraphicFramePr>
            <a:graphicFrameLocks noGrp="1"/>
          </p:cNvGraphicFramePr>
          <p:nvPr>
            <p:extLst>
              <p:ext uri="{D42A27DB-BD31-4B8C-83A1-F6EECF244321}">
                <p14:modId xmlns:p14="http://schemas.microsoft.com/office/powerpoint/2010/main" val="3097187011"/>
              </p:ext>
            </p:extLst>
          </p:nvPr>
        </p:nvGraphicFramePr>
        <p:xfrm>
          <a:off x="5004048" y="1491630"/>
          <a:ext cx="4032447" cy="2672222"/>
        </p:xfrm>
        <a:graphic>
          <a:graphicData uri="http://schemas.openxmlformats.org/drawingml/2006/table">
            <a:tbl>
              <a:tblPr firstRow="1" bandRow="1">
                <a:tableStyleId>{5C22544A-7EE6-4342-B048-85BDC9FD1C3A}</a:tableStyleId>
              </a:tblPr>
              <a:tblGrid>
                <a:gridCol w="1173551">
                  <a:extLst>
                    <a:ext uri="{9D8B030D-6E8A-4147-A177-3AD203B41FA5}">
                      <a16:colId xmlns:a16="http://schemas.microsoft.com/office/drawing/2014/main" val="2587225391"/>
                    </a:ext>
                  </a:extLst>
                </a:gridCol>
                <a:gridCol w="1281574">
                  <a:extLst>
                    <a:ext uri="{9D8B030D-6E8A-4147-A177-3AD203B41FA5}">
                      <a16:colId xmlns:a16="http://schemas.microsoft.com/office/drawing/2014/main" val="2188605010"/>
                    </a:ext>
                  </a:extLst>
                </a:gridCol>
                <a:gridCol w="1577322">
                  <a:extLst>
                    <a:ext uri="{9D8B030D-6E8A-4147-A177-3AD203B41FA5}">
                      <a16:colId xmlns:a16="http://schemas.microsoft.com/office/drawing/2014/main" val="2070097018"/>
                    </a:ext>
                  </a:extLst>
                </a:gridCol>
              </a:tblGrid>
              <a:tr h="720080">
                <a:tc>
                  <a:txBody>
                    <a:bodyPr/>
                    <a:lstStyle/>
                    <a:p>
                      <a:pPr algn="ctr">
                        <a:lnSpc>
                          <a:spcPct val="100000"/>
                        </a:lnSpc>
                      </a:pPr>
                      <a:r>
                        <a:rPr lang="zh-CN" altLang="en-US" sz="1400" dirty="0"/>
                        <a:t>温度</a:t>
                      </a:r>
                      <a:r>
                        <a:rPr lang="en-US" altLang="zh-CN" sz="1400" dirty="0"/>
                        <a:t>/</a:t>
                      </a:r>
                      <a:r>
                        <a:rPr lang="zh-CN" altLang="en-US" sz="1400" dirty="0"/>
                        <a:t>℃</a:t>
                      </a:r>
                    </a:p>
                  </a:txBody>
                  <a:tcPr/>
                </a:tc>
                <a:tc>
                  <a:txBody>
                    <a:bodyPr/>
                    <a:lstStyle/>
                    <a:p>
                      <a:pPr algn="ctr">
                        <a:lnSpc>
                          <a:spcPct val="100000"/>
                        </a:lnSpc>
                      </a:pPr>
                      <a:r>
                        <a:rPr lang="en-US" altLang="zh-CN" sz="1400" baseline="0" dirty="0"/>
                        <a:t>1.3V</a:t>
                      </a:r>
                      <a:r>
                        <a:rPr lang="zh-CN" altLang="en-US" sz="1400" baseline="0" dirty="0"/>
                        <a:t>时电流密度</a:t>
                      </a:r>
                      <a:r>
                        <a:rPr lang="en-US" altLang="zh-CN" sz="1400" dirty="0"/>
                        <a:t>/</a:t>
                      </a:r>
                      <a:r>
                        <a:rPr lang="en-US" altLang="zh-CN" sz="1400" dirty="0">
                          <a:latin typeface="+mn-lt"/>
                        </a:rPr>
                        <a:t>mA·cm</a:t>
                      </a:r>
                      <a:r>
                        <a:rPr lang="en-US" altLang="zh-CN" sz="1400" baseline="30000" dirty="0">
                          <a:latin typeface="+mn-lt"/>
                        </a:rPr>
                        <a:t>-2</a:t>
                      </a:r>
                      <a:endParaRPr lang="zh-CN" altLang="en-US" sz="1400" baseline="0" dirty="0">
                        <a:latin typeface="+mn-lt"/>
                      </a:endParaRPr>
                    </a:p>
                  </a:txBody>
                  <a:tcPr/>
                </a:tc>
                <a:tc>
                  <a:txBody>
                    <a:bodyPr/>
                    <a:lstStyle/>
                    <a:p>
                      <a:pPr algn="ctr">
                        <a:lnSpc>
                          <a:spcPct val="100000"/>
                        </a:lnSpc>
                      </a:pPr>
                      <a:r>
                        <a:rPr lang="en-US" altLang="zh-CN" sz="1400" dirty="0"/>
                        <a:t>1.3V</a:t>
                      </a:r>
                      <a:r>
                        <a:rPr lang="zh-CN" altLang="en-US" sz="1400" dirty="0"/>
                        <a:t>时</a:t>
                      </a:r>
                      <a:r>
                        <a:rPr lang="en-US" altLang="zh-CN" sz="1400" dirty="0"/>
                        <a:t>CO</a:t>
                      </a:r>
                      <a:r>
                        <a:rPr lang="zh-CN" altLang="en-US" sz="1400" dirty="0"/>
                        <a:t>生成速率</a:t>
                      </a:r>
                      <a:r>
                        <a:rPr lang="en-US" altLang="zh-CN" sz="1400" dirty="0"/>
                        <a:t>/mLh</a:t>
                      </a:r>
                      <a:r>
                        <a:rPr lang="en-US" altLang="zh-CN" sz="1400" baseline="30000" dirty="0"/>
                        <a:t>-1</a:t>
                      </a:r>
                      <a:r>
                        <a:rPr lang="en-US" altLang="zh-CN" sz="1400" dirty="0"/>
                        <a:t>cm</a:t>
                      </a:r>
                      <a:r>
                        <a:rPr lang="en-US" altLang="zh-CN" sz="1400" baseline="30000" dirty="0"/>
                        <a:t>-2</a:t>
                      </a:r>
                      <a:endParaRPr lang="zh-CN" altLang="en-US" sz="1400" b="1" kern="1200" dirty="0">
                        <a:solidFill>
                          <a:schemeClr val="lt1"/>
                        </a:solidFill>
                        <a:latin typeface="+mn-lt"/>
                        <a:ea typeface="+mn-ea"/>
                        <a:cs typeface="Times New Roman" panose="02020603050405020304" pitchFamily="18" charset="0"/>
                      </a:endParaRPr>
                    </a:p>
                  </a:txBody>
                  <a:tcPr/>
                </a:tc>
                <a:extLst>
                  <a:ext uri="{0D108BD9-81ED-4DB2-BD59-A6C34878D82A}">
                    <a16:rowId xmlns:a16="http://schemas.microsoft.com/office/drawing/2014/main" val="3890419885"/>
                  </a:ext>
                </a:extLst>
              </a:tr>
              <a:tr h="614085">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456.8</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5.61</a:t>
                      </a:r>
                      <a:endParaRPr lang="zh-CN" altLang="en-US" dirty="0"/>
                    </a:p>
                  </a:txBody>
                  <a:tcPr/>
                </a:tc>
                <a:extLst>
                  <a:ext uri="{0D108BD9-81ED-4DB2-BD59-A6C34878D82A}">
                    <a16:rowId xmlns:a16="http://schemas.microsoft.com/office/drawing/2014/main" val="818535521"/>
                  </a:ext>
                </a:extLst>
              </a:tr>
              <a:tr h="602141">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316.4</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132.24</a:t>
                      </a:r>
                      <a:endParaRPr lang="zh-CN" altLang="en-US" dirty="0"/>
                    </a:p>
                  </a:txBody>
                  <a:tcPr/>
                </a:tc>
                <a:extLst>
                  <a:ext uri="{0D108BD9-81ED-4DB2-BD59-A6C34878D82A}">
                    <a16:rowId xmlns:a16="http://schemas.microsoft.com/office/drawing/2014/main" val="3166489467"/>
                  </a:ext>
                </a:extLst>
              </a:tr>
              <a:tr h="724476">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285.6</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119.4</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412259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154" name="Freeform 34"/>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155" name="Oval 35"/>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p:cNvSpPr>
            <a:spLocks noEditPoints="1"/>
          </p:cNvSpPr>
          <p:nvPr/>
        </p:nvSpPr>
        <p:spPr bwMode="auto">
          <a:xfrm>
            <a:off x="639454" y="178238"/>
            <a:ext cx="431027" cy="35795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67744" y="172549"/>
            <a:ext cx="3314021" cy="461665"/>
          </a:xfrm>
          <a:prstGeom prst="rect">
            <a:avLst/>
          </a:prstGeom>
        </p:spPr>
        <p:txBody>
          <a:bodyPr wrap="square">
            <a:spAutoFit/>
          </a:bodyPr>
          <a:lstStyle/>
          <a:p>
            <a:pPr lvl="0">
              <a:defRPr/>
            </a:pPr>
            <a:r>
              <a:rPr lang="en-US" altLang="zh-CN" sz="2400" b="1" dirty="0"/>
              <a:t>1.</a:t>
            </a:r>
            <a:r>
              <a:rPr lang="zh-CN" altLang="en-US" sz="2400" b="1" dirty="0"/>
              <a:t>绪论</a:t>
            </a:r>
            <a:r>
              <a:rPr lang="en-US" altLang="zh-CN" sz="2400" b="1" dirty="0"/>
              <a:t>——</a:t>
            </a:r>
            <a:r>
              <a:rPr lang="zh-CN" altLang="en-US" sz="2400" dirty="0"/>
              <a:t>选题背景</a:t>
            </a:r>
            <a:endParaRPr kumimoji="0" lang="zh-CN" altLang="en-US" sz="28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4F9343F-24D1-4D13-B08D-E51F493DF353}"/>
              </a:ext>
            </a:extLst>
          </p:cNvPr>
          <p:cNvSpPr txBox="1"/>
          <p:nvPr/>
        </p:nvSpPr>
        <p:spPr>
          <a:xfrm>
            <a:off x="395536" y="808301"/>
            <a:ext cx="8352928" cy="3970318"/>
          </a:xfrm>
          <a:prstGeom prst="rect">
            <a:avLst/>
          </a:prstGeom>
          <a:noFill/>
        </p:spPr>
        <p:txBody>
          <a:bodyPr wrap="square" numCol="1" rtlCol="0">
            <a:spAutoFit/>
          </a:bodyPr>
          <a:lstStyle/>
          <a:p>
            <a:pPr marL="342900" indent="-342900">
              <a:lnSpc>
                <a:spcPct val="200000"/>
              </a:lnSpc>
              <a:buFont typeface="+mj-lt"/>
              <a:buAutoNum type="arabicPeriod"/>
            </a:pPr>
            <a:r>
              <a:rPr lang="zh-CN" altLang="en-US" dirty="0"/>
              <a:t>随着工业化的进展，</a:t>
            </a:r>
            <a:r>
              <a:rPr lang="en-US" altLang="zh-CN" dirty="0"/>
              <a:t>CO</a:t>
            </a:r>
            <a:r>
              <a:rPr lang="en-US" altLang="zh-CN" baseline="-25000" dirty="0"/>
              <a:t>2</a:t>
            </a:r>
            <a:r>
              <a:rPr lang="zh-CN" altLang="en-US" dirty="0"/>
              <a:t>大量排放导致的温室效应使得地球的生态环境遭受到了严重的影响。</a:t>
            </a:r>
            <a:endParaRPr lang="en-US" altLang="zh-CN" dirty="0"/>
          </a:p>
          <a:p>
            <a:pPr marL="342900" indent="-342900">
              <a:lnSpc>
                <a:spcPct val="200000"/>
              </a:lnSpc>
              <a:buFont typeface="+mj-lt"/>
              <a:buAutoNum type="arabicPeriod"/>
            </a:pPr>
            <a:r>
              <a:rPr lang="zh-CN" altLang="en-US" dirty="0"/>
              <a:t>目前，我国的可再生能源电力存在大量过剩且能量密度低、不稳定、不连续、易随时间和气候变化的问题，严重阻碍可再生能源的大规模开发利用。</a:t>
            </a:r>
            <a:endParaRPr lang="en-US" altLang="zh-CN" dirty="0"/>
          </a:p>
          <a:p>
            <a:pPr marL="342900" indent="-342900">
              <a:lnSpc>
                <a:spcPct val="200000"/>
              </a:lnSpc>
              <a:buFont typeface="+mj-lt"/>
              <a:buAutoNum type="arabicPeriod"/>
            </a:pPr>
            <a:r>
              <a:rPr lang="zh-CN" altLang="en-US" dirty="0"/>
              <a:t>固体氧化物电解池（</a:t>
            </a:r>
            <a:r>
              <a:rPr lang="en-US" altLang="zh-CN" dirty="0"/>
              <a:t> SOEC </a:t>
            </a:r>
            <a:r>
              <a:rPr lang="zh-CN" altLang="en-US" dirty="0"/>
              <a:t>）可以利用冗余的电力将</a:t>
            </a:r>
            <a:r>
              <a:rPr lang="en-US" altLang="zh-CN" dirty="0"/>
              <a:t>CO</a:t>
            </a:r>
            <a:r>
              <a:rPr lang="en-US" altLang="zh-CN" baseline="-25000" dirty="0"/>
              <a:t>2</a:t>
            </a:r>
            <a:r>
              <a:rPr lang="zh-CN" altLang="en-US" dirty="0"/>
              <a:t>转化为有用的的合成气，既能够充分利用大量过剩的可再生能源电力，又能够很好的缓解碳排放造成的生态环境破坏的现况，做到变废为宝。</a:t>
            </a:r>
          </a:p>
        </p:txBody>
      </p:sp>
    </p:spTree>
    <p:extLst>
      <p:ext uri="{BB962C8B-B14F-4D97-AF65-F5344CB8AC3E}">
        <p14:creationId xmlns:p14="http://schemas.microsoft.com/office/powerpoint/2010/main" val="412737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816554"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SOEC</a:t>
            </a:r>
            <a:r>
              <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a:t>
            </a:r>
            <a:r>
              <a:rPr lang="zh-CN" altLang="zh-CN" sz="2000" dirty="0"/>
              <a:t>电流密度</a:t>
            </a:r>
            <a:r>
              <a:rPr lang="en-US" altLang="zh-CN" sz="2000" dirty="0"/>
              <a:t>-</a:t>
            </a:r>
            <a:r>
              <a:rPr lang="zh-CN" altLang="en-US" sz="2000" dirty="0"/>
              <a:t>电压</a:t>
            </a:r>
            <a:r>
              <a:rPr lang="zh-CN" altLang="zh-CN" sz="2000" dirty="0"/>
              <a:t>密度</a:t>
            </a:r>
            <a:r>
              <a:rPr lang="zh-CN" altLang="en-US" sz="2000" dirty="0"/>
              <a:t>（</a:t>
            </a:r>
            <a:r>
              <a:rPr lang="en-US" altLang="zh-CN" sz="2000" dirty="0"/>
              <a:t>I-V</a:t>
            </a:r>
            <a:r>
              <a:rPr lang="zh-CN" altLang="en-US" sz="2000" dirty="0"/>
              <a:t>）</a:t>
            </a:r>
            <a:endPar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3" name="图片 2">
            <a:extLst>
              <a:ext uri="{FF2B5EF4-FFF2-40B4-BE49-F238E27FC236}">
                <a16:creationId xmlns:a16="http://schemas.microsoft.com/office/drawing/2014/main" id="{621BEC2D-0444-4BC3-B657-2B5F8AF67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745208"/>
            <a:ext cx="5378711" cy="4199881"/>
          </a:xfrm>
          <a:prstGeom prst="rect">
            <a:avLst/>
          </a:prstGeom>
        </p:spPr>
      </p:pic>
      <p:graphicFrame>
        <p:nvGraphicFramePr>
          <p:cNvPr id="9" name="表格 8">
            <a:extLst>
              <a:ext uri="{FF2B5EF4-FFF2-40B4-BE49-F238E27FC236}">
                <a16:creationId xmlns:a16="http://schemas.microsoft.com/office/drawing/2014/main" id="{42A78B69-51B9-4E3F-8C22-FF128A4F0479}"/>
              </a:ext>
            </a:extLst>
          </p:cNvPr>
          <p:cNvGraphicFramePr>
            <a:graphicFrameLocks noGrp="1"/>
          </p:cNvGraphicFramePr>
          <p:nvPr>
            <p:extLst>
              <p:ext uri="{D42A27DB-BD31-4B8C-83A1-F6EECF244321}">
                <p14:modId xmlns:p14="http://schemas.microsoft.com/office/powerpoint/2010/main" val="400829633"/>
              </p:ext>
            </p:extLst>
          </p:nvPr>
        </p:nvGraphicFramePr>
        <p:xfrm>
          <a:off x="5004048" y="1491630"/>
          <a:ext cx="4032447" cy="2672222"/>
        </p:xfrm>
        <a:graphic>
          <a:graphicData uri="http://schemas.openxmlformats.org/drawingml/2006/table">
            <a:tbl>
              <a:tblPr firstRow="1" bandRow="1">
                <a:tableStyleId>{5C22544A-7EE6-4342-B048-85BDC9FD1C3A}</a:tableStyleId>
              </a:tblPr>
              <a:tblGrid>
                <a:gridCol w="1173551">
                  <a:extLst>
                    <a:ext uri="{9D8B030D-6E8A-4147-A177-3AD203B41FA5}">
                      <a16:colId xmlns:a16="http://schemas.microsoft.com/office/drawing/2014/main" val="2587225391"/>
                    </a:ext>
                  </a:extLst>
                </a:gridCol>
                <a:gridCol w="1281574">
                  <a:extLst>
                    <a:ext uri="{9D8B030D-6E8A-4147-A177-3AD203B41FA5}">
                      <a16:colId xmlns:a16="http://schemas.microsoft.com/office/drawing/2014/main" val="2188605010"/>
                    </a:ext>
                  </a:extLst>
                </a:gridCol>
                <a:gridCol w="1577322">
                  <a:extLst>
                    <a:ext uri="{9D8B030D-6E8A-4147-A177-3AD203B41FA5}">
                      <a16:colId xmlns:a16="http://schemas.microsoft.com/office/drawing/2014/main" val="2070097018"/>
                    </a:ext>
                  </a:extLst>
                </a:gridCol>
              </a:tblGrid>
              <a:tr h="720080">
                <a:tc>
                  <a:txBody>
                    <a:bodyPr/>
                    <a:lstStyle/>
                    <a:p>
                      <a:pPr algn="ctr">
                        <a:lnSpc>
                          <a:spcPct val="100000"/>
                        </a:lnSpc>
                      </a:pPr>
                      <a:r>
                        <a:rPr lang="zh-CN" altLang="en-US" sz="1400" dirty="0"/>
                        <a:t>温度</a:t>
                      </a:r>
                      <a:r>
                        <a:rPr lang="en-US" altLang="zh-CN" sz="1400" dirty="0"/>
                        <a:t>/</a:t>
                      </a:r>
                      <a:r>
                        <a:rPr lang="zh-CN" altLang="en-US" sz="1400" dirty="0"/>
                        <a:t>℃</a:t>
                      </a:r>
                    </a:p>
                  </a:txBody>
                  <a:tcPr/>
                </a:tc>
                <a:tc>
                  <a:txBody>
                    <a:bodyPr/>
                    <a:lstStyle/>
                    <a:p>
                      <a:pPr algn="ctr">
                        <a:lnSpc>
                          <a:spcPct val="100000"/>
                        </a:lnSpc>
                      </a:pPr>
                      <a:r>
                        <a:rPr lang="en-US" altLang="zh-CN" sz="1400" baseline="0" dirty="0"/>
                        <a:t>1.3V</a:t>
                      </a:r>
                      <a:r>
                        <a:rPr lang="zh-CN" altLang="en-US" sz="1400" baseline="0" dirty="0"/>
                        <a:t>时电流密度</a:t>
                      </a:r>
                      <a:r>
                        <a:rPr lang="en-US" altLang="zh-CN" sz="1400" dirty="0"/>
                        <a:t>/</a:t>
                      </a:r>
                      <a:r>
                        <a:rPr lang="en-US" altLang="zh-CN" sz="1400" dirty="0">
                          <a:latin typeface="+mn-lt"/>
                        </a:rPr>
                        <a:t>mA·cm</a:t>
                      </a:r>
                      <a:r>
                        <a:rPr lang="en-US" altLang="zh-CN" sz="1400" baseline="30000" dirty="0">
                          <a:latin typeface="+mn-lt"/>
                        </a:rPr>
                        <a:t>-2</a:t>
                      </a:r>
                      <a:endParaRPr lang="zh-CN" altLang="en-US" sz="1400" baseline="0" dirty="0">
                        <a:latin typeface="+mn-lt"/>
                      </a:endParaRPr>
                    </a:p>
                  </a:txBody>
                  <a:tcPr/>
                </a:tc>
                <a:tc>
                  <a:txBody>
                    <a:bodyPr/>
                    <a:lstStyle/>
                    <a:p>
                      <a:pPr algn="ctr">
                        <a:lnSpc>
                          <a:spcPct val="100000"/>
                        </a:lnSpc>
                      </a:pPr>
                      <a:r>
                        <a:rPr lang="en-US" altLang="zh-CN" sz="1400" dirty="0"/>
                        <a:t>1.3V</a:t>
                      </a:r>
                      <a:r>
                        <a:rPr lang="zh-CN" altLang="en-US" sz="1400" dirty="0"/>
                        <a:t>时</a:t>
                      </a:r>
                      <a:r>
                        <a:rPr lang="en-US" altLang="zh-CN" sz="1400" dirty="0"/>
                        <a:t>CO</a:t>
                      </a:r>
                      <a:r>
                        <a:rPr lang="zh-CN" altLang="en-US" sz="1400" dirty="0"/>
                        <a:t>生成速率</a:t>
                      </a:r>
                      <a:r>
                        <a:rPr lang="en-US" altLang="zh-CN" sz="1400" dirty="0"/>
                        <a:t>/mLh</a:t>
                      </a:r>
                      <a:r>
                        <a:rPr lang="en-US" altLang="zh-CN" sz="1400" baseline="30000" dirty="0"/>
                        <a:t>-1</a:t>
                      </a:r>
                      <a:r>
                        <a:rPr lang="en-US" altLang="zh-CN" sz="1400" dirty="0"/>
                        <a:t>cm</a:t>
                      </a:r>
                      <a:r>
                        <a:rPr lang="en-US" altLang="zh-CN" sz="1400" baseline="30000" dirty="0"/>
                        <a:t>-2</a:t>
                      </a:r>
                      <a:endParaRPr lang="zh-CN" altLang="en-US" sz="1400" b="1" kern="1200" dirty="0">
                        <a:solidFill>
                          <a:schemeClr val="lt1"/>
                        </a:solidFill>
                        <a:latin typeface="+mn-lt"/>
                        <a:ea typeface="+mn-ea"/>
                        <a:cs typeface="Times New Roman" panose="02020603050405020304" pitchFamily="18" charset="0"/>
                      </a:endParaRPr>
                    </a:p>
                  </a:txBody>
                  <a:tcPr/>
                </a:tc>
                <a:extLst>
                  <a:ext uri="{0D108BD9-81ED-4DB2-BD59-A6C34878D82A}">
                    <a16:rowId xmlns:a16="http://schemas.microsoft.com/office/drawing/2014/main" val="3890419885"/>
                  </a:ext>
                </a:extLst>
              </a:tr>
              <a:tr h="614085">
                <a:tc>
                  <a:txBody>
                    <a:bodyPr/>
                    <a:lstStyle/>
                    <a:p>
                      <a:pPr algn="ctr">
                        <a:lnSpc>
                          <a:spcPct val="150000"/>
                        </a:lnSpc>
                      </a:pPr>
                      <a:r>
                        <a:rPr lang="en-US" altLang="zh-CN" dirty="0"/>
                        <a:t>800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7.28</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3.044</a:t>
                      </a:r>
                      <a:endParaRPr lang="zh-CN" altLang="en-US" dirty="0"/>
                    </a:p>
                  </a:txBody>
                  <a:tcPr/>
                </a:tc>
                <a:extLst>
                  <a:ext uri="{0D108BD9-81ED-4DB2-BD59-A6C34878D82A}">
                    <a16:rowId xmlns:a16="http://schemas.microsoft.com/office/drawing/2014/main" val="818535521"/>
                  </a:ext>
                </a:extLst>
              </a:tr>
              <a:tr h="602141">
                <a:tc>
                  <a:txBody>
                    <a:bodyPr/>
                    <a:lstStyle/>
                    <a:p>
                      <a:pPr algn="ctr">
                        <a:lnSpc>
                          <a:spcPct val="150000"/>
                        </a:lnSpc>
                      </a:pPr>
                      <a:r>
                        <a:rPr lang="en-US" altLang="zh-CN" dirty="0"/>
                        <a:t>750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4.36</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1.824</a:t>
                      </a:r>
                      <a:endParaRPr lang="zh-CN" altLang="en-US" dirty="0"/>
                    </a:p>
                  </a:txBody>
                  <a:tcPr/>
                </a:tc>
                <a:extLst>
                  <a:ext uri="{0D108BD9-81ED-4DB2-BD59-A6C34878D82A}">
                    <a16:rowId xmlns:a16="http://schemas.microsoft.com/office/drawing/2014/main" val="3166489467"/>
                  </a:ext>
                </a:extLst>
              </a:tr>
              <a:tr h="724476">
                <a:tc>
                  <a:txBody>
                    <a:bodyPr/>
                    <a:lstStyle/>
                    <a:p>
                      <a:pPr algn="ctr">
                        <a:lnSpc>
                          <a:spcPct val="150000"/>
                        </a:lnSpc>
                      </a:pPr>
                      <a:r>
                        <a:rPr lang="en-US" altLang="zh-CN" dirty="0"/>
                        <a:t>700</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2.24</a:t>
                      </a:r>
                      <a:endParaRPr lang="zh-CN" altLang="en-US" dirty="0"/>
                    </a:p>
                  </a:txBody>
                  <a:tcPr/>
                </a:tc>
                <a:tc>
                  <a:txBody>
                    <a:bodyPr/>
                    <a:lstStyle/>
                    <a:p>
                      <a:pPr algn="ctr">
                        <a:lnSpc>
                          <a:spcPct val="150000"/>
                        </a:lnSpc>
                      </a:pPr>
                      <a:r>
                        <a:rPr lang="en-US" altLang="zh-CN" sz="1800" kern="1200" dirty="0">
                          <a:solidFill>
                            <a:schemeClr val="dk1"/>
                          </a:solidFill>
                          <a:effectLst/>
                          <a:latin typeface="+mn-lt"/>
                          <a:ea typeface="+mn-ea"/>
                          <a:cs typeface="+mn-cs"/>
                        </a:rPr>
                        <a:t>0.936</a:t>
                      </a:r>
                      <a:endParaRPr lang="zh-CN" altLang="en-US" dirty="0"/>
                    </a:p>
                  </a:txBody>
                  <a:tcPr/>
                </a:tc>
                <a:extLst>
                  <a:ext uri="{0D108BD9-81ED-4DB2-BD59-A6C34878D82A}">
                    <a16:rowId xmlns:a16="http://schemas.microsoft.com/office/drawing/2014/main" val="4011243946"/>
                  </a:ext>
                </a:extLst>
              </a:tr>
            </a:tbl>
          </a:graphicData>
        </a:graphic>
      </p:graphicFrame>
    </p:spTree>
    <p:extLst>
      <p:ext uri="{BB962C8B-B14F-4D97-AF65-F5344CB8AC3E}">
        <p14:creationId xmlns:p14="http://schemas.microsoft.com/office/powerpoint/2010/main" val="3281388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11830" y="172549"/>
            <a:ext cx="5816554" cy="400110"/>
          </a:xfrm>
          <a:prstGeom prst="rect">
            <a:avLst/>
          </a:prstGeom>
        </p:spPr>
        <p:txBody>
          <a:bodyPr wrap="square">
            <a:spAutoFit/>
          </a:bodyPr>
          <a:lstStyle/>
          <a:p>
            <a:pPr lvl="0">
              <a:defRPr/>
            </a:pPr>
            <a:r>
              <a:rPr kumimoji="0" lang="zh-CN" altLang="en-US"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实验结论</a:t>
            </a:r>
            <a:r>
              <a:rPr kumimoji="0" lang="en-US" altLang="zh-CN" sz="2000" b="1"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SOEC</a:t>
            </a:r>
            <a:r>
              <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rPr>
              <a:t>模式</a:t>
            </a:r>
            <a:r>
              <a:rPr lang="zh-CN" altLang="zh-CN" sz="2000" dirty="0"/>
              <a:t>电流密度</a:t>
            </a:r>
            <a:r>
              <a:rPr lang="en-US" altLang="zh-CN" sz="2000" dirty="0"/>
              <a:t>-</a:t>
            </a:r>
            <a:r>
              <a:rPr lang="zh-CN" altLang="en-US" sz="2000" dirty="0"/>
              <a:t>电压</a:t>
            </a:r>
            <a:r>
              <a:rPr lang="zh-CN" altLang="zh-CN" sz="2000" dirty="0"/>
              <a:t>密度</a:t>
            </a:r>
            <a:r>
              <a:rPr lang="zh-CN" altLang="en-US" sz="2000" dirty="0"/>
              <a:t>（</a:t>
            </a:r>
            <a:r>
              <a:rPr lang="en-US" altLang="zh-CN" sz="2000" dirty="0"/>
              <a:t>I-V</a:t>
            </a:r>
            <a:r>
              <a:rPr lang="zh-CN" altLang="en-US" sz="2000" dirty="0"/>
              <a:t>）</a:t>
            </a:r>
            <a:endParaRPr kumimoji="0" lang="zh-CN" altLang="en-US" sz="20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10" name="Freeform 34">
            <a:extLst>
              <a:ext uri="{FF2B5EF4-FFF2-40B4-BE49-F238E27FC236}">
                <a16:creationId xmlns:a16="http://schemas.microsoft.com/office/drawing/2014/main" id="{D8548567-B264-4232-9A57-4CF5AC729C76}"/>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AA9DC"/>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2" name="Oval 35">
            <a:extLst>
              <a:ext uri="{FF2B5EF4-FFF2-40B4-BE49-F238E27FC236}">
                <a16:creationId xmlns:a16="http://schemas.microsoft.com/office/drawing/2014/main" id="{7DDAD383-D1A2-4A7F-8417-A7718C4A4EF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a:extLst>
              <a:ext uri="{FF2B5EF4-FFF2-40B4-BE49-F238E27FC236}">
                <a16:creationId xmlns:a16="http://schemas.microsoft.com/office/drawing/2014/main" id="{82E805E8-BC6B-4BB4-9170-88C9813819FE}"/>
              </a:ext>
            </a:extLst>
          </p:cNvPr>
          <p:cNvSpPr>
            <a:spLocks noEditPoints="1"/>
          </p:cNvSpPr>
          <p:nvPr/>
        </p:nvSpPr>
        <p:spPr bwMode="auto">
          <a:xfrm>
            <a:off x="683568" y="184869"/>
            <a:ext cx="397130" cy="32980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1AA9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8" name="矩形 7">
            <a:extLst>
              <a:ext uri="{FF2B5EF4-FFF2-40B4-BE49-F238E27FC236}">
                <a16:creationId xmlns:a16="http://schemas.microsoft.com/office/drawing/2014/main" id="{C39A1555-8F86-4B01-A884-A5CB55DAF896}"/>
              </a:ext>
            </a:extLst>
          </p:cNvPr>
          <p:cNvSpPr/>
          <p:nvPr/>
        </p:nvSpPr>
        <p:spPr>
          <a:xfrm>
            <a:off x="755576" y="1635646"/>
            <a:ext cx="8062478" cy="277877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zh-CN" dirty="0"/>
              <a:t>三组电池在相同的外加电压下，随着工作温度的不断升高，电流密度也不断增大，与之相对应的</a:t>
            </a:r>
            <a:r>
              <a:rPr lang="en-US" altLang="zh-CN" dirty="0"/>
              <a:t>CO</a:t>
            </a:r>
            <a:r>
              <a:rPr lang="zh-CN" altLang="zh-CN" dirty="0"/>
              <a:t>速率也不断的增大</a:t>
            </a:r>
            <a:r>
              <a:rPr lang="en-US" altLang="zh-CN" dirty="0"/>
              <a:t>;</a:t>
            </a:r>
          </a:p>
          <a:p>
            <a:pPr marL="285750" indent="-285750">
              <a:lnSpc>
                <a:spcPct val="200000"/>
              </a:lnSpc>
              <a:buFont typeface="Arial" panose="020B0604020202020204" pitchFamily="34" charset="0"/>
              <a:buChar char="•"/>
            </a:pPr>
            <a:r>
              <a:rPr lang="en-US" altLang="zh-CN" dirty="0"/>
              <a:t>Cell2</a:t>
            </a:r>
            <a:r>
              <a:rPr lang="zh-CN" altLang="zh-CN" dirty="0"/>
              <a:t>电池由于电解质层很薄所以在外加电压为</a:t>
            </a:r>
            <a:r>
              <a:rPr lang="en-US" altLang="zh-CN" dirty="0"/>
              <a:t>1.3V</a:t>
            </a:r>
            <a:r>
              <a:rPr lang="zh-CN" altLang="zh-CN" dirty="0"/>
              <a:t>时，电流密度最大</a:t>
            </a:r>
            <a:r>
              <a:rPr lang="en-US" altLang="zh-CN" dirty="0"/>
              <a:t>; </a:t>
            </a:r>
          </a:p>
          <a:p>
            <a:pPr marL="285750" indent="-285750">
              <a:lnSpc>
                <a:spcPct val="200000"/>
              </a:lnSpc>
              <a:buFont typeface="Arial" panose="020B0604020202020204" pitchFamily="34" charset="0"/>
              <a:buChar char="•"/>
            </a:pPr>
            <a:r>
              <a:rPr lang="en-US" altLang="zh-CN" dirty="0"/>
              <a:t>Cell1</a:t>
            </a:r>
            <a:r>
              <a:rPr lang="zh-CN" altLang="zh-CN" dirty="0"/>
              <a:t>在同等的电解温度下电流密度会比</a:t>
            </a:r>
            <a:r>
              <a:rPr lang="en-US" altLang="zh-CN" dirty="0"/>
              <a:t>Cell3</a:t>
            </a:r>
            <a:r>
              <a:rPr lang="zh-CN" altLang="zh-CN" dirty="0"/>
              <a:t>小一些，</a:t>
            </a:r>
            <a:r>
              <a:rPr lang="en-US" altLang="zh-CN" dirty="0"/>
              <a:t>CO</a:t>
            </a:r>
            <a:r>
              <a:rPr lang="zh-CN" altLang="zh-CN" dirty="0"/>
              <a:t>的生成速率也小一些</a:t>
            </a:r>
            <a:r>
              <a:rPr lang="zh-CN" altLang="en-US" dirty="0"/>
              <a:t>，所以</a:t>
            </a:r>
            <a:r>
              <a:rPr lang="en-US" altLang="zh-CN" dirty="0"/>
              <a:t>SOEC</a:t>
            </a:r>
            <a:r>
              <a:rPr lang="zh-CN" altLang="en-US" dirty="0"/>
              <a:t>模式下性能比较：</a:t>
            </a:r>
            <a:r>
              <a:rPr lang="en-US" altLang="zh-CN" dirty="0"/>
              <a:t>Cell2&gt;Cell3&gt;Cell1</a:t>
            </a:r>
            <a:endParaRPr lang="zh-CN" altLang="en-US" dirty="0"/>
          </a:p>
        </p:txBody>
      </p:sp>
    </p:spTree>
    <p:extLst>
      <p:ext uri="{BB962C8B-B14F-4D97-AF65-F5344CB8AC3E}">
        <p14:creationId xmlns:p14="http://schemas.microsoft.com/office/powerpoint/2010/main" val="562948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1662114" y="0"/>
            <a:ext cx="7481887" cy="1504766"/>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154" name="Freeform 34"/>
          <p:cNvSpPr/>
          <p:nvPr/>
        </p:nvSpPr>
        <p:spPr bwMode="auto">
          <a:xfrm>
            <a:off x="1" y="0"/>
            <a:ext cx="1835695"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155" name="Oval 35"/>
          <p:cNvSpPr>
            <a:spLocks noChangeArrowheads="1"/>
          </p:cNvSpPr>
          <p:nvPr/>
        </p:nvSpPr>
        <p:spPr bwMode="auto">
          <a:xfrm>
            <a:off x="191252" y="124084"/>
            <a:ext cx="1279612" cy="1282202"/>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67744" y="565130"/>
            <a:ext cx="2087674"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w="6350">
                  <a:noFill/>
                </a:ln>
                <a:solidFill>
                  <a:srgbClr val="333333"/>
                </a:solidFill>
                <a:effectLst/>
                <a:uLnTx/>
                <a:uFillTx/>
                <a:latin typeface="Impact" pitchFamily="34" charset="0"/>
                <a:ea typeface="微软雅黑" pitchFamily="34" charset="-122"/>
                <a:cs typeface="+mn-cs"/>
              </a:rPr>
              <a:t>总结</a:t>
            </a:r>
          </a:p>
        </p:txBody>
      </p:sp>
      <p:sp>
        <p:nvSpPr>
          <p:cNvPr id="8" name="Freeform 10"/>
          <p:cNvSpPr>
            <a:spLocks noEditPoints="1"/>
          </p:cNvSpPr>
          <p:nvPr/>
        </p:nvSpPr>
        <p:spPr bwMode="auto">
          <a:xfrm>
            <a:off x="509532" y="442821"/>
            <a:ext cx="643052" cy="644728"/>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2" name="文本框 1">
            <a:extLst>
              <a:ext uri="{FF2B5EF4-FFF2-40B4-BE49-F238E27FC236}">
                <a16:creationId xmlns:a16="http://schemas.microsoft.com/office/drawing/2014/main" id="{BD8029AF-9E5E-494A-B303-AAEEBDFA5044}"/>
              </a:ext>
            </a:extLst>
          </p:cNvPr>
          <p:cNvSpPr txBox="1"/>
          <p:nvPr/>
        </p:nvSpPr>
        <p:spPr>
          <a:xfrm>
            <a:off x="509532" y="1823502"/>
            <a:ext cx="7950900" cy="2585323"/>
          </a:xfrm>
          <a:prstGeom prst="rect">
            <a:avLst/>
          </a:prstGeom>
          <a:noFill/>
        </p:spPr>
        <p:txBody>
          <a:bodyPr wrap="square" rtlCol="0">
            <a:spAutoFit/>
          </a:bodyPr>
          <a:lstStyle/>
          <a:p>
            <a:pPr marL="342900" indent="-342900">
              <a:lnSpc>
                <a:spcPct val="150000"/>
              </a:lnSpc>
              <a:buFont typeface="+mj-lt"/>
              <a:buAutoNum type="arabicPeriod"/>
            </a:pPr>
            <a:r>
              <a:rPr lang="zh-CN" altLang="zh-CN" dirty="0"/>
              <a:t>工作温度越高，</a:t>
            </a:r>
            <a:r>
              <a:rPr lang="en-US" altLang="zh-CN" dirty="0"/>
              <a:t>SOC</a:t>
            </a:r>
            <a:r>
              <a:rPr lang="zh-CN" altLang="zh-CN" dirty="0"/>
              <a:t>的总阻抗会下降，尤其是极化阻抗下降很快，同时高温下的</a:t>
            </a:r>
            <a:r>
              <a:rPr lang="en-US" altLang="zh-CN" dirty="0"/>
              <a:t>SOFC</a:t>
            </a:r>
            <a:r>
              <a:rPr lang="zh-CN" altLang="zh-CN" dirty="0"/>
              <a:t>模式和</a:t>
            </a:r>
            <a:r>
              <a:rPr lang="en-US" altLang="zh-CN" dirty="0"/>
              <a:t>SOEC</a:t>
            </a:r>
            <a:r>
              <a:rPr lang="zh-CN" altLang="zh-CN" dirty="0"/>
              <a:t>模式的电流密度也会增加</a:t>
            </a:r>
            <a:r>
              <a:rPr lang="zh-CN" altLang="en-US" dirty="0"/>
              <a:t>，所以工作温度越高</a:t>
            </a:r>
            <a:r>
              <a:rPr lang="en-US" altLang="zh-CN" dirty="0"/>
              <a:t>SOC</a:t>
            </a:r>
            <a:r>
              <a:rPr lang="zh-CN" altLang="en-US" dirty="0"/>
              <a:t>的性能越好。</a:t>
            </a:r>
            <a:endParaRPr lang="en-US" altLang="zh-CN" dirty="0"/>
          </a:p>
          <a:p>
            <a:pPr marL="342900" indent="-342900">
              <a:lnSpc>
                <a:spcPct val="150000"/>
              </a:lnSpc>
              <a:buFont typeface="+mj-lt"/>
              <a:buAutoNum type="arabicPeriod"/>
            </a:pPr>
            <a:r>
              <a:rPr lang="zh-CN" altLang="zh-CN" dirty="0"/>
              <a:t>电解质支撑性的电池</a:t>
            </a:r>
            <a:r>
              <a:rPr lang="zh-CN" altLang="en-US" dirty="0"/>
              <a:t>比</a:t>
            </a:r>
            <a:r>
              <a:rPr lang="zh-CN" altLang="zh-CN" dirty="0"/>
              <a:t>湿法流延制备得到</a:t>
            </a:r>
            <a:r>
              <a:rPr lang="zh-CN" altLang="en-US" dirty="0"/>
              <a:t>的燃料极支撑性</a:t>
            </a:r>
            <a:r>
              <a:rPr lang="zh-CN" altLang="zh-CN" dirty="0"/>
              <a:t>电池</a:t>
            </a:r>
            <a:r>
              <a:rPr lang="zh-CN" altLang="en-US" dirty="0"/>
              <a:t>电解质层厚，总阻抗会大很多，性能会差很多。</a:t>
            </a:r>
            <a:endParaRPr lang="en-US" altLang="zh-CN" dirty="0"/>
          </a:p>
          <a:p>
            <a:pPr marL="342900" indent="-342900">
              <a:lnSpc>
                <a:spcPct val="150000"/>
              </a:lnSpc>
              <a:buFont typeface="+mj-lt"/>
              <a:buAutoNum type="arabicPeriod"/>
            </a:pPr>
            <a:r>
              <a:rPr lang="en-US" altLang="zh-CN" dirty="0"/>
              <a:t>LSM</a:t>
            </a:r>
            <a:r>
              <a:rPr lang="zh-CN" altLang="en-US" dirty="0"/>
              <a:t>相比与</a:t>
            </a:r>
            <a:r>
              <a:rPr lang="en-US" altLang="zh-CN" dirty="0"/>
              <a:t>LSCF</a:t>
            </a:r>
            <a:r>
              <a:rPr lang="zh-CN" altLang="en-US" dirty="0"/>
              <a:t>，在</a:t>
            </a:r>
            <a:r>
              <a:rPr lang="en-US" altLang="zh-CN" dirty="0"/>
              <a:t>700</a:t>
            </a:r>
            <a:r>
              <a:rPr lang="zh-CN" altLang="en-US" dirty="0"/>
              <a:t>℃</a:t>
            </a:r>
            <a:r>
              <a:rPr lang="en-US" altLang="zh-CN" dirty="0"/>
              <a:t>-800</a:t>
            </a:r>
            <a:r>
              <a:rPr lang="zh-CN" altLang="en-US" dirty="0"/>
              <a:t>℃间做为氧气极能使</a:t>
            </a:r>
            <a:r>
              <a:rPr lang="en-US" altLang="zh-CN" dirty="0"/>
              <a:t>SOC</a:t>
            </a:r>
            <a:r>
              <a:rPr lang="zh-CN" altLang="en-US"/>
              <a:t>有更好的性能。</a:t>
            </a:r>
            <a:endParaRPr lang="zh-CN" altLang="en-US" dirty="0"/>
          </a:p>
        </p:txBody>
      </p:sp>
    </p:spTree>
    <p:extLst>
      <p:ext uri="{BB962C8B-B14F-4D97-AF65-F5344CB8AC3E}">
        <p14:creationId xmlns:p14="http://schemas.microsoft.com/office/powerpoint/2010/main" val="1710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154" name="Freeform 34"/>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155" name="Oval 35"/>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1" name="Freeform 13"/>
          <p:cNvSpPr>
            <a:spLocks noEditPoints="1"/>
          </p:cNvSpPr>
          <p:nvPr/>
        </p:nvSpPr>
        <p:spPr bwMode="auto">
          <a:xfrm>
            <a:off x="639454" y="178238"/>
            <a:ext cx="431027" cy="35795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67744" y="172549"/>
            <a:ext cx="5400600" cy="461665"/>
          </a:xfrm>
          <a:prstGeom prst="rect">
            <a:avLst/>
          </a:prstGeom>
        </p:spPr>
        <p:txBody>
          <a:bodyPr wrap="square">
            <a:spAutoFit/>
          </a:bodyPr>
          <a:lstStyle/>
          <a:p>
            <a:pPr lvl="0">
              <a:defRPr/>
            </a:pPr>
            <a:r>
              <a:rPr lang="en-US" altLang="zh-CN" sz="2400" b="1" dirty="0"/>
              <a:t>1.</a:t>
            </a:r>
            <a:r>
              <a:rPr lang="zh-CN" altLang="en-US" sz="2400" b="1" dirty="0"/>
              <a:t>绪论</a:t>
            </a:r>
            <a:r>
              <a:rPr lang="en-US" altLang="zh-CN" sz="2400" b="1" dirty="0"/>
              <a:t>——</a:t>
            </a:r>
            <a:r>
              <a:rPr lang="en-US" altLang="zh-CN" sz="2400" dirty="0"/>
              <a:t>SOC</a:t>
            </a:r>
            <a:r>
              <a:rPr lang="zh-CN" altLang="en-US" sz="2400" dirty="0"/>
              <a:t>概述</a:t>
            </a:r>
            <a:endParaRPr kumimoji="0" lang="zh-CN" altLang="en-US" sz="28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4F9343F-24D1-4D13-B08D-E51F493DF353}"/>
              </a:ext>
            </a:extLst>
          </p:cNvPr>
          <p:cNvSpPr txBox="1"/>
          <p:nvPr/>
        </p:nvSpPr>
        <p:spPr>
          <a:xfrm>
            <a:off x="395536" y="808301"/>
            <a:ext cx="8352928" cy="562783"/>
          </a:xfrm>
          <a:prstGeom prst="rect">
            <a:avLst/>
          </a:prstGeom>
          <a:noFill/>
        </p:spPr>
        <p:txBody>
          <a:bodyPr wrap="square" numCol="1" rtlCol="0">
            <a:spAutoFit/>
          </a:bodyPr>
          <a:lstStyle/>
          <a:p>
            <a:pPr marL="342900" indent="-342900">
              <a:lnSpc>
                <a:spcPct val="200000"/>
              </a:lnSpc>
              <a:buFont typeface="+mj-lt"/>
              <a:buAutoNum type="arabicPeriod"/>
            </a:pPr>
            <a:endParaRPr lang="zh-CN" altLang="en-US" dirty="0"/>
          </a:p>
        </p:txBody>
      </p:sp>
      <p:sp>
        <p:nvSpPr>
          <p:cNvPr id="3" name="文本框 2">
            <a:extLst>
              <a:ext uri="{FF2B5EF4-FFF2-40B4-BE49-F238E27FC236}">
                <a16:creationId xmlns:a16="http://schemas.microsoft.com/office/drawing/2014/main" id="{6278A12E-CA2A-4F91-9A09-A8C9A81040E1}"/>
              </a:ext>
            </a:extLst>
          </p:cNvPr>
          <p:cNvSpPr txBox="1"/>
          <p:nvPr/>
        </p:nvSpPr>
        <p:spPr>
          <a:xfrm>
            <a:off x="639454" y="1083424"/>
            <a:ext cx="7848872" cy="646331"/>
          </a:xfrm>
          <a:prstGeom prst="rect">
            <a:avLst/>
          </a:prstGeom>
          <a:noFill/>
        </p:spPr>
        <p:txBody>
          <a:bodyPr wrap="square" rtlCol="0">
            <a:spAutoFit/>
          </a:bodyPr>
          <a:lstStyle/>
          <a:p>
            <a:r>
              <a:rPr lang="zh-CN" altLang="zh-CN" dirty="0"/>
              <a:t>固体氧化物电化学池</a:t>
            </a:r>
            <a:r>
              <a:rPr lang="en-US" altLang="zh-CN" dirty="0"/>
              <a:t>(Solid Oxide Cell, SOC)</a:t>
            </a:r>
            <a:r>
              <a:rPr lang="zh-CN" altLang="zh-CN" dirty="0"/>
              <a:t>是固体氧化物燃料电池</a:t>
            </a:r>
            <a:r>
              <a:rPr lang="en-US" altLang="zh-CN" dirty="0"/>
              <a:t>(SOFC)</a:t>
            </a:r>
            <a:r>
              <a:rPr lang="zh-CN" altLang="zh-CN" dirty="0"/>
              <a:t>和固体氧化物电解池</a:t>
            </a:r>
            <a:r>
              <a:rPr lang="en-US" altLang="zh-CN" dirty="0"/>
              <a:t>(SOEC)</a:t>
            </a:r>
            <a:r>
              <a:rPr lang="zh-CN" altLang="zh-CN" dirty="0"/>
              <a:t>的统称。</a:t>
            </a:r>
            <a:r>
              <a:rPr lang="en-US" altLang="zh-CN" dirty="0"/>
              <a:t>SOC</a:t>
            </a:r>
            <a:r>
              <a:rPr lang="zh-CN" altLang="en-US" dirty="0"/>
              <a:t>优点如下：</a:t>
            </a:r>
          </a:p>
        </p:txBody>
      </p:sp>
      <p:sp>
        <p:nvSpPr>
          <p:cNvPr id="4" name="文本框 3">
            <a:extLst>
              <a:ext uri="{FF2B5EF4-FFF2-40B4-BE49-F238E27FC236}">
                <a16:creationId xmlns:a16="http://schemas.microsoft.com/office/drawing/2014/main" id="{244CC9ED-F8D4-4886-B4C5-4289163BC34D}"/>
              </a:ext>
            </a:extLst>
          </p:cNvPr>
          <p:cNvSpPr txBox="1"/>
          <p:nvPr/>
        </p:nvSpPr>
        <p:spPr>
          <a:xfrm>
            <a:off x="633362" y="2004878"/>
            <a:ext cx="7916425" cy="2446824"/>
          </a:xfrm>
          <a:prstGeom prst="rect">
            <a:avLst/>
          </a:prstGeom>
          <a:noFill/>
        </p:spPr>
        <p:txBody>
          <a:bodyPr wrap="square" rtlCol="0">
            <a:spAutoFit/>
          </a:bodyPr>
          <a:lstStyle/>
          <a:p>
            <a:pPr marL="400050" lvl="0" indent="-400050">
              <a:lnSpc>
                <a:spcPct val="250000"/>
              </a:lnSpc>
              <a:buFont typeface="+mj-lt"/>
              <a:buAutoNum type="arabicPeriod"/>
            </a:pPr>
            <a:r>
              <a:rPr lang="en-US" altLang="zh-CN" dirty="0"/>
              <a:t>SOC</a:t>
            </a:r>
            <a:r>
              <a:rPr lang="zh-CN" altLang="zh-CN" dirty="0"/>
              <a:t>为全固态结构，无液态电解质所带来的腐蚀和电解液流失等问题；</a:t>
            </a:r>
          </a:p>
          <a:p>
            <a:pPr marL="400050" lvl="0" indent="-400050">
              <a:lnSpc>
                <a:spcPct val="250000"/>
              </a:lnSpc>
              <a:buFont typeface="+mj-lt"/>
              <a:buAutoNum type="arabicPeriod"/>
            </a:pPr>
            <a:r>
              <a:rPr lang="en-US" altLang="zh-CN" dirty="0"/>
              <a:t>SOC</a:t>
            </a:r>
            <a:r>
              <a:rPr lang="zh-CN" altLang="zh-CN" dirty="0"/>
              <a:t>工作温度高，电极反应迅速，无须采用贵金属电极，电池成本低；</a:t>
            </a:r>
          </a:p>
          <a:p>
            <a:pPr marL="400050" lvl="0" indent="-400050">
              <a:lnSpc>
                <a:spcPct val="250000"/>
              </a:lnSpc>
              <a:buFont typeface="+mj-lt"/>
              <a:buAutoNum type="arabicPeriod"/>
            </a:pPr>
            <a:r>
              <a:rPr lang="en-US" altLang="zh-CN" dirty="0"/>
              <a:t>SOC</a:t>
            </a:r>
            <a:r>
              <a:rPr lang="zh-CN" altLang="zh-CN" dirty="0"/>
              <a:t>能够以</a:t>
            </a:r>
            <a:r>
              <a:rPr lang="en-US" altLang="zh-CN" dirty="0"/>
              <a:t>SOFC</a:t>
            </a:r>
            <a:r>
              <a:rPr lang="zh-CN" altLang="zh-CN" dirty="0"/>
              <a:t>和</a:t>
            </a:r>
            <a:r>
              <a:rPr lang="en-US" altLang="zh-CN" dirty="0"/>
              <a:t>SOEC</a:t>
            </a:r>
            <a:r>
              <a:rPr lang="zh-CN" altLang="zh-CN" dirty="0"/>
              <a:t>两种模式运行，实现储能与发电装置一体化。</a:t>
            </a:r>
          </a:p>
          <a:p>
            <a:endParaRPr lang="zh-CN" altLang="en-US" dirty="0"/>
          </a:p>
        </p:txBody>
      </p:sp>
    </p:spTree>
    <p:extLst>
      <p:ext uri="{BB962C8B-B14F-4D97-AF65-F5344CB8AC3E}">
        <p14:creationId xmlns:p14="http://schemas.microsoft.com/office/powerpoint/2010/main" val="16301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AE7D649-818F-4B71-BDCE-2F2127C21D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348" y="1137569"/>
            <a:ext cx="7371949" cy="3670719"/>
          </a:xfrm>
          <a:prstGeom prst="rect">
            <a:avLst/>
          </a:prstGeom>
        </p:spPr>
      </p:pic>
      <p:sp>
        <p:nvSpPr>
          <p:cNvPr id="62" name="Rectangle 40">
            <a:extLst>
              <a:ext uri="{FF2B5EF4-FFF2-40B4-BE49-F238E27FC236}">
                <a16:creationId xmlns:a16="http://schemas.microsoft.com/office/drawing/2014/main" id="{F73DCE91-0AEF-4D07-B91B-72732A731B79}"/>
              </a:ext>
            </a:extLst>
          </p:cNvPr>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63" name="Freeform 34">
            <a:extLst>
              <a:ext uri="{FF2B5EF4-FFF2-40B4-BE49-F238E27FC236}">
                <a16:creationId xmlns:a16="http://schemas.microsoft.com/office/drawing/2014/main" id="{68EE7617-06F1-4B49-A1E4-69710D416A01}"/>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64" name="Oval 35">
            <a:extLst>
              <a:ext uri="{FF2B5EF4-FFF2-40B4-BE49-F238E27FC236}">
                <a16:creationId xmlns:a16="http://schemas.microsoft.com/office/drawing/2014/main" id="{E9AE44A6-1509-4417-B2B9-FFE4BFDCAC93}"/>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65" name="Freeform 13">
            <a:extLst>
              <a:ext uri="{FF2B5EF4-FFF2-40B4-BE49-F238E27FC236}">
                <a16:creationId xmlns:a16="http://schemas.microsoft.com/office/drawing/2014/main" id="{D726F4A2-AC77-4F9C-84E7-C09AE21E505E}"/>
              </a:ext>
            </a:extLst>
          </p:cNvPr>
          <p:cNvSpPr>
            <a:spLocks noEditPoints="1"/>
          </p:cNvSpPr>
          <p:nvPr/>
        </p:nvSpPr>
        <p:spPr bwMode="auto">
          <a:xfrm>
            <a:off x="639454" y="178238"/>
            <a:ext cx="431027" cy="35795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66" name="矩形 65">
            <a:extLst>
              <a:ext uri="{FF2B5EF4-FFF2-40B4-BE49-F238E27FC236}">
                <a16:creationId xmlns:a16="http://schemas.microsoft.com/office/drawing/2014/main" id="{9BAAAAEB-F6F4-4006-8B3E-AAAD06AF6202}"/>
              </a:ext>
            </a:extLst>
          </p:cNvPr>
          <p:cNvSpPr/>
          <p:nvPr/>
        </p:nvSpPr>
        <p:spPr>
          <a:xfrm>
            <a:off x="2267744" y="126382"/>
            <a:ext cx="3314021" cy="461665"/>
          </a:xfrm>
          <a:prstGeom prst="rect">
            <a:avLst/>
          </a:prstGeom>
        </p:spPr>
        <p:txBody>
          <a:bodyPr wrap="square">
            <a:spAutoFit/>
          </a:bodyPr>
          <a:lstStyle/>
          <a:p>
            <a:pPr lvl="0">
              <a:defRPr/>
            </a:pPr>
            <a:r>
              <a:rPr lang="en-US" altLang="zh-CN" sz="2400" dirty="0"/>
              <a:t>SOC</a:t>
            </a:r>
            <a:r>
              <a:rPr lang="zh-CN" altLang="en-US" sz="2400" dirty="0"/>
              <a:t>原理</a:t>
            </a:r>
            <a:endParaRPr kumimoji="0" lang="zh-CN" altLang="en-US" sz="28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8183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圆角 40">
            <a:extLst>
              <a:ext uri="{FF2B5EF4-FFF2-40B4-BE49-F238E27FC236}">
                <a16:creationId xmlns:a16="http://schemas.microsoft.com/office/drawing/2014/main" id="{3A000FBF-7DE2-49E4-96D2-78A085694B0E}"/>
              </a:ext>
            </a:extLst>
          </p:cNvPr>
          <p:cNvSpPr/>
          <p:nvPr/>
        </p:nvSpPr>
        <p:spPr>
          <a:xfrm>
            <a:off x="4864054" y="1290967"/>
            <a:ext cx="4172442" cy="3096344"/>
          </a:xfrm>
          <a:prstGeom prst="roundRect">
            <a:avLst/>
          </a:prstGeom>
          <a:solidFill>
            <a:srgbClr val="EDEABF"/>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a:extLst>
              <a:ext uri="{FF2B5EF4-FFF2-40B4-BE49-F238E27FC236}">
                <a16:creationId xmlns:a16="http://schemas.microsoft.com/office/drawing/2014/main" id="{9DE176A9-0C01-47D7-973D-6E7AB0F454EB}"/>
              </a:ext>
            </a:extLst>
          </p:cNvPr>
          <p:cNvSpPr/>
          <p:nvPr/>
        </p:nvSpPr>
        <p:spPr>
          <a:xfrm>
            <a:off x="179512" y="1275606"/>
            <a:ext cx="4427354" cy="3096344"/>
          </a:xfrm>
          <a:prstGeom prst="roundRect">
            <a:avLst/>
          </a:prstGeom>
          <a:solidFill>
            <a:srgbClr val="EDEABF"/>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Rectangle 40">
            <a:extLst>
              <a:ext uri="{FF2B5EF4-FFF2-40B4-BE49-F238E27FC236}">
                <a16:creationId xmlns:a16="http://schemas.microsoft.com/office/drawing/2014/main" id="{F73DCE91-0AEF-4D07-B91B-72732A731B79}"/>
              </a:ext>
            </a:extLst>
          </p:cNvPr>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63" name="Freeform 34">
            <a:extLst>
              <a:ext uri="{FF2B5EF4-FFF2-40B4-BE49-F238E27FC236}">
                <a16:creationId xmlns:a16="http://schemas.microsoft.com/office/drawing/2014/main" id="{68EE7617-06F1-4B49-A1E4-69710D416A01}"/>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64" name="Oval 35">
            <a:extLst>
              <a:ext uri="{FF2B5EF4-FFF2-40B4-BE49-F238E27FC236}">
                <a16:creationId xmlns:a16="http://schemas.microsoft.com/office/drawing/2014/main" id="{E9AE44A6-1509-4417-B2B9-FFE4BFDCAC93}"/>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65" name="Freeform 13">
            <a:extLst>
              <a:ext uri="{FF2B5EF4-FFF2-40B4-BE49-F238E27FC236}">
                <a16:creationId xmlns:a16="http://schemas.microsoft.com/office/drawing/2014/main" id="{D726F4A2-AC77-4F9C-84E7-C09AE21E505E}"/>
              </a:ext>
            </a:extLst>
          </p:cNvPr>
          <p:cNvSpPr>
            <a:spLocks noEditPoints="1"/>
          </p:cNvSpPr>
          <p:nvPr/>
        </p:nvSpPr>
        <p:spPr bwMode="auto">
          <a:xfrm>
            <a:off x="639454" y="178238"/>
            <a:ext cx="431027" cy="357954"/>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66" name="矩形 65">
            <a:extLst>
              <a:ext uri="{FF2B5EF4-FFF2-40B4-BE49-F238E27FC236}">
                <a16:creationId xmlns:a16="http://schemas.microsoft.com/office/drawing/2014/main" id="{9BAAAAEB-F6F4-4006-8B3E-AAAD06AF6202}"/>
              </a:ext>
            </a:extLst>
          </p:cNvPr>
          <p:cNvSpPr/>
          <p:nvPr/>
        </p:nvSpPr>
        <p:spPr>
          <a:xfrm>
            <a:off x="2195736" y="134115"/>
            <a:ext cx="3314021" cy="461665"/>
          </a:xfrm>
          <a:prstGeom prst="rect">
            <a:avLst/>
          </a:prstGeom>
        </p:spPr>
        <p:txBody>
          <a:bodyPr wrap="square">
            <a:spAutoFit/>
          </a:bodyPr>
          <a:lstStyle/>
          <a:p>
            <a:pPr lvl="0">
              <a:defRPr/>
            </a:pPr>
            <a:r>
              <a:rPr lang="en-US" altLang="zh-CN" sz="2400" dirty="0"/>
              <a:t>SOC</a:t>
            </a:r>
            <a:r>
              <a:rPr lang="zh-CN" altLang="en-US" sz="2400" dirty="0"/>
              <a:t>原理</a:t>
            </a:r>
            <a:endParaRPr lang="zh-CN" altLang="en-US" sz="2800" dirty="0">
              <a:ln w="6350">
                <a:noFill/>
              </a:ln>
              <a:solidFill>
                <a:srgbClr val="333333"/>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73C841A0-AA20-42BA-96F9-7391881F3C0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3087" y="2130293"/>
            <a:ext cx="1877392" cy="48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2F2B20A1-77AA-40B1-95C2-FCAA27D87B0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3087" y="2925524"/>
            <a:ext cx="2869223" cy="46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8EA4B954-6798-4594-816C-83510D14C13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9450" y="3728485"/>
            <a:ext cx="1912815" cy="48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C7DBE630-C1CC-42B6-9978-6927391DE65B}"/>
              </a:ext>
            </a:extLst>
          </p:cNvPr>
          <p:cNvSpPr txBox="1"/>
          <p:nvPr/>
        </p:nvSpPr>
        <p:spPr>
          <a:xfrm>
            <a:off x="393266" y="1491630"/>
            <a:ext cx="3283920" cy="352291"/>
          </a:xfrm>
          <a:prstGeom prst="rect">
            <a:avLst/>
          </a:prstGeom>
          <a:noFill/>
        </p:spPr>
        <p:txBody>
          <a:bodyPr wrap="none" rtlCol="0">
            <a:spAutoFit/>
          </a:bodyPr>
          <a:lstStyle/>
          <a:p>
            <a:r>
              <a:rPr lang="en-US" altLang="zh-CN" dirty="0"/>
              <a:t>SOFC</a:t>
            </a:r>
            <a:r>
              <a:rPr lang="zh-CN" altLang="en-US" dirty="0"/>
              <a:t>模式下以</a:t>
            </a:r>
            <a:r>
              <a:rPr lang="en-US" altLang="zh-CN" dirty="0"/>
              <a:t>H</a:t>
            </a:r>
            <a:r>
              <a:rPr lang="en-US" altLang="zh-CN" baseline="-25000" dirty="0"/>
              <a:t>2</a:t>
            </a:r>
            <a:r>
              <a:rPr lang="zh-CN" altLang="en-US" dirty="0"/>
              <a:t>为燃料的反应</a:t>
            </a:r>
          </a:p>
        </p:txBody>
      </p:sp>
      <p:sp>
        <p:nvSpPr>
          <p:cNvPr id="9" name="文本框 8">
            <a:extLst>
              <a:ext uri="{FF2B5EF4-FFF2-40B4-BE49-F238E27FC236}">
                <a16:creationId xmlns:a16="http://schemas.microsoft.com/office/drawing/2014/main" id="{878A31A0-47A3-424F-8228-6C090F4862C5}"/>
              </a:ext>
            </a:extLst>
          </p:cNvPr>
          <p:cNvSpPr txBox="1"/>
          <p:nvPr/>
        </p:nvSpPr>
        <p:spPr>
          <a:xfrm>
            <a:off x="525917" y="2202301"/>
            <a:ext cx="846345" cy="352291"/>
          </a:xfrm>
          <a:prstGeom prst="rect">
            <a:avLst/>
          </a:prstGeom>
          <a:noFill/>
        </p:spPr>
        <p:txBody>
          <a:bodyPr wrap="none" rtlCol="0">
            <a:spAutoFit/>
          </a:bodyPr>
          <a:lstStyle/>
          <a:p>
            <a:r>
              <a:rPr lang="zh-CN" altLang="en-US" dirty="0"/>
              <a:t>氧电极</a:t>
            </a:r>
          </a:p>
        </p:txBody>
      </p:sp>
      <p:sp>
        <p:nvSpPr>
          <p:cNvPr id="22" name="文本框 21">
            <a:extLst>
              <a:ext uri="{FF2B5EF4-FFF2-40B4-BE49-F238E27FC236}">
                <a16:creationId xmlns:a16="http://schemas.microsoft.com/office/drawing/2014/main" id="{853FB390-0ECB-4315-B0C6-E23F1D0D282F}"/>
              </a:ext>
            </a:extLst>
          </p:cNvPr>
          <p:cNvSpPr txBox="1"/>
          <p:nvPr/>
        </p:nvSpPr>
        <p:spPr>
          <a:xfrm>
            <a:off x="383559" y="2996252"/>
            <a:ext cx="1107996" cy="369332"/>
          </a:xfrm>
          <a:prstGeom prst="rect">
            <a:avLst/>
          </a:prstGeom>
          <a:noFill/>
        </p:spPr>
        <p:txBody>
          <a:bodyPr wrap="none" rtlCol="0">
            <a:spAutoFit/>
          </a:bodyPr>
          <a:lstStyle/>
          <a:p>
            <a:r>
              <a:rPr lang="zh-CN" altLang="en-US" dirty="0"/>
              <a:t>燃料电极</a:t>
            </a:r>
          </a:p>
        </p:txBody>
      </p:sp>
      <p:sp>
        <p:nvSpPr>
          <p:cNvPr id="23" name="文本框 22">
            <a:extLst>
              <a:ext uri="{FF2B5EF4-FFF2-40B4-BE49-F238E27FC236}">
                <a16:creationId xmlns:a16="http://schemas.microsoft.com/office/drawing/2014/main" id="{5C33B7ED-39FC-4033-BFF3-55D63FD1C235}"/>
              </a:ext>
            </a:extLst>
          </p:cNvPr>
          <p:cNvSpPr txBox="1"/>
          <p:nvPr/>
        </p:nvSpPr>
        <p:spPr>
          <a:xfrm>
            <a:off x="525917" y="3787152"/>
            <a:ext cx="846345" cy="352291"/>
          </a:xfrm>
          <a:prstGeom prst="rect">
            <a:avLst/>
          </a:prstGeom>
          <a:noFill/>
        </p:spPr>
        <p:txBody>
          <a:bodyPr wrap="none" rtlCol="0">
            <a:spAutoFit/>
          </a:bodyPr>
          <a:lstStyle/>
          <a:p>
            <a:r>
              <a:rPr lang="zh-CN" altLang="en-US" dirty="0"/>
              <a:t>总反应</a:t>
            </a:r>
          </a:p>
        </p:txBody>
      </p:sp>
      <p:grpSp>
        <p:nvGrpSpPr>
          <p:cNvPr id="11" name="组合 10">
            <a:extLst>
              <a:ext uri="{FF2B5EF4-FFF2-40B4-BE49-F238E27FC236}">
                <a16:creationId xmlns:a16="http://schemas.microsoft.com/office/drawing/2014/main" id="{53702662-FF33-46E3-BFE3-286EB13C80DC}"/>
              </a:ext>
            </a:extLst>
          </p:cNvPr>
          <p:cNvGrpSpPr/>
          <p:nvPr/>
        </p:nvGrpSpPr>
        <p:grpSpPr>
          <a:xfrm>
            <a:off x="5079208" y="1491630"/>
            <a:ext cx="3878489" cy="2718602"/>
            <a:chOff x="4929770" y="1491630"/>
            <a:chExt cx="3878489" cy="2718602"/>
          </a:xfrm>
        </p:grpSpPr>
        <p:sp>
          <p:nvSpPr>
            <p:cNvPr id="29" name="文本框 28">
              <a:extLst>
                <a:ext uri="{FF2B5EF4-FFF2-40B4-BE49-F238E27FC236}">
                  <a16:creationId xmlns:a16="http://schemas.microsoft.com/office/drawing/2014/main" id="{0714019F-9B5A-4BDC-82E4-7D272024F52F}"/>
                </a:ext>
              </a:extLst>
            </p:cNvPr>
            <p:cNvSpPr txBox="1"/>
            <p:nvPr/>
          </p:nvSpPr>
          <p:spPr>
            <a:xfrm>
              <a:off x="4929770" y="1491630"/>
              <a:ext cx="3283920" cy="352291"/>
            </a:xfrm>
            <a:prstGeom prst="rect">
              <a:avLst/>
            </a:prstGeom>
            <a:noFill/>
          </p:spPr>
          <p:txBody>
            <a:bodyPr wrap="none" rtlCol="0">
              <a:spAutoFit/>
            </a:bodyPr>
            <a:lstStyle/>
            <a:p>
              <a:r>
                <a:rPr lang="en-US" altLang="zh-CN" dirty="0"/>
                <a:t>SOFC</a:t>
              </a:r>
              <a:r>
                <a:rPr lang="zh-CN" altLang="en-US" dirty="0"/>
                <a:t>模式下以</a:t>
              </a:r>
              <a:r>
                <a:rPr lang="en-US" altLang="zh-CN" dirty="0"/>
                <a:t>H</a:t>
              </a:r>
              <a:r>
                <a:rPr lang="en-US" altLang="zh-CN" baseline="-25000" dirty="0"/>
                <a:t>2</a:t>
              </a:r>
              <a:r>
                <a:rPr lang="zh-CN" altLang="en-US" dirty="0"/>
                <a:t>为燃料的反应</a:t>
              </a:r>
            </a:p>
          </p:txBody>
        </p:sp>
        <p:sp>
          <p:nvSpPr>
            <p:cNvPr id="30" name="文本框 29">
              <a:extLst>
                <a:ext uri="{FF2B5EF4-FFF2-40B4-BE49-F238E27FC236}">
                  <a16:creationId xmlns:a16="http://schemas.microsoft.com/office/drawing/2014/main" id="{112B63B6-6D2C-4D3A-9044-AC0F24BC9E7D}"/>
                </a:ext>
              </a:extLst>
            </p:cNvPr>
            <p:cNvSpPr txBox="1"/>
            <p:nvPr/>
          </p:nvSpPr>
          <p:spPr>
            <a:xfrm>
              <a:off x="5062420" y="2996252"/>
              <a:ext cx="846345" cy="352291"/>
            </a:xfrm>
            <a:prstGeom prst="rect">
              <a:avLst/>
            </a:prstGeom>
            <a:noFill/>
          </p:spPr>
          <p:txBody>
            <a:bodyPr wrap="none" rtlCol="0">
              <a:spAutoFit/>
            </a:bodyPr>
            <a:lstStyle/>
            <a:p>
              <a:r>
                <a:rPr lang="zh-CN" altLang="en-US" dirty="0"/>
                <a:t>氧电极</a:t>
              </a:r>
            </a:p>
          </p:txBody>
        </p:sp>
        <p:sp>
          <p:nvSpPr>
            <p:cNvPr id="31" name="文本框 30">
              <a:extLst>
                <a:ext uri="{FF2B5EF4-FFF2-40B4-BE49-F238E27FC236}">
                  <a16:creationId xmlns:a16="http://schemas.microsoft.com/office/drawing/2014/main" id="{50B37DA3-2CA6-4AD9-9F2B-84826A0955E7}"/>
                </a:ext>
              </a:extLst>
            </p:cNvPr>
            <p:cNvSpPr txBox="1"/>
            <p:nvPr/>
          </p:nvSpPr>
          <p:spPr>
            <a:xfrm>
              <a:off x="4971771" y="2211529"/>
              <a:ext cx="1107996" cy="369332"/>
            </a:xfrm>
            <a:prstGeom prst="rect">
              <a:avLst/>
            </a:prstGeom>
            <a:noFill/>
          </p:spPr>
          <p:txBody>
            <a:bodyPr wrap="none" rtlCol="0">
              <a:spAutoFit/>
            </a:bodyPr>
            <a:lstStyle/>
            <a:p>
              <a:r>
                <a:rPr lang="zh-CN" altLang="en-US" dirty="0"/>
                <a:t>燃料电极</a:t>
              </a:r>
            </a:p>
          </p:txBody>
        </p:sp>
        <p:sp>
          <p:nvSpPr>
            <p:cNvPr id="32" name="文本框 31">
              <a:extLst>
                <a:ext uri="{FF2B5EF4-FFF2-40B4-BE49-F238E27FC236}">
                  <a16:creationId xmlns:a16="http://schemas.microsoft.com/office/drawing/2014/main" id="{BFAD2249-25ED-4867-B463-0B25B6ED4B46}"/>
                </a:ext>
              </a:extLst>
            </p:cNvPr>
            <p:cNvSpPr txBox="1"/>
            <p:nvPr/>
          </p:nvSpPr>
          <p:spPr>
            <a:xfrm>
              <a:off x="5062421" y="3787152"/>
              <a:ext cx="846345" cy="352291"/>
            </a:xfrm>
            <a:prstGeom prst="rect">
              <a:avLst/>
            </a:prstGeom>
            <a:noFill/>
          </p:spPr>
          <p:txBody>
            <a:bodyPr wrap="none" rtlCol="0">
              <a:spAutoFit/>
            </a:bodyPr>
            <a:lstStyle/>
            <a:p>
              <a:r>
                <a:rPr lang="zh-CN" altLang="en-US" dirty="0"/>
                <a:t>总反应</a:t>
              </a:r>
            </a:p>
          </p:txBody>
        </p:sp>
        <p:pic>
          <p:nvPicPr>
            <p:cNvPr id="34" name="Picture 5">
              <a:extLst>
                <a:ext uri="{FF2B5EF4-FFF2-40B4-BE49-F238E27FC236}">
                  <a16:creationId xmlns:a16="http://schemas.microsoft.com/office/drawing/2014/main" id="{5663E068-A173-4C08-9D5C-13443E9FBF9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87979" y="2093451"/>
              <a:ext cx="2520280" cy="54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6">
              <a:extLst>
                <a:ext uri="{FF2B5EF4-FFF2-40B4-BE49-F238E27FC236}">
                  <a16:creationId xmlns:a16="http://schemas.microsoft.com/office/drawing/2014/main" id="{836ED326-58B6-4479-9FA7-62FC646447C6}"/>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91944" y="2742393"/>
              <a:ext cx="1881336" cy="83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
              <a:extLst>
                <a:ext uri="{FF2B5EF4-FFF2-40B4-BE49-F238E27FC236}">
                  <a16:creationId xmlns:a16="http://schemas.microsoft.com/office/drawing/2014/main" id="{0D786B02-612A-4EEA-A0F3-014F33B697E9}"/>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5954" y="3661157"/>
              <a:ext cx="1810342" cy="54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5000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154" name="Freeform 34"/>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2B789"/>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5155" name="Oval 35"/>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67744" y="172549"/>
            <a:ext cx="5400600" cy="461665"/>
          </a:xfrm>
          <a:prstGeom prst="rect">
            <a:avLst/>
          </a:prstGeom>
        </p:spPr>
        <p:txBody>
          <a:bodyPr wrap="square">
            <a:spAutoFit/>
          </a:bodyPr>
          <a:lstStyle/>
          <a:p>
            <a:pPr lvl="0">
              <a:defRPr/>
            </a:pPr>
            <a:r>
              <a:rPr lang="en-US" altLang="zh-CN" sz="2400" b="1" dirty="0"/>
              <a:t>2.</a:t>
            </a:r>
            <a:r>
              <a:rPr lang="zh-CN" altLang="en-US" sz="2400" b="1" dirty="0"/>
              <a:t>实验过程</a:t>
            </a:r>
            <a:r>
              <a:rPr lang="en-US" altLang="zh-CN" sz="2400" b="1" dirty="0"/>
              <a:t>——</a:t>
            </a:r>
            <a:r>
              <a:rPr lang="zh-CN" altLang="en-US" sz="2400" dirty="0"/>
              <a:t>实验思路</a:t>
            </a:r>
            <a:endParaRPr kumimoji="0" lang="zh-CN" altLang="en-US" sz="2800" i="0" u="none" strike="noStrike" kern="1200" cap="none" spc="0" normalizeH="0" baseline="0" noProof="0" dirty="0">
              <a:ln w="6350">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4F9343F-24D1-4D13-B08D-E51F493DF353}"/>
              </a:ext>
            </a:extLst>
          </p:cNvPr>
          <p:cNvSpPr txBox="1"/>
          <p:nvPr/>
        </p:nvSpPr>
        <p:spPr>
          <a:xfrm>
            <a:off x="540573" y="987574"/>
            <a:ext cx="8352928" cy="2862322"/>
          </a:xfrm>
          <a:prstGeom prst="rect">
            <a:avLst/>
          </a:prstGeom>
          <a:noFill/>
        </p:spPr>
        <p:txBody>
          <a:bodyPr wrap="square" numCol="1" rtlCol="0">
            <a:spAutoFit/>
          </a:bodyPr>
          <a:lstStyle/>
          <a:p>
            <a:pPr>
              <a:lnSpc>
                <a:spcPct val="200000"/>
              </a:lnSpc>
            </a:pPr>
            <a:r>
              <a:rPr lang="zh-CN" altLang="en-US" dirty="0"/>
              <a:t>本实验为探究不同的条件状况下</a:t>
            </a:r>
            <a:r>
              <a:rPr lang="en-US" altLang="zh-CN" dirty="0"/>
              <a:t>SOC</a:t>
            </a:r>
            <a:r>
              <a:rPr lang="zh-CN" altLang="en-US" dirty="0"/>
              <a:t>性能优劣，主要的研究内容包括：</a:t>
            </a:r>
            <a:endParaRPr lang="en-US" altLang="zh-CN" dirty="0"/>
          </a:p>
          <a:p>
            <a:pPr marL="342900" indent="-342900">
              <a:lnSpc>
                <a:spcPct val="200000"/>
              </a:lnSpc>
              <a:buFont typeface="+mj-lt"/>
              <a:buAutoNum type="arabicPeriod"/>
            </a:pPr>
            <a:r>
              <a:rPr lang="zh-CN" altLang="en-US" dirty="0"/>
              <a:t>平板型</a:t>
            </a:r>
            <a:r>
              <a:rPr lang="en-US" altLang="zh-CN" dirty="0"/>
              <a:t>SOC</a:t>
            </a:r>
            <a:r>
              <a:rPr lang="zh-CN" altLang="en-US" dirty="0"/>
              <a:t>的制备，分别在</a:t>
            </a:r>
            <a:r>
              <a:rPr lang="en-US" altLang="zh-CN" dirty="0"/>
              <a:t>SOFC</a:t>
            </a:r>
            <a:r>
              <a:rPr lang="zh-CN" altLang="en-US" dirty="0"/>
              <a:t>、</a:t>
            </a:r>
            <a:r>
              <a:rPr lang="en-US" altLang="zh-CN" dirty="0"/>
              <a:t>SOEC</a:t>
            </a:r>
            <a:r>
              <a:rPr lang="zh-CN" altLang="en-US" dirty="0"/>
              <a:t>模式下研究温度对平板型</a:t>
            </a:r>
            <a:r>
              <a:rPr lang="en-US" altLang="zh-CN" dirty="0"/>
              <a:t>SOC</a:t>
            </a:r>
            <a:r>
              <a:rPr lang="zh-CN" altLang="en-US" dirty="0"/>
              <a:t>性能的影响；</a:t>
            </a:r>
            <a:endParaRPr lang="en-US" altLang="zh-CN" dirty="0"/>
          </a:p>
          <a:p>
            <a:pPr marL="342900" indent="-342900">
              <a:lnSpc>
                <a:spcPct val="200000"/>
              </a:lnSpc>
              <a:buFont typeface="+mj-lt"/>
              <a:buAutoNum type="arabicPeriod"/>
            </a:pPr>
            <a:r>
              <a:rPr lang="zh-CN" altLang="en-US" dirty="0"/>
              <a:t>比较</a:t>
            </a:r>
            <a:r>
              <a:rPr lang="en-US" altLang="zh-CN" dirty="0"/>
              <a:t>LSM</a:t>
            </a:r>
            <a:r>
              <a:rPr lang="zh-CN" altLang="en-US" dirty="0"/>
              <a:t>和</a:t>
            </a:r>
            <a:r>
              <a:rPr lang="en-US" altLang="zh-CN" dirty="0"/>
              <a:t>LSCF</a:t>
            </a:r>
            <a:r>
              <a:rPr lang="zh-CN" altLang="en-US" dirty="0"/>
              <a:t>两种氧气极材料对</a:t>
            </a:r>
            <a:r>
              <a:rPr lang="en-US" altLang="zh-CN" dirty="0"/>
              <a:t>SOC</a:t>
            </a:r>
            <a:r>
              <a:rPr lang="zh-CN" altLang="en-US" dirty="0"/>
              <a:t>性能的影响；</a:t>
            </a:r>
            <a:endParaRPr lang="en-US" altLang="zh-CN" dirty="0"/>
          </a:p>
          <a:p>
            <a:pPr marL="342900" indent="-342900">
              <a:lnSpc>
                <a:spcPct val="200000"/>
              </a:lnSpc>
              <a:buFont typeface="+mj-lt"/>
              <a:buAutoNum type="arabicPeriod"/>
            </a:pPr>
            <a:r>
              <a:rPr lang="zh-CN" altLang="en-US" dirty="0"/>
              <a:t>比较</a:t>
            </a:r>
            <a:r>
              <a:rPr lang="en-US" altLang="zh-CN" dirty="0"/>
              <a:t>SOC</a:t>
            </a:r>
            <a:r>
              <a:rPr lang="zh-CN" altLang="en-US" dirty="0"/>
              <a:t>的电解质层厚度对</a:t>
            </a:r>
            <a:r>
              <a:rPr lang="en-US" altLang="zh-CN" dirty="0"/>
              <a:t>SOC</a:t>
            </a:r>
            <a:r>
              <a:rPr lang="zh-CN" altLang="en-US" dirty="0"/>
              <a:t>性能的影响。</a:t>
            </a:r>
          </a:p>
        </p:txBody>
      </p:sp>
      <p:sp>
        <p:nvSpPr>
          <p:cNvPr id="10" name="Freeform 10">
            <a:extLst>
              <a:ext uri="{FF2B5EF4-FFF2-40B4-BE49-F238E27FC236}">
                <a16:creationId xmlns:a16="http://schemas.microsoft.com/office/drawing/2014/main" id="{D272B972-FA2F-4F25-88C2-A0C5C3CB8AED}"/>
              </a:ext>
            </a:extLst>
          </p:cNvPr>
          <p:cNvSpPr>
            <a:spLocks noEditPoints="1"/>
          </p:cNvSpPr>
          <p:nvPr/>
        </p:nvSpPr>
        <p:spPr bwMode="auto">
          <a:xfrm>
            <a:off x="659938" y="172549"/>
            <a:ext cx="390060" cy="39107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53942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 name="Rectangle 40"/>
          <p:cNvSpPr>
            <a:spLocks noChangeArrowheads="1"/>
          </p:cNvSpPr>
          <p:nvPr/>
        </p:nvSpPr>
        <p:spPr bwMode="auto">
          <a:xfrm>
            <a:off x="0" y="0"/>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13" name="矩形 12"/>
          <p:cNvSpPr/>
          <p:nvPr/>
        </p:nvSpPr>
        <p:spPr>
          <a:xfrm>
            <a:off x="2267744" y="172549"/>
            <a:ext cx="4248472" cy="461665"/>
          </a:xfrm>
          <a:prstGeom prst="rect">
            <a:avLst/>
          </a:prstGeom>
        </p:spPr>
        <p:txBody>
          <a:bodyPr wrap="square">
            <a:spAutoFit/>
          </a:bodyPr>
          <a:lstStyle/>
          <a:p>
            <a:pPr lvl="0">
              <a:defRPr/>
            </a:pPr>
            <a:r>
              <a:rPr lang="en-US" altLang="zh-CN" sz="2400" b="1" dirty="0"/>
              <a:t>2.</a:t>
            </a:r>
            <a:r>
              <a:rPr lang="zh-CN" altLang="en-US" sz="2400" b="1" dirty="0"/>
              <a:t>实验步骤</a:t>
            </a:r>
            <a:r>
              <a:rPr lang="en-US" altLang="zh-CN" sz="2400" b="1" dirty="0"/>
              <a:t>——</a:t>
            </a:r>
            <a:r>
              <a:rPr lang="en-US" altLang="zh-CN" sz="2400" dirty="0"/>
              <a:t>SOC</a:t>
            </a:r>
            <a:r>
              <a:rPr lang="zh-CN" altLang="en-US" sz="2400" dirty="0"/>
              <a:t>制备</a:t>
            </a:r>
            <a:endParaRPr lang="zh-CN" altLang="en-US" sz="2800" dirty="0">
              <a:ln w="6350">
                <a:noFill/>
              </a:ln>
              <a:solidFill>
                <a:srgbClr val="333333"/>
              </a:solidFill>
              <a:latin typeface="微软雅黑" panose="020B0503020204020204" pitchFamily="34" charset="-122"/>
              <a:ea typeface="微软雅黑" panose="020B0503020204020204" pitchFamily="34" charset="-122"/>
            </a:endParaRPr>
          </a:p>
        </p:txBody>
      </p:sp>
      <p:sp>
        <p:nvSpPr>
          <p:cNvPr id="7" name="箭头: 右 6">
            <a:extLst>
              <a:ext uri="{FF2B5EF4-FFF2-40B4-BE49-F238E27FC236}">
                <a16:creationId xmlns:a16="http://schemas.microsoft.com/office/drawing/2014/main" id="{A4D76A2C-D7C3-4AB1-AF1C-F1ABEED5B602}"/>
              </a:ext>
            </a:extLst>
          </p:cNvPr>
          <p:cNvSpPr/>
          <p:nvPr/>
        </p:nvSpPr>
        <p:spPr>
          <a:xfrm flipV="1">
            <a:off x="4861007" y="2848184"/>
            <a:ext cx="648072" cy="45719"/>
          </a:xfrm>
          <a:prstGeom prst="rightArrow">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946B1EA0-4933-41BD-BBF7-E13EC1B5E8A8}"/>
              </a:ext>
            </a:extLst>
          </p:cNvPr>
          <p:cNvSpPr/>
          <p:nvPr/>
        </p:nvSpPr>
        <p:spPr>
          <a:xfrm>
            <a:off x="3925074" y="2499742"/>
            <a:ext cx="901738" cy="720080"/>
          </a:xfrm>
          <a:prstGeom prst="roundRect">
            <a:avLst/>
          </a:prstGeom>
          <a:solidFill>
            <a:schemeClr val="accent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电解质片</a:t>
            </a:r>
          </a:p>
        </p:txBody>
      </p:sp>
      <p:sp>
        <p:nvSpPr>
          <p:cNvPr id="18" name="箭头: 右 17">
            <a:extLst>
              <a:ext uri="{FF2B5EF4-FFF2-40B4-BE49-F238E27FC236}">
                <a16:creationId xmlns:a16="http://schemas.microsoft.com/office/drawing/2014/main" id="{06C0C753-D114-47FE-9861-802D770C1E85}"/>
              </a:ext>
            </a:extLst>
          </p:cNvPr>
          <p:cNvSpPr/>
          <p:nvPr/>
        </p:nvSpPr>
        <p:spPr>
          <a:xfrm>
            <a:off x="6838924" y="2836922"/>
            <a:ext cx="653615" cy="45719"/>
          </a:xfrm>
          <a:prstGeom prst="rightArrow">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25C2AF3A-3F69-4A5A-BB4D-577EDD2BBD9C}"/>
              </a:ext>
            </a:extLst>
          </p:cNvPr>
          <p:cNvSpPr/>
          <p:nvPr/>
        </p:nvSpPr>
        <p:spPr>
          <a:xfrm>
            <a:off x="5524222" y="2499742"/>
            <a:ext cx="1286290" cy="720080"/>
          </a:xfrm>
          <a:prstGeom prst="roundRect">
            <a:avLst/>
          </a:prstGeom>
          <a:solidFill>
            <a:schemeClr val="accent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燃料极烧结的电解质片</a:t>
            </a:r>
          </a:p>
        </p:txBody>
      </p:sp>
      <p:sp>
        <p:nvSpPr>
          <p:cNvPr id="21" name="矩形: 圆角 20">
            <a:extLst>
              <a:ext uri="{FF2B5EF4-FFF2-40B4-BE49-F238E27FC236}">
                <a16:creationId xmlns:a16="http://schemas.microsoft.com/office/drawing/2014/main" id="{99886365-3B43-4766-A720-1C70428B051D}"/>
              </a:ext>
            </a:extLst>
          </p:cNvPr>
          <p:cNvSpPr/>
          <p:nvPr/>
        </p:nvSpPr>
        <p:spPr>
          <a:xfrm>
            <a:off x="7532452" y="2499742"/>
            <a:ext cx="1181455" cy="720080"/>
          </a:xfrm>
          <a:prstGeom prst="roundRect">
            <a:avLst/>
          </a:prstGeom>
          <a:solidFill>
            <a:schemeClr val="accent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a:t>
            </a:r>
            <a:r>
              <a:rPr lang="zh-CN" altLang="en-US" dirty="0"/>
              <a:t>电池</a:t>
            </a:r>
          </a:p>
        </p:txBody>
      </p:sp>
      <p:sp>
        <p:nvSpPr>
          <p:cNvPr id="22" name="矩形: 圆角 21">
            <a:extLst>
              <a:ext uri="{FF2B5EF4-FFF2-40B4-BE49-F238E27FC236}">
                <a16:creationId xmlns:a16="http://schemas.microsoft.com/office/drawing/2014/main" id="{3D7FA48C-4314-4810-B6FB-8B69746DA285}"/>
              </a:ext>
            </a:extLst>
          </p:cNvPr>
          <p:cNvSpPr/>
          <p:nvPr/>
        </p:nvSpPr>
        <p:spPr>
          <a:xfrm>
            <a:off x="4558338" y="1220234"/>
            <a:ext cx="1151107" cy="720080"/>
          </a:xfrm>
          <a:prstGeom prst="roundRect">
            <a:avLst/>
          </a:prstGeom>
          <a:solidFill>
            <a:schemeClr val="accent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燃料极浆料</a:t>
            </a:r>
          </a:p>
        </p:txBody>
      </p:sp>
      <p:sp>
        <p:nvSpPr>
          <p:cNvPr id="23" name="矩形: 圆角 22">
            <a:extLst>
              <a:ext uri="{FF2B5EF4-FFF2-40B4-BE49-F238E27FC236}">
                <a16:creationId xmlns:a16="http://schemas.microsoft.com/office/drawing/2014/main" id="{C9C8136D-CDB6-4461-B16F-D155B3550174}"/>
              </a:ext>
            </a:extLst>
          </p:cNvPr>
          <p:cNvSpPr/>
          <p:nvPr/>
        </p:nvSpPr>
        <p:spPr>
          <a:xfrm>
            <a:off x="6515537" y="3779250"/>
            <a:ext cx="1151107" cy="720080"/>
          </a:xfrm>
          <a:prstGeom prst="roundRect">
            <a:avLst/>
          </a:prstGeom>
          <a:solidFill>
            <a:schemeClr val="accent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氧气极浆料</a:t>
            </a:r>
          </a:p>
        </p:txBody>
      </p:sp>
      <p:sp>
        <p:nvSpPr>
          <p:cNvPr id="8" name="箭头: 下 7">
            <a:extLst>
              <a:ext uri="{FF2B5EF4-FFF2-40B4-BE49-F238E27FC236}">
                <a16:creationId xmlns:a16="http://schemas.microsoft.com/office/drawing/2014/main" id="{0C7DD1F0-E43D-4A80-A8EA-0C8B1ED143F1}"/>
              </a:ext>
            </a:extLst>
          </p:cNvPr>
          <p:cNvSpPr/>
          <p:nvPr/>
        </p:nvSpPr>
        <p:spPr>
          <a:xfrm>
            <a:off x="4904763" y="1981144"/>
            <a:ext cx="72007" cy="792088"/>
          </a:xfrm>
          <a:prstGeom prst="downArrow">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DE996310-80E2-47E3-899B-0D6FADB5509C}"/>
              </a:ext>
            </a:extLst>
          </p:cNvPr>
          <p:cNvSpPr/>
          <p:nvPr/>
        </p:nvSpPr>
        <p:spPr>
          <a:xfrm flipV="1">
            <a:off x="7068759" y="2962858"/>
            <a:ext cx="72007" cy="792088"/>
          </a:xfrm>
          <a:prstGeom prst="downArrow">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4">
            <a:extLst>
              <a:ext uri="{FF2B5EF4-FFF2-40B4-BE49-F238E27FC236}">
                <a16:creationId xmlns:a16="http://schemas.microsoft.com/office/drawing/2014/main" id="{371ECF8E-5DB6-4B3E-9D3D-67D3A7E307CC}"/>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2B789"/>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30" name="Oval 35">
            <a:extLst>
              <a:ext uri="{FF2B5EF4-FFF2-40B4-BE49-F238E27FC236}">
                <a16:creationId xmlns:a16="http://schemas.microsoft.com/office/drawing/2014/main" id="{7AF891C6-5747-42AE-A784-D8D4F35EFAD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31" name="Freeform 10">
            <a:extLst>
              <a:ext uri="{FF2B5EF4-FFF2-40B4-BE49-F238E27FC236}">
                <a16:creationId xmlns:a16="http://schemas.microsoft.com/office/drawing/2014/main" id="{1952E057-C41B-421F-95CC-7147644D4ED7}"/>
              </a:ext>
            </a:extLst>
          </p:cNvPr>
          <p:cNvSpPr>
            <a:spLocks noEditPoints="1"/>
          </p:cNvSpPr>
          <p:nvPr/>
        </p:nvSpPr>
        <p:spPr bwMode="auto">
          <a:xfrm>
            <a:off x="659938" y="172549"/>
            <a:ext cx="390060" cy="39107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34" name="箭头: 右 33">
            <a:extLst>
              <a:ext uri="{FF2B5EF4-FFF2-40B4-BE49-F238E27FC236}">
                <a16:creationId xmlns:a16="http://schemas.microsoft.com/office/drawing/2014/main" id="{F4679BF5-6DAC-41B5-A199-EDA680D25B16}"/>
              </a:ext>
            </a:extLst>
          </p:cNvPr>
          <p:cNvSpPr/>
          <p:nvPr/>
        </p:nvSpPr>
        <p:spPr>
          <a:xfrm>
            <a:off x="2257876" y="1540778"/>
            <a:ext cx="2197700" cy="45719"/>
          </a:xfrm>
          <a:prstGeom prst="rightArrow">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2DA66C86-6BEA-4FC4-A170-08D1FCF179D1}"/>
              </a:ext>
            </a:extLst>
          </p:cNvPr>
          <p:cNvSpPr/>
          <p:nvPr/>
        </p:nvSpPr>
        <p:spPr>
          <a:xfrm>
            <a:off x="1084515" y="1187820"/>
            <a:ext cx="1151107" cy="720080"/>
          </a:xfrm>
          <a:prstGeom prst="roundRect">
            <a:avLst/>
          </a:prstGeom>
          <a:solidFill>
            <a:schemeClr val="accent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NiO</a:t>
            </a:r>
            <a:endParaRPr lang="zh-CN" altLang="en-US" dirty="0"/>
          </a:p>
        </p:txBody>
      </p:sp>
      <p:sp>
        <p:nvSpPr>
          <p:cNvPr id="38" name="箭头: 右 37">
            <a:extLst>
              <a:ext uri="{FF2B5EF4-FFF2-40B4-BE49-F238E27FC236}">
                <a16:creationId xmlns:a16="http://schemas.microsoft.com/office/drawing/2014/main" id="{059B2575-C4C7-413F-AC90-B159B3B22AEC}"/>
              </a:ext>
            </a:extLst>
          </p:cNvPr>
          <p:cNvSpPr/>
          <p:nvPr/>
        </p:nvSpPr>
        <p:spPr>
          <a:xfrm>
            <a:off x="3674054" y="4116430"/>
            <a:ext cx="2801817" cy="45719"/>
          </a:xfrm>
          <a:prstGeom prst="rightArrow">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6543C26B-32B4-481B-A4E6-7D692E94CCB8}"/>
              </a:ext>
            </a:extLst>
          </p:cNvPr>
          <p:cNvSpPr/>
          <p:nvPr/>
        </p:nvSpPr>
        <p:spPr>
          <a:xfrm>
            <a:off x="2339752" y="3779250"/>
            <a:ext cx="1334302" cy="720080"/>
          </a:xfrm>
          <a:prstGeom prst="roundRect">
            <a:avLst/>
          </a:prstGeom>
          <a:solidFill>
            <a:schemeClr val="accent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LSM/LSCF</a:t>
            </a:r>
            <a:endParaRPr lang="zh-CN" altLang="en-US" sz="1600" dirty="0"/>
          </a:p>
        </p:txBody>
      </p:sp>
      <p:sp>
        <p:nvSpPr>
          <p:cNvPr id="40" name="箭头: 右 39">
            <a:extLst>
              <a:ext uri="{FF2B5EF4-FFF2-40B4-BE49-F238E27FC236}">
                <a16:creationId xmlns:a16="http://schemas.microsoft.com/office/drawing/2014/main" id="{979D8742-6D86-40D9-97F7-2220AB83DCD7}"/>
              </a:ext>
            </a:extLst>
          </p:cNvPr>
          <p:cNvSpPr/>
          <p:nvPr/>
        </p:nvSpPr>
        <p:spPr>
          <a:xfrm flipV="1">
            <a:off x="3346725" y="2836922"/>
            <a:ext cx="543643" cy="45719"/>
          </a:xfrm>
          <a:prstGeom prst="rightArrow">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3C7A3310-F0B9-4A31-AB06-77DC4D8E859C}"/>
              </a:ext>
            </a:extLst>
          </p:cNvPr>
          <p:cNvSpPr/>
          <p:nvPr/>
        </p:nvSpPr>
        <p:spPr>
          <a:xfrm>
            <a:off x="2257876" y="2499742"/>
            <a:ext cx="1044332" cy="720080"/>
          </a:xfrm>
          <a:prstGeom prst="roundRect">
            <a:avLst/>
          </a:prstGeom>
          <a:solidFill>
            <a:schemeClr val="accent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未烧结电解质</a:t>
            </a:r>
          </a:p>
        </p:txBody>
      </p:sp>
      <p:sp>
        <p:nvSpPr>
          <p:cNvPr id="9" name="文本框 8">
            <a:extLst>
              <a:ext uri="{FF2B5EF4-FFF2-40B4-BE49-F238E27FC236}">
                <a16:creationId xmlns:a16="http://schemas.microsoft.com/office/drawing/2014/main" id="{64702810-6177-45B4-8144-BAF0DEE87FFF}"/>
              </a:ext>
            </a:extLst>
          </p:cNvPr>
          <p:cNvSpPr txBox="1"/>
          <p:nvPr/>
        </p:nvSpPr>
        <p:spPr>
          <a:xfrm>
            <a:off x="2456400" y="729081"/>
            <a:ext cx="1914158" cy="830997"/>
          </a:xfrm>
          <a:prstGeom prst="rect">
            <a:avLst/>
          </a:prstGeom>
          <a:noFill/>
        </p:spPr>
        <p:txBody>
          <a:bodyPr wrap="square" rtlCol="0">
            <a:spAutoFit/>
          </a:bodyPr>
          <a:lstStyle/>
          <a:p>
            <a:r>
              <a:rPr lang="zh-CN" altLang="en-US" sz="1600" dirty="0"/>
              <a:t>加入</a:t>
            </a:r>
            <a:r>
              <a:rPr lang="en-US" altLang="zh-CN" sz="1600" dirty="0"/>
              <a:t>YSZ</a:t>
            </a:r>
            <a:r>
              <a:rPr lang="zh-CN" altLang="en-US" sz="1600" dirty="0"/>
              <a:t>，溶于含有</a:t>
            </a:r>
            <a:r>
              <a:rPr lang="zh-CN" altLang="zh-CN" sz="1600" dirty="0"/>
              <a:t>乙基纤维素的松露醇</a:t>
            </a:r>
            <a:r>
              <a:rPr lang="zh-CN" altLang="en-US" sz="1600" dirty="0"/>
              <a:t>，研磨</a:t>
            </a:r>
          </a:p>
        </p:txBody>
      </p:sp>
      <p:sp>
        <p:nvSpPr>
          <p:cNvPr id="43" name="箭头: 右 42">
            <a:extLst>
              <a:ext uri="{FF2B5EF4-FFF2-40B4-BE49-F238E27FC236}">
                <a16:creationId xmlns:a16="http://schemas.microsoft.com/office/drawing/2014/main" id="{E91BB3C1-07A5-44E5-BB48-3E526747008C}"/>
              </a:ext>
            </a:extLst>
          </p:cNvPr>
          <p:cNvSpPr/>
          <p:nvPr/>
        </p:nvSpPr>
        <p:spPr>
          <a:xfrm>
            <a:off x="1711027" y="2844205"/>
            <a:ext cx="474081" cy="48757"/>
          </a:xfrm>
          <a:prstGeom prst="rightArrow">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A1700C9A-A634-4DB9-85BD-0131B6EB6201}"/>
              </a:ext>
            </a:extLst>
          </p:cNvPr>
          <p:cNvSpPr/>
          <p:nvPr/>
        </p:nvSpPr>
        <p:spPr>
          <a:xfrm>
            <a:off x="531508" y="2499741"/>
            <a:ext cx="1151107" cy="720080"/>
          </a:xfrm>
          <a:prstGeom prst="roundRect">
            <a:avLst/>
          </a:prstGeom>
          <a:solidFill>
            <a:schemeClr val="accent1"/>
          </a:solid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8YSZ</a:t>
            </a:r>
            <a:endParaRPr lang="zh-CN" altLang="en-US" dirty="0"/>
          </a:p>
        </p:txBody>
      </p:sp>
      <p:sp>
        <p:nvSpPr>
          <p:cNvPr id="10" name="文本框 9">
            <a:extLst>
              <a:ext uri="{FF2B5EF4-FFF2-40B4-BE49-F238E27FC236}">
                <a16:creationId xmlns:a16="http://schemas.microsoft.com/office/drawing/2014/main" id="{F2FA40B9-DD50-400F-B20D-D92DA6819A2B}"/>
              </a:ext>
            </a:extLst>
          </p:cNvPr>
          <p:cNvSpPr txBox="1"/>
          <p:nvPr/>
        </p:nvSpPr>
        <p:spPr>
          <a:xfrm>
            <a:off x="1690329" y="2505651"/>
            <a:ext cx="595035" cy="338554"/>
          </a:xfrm>
          <a:prstGeom prst="rect">
            <a:avLst/>
          </a:prstGeom>
          <a:noFill/>
        </p:spPr>
        <p:txBody>
          <a:bodyPr wrap="none" rtlCol="0">
            <a:spAutoFit/>
          </a:bodyPr>
          <a:lstStyle/>
          <a:p>
            <a:r>
              <a:rPr lang="zh-CN" altLang="en-US" sz="1600" dirty="0"/>
              <a:t>压制</a:t>
            </a:r>
          </a:p>
        </p:txBody>
      </p:sp>
      <p:sp>
        <p:nvSpPr>
          <p:cNvPr id="24" name="文本框 23">
            <a:extLst>
              <a:ext uri="{FF2B5EF4-FFF2-40B4-BE49-F238E27FC236}">
                <a16:creationId xmlns:a16="http://schemas.microsoft.com/office/drawing/2014/main" id="{D49C88D5-0BB5-40F1-BF2C-F0A1E59F6566}"/>
              </a:ext>
            </a:extLst>
          </p:cNvPr>
          <p:cNvSpPr txBox="1"/>
          <p:nvPr/>
        </p:nvSpPr>
        <p:spPr>
          <a:xfrm>
            <a:off x="3322467" y="2503561"/>
            <a:ext cx="595035" cy="338554"/>
          </a:xfrm>
          <a:prstGeom prst="rect">
            <a:avLst/>
          </a:prstGeom>
          <a:noFill/>
        </p:spPr>
        <p:txBody>
          <a:bodyPr wrap="none" rtlCol="0">
            <a:spAutoFit/>
          </a:bodyPr>
          <a:lstStyle/>
          <a:p>
            <a:r>
              <a:rPr lang="zh-CN" altLang="en-US" sz="1600" dirty="0"/>
              <a:t>烧结</a:t>
            </a:r>
          </a:p>
        </p:txBody>
      </p:sp>
      <p:sp>
        <p:nvSpPr>
          <p:cNvPr id="47" name="文本框 46">
            <a:extLst>
              <a:ext uri="{FF2B5EF4-FFF2-40B4-BE49-F238E27FC236}">
                <a16:creationId xmlns:a16="http://schemas.microsoft.com/office/drawing/2014/main" id="{12383B9A-C018-48E6-8D90-BEDFB9E5B614}"/>
              </a:ext>
            </a:extLst>
          </p:cNvPr>
          <p:cNvSpPr txBox="1"/>
          <p:nvPr/>
        </p:nvSpPr>
        <p:spPr>
          <a:xfrm>
            <a:off x="4968457" y="2515429"/>
            <a:ext cx="595035" cy="338554"/>
          </a:xfrm>
          <a:prstGeom prst="rect">
            <a:avLst/>
          </a:prstGeom>
          <a:noFill/>
        </p:spPr>
        <p:txBody>
          <a:bodyPr wrap="none" rtlCol="0">
            <a:spAutoFit/>
          </a:bodyPr>
          <a:lstStyle/>
          <a:p>
            <a:r>
              <a:rPr lang="zh-CN" altLang="en-US" sz="1600" dirty="0"/>
              <a:t>烧结</a:t>
            </a:r>
          </a:p>
        </p:txBody>
      </p:sp>
      <p:sp>
        <p:nvSpPr>
          <p:cNvPr id="48" name="文本框 47">
            <a:extLst>
              <a:ext uri="{FF2B5EF4-FFF2-40B4-BE49-F238E27FC236}">
                <a16:creationId xmlns:a16="http://schemas.microsoft.com/office/drawing/2014/main" id="{721F3890-562D-48E6-B44B-DDEC06B3B380}"/>
              </a:ext>
            </a:extLst>
          </p:cNvPr>
          <p:cNvSpPr txBox="1"/>
          <p:nvPr/>
        </p:nvSpPr>
        <p:spPr>
          <a:xfrm>
            <a:off x="6865416" y="2535956"/>
            <a:ext cx="595035" cy="338554"/>
          </a:xfrm>
          <a:prstGeom prst="rect">
            <a:avLst/>
          </a:prstGeom>
          <a:noFill/>
        </p:spPr>
        <p:txBody>
          <a:bodyPr wrap="none" rtlCol="0">
            <a:spAutoFit/>
          </a:bodyPr>
          <a:lstStyle/>
          <a:p>
            <a:r>
              <a:rPr lang="zh-CN" altLang="en-US" sz="1600" dirty="0"/>
              <a:t>烧结</a:t>
            </a:r>
          </a:p>
        </p:txBody>
      </p:sp>
      <p:sp>
        <p:nvSpPr>
          <p:cNvPr id="49" name="文本框 48">
            <a:extLst>
              <a:ext uri="{FF2B5EF4-FFF2-40B4-BE49-F238E27FC236}">
                <a16:creationId xmlns:a16="http://schemas.microsoft.com/office/drawing/2014/main" id="{339751F3-BDD7-4ADE-A27D-836623F37D6E}"/>
              </a:ext>
            </a:extLst>
          </p:cNvPr>
          <p:cNvSpPr txBox="1"/>
          <p:nvPr/>
        </p:nvSpPr>
        <p:spPr>
          <a:xfrm>
            <a:off x="4230714" y="3308292"/>
            <a:ext cx="1914158" cy="830997"/>
          </a:xfrm>
          <a:prstGeom prst="rect">
            <a:avLst/>
          </a:prstGeom>
          <a:noFill/>
        </p:spPr>
        <p:txBody>
          <a:bodyPr wrap="square" rtlCol="0">
            <a:spAutoFit/>
          </a:bodyPr>
          <a:lstStyle/>
          <a:p>
            <a:r>
              <a:rPr lang="zh-CN" altLang="en-US" sz="1600" dirty="0"/>
              <a:t>加入</a:t>
            </a:r>
            <a:r>
              <a:rPr lang="en-US" altLang="zh-CN" sz="1600" dirty="0"/>
              <a:t>YSZ</a:t>
            </a:r>
            <a:r>
              <a:rPr lang="zh-CN" altLang="en-US" sz="1600" dirty="0"/>
              <a:t>，溶于含有</a:t>
            </a:r>
            <a:r>
              <a:rPr lang="zh-CN" altLang="zh-CN" sz="1600" dirty="0"/>
              <a:t>乙基纤维素的松露醇</a:t>
            </a:r>
            <a:r>
              <a:rPr lang="zh-CN" altLang="en-US" sz="1600" dirty="0"/>
              <a:t>，研磨</a:t>
            </a:r>
          </a:p>
        </p:txBody>
      </p:sp>
    </p:spTree>
    <p:extLst>
      <p:ext uri="{BB962C8B-B14F-4D97-AF65-F5344CB8AC3E}">
        <p14:creationId xmlns:p14="http://schemas.microsoft.com/office/powerpoint/2010/main" val="259015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087873" y="157160"/>
            <a:ext cx="4068303" cy="461665"/>
          </a:xfrm>
          <a:prstGeom prst="rect">
            <a:avLst/>
          </a:prstGeom>
        </p:spPr>
        <p:txBody>
          <a:bodyPr wrap="square">
            <a:spAutoFit/>
          </a:bodyPr>
          <a:lstStyle/>
          <a:p>
            <a:pPr lvl="0">
              <a:defRPr/>
            </a:pPr>
            <a:r>
              <a:rPr lang="en-US" altLang="zh-CN" sz="2400" b="1" dirty="0"/>
              <a:t>2.</a:t>
            </a:r>
            <a:r>
              <a:rPr lang="zh-CN" altLang="en-US" sz="2400" b="1" dirty="0"/>
              <a:t>实验步骤</a:t>
            </a:r>
            <a:r>
              <a:rPr lang="en-US" altLang="zh-CN" sz="2400" b="1" dirty="0"/>
              <a:t>——</a:t>
            </a:r>
            <a:r>
              <a:rPr lang="en-US" altLang="zh-CN" sz="2400" dirty="0"/>
              <a:t>SOC</a:t>
            </a:r>
            <a:r>
              <a:rPr lang="zh-CN" altLang="en-US" sz="2400" dirty="0"/>
              <a:t>制备</a:t>
            </a:r>
            <a:endParaRPr lang="zh-CN" altLang="en-US" sz="2800" dirty="0">
              <a:ln w="6350">
                <a:noFill/>
              </a:ln>
              <a:solidFill>
                <a:srgbClr val="333333"/>
              </a:solidFill>
              <a:latin typeface="微软雅黑" panose="020B0503020204020204" pitchFamily="34" charset="-122"/>
              <a:ea typeface="微软雅黑" panose="020B0503020204020204" pitchFamily="34" charset="-122"/>
            </a:endParaRPr>
          </a:p>
        </p:txBody>
      </p:sp>
      <p:pic>
        <p:nvPicPr>
          <p:cNvPr id="2050" name="图片 2">
            <a:extLst>
              <a:ext uri="{FF2B5EF4-FFF2-40B4-BE49-F238E27FC236}">
                <a16:creationId xmlns:a16="http://schemas.microsoft.com/office/drawing/2014/main" id="{37ED160A-9183-4C87-9CB5-09D14D10E2D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193" t="15992" r="8756" b="9056"/>
          <a:stretch/>
        </p:blipFill>
        <p:spPr bwMode="auto">
          <a:xfrm>
            <a:off x="6012160" y="1781096"/>
            <a:ext cx="2988815" cy="128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2">
            <a:extLst>
              <a:ext uri="{FF2B5EF4-FFF2-40B4-BE49-F238E27FC236}">
                <a16:creationId xmlns:a16="http://schemas.microsoft.com/office/drawing/2014/main" id="{0A10FD0B-3F89-4EF7-94F8-7AEFFD7623C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003" t="15320" r="3966" b="15379"/>
          <a:stretch/>
        </p:blipFill>
        <p:spPr bwMode="auto">
          <a:xfrm>
            <a:off x="3111351" y="1781096"/>
            <a:ext cx="2645080" cy="132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84C3BB0-BD07-42C6-A9FA-F72A8B92C2ED}"/>
              </a:ext>
            </a:extLst>
          </p:cNvPr>
          <p:cNvSpPr txBox="1"/>
          <p:nvPr/>
        </p:nvSpPr>
        <p:spPr>
          <a:xfrm>
            <a:off x="6188784" y="3399885"/>
            <a:ext cx="2436445" cy="646331"/>
          </a:xfrm>
          <a:prstGeom prst="rect">
            <a:avLst/>
          </a:prstGeom>
          <a:noFill/>
        </p:spPr>
        <p:txBody>
          <a:bodyPr wrap="square" rtlCol="0">
            <a:spAutoFit/>
          </a:bodyPr>
          <a:lstStyle/>
          <a:p>
            <a:pPr algn="ctr"/>
            <a:r>
              <a:rPr lang="en-US" altLang="zh-CN" dirty="0"/>
              <a:t>LSM</a:t>
            </a:r>
            <a:r>
              <a:rPr lang="zh-CN" altLang="zh-CN" dirty="0"/>
              <a:t>为氧气极的电解质支撑型电池</a:t>
            </a:r>
            <a:endParaRPr lang="en-US" altLang="zh-CN" dirty="0"/>
          </a:p>
        </p:txBody>
      </p:sp>
      <p:sp>
        <p:nvSpPr>
          <p:cNvPr id="3" name="文本框 2">
            <a:extLst>
              <a:ext uri="{FF2B5EF4-FFF2-40B4-BE49-F238E27FC236}">
                <a16:creationId xmlns:a16="http://schemas.microsoft.com/office/drawing/2014/main" id="{E4D6181C-C71D-4EBE-B32F-3310FF89BB25}"/>
              </a:ext>
            </a:extLst>
          </p:cNvPr>
          <p:cNvSpPr txBox="1"/>
          <p:nvPr/>
        </p:nvSpPr>
        <p:spPr>
          <a:xfrm>
            <a:off x="3191996" y="3399884"/>
            <a:ext cx="2448271" cy="646331"/>
          </a:xfrm>
          <a:prstGeom prst="rect">
            <a:avLst/>
          </a:prstGeom>
          <a:noFill/>
        </p:spPr>
        <p:txBody>
          <a:bodyPr wrap="square" rtlCol="0">
            <a:spAutoFit/>
          </a:bodyPr>
          <a:lstStyle/>
          <a:p>
            <a:pPr algn="ctr"/>
            <a:r>
              <a:rPr lang="en-US" altLang="zh-CN" dirty="0"/>
              <a:t>LSM</a:t>
            </a:r>
            <a:r>
              <a:rPr lang="zh-CN" altLang="zh-CN" dirty="0"/>
              <a:t>为氧气极的燃料极支撑型电池</a:t>
            </a:r>
            <a:endParaRPr lang="zh-CN" altLang="en-US" dirty="0"/>
          </a:p>
        </p:txBody>
      </p:sp>
      <p:sp>
        <p:nvSpPr>
          <p:cNvPr id="15" name="Rectangle 40">
            <a:extLst>
              <a:ext uri="{FF2B5EF4-FFF2-40B4-BE49-F238E27FC236}">
                <a16:creationId xmlns:a16="http://schemas.microsoft.com/office/drawing/2014/main" id="{2588C029-F240-46AF-9966-9A3247C37951}"/>
              </a:ext>
            </a:extLst>
          </p:cNvPr>
          <p:cNvSpPr>
            <a:spLocks noChangeArrowheads="1"/>
          </p:cNvSpPr>
          <p:nvPr/>
        </p:nvSpPr>
        <p:spPr bwMode="auto">
          <a:xfrm>
            <a:off x="0" y="18316"/>
            <a:ext cx="9144000" cy="699542"/>
          </a:xfrm>
          <a:prstGeom prst="rect">
            <a:avLst/>
          </a:prstGeom>
          <a:solidFill>
            <a:schemeClr val="bg2">
              <a:lumMod val="90000"/>
              <a:alpha val="20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pic>
        <p:nvPicPr>
          <p:cNvPr id="5" name="图片 4">
            <a:extLst>
              <a:ext uri="{FF2B5EF4-FFF2-40B4-BE49-F238E27FC236}">
                <a16:creationId xmlns:a16="http://schemas.microsoft.com/office/drawing/2014/main" id="{CE608363-0445-4E3D-A328-122642F7B347}"/>
              </a:ext>
            </a:extLst>
          </p:cNvPr>
          <p:cNvPicPr>
            <a:picLocks noChangeAspect="1"/>
          </p:cNvPicPr>
          <p:nvPr/>
        </p:nvPicPr>
        <p:blipFill rotWithShape="1">
          <a:blip r:embed="rId4">
            <a:extLst>
              <a:ext uri="{28A0092B-C50C-407E-A947-70E740481C1C}">
                <a14:useLocalDpi xmlns:a14="http://schemas.microsoft.com/office/drawing/2010/main" val="0"/>
              </a:ext>
            </a:extLst>
          </a:blip>
          <a:srcRect l="5547" t="8601" b="11713"/>
          <a:stretch/>
        </p:blipFill>
        <p:spPr>
          <a:xfrm>
            <a:off x="239705" y="1781096"/>
            <a:ext cx="2615918" cy="1282947"/>
          </a:xfrm>
          <a:prstGeom prst="rect">
            <a:avLst/>
          </a:prstGeom>
        </p:spPr>
      </p:pic>
      <p:sp>
        <p:nvSpPr>
          <p:cNvPr id="14" name="文本框 13">
            <a:extLst>
              <a:ext uri="{FF2B5EF4-FFF2-40B4-BE49-F238E27FC236}">
                <a16:creationId xmlns:a16="http://schemas.microsoft.com/office/drawing/2014/main" id="{ED99FC30-DE9B-4F52-807E-3C4C41F541D2}"/>
              </a:ext>
            </a:extLst>
          </p:cNvPr>
          <p:cNvSpPr txBox="1"/>
          <p:nvPr/>
        </p:nvSpPr>
        <p:spPr>
          <a:xfrm>
            <a:off x="307833" y="3399885"/>
            <a:ext cx="2335647" cy="646331"/>
          </a:xfrm>
          <a:prstGeom prst="rect">
            <a:avLst/>
          </a:prstGeom>
          <a:noFill/>
        </p:spPr>
        <p:txBody>
          <a:bodyPr wrap="square" rtlCol="0">
            <a:spAutoFit/>
          </a:bodyPr>
          <a:lstStyle/>
          <a:p>
            <a:pPr algn="ctr"/>
            <a:r>
              <a:rPr lang="en-US" altLang="zh-CN" dirty="0"/>
              <a:t>LSCF</a:t>
            </a:r>
            <a:r>
              <a:rPr lang="zh-CN" altLang="zh-CN" dirty="0"/>
              <a:t>为氧气极的电解质支撑型电池</a:t>
            </a:r>
            <a:endParaRPr lang="en-US" altLang="zh-CN" dirty="0"/>
          </a:p>
        </p:txBody>
      </p:sp>
      <p:sp>
        <p:nvSpPr>
          <p:cNvPr id="17" name="Oval 35">
            <a:extLst>
              <a:ext uri="{FF2B5EF4-FFF2-40B4-BE49-F238E27FC236}">
                <a16:creationId xmlns:a16="http://schemas.microsoft.com/office/drawing/2014/main" id="{ADD616C3-003A-485F-833E-139E077F5322}"/>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20" name="Freeform 34">
            <a:extLst>
              <a:ext uri="{FF2B5EF4-FFF2-40B4-BE49-F238E27FC236}">
                <a16:creationId xmlns:a16="http://schemas.microsoft.com/office/drawing/2014/main" id="{13ABAAAB-4EAF-42A6-8385-842B4CE28F6C}"/>
              </a:ext>
            </a:extLst>
          </p:cNvPr>
          <p:cNvSpPr/>
          <p:nvPr/>
        </p:nvSpPr>
        <p:spPr bwMode="auto">
          <a:xfrm>
            <a:off x="0" y="0"/>
            <a:ext cx="1907703" cy="699542"/>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rgbClr val="12B789"/>
          </a:solidFill>
          <a:ln>
            <a:noFill/>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21" name="Oval 35">
            <a:extLst>
              <a:ext uri="{FF2B5EF4-FFF2-40B4-BE49-F238E27FC236}">
                <a16:creationId xmlns:a16="http://schemas.microsoft.com/office/drawing/2014/main" id="{592CAA9B-CBA8-4C5C-B117-6FEC7E6D7AA7}"/>
              </a:ext>
            </a:extLst>
          </p:cNvPr>
          <p:cNvSpPr>
            <a:spLocks noChangeArrowheads="1"/>
          </p:cNvSpPr>
          <p:nvPr/>
        </p:nvSpPr>
        <p:spPr bwMode="auto">
          <a:xfrm>
            <a:off x="540573" y="38225"/>
            <a:ext cx="628791" cy="630063"/>
          </a:xfrm>
          <a:prstGeom prst="ellipse">
            <a:avLst/>
          </a:pr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
        <p:nvSpPr>
          <p:cNvPr id="22" name="Freeform 10">
            <a:extLst>
              <a:ext uri="{FF2B5EF4-FFF2-40B4-BE49-F238E27FC236}">
                <a16:creationId xmlns:a16="http://schemas.microsoft.com/office/drawing/2014/main" id="{80E14D7A-3BFC-4DA6-8583-05BC088B88D1}"/>
              </a:ext>
            </a:extLst>
          </p:cNvPr>
          <p:cNvSpPr>
            <a:spLocks noEditPoints="1"/>
          </p:cNvSpPr>
          <p:nvPr/>
        </p:nvSpPr>
        <p:spPr bwMode="auto">
          <a:xfrm>
            <a:off x="659938" y="172549"/>
            <a:ext cx="390060" cy="39107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33333"/>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1505352441"/>
      </p:ext>
    </p:extLst>
  </p:cSld>
  <p:clrMapOvr>
    <a:masterClrMapping/>
  </p:clrMapOvr>
</p:sld>
</file>

<file path=ppt/theme/theme1.xml><?xml version="1.0" encoding="utf-8"?>
<a:theme xmlns:a="http://schemas.openxmlformats.org/drawingml/2006/main" name="Nordri Tools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
      <a:dk1>
        <a:srgbClr val="333333"/>
      </a:dk1>
      <a:lt1>
        <a:srgbClr val="FFFFFF"/>
      </a:lt1>
      <a:dk2>
        <a:srgbClr val="333333"/>
      </a:dk2>
      <a:lt2>
        <a:srgbClr val="FEFAEE"/>
      </a:lt2>
      <a:accent1>
        <a:srgbClr val="12B789"/>
      </a:accent1>
      <a:accent2>
        <a:srgbClr val="FF9101"/>
      </a:accent2>
      <a:accent3>
        <a:srgbClr val="F8D158"/>
      </a:accent3>
      <a:accent4>
        <a:srgbClr val="F57365"/>
      </a:accent4>
      <a:accent5>
        <a:srgbClr val="7FC9EC"/>
      </a:accent5>
      <a:accent6>
        <a:srgbClr val="8689D0"/>
      </a:accent6>
      <a:hlink>
        <a:srgbClr val="0000FF"/>
      </a:hlink>
      <a:folHlink>
        <a:srgbClr val="800080"/>
      </a:folHlink>
    </a:clrScheme>
    <a:fontScheme name="标准字体">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57150">
          <a:solidFill>
            <a:schemeClr val="accent4">
              <a:lumMod val="7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1770</Words>
  <Application>Microsoft Office PowerPoint</Application>
  <PresentationFormat>全屏显示(16:9)</PresentationFormat>
  <Paragraphs>304</Paragraphs>
  <Slides>32</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32</vt:i4>
      </vt:variant>
    </vt:vector>
  </HeadingPairs>
  <TitlesOfParts>
    <vt:vector size="44" baseType="lpstr">
      <vt:lpstr>等线</vt:lpstr>
      <vt:lpstr>等线 Light</vt:lpstr>
      <vt:lpstr>微软雅黑</vt:lpstr>
      <vt:lpstr>微软雅黑 Light</vt:lpstr>
      <vt:lpstr>Arial</vt:lpstr>
      <vt:lpstr>Calibri</vt:lpstr>
      <vt:lpstr>Cambria Math</vt:lpstr>
      <vt:lpstr>Impact</vt:lpstr>
      <vt:lpstr>Times New Roman</vt:lpstr>
      <vt:lpstr>Wingdings</vt:lpstr>
      <vt:lpstr>Nordri ToolsTheme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小二PPT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小二 PPT</dc:title>
  <dc:subject/>
  <dc:creator>小二的PPT</dc:creator>
  <cp:keywords>www.51pptmoban.com</cp:keywords>
  <dc:description>微信搜索 "小二的PPT"  领取998大礼包</dc:description>
  <cp:lastModifiedBy>李梦克</cp:lastModifiedBy>
  <cp:revision>131</cp:revision>
  <dcterms:created xsi:type="dcterms:W3CDTF">2016-04-12T08:19:00Z</dcterms:created>
  <dcterms:modified xsi:type="dcterms:W3CDTF">2017-06-10T00:34:25Z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