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 id="2147483798" r:id="rId2"/>
  </p:sldMasterIdLst>
  <p:notesMasterIdLst>
    <p:notesMasterId r:id="rId18"/>
  </p:notesMasterIdLst>
  <p:handoutMasterIdLst>
    <p:handoutMasterId r:id="rId19"/>
  </p:handoutMasterIdLst>
  <p:sldIdLst>
    <p:sldId id="311" r:id="rId3"/>
    <p:sldId id="6150" r:id="rId4"/>
    <p:sldId id="256" r:id="rId5"/>
    <p:sldId id="6151" r:id="rId6"/>
    <p:sldId id="6152" r:id="rId7"/>
    <p:sldId id="6153" r:id="rId8"/>
    <p:sldId id="372" r:id="rId9"/>
    <p:sldId id="6154" r:id="rId10"/>
    <p:sldId id="6155" r:id="rId11"/>
    <p:sldId id="6156" r:id="rId12"/>
    <p:sldId id="6157" r:id="rId13"/>
    <p:sldId id="6158" r:id="rId14"/>
    <p:sldId id="6159" r:id="rId15"/>
    <p:sldId id="6160" r:id="rId16"/>
    <p:sldId id="414" r:id="rId17"/>
  </p:sldIdLst>
  <p:sldSz cx="9144000" cy="5143500" type="screen16x9"/>
  <p:notesSz cx="6858000" cy="9144000"/>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717A"/>
    <a:srgbClr val="000000"/>
    <a:srgbClr val="124192"/>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189" autoAdjust="0"/>
  </p:normalViewPr>
  <p:slideViewPr>
    <p:cSldViewPr snapToGrid="0" snapToObjects="1">
      <p:cViewPr varScale="1">
        <p:scale>
          <a:sx n="92" d="100"/>
          <a:sy n="92" d="100"/>
        </p:scale>
        <p:origin x="677" y="26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1/18/2019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dirty="0"/>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1/18/2019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dirty="0"/>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dirty="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dirty="0"/>
          </a:p>
        </p:txBody>
      </p:sp>
    </p:spTree>
    <p:extLst>
      <p:ext uri="{BB962C8B-B14F-4D97-AF65-F5344CB8AC3E}">
        <p14:creationId xmlns:p14="http://schemas.microsoft.com/office/powerpoint/2010/main" val="519275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11</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109655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12</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2701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13</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404234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15</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293511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marL="0" marR="0" lvl="0" indent="0" algn="r" defTabSz="903615" rtl="0" eaLnBrk="0" fontAlgn="base" latinLnBrk="0" hangingPunct="0">
              <a:lnSpc>
                <a:spcPct val="100000"/>
              </a:lnSpc>
              <a:spcBef>
                <a:spcPct val="0"/>
              </a:spcBef>
              <a:spcAft>
                <a:spcPct val="0"/>
              </a:spcAft>
              <a:buClrTx/>
              <a:buSzTx/>
              <a:buFontTx/>
              <a:buNone/>
              <a:tabLst/>
              <a:defRPr/>
            </a:pPr>
            <a:fld id="{78CECE75-C103-4A55-8B6F-D8BC3F1AC11E}" type="slidenum">
              <a:rPr kumimoji="0" lang="en-US" sz="1200" b="0" i="0" u="none" strike="noStrike" kern="1200" cap="none" spc="0" normalizeH="0" baseline="0" noProof="0">
                <a:ln>
                  <a:noFill/>
                </a:ln>
                <a:solidFill>
                  <a:prstClr val="black"/>
                </a:solidFill>
                <a:effectLst/>
                <a:uLnTx/>
                <a:uFillTx/>
                <a:latin typeface="Arial" charset="0"/>
              </a:rPr>
              <a:pPr marL="0" marR="0" lvl="0" indent="0" algn="r" defTabSz="903615"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charset="0"/>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289395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4</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184946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marL="0" marR="0" lvl="0" indent="0" algn="r" defTabSz="903615" rtl="0" eaLnBrk="0" fontAlgn="base" latinLnBrk="0" hangingPunct="0">
              <a:lnSpc>
                <a:spcPct val="100000"/>
              </a:lnSpc>
              <a:spcBef>
                <a:spcPct val="0"/>
              </a:spcBef>
              <a:spcAft>
                <a:spcPct val="0"/>
              </a:spcAft>
              <a:buClrTx/>
              <a:buSzTx/>
              <a:buFontTx/>
              <a:buNone/>
              <a:tabLst/>
              <a:defRPr/>
            </a:pPr>
            <a:fld id="{78CECE75-C103-4A55-8B6F-D8BC3F1AC11E}" type="slidenum">
              <a:rPr kumimoji="0" lang="en-US" sz="1200" b="0" i="0" u="none" strike="noStrike" kern="1200" cap="none" spc="0" normalizeH="0" baseline="0" noProof="0">
                <a:ln>
                  <a:noFill/>
                </a:ln>
                <a:solidFill>
                  <a:prstClr val="black"/>
                </a:solidFill>
                <a:effectLst/>
                <a:uLnTx/>
                <a:uFillTx/>
                <a:latin typeface="Arial" charset="0"/>
              </a:rPr>
              <a:pPr marL="0" marR="0" lvl="0" indent="0" algn="r" defTabSz="903615"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charset="0"/>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2399638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marL="0" marR="0" lvl="0" indent="0" algn="r" defTabSz="903615" rtl="0" eaLnBrk="0" fontAlgn="base" latinLnBrk="0" hangingPunct="0">
              <a:lnSpc>
                <a:spcPct val="100000"/>
              </a:lnSpc>
              <a:spcBef>
                <a:spcPct val="0"/>
              </a:spcBef>
              <a:spcAft>
                <a:spcPct val="0"/>
              </a:spcAft>
              <a:buClrTx/>
              <a:buSzTx/>
              <a:buFontTx/>
              <a:buNone/>
              <a:tabLst/>
              <a:defRPr/>
            </a:pPr>
            <a:fld id="{78CECE75-C103-4A55-8B6F-D8BC3F1AC11E}" type="slidenum">
              <a:rPr kumimoji="0" lang="en-US" sz="1200" b="0" i="0" u="none" strike="noStrike" kern="1200" cap="none" spc="0" normalizeH="0" baseline="0" noProof="0">
                <a:ln>
                  <a:noFill/>
                </a:ln>
                <a:solidFill>
                  <a:prstClr val="black"/>
                </a:solidFill>
                <a:effectLst/>
                <a:uLnTx/>
                <a:uFillTx/>
                <a:latin typeface="Arial" charset="0"/>
              </a:rPr>
              <a:pPr marL="0" marR="0" lvl="0" indent="0" algn="r" defTabSz="903615"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charset="0"/>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148069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7</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24435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8</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86238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9</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3308882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57639" y="9443351"/>
            <a:ext cx="2951163" cy="497466"/>
          </a:xfrm>
          <a:prstGeom prst="rect">
            <a:avLst/>
          </a:prstGeom>
          <a:noFill/>
          <a:ln w="9525">
            <a:noFill/>
            <a:miter lim="800000"/>
            <a:headEnd/>
            <a:tailEnd/>
          </a:ln>
        </p:spPr>
        <p:txBody>
          <a:bodyPr lIns="90412" tIns="45200" rIns="90412" bIns="45200" anchor="b"/>
          <a:lstStyle/>
          <a:p>
            <a:pPr algn="r" defTabSz="903615" eaLnBrk="0" hangingPunct="0"/>
            <a:fld id="{78CECE75-C103-4A55-8B6F-D8BC3F1AC11E}" type="slidenum">
              <a:rPr lang="en-US" sz="1200">
                <a:solidFill>
                  <a:prstClr val="black"/>
                </a:solidFill>
              </a:rPr>
              <a:pPr algn="r" defTabSz="903615" eaLnBrk="0" hangingPunct="0"/>
              <a:t>10</a:t>
            </a:fld>
            <a:endParaRPr lang="en-US" sz="1200">
              <a:solidFill>
                <a:prstClr val="black"/>
              </a:solidFill>
            </a:endParaRPr>
          </a:p>
        </p:txBody>
      </p:sp>
      <p:sp>
        <p:nvSpPr>
          <p:cNvPr id="186371" name="Rectangle 2"/>
          <p:cNvSpPr>
            <a:spLocks noGrp="1" noRot="1" noChangeAspect="1" noChangeArrowheads="1" noTextEdit="1"/>
          </p:cNvSpPr>
          <p:nvPr>
            <p:ph type="sldImg"/>
          </p:nvPr>
        </p:nvSpPr>
        <p:spPr>
          <a:xfrm>
            <a:off x="101600" y="746125"/>
            <a:ext cx="6624638" cy="3727450"/>
          </a:xfrm>
          <a:ln/>
        </p:spPr>
      </p:sp>
      <p:sp>
        <p:nvSpPr>
          <p:cNvPr id="186372" name="Rectangle 3"/>
          <p:cNvSpPr>
            <a:spLocks noGrp="1" noChangeArrowheads="1"/>
          </p:cNvSpPr>
          <p:nvPr>
            <p:ph type="body" idx="1"/>
          </p:nvPr>
        </p:nvSpPr>
        <p:spPr>
          <a:xfrm>
            <a:off x="681038" y="4723376"/>
            <a:ext cx="5448300" cy="834905"/>
          </a:xfrm>
          <a:noFill/>
          <a:ln w="9525"/>
        </p:spPr>
        <p:txBody>
          <a:bodyPr lIns="90412" tIns="45200" rIns="90412" bIns="45200"/>
          <a:lstStyle/>
          <a:p>
            <a:pPr marL="223959" indent="-223959" defTabSz="895838"/>
            <a:endParaRPr lang="en-US" dirty="0"/>
          </a:p>
          <a:p>
            <a:pPr marL="223959" indent="-223959" defTabSz="895838"/>
            <a:endParaRPr lang="en-US" dirty="0"/>
          </a:p>
          <a:p>
            <a:pPr marL="223959" indent="-223959" defTabSz="895838"/>
            <a:endParaRPr lang="en-US" dirty="0"/>
          </a:p>
        </p:txBody>
      </p:sp>
    </p:spTree>
    <p:extLst>
      <p:ext uri="{BB962C8B-B14F-4D97-AF65-F5344CB8AC3E}">
        <p14:creationId xmlns:p14="http://schemas.microsoft.com/office/powerpoint/2010/main" val="135776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lvl1pPr>
              <a:defRPr baseline="0">
                <a:latin typeface="+mj-lt"/>
              </a:defRPr>
            </a:lvl1pPr>
          </a:lstStyle>
          <a:p>
            <a:r>
              <a:rPr lang="en-US"/>
              <a:t>Click to edit Master title style</a:t>
            </a:r>
            <a:endParaRPr lang="en-US" dirty="0"/>
          </a:p>
        </p:txBody>
      </p:sp>
      <p:sp>
        <p:nvSpPr>
          <p:cNvPr id="15" name="Text Placeholder 13"/>
          <p:cNvSpPr>
            <a:spLocks noGrp="1"/>
          </p:cNvSpPr>
          <p:nvPr>
            <p:ph type="body" sz="quarter" idx="16"/>
          </p:nvPr>
        </p:nvSpPr>
        <p:spPr>
          <a:xfrm>
            <a:off x="417513" y="536399"/>
            <a:ext cx="8229600" cy="302400"/>
          </a:xfrm>
        </p:spPr>
        <p:txBody>
          <a:bodyPr/>
          <a:lstStyle>
            <a:lvl1pPr>
              <a:buNone/>
              <a:defRPr sz="1800" baseline="0">
                <a:solidFill>
                  <a:schemeClr val="bg2"/>
                </a:solidFill>
                <a:latin typeface="+mj-lt"/>
              </a:defRPr>
            </a:lvl1pPr>
          </a:lstStyle>
          <a:p>
            <a:pPr lvl="0"/>
            <a:r>
              <a:rPr lang="en-US"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atin typeface="+mj-lt"/>
              </a:defRPr>
            </a:lvl1pPr>
          </a:lstStyle>
          <a:p>
            <a:r>
              <a:rPr lang="en-US"/>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dirty="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dirty="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a:t>click to edit Master text styles</a:t>
            </a:r>
          </a:p>
        </p:txBody>
      </p:sp>
      <p:sp>
        <p:nvSpPr>
          <p:cNvPr id="8" name="Text Placeholder 7"/>
          <p:cNvSpPr>
            <a:spLocks noGrp="1"/>
          </p:cNvSpPr>
          <p:nvPr>
            <p:ph type="body" sz="quarter" idx="11"/>
          </p:nvPr>
        </p:nvSpPr>
        <p:spPr>
          <a:xfrm>
            <a:off x="417600" y="2203976"/>
            <a:ext cx="8244000" cy="2030400"/>
          </a:xfrm>
        </p:spPr>
        <p:txBody>
          <a:bodyPr/>
          <a:lstStyle>
            <a:lvl1pPr marL="324000" indent="-324000">
              <a:buFont typeface="Arial" pitchFamily="34" charset="0"/>
              <a:buChar char="•"/>
              <a:tabLst/>
              <a:defRPr/>
            </a:lvl1pPr>
            <a:lvl2pPr marL="230188" indent="0">
              <a:buNone/>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8"/>
          <p:cNvSpPr>
            <a:spLocks noGrp="1"/>
          </p:cNvSpPr>
          <p:nvPr>
            <p:ph sz="quarter" idx="13"/>
          </p:nvPr>
        </p:nvSpPr>
        <p:spPr>
          <a:xfrm>
            <a:off x="418120" y="537790"/>
            <a:ext cx="8227649" cy="301625"/>
          </a:xfrm>
        </p:spPr>
        <p:txBody>
          <a:bodyPr/>
          <a:lstStyle>
            <a:lvl1pPr marL="0" indent="0">
              <a:buNone/>
              <a:defRPr>
                <a:solidFill>
                  <a:schemeClr val="accent5"/>
                </a:solidFill>
                <a:latin typeface="Arial" pitchFamily="34" charset="0"/>
                <a:cs typeface="Arial" pitchFamily="34" charset="0"/>
              </a:defRPr>
            </a:lvl1pPr>
          </a:lstStyle>
          <a:p>
            <a:pPr lvl="0"/>
            <a:r>
              <a:rPr lang="en-US" noProof="0"/>
              <a:t>Click to edit Master text styles</a:t>
            </a:r>
          </a:p>
        </p:txBody>
      </p:sp>
      <p:sp>
        <p:nvSpPr>
          <p:cNvPr id="10" name="Title 9"/>
          <p:cNvSpPr>
            <a:spLocks noGrp="1"/>
          </p:cNvSpPr>
          <p:nvPr>
            <p:ph type="title"/>
          </p:nvPr>
        </p:nvSpPr>
        <p:spPr/>
        <p:txBody>
          <a:bodyPr/>
          <a:lstStyle>
            <a:lvl1pPr>
              <a:defRPr>
                <a:latin typeface="Arial" pitchFamily="34" charset="0"/>
                <a:cs typeface="Arial" pitchFamily="34" charset="0"/>
              </a:defRPr>
            </a:lvl1pPr>
          </a:lstStyle>
          <a:p>
            <a:r>
              <a:rPr lang="en-US" noProof="0"/>
              <a:t>Click to edit Master title style</a:t>
            </a:r>
          </a:p>
        </p:txBody>
      </p:sp>
    </p:spTree>
    <p:extLst>
      <p:ext uri="{BB962C8B-B14F-4D97-AF65-F5344CB8AC3E}">
        <p14:creationId xmlns:p14="http://schemas.microsoft.com/office/powerpoint/2010/main" val="319398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394"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589"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2983"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377"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366" indent="-228594">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76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154">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endParaRPr lang="en-US" dirty="0"/>
          </a:p>
        </p:txBody>
      </p:sp>
    </p:spTree>
    <p:extLst>
      <p:ext uri="{BB962C8B-B14F-4D97-AF65-F5344CB8AC3E}">
        <p14:creationId xmlns:p14="http://schemas.microsoft.com/office/powerpoint/2010/main" val="28525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180000"/>
            <a:ext cx="8244000" cy="22536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a:t>click to edit Master text styles</a:t>
            </a:r>
          </a:p>
        </p:txBody>
      </p:sp>
      <p:sp>
        <p:nvSpPr>
          <p:cNvPr id="8" name="Text Placeholder 7"/>
          <p:cNvSpPr>
            <a:spLocks noGrp="1"/>
          </p:cNvSpPr>
          <p:nvPr>
            <p:ph type="body" sz="quarter" idx="11"/>
          </p:nvPr>
        </p:nvSpPr>
        <p:spPr>
          <a:xfrm>
            <a:off x="417600" y="2203976"/>
            <a:ext cx="8244000" cy="2030400"/>
          </a:xfrm>
        </p:spPr>
        <p:txBody>
          <a:bodyPr/>
          <a:lstStyle>
            <a:lvl1pPr marL="324000" indent="-324000">
              <a:buFont typeface="Arial" pitchFamily="34" charset="0"/>
              <a:buChar char="•"/>
              <a:tabLst/>
              <a:defRPr/>
            </a:lvl1pPr>
            <a:lvl2pPr marL="230188" indent="0">
              <a:buNone/>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dirty="0">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cs typeface="Arial" panose="020B0604020202020204" pitchFamily="34" charset="0"/>
              </a:rPr>
              <a:pPr>
                <a:defRPr/>
              </a:pPr>
              <a:t>18/01/2019</a:t>
            </a:fld>
            <a:endParaRPr lang="en-GB" sz="800" dirty="0">
              <a:solidFill>
                <a:schemeClr val="bg2"/>
              </a:solidFill>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cs typeface="Arial" panose="020B0604020202020204" pitchFamily="34" charset="0"/>
              </a:rPr>
              <a:pPr>
                <a:defRPr/>
              </a:pPr>
              <a:t>‹#›</a:t>
            </a:fld>
            <a:endParaRPr lang="en-GB" dirty="0">
              <a:solidFill>
                <a:schemeClr val="bg2"/>
              </a:solidFill>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440000" y="4643438"/>
            <a:ext cx="6078537" cy="122237"/>
          </a:xfrm>
          <a:prstGeom prst="rect">
            <a:avLst/>
          </a:prstGeom>
          <a:noFill/>
        </p:spPr>
        <p:txBody>
          <a:bodyPr lIns="0" tIns="0" rIns="0" bIns="0">
            <a:spAutoFit/>
          </a:bodyPr>
          <a:lstStyle/>
          <a:p>
            <a:r>
              <a:rPr lang="pt-BR" sz="800">
                <a:solidFill>
                  <a:schemeClr val="bg2"/>
                </a:solidFill>
                <a:latin typeface="+mn-lt"/>
                <a:cs typeface="Arial" charset="0"/>
              </a:rPr>
              <a:t>© Nokia 2014            </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29" name="TextBox 28"/>
          <p:cNvSpPr txBox="1"/>
          <p:nvPr/>
        </p:nvSpPr>
        <p:spPr>
          <a:xfrm>
            <a:off x="432000" y="4787900"/>
            <a:ext cx="6078537" cy="369332"/>
          </a:xfrm>
          <a:prstGeom prst="rect">
            <a:avLst/>
          </a:prstGeom>
          <a:noFill/>
        </p:spPr>
        <p:txBody>
          <a:bodyPr lIns="0" tIns="0" rIns="0" bIns="0">
            <a:spAutoFit/>
          </a:bodyPr>
          <a:lstStyle/>
          <a:p>
            <a:pPr>
              <a:defRPr/>
            </a:pPr>
            <a:r>
              <a:rPr lang="en-GB" sz="800" dirty="0">
                <a:solidFill>
                  <a:schemeClr val="bg2"/>
                </a:solidFill>
                <a:latin typeface="+mn-lt"/>
                <a:cs typeface="Arial" charset="0"/>
              </a:rPr>
              <a:t>Internal</a:t>
            </a:r>
            <a:r>
              <a:rPr lang="en-GB" sz="800" baseline="0" dirty="0">
                <a:solidFill>
                  <a:schemeClr val="bg2"/>
                </a:solidFill>
                <a:latin typeface="+mn-lt"/>
                <a:cs typeface="Arial" charset="0"/>
              </a:rPr>
              <a:t> Use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800" baseline="0" dirty="0">
                <a:solidFill>
                  <a:schemeClr val="bg2"/>
                </a:solidFill>
                <a:latin typeface="+mn-lt"/>
                <a:cs typeface="Arial" charset="0"/>
              </a:rPr>
              <a:t>Document ID - </a:t>
            </a:r>
            <a:r>
              <a:rPr kumimoji="0" lang="en-GB" sz="800" b="0" i="0" u="none" strike="noStrike" kern="1200" cap="none" normalizeH="0" baseline="0" dirty="0">
                <a:ln>
                  <a:noFill/>
                </a:ln>
                <a:solidFill>
                  <a:schemeClr val="bg2"/>
                </a:solidFill>
                <a:effectLst/>
                <a:latin typeface="Arial" charset="0"/>
                <a:ea typeface="ヒラギノ角ゴ Pro W3"/>
                <a:cs typeface="ヒラギノ角ゴ Pro W3"/>
              </a:rPr>
              <a:t>D522359264</a:t>
            </a:r>
          </a:p>
          <a:p>
            <a:pPr>
              <a:defRPr/>
            </a:pPr>
            <a:endParaRPr lang="en-GB" sz="800" dirty="0">
              <a:solidFill>
                <a:schemeClr val="bg2"/>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15" r:id="rId4"/>
    <p:sldLayoutId id="2147483816" r:id="rId5"/>
    <p:sldLayoutId id="2147483817" r:id="rId6"/>
  </p:sldLayoutIdLst>
  <p:hf sldNum="0" hdr="0" ftr="0" dt="0"/>
  <p:txStyles>
    <p:titleStyle>
      <a:lvl1pPr algn="l" defTabSz="457200" rtl="0" eaLnBrk="0" fontAlgn="base" hangingPunct="0">
        <a:spcBef>
          <a:spcPct val="0"/>
        </a:spcBef>
        <a:spcAft>
          <a:spcPct val="0"/>
        </a:spcAft>
        <a:defRPr sz="1800" b="1" kern="1200">
          <a:solidFill>
            <a:schemeClr val="tx1"/>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mn-lt"/>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dirty="0">
              <a:ln>
                <a:solidFill>
                  <a:schemeClr val="tx1"/>
                </a:solidFill>
              </a:ln>
              <a:latin typeface="Arial" pitchFamily="34" charset="0"/>
            </a:endParaRPr>
          </a:p>
        </p:txBody>
      </p:sp>
      <p:sp>
        <p:nvSpPr>
          <p:cNvPr id="6155"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F8] and use the “FORM“</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dirty="0">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2"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cs typeface="Arial" panose="020B0604020202020204" pitchFamily="34" charset="0"/>
              </a:rPr>
              <a:pPr>
                <a:defRPr/>
              </a:pPr>
              <a:t>18/01/2019</a:t>
            </a:fld>
            <a:endParaRPr lang="en-GB" sz="800" dirty="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cs typeface="Arial" panose="020B0604020202020204" pitchFamily="34" charset="0"/>
              </a:rPr>
              <a:pPr>
                <a:defRPr/>
              </a:pPr>
              <a:t>‹#›</a:t>
            </a:fld>
            <a:endParaRPr lang="en-GB" dirty="0">
              <a:cs typeface="Arial" panose="020B0604020202020204" pitchFamily="34" charset="0"/>
            </a:endParaRPr>
          </a:p>
        </p:txBody>
      </p:sp>
      <p:sp>
        <p:nvSpPr>
          <p:cNvPr id="2" name="TextBox 1"/>
          <p:cNvSpPr txBox="1"/>
          <p:nvPr/>
        </p:nvSpPr>
        <p:spPr>
          <a:xfrm>
            <a:off x="1440000" y="4644000"/>
            <a:ext cx="5048250" cy="122237"/>
          </a:xfrm>
          <a:prstGeom prst="rect">
            <a:avLst/>
          </a:prstGeom>
          <a:noFill/>
        </p:spPr>
        <p:txBody>
          <a:bodyPr lIns="0" tIns="0" rIns="0" bIns="0">
            <a:spAutoFit/>
          </a:bodyPr>
          <a:lstStyle/>
          <a:p>
            <a:r>
              <a:rPr lang="pt-BR" sz="800">
                <a:solidFill>
                  <a:schemeClr val="bg1"/>
                </a:solidFill>
                <a:latin typeface="+mn-lt"/>
                <a:cs typeface="Arial" charset="0"/>
              </a:rPr>
              <a:t>© Nokia 2014            </a:t>
            </a:r>
            <a:endParaRPr lang="en-GB" sz="800" dirty="0">
              <a:solidFill>
                <a:schemeClr val="bg1"/>
              </a:solidFill>
              <a:latin typeface="+mn-lt"/>
              <a:cs typeface="Arial" charset="0"/>
            </a:endParaRPr>
          </a:p>
        </p:txBody>
      </p:sp>
      <p:sp>
        <p:nvSpPr>
          <p:cNvPr id="27" name="TextBox 26"/>
          <p:cNvSpPr txBox="1"/>
          <p:nvPr/>
        </p:nvSpPr>
        <p:spPr>
          <a:xfrm>
            <a:off x="432000" y="4788000"/>
            <a:ext cx="5048250" cy="492443"/>
          </a:xfrm>
          <a:prstGeom prst="rect">
            <a:avLst/>
          </a:prstGeom>
          <a:noFill/>
        </p:spPr>
        <p:txBody>
          <a:bodyPr lIns="0" tIns="0" rIns="0" bIns="0">
            <a:spAutoFit/>
          </a:bodyPr>
          <a:lstStyle/>
          <a:p>
            <a:pPr>
              <a:defRPr/>
            </a:pPr>
            <a:r>
              <a:rPr lang="en-GB" sz="800" dirty="0">
                <a:solidFill>
                  <a:schemeClr val="bg1"/>
                </a:solidFill>
                <a:latin typeface="+mn-lt"/>
                <a:ea typeface="+mn-ea"/>
                <a:cs typeface="Arial" panose="020B0604020202020204" pitchFamily="34" charset="0"/>
              </a:rPr>
              <a:t>Internal</a:t>
            </a:r>
            <a:r>
              <a:rPr lang="en-GB" sz="800" baseline="0" dirty="0">
                <a:solidFill>
                  <a:schemeClr val="bg1"/>
                </a:solidFill>
                <a:latin typeface="+mn-lt"/>
                <a:ea typeface="+mn-ea"/>
                <a:cs typeface="Arial" panose="020B0604020202020204" pitchFamily="34" charset="0"/>
              </a:rPr>
              <a:t> Use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800" baseline="0" dirty="0">
                <a:solidFill>
                  <a:schemeClr val="bg1"/>
                </a:solidFill>
                <a:latin typeface="+mn-lt"/>
                <a:ea typeface="+mn-ea"/>
                <a:cs typeface="Arial" panose="020B0604020202020204" pitchFamily="34" charset="0"/>
              </a:rPr>
              <a:t>Document </a:t>
            </a:r>
            <a:r>
              <a:rPr lang="en-GB" sz="800" baseline="0" dirty="0">
                <a:solidFill>
                  <a:schemeClr val="tx2"/>
                </a:solidFill>
                <a:latin typeface="+mn-lt"/>
                <a:ea typeface="+mn-ea"/>
                <a:cs typeface="Arial" panose="020B0604020202020204" pitchFamily="34" charset="0"/>
              </a:rPr>
              <a:t>ID - </a:t>
            </a:r>
            <a:r>
              <a:rPr kumimoji="0" lang="en-GB" sz="800" b="0" i="0" u="none" strike="noStrike" kern="1200" cap="none" normalizeH="0" baseline="0" dirty="0">
                <a:ln>
                  <a:noFill/>
                </a:ln>
                <a:solidFill>
                  <a:schemeClr val="tx2"/>
                </a:solidFill>
                <a:effectLst/>
                <a:latin typeface="Arial" charset="0"/>
                <a:ea typeface="ヒラギノ角ゴ Pro W3"/>
                <a:cs typeface="ヒラギノ角ゴ Pro W3"/>
              </a:rPr>
              <a:t>D522359264</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800" b="0" i="0" u="none" strike="noStrike" kern="1200" cap="none" normalizeH="0" baseline="0" dirty="0">
                <a:ln>
                  <a:noFill/>
                </a:ln>
                <a:solidFill>
                  <a:srgbClr val="124192"/>
                </a:solidFill>
                <a:effectLst/>
                <a:latin typeface="Arial" charset="0"/>
                <a:ea typeface="ヒラギノ角ゴ Pro W3"/>
                <a:cs typeface="ヒラギノ角ゴ Pro W3"/>
              </a:rPr>
              <a:t>8537</a:t>
            </a:r>
          </a:p>
          <a:p>
            <a:pPr>
              <a:defRPr/>
            </a:pPr>
            <a:endParaRPr lang="en-GB" sz="800" dirty="0">
              <a:solidFill>
                <a:schemeClr val="bg1"/>
              </a:solidFill>
              <a:latin typeface="+mn-lt"/>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Lst>
  <p:hf sldNum="0" hdr="0" ft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mailto:timo.turunen@nokia.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mailto:veijo.kontas@nokia.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3" y="180000"/>
            <a:ext cx="8243887" cy="2254250"/>
          </a:xfrm>
        </p:spPr>
        <p:txBody>
          <a:bodyPr/>
          <a:lstStyle/>
          <a:p>
            <a:pPr eaLnBrk="1" hangingPunct="1"/>
            <a:r>
              <a:rPr lang="en-GB" sz="4800" dirty="0">
                <a:ea typeface="ヒラギノ角ゴ Pro W3"/>
                <a:cs typeface="ヒラギノ角ゴ Pro W3"/>
              </a:rPr>
              <a:t>Customer Escaped Defect Analysis Report (CEDAR) </a:t>
            </a:r>
            <a:endParaRPr lang="en-GB" sz="4800" dirty="0">
              <a:latin typeface="Nokia Pure Headline Ultra Light" panose="020B0204020202020204" pitchFamily="34" charset="0"/>
              <a:ea typeface="ヒラギノ角ゴ Pro W3"/>
              <a:cs typeface="ヒラギノ角ゴ Pro W3"/>
            </a:endParaRPr>
          </a:p>
        </p:txBody>
      </p:sp>
      <p:sp>
        <p:nvSpPr>
          <p:cNvPr id="8" name="Text Placeholder 7"/>
          <p:cNvSpPr>
            <a:spLocks noGrp="1"/>
          </p:cNvSpPr>
          <p:nvPr>
            <p:ph type="body" sz="quarter" idx="11"/>
          </p:nvPr>
        </p:nvSpPr>
        <p:spPr>
          <a:xfrm>
            <a:off x="417513" y="2543176"/>
            <a:ext cx="8243887" cy="1697037"/>
          </a:xfrm>
        </p:spPr>
        <p:txBody>
          <a:bodyPr/>
          <a:lstStyle/>
          <a:p>
            <a:pPr marL="0" indent="0" eaLnBrk="1" hangingPunct="1">
              <a:buFont typeface="Arial" pitchFamily="34" charset="0"/>
              <a:buNone/>
              <a:defRPr/>
            </a:pPr>
            <a:r>
              <a:rPr lang="en-GB" sz="1800" dirty="0">
                <a:latin typeface="+mj-lt"/>
              </a:rPr>
              <a:t>Communicating the Results of an 5 whys RCA/EDA to the Customer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sz="1050" b="1" u="sng" dirty="0">
                <a:cs typeface="Arial" charset="0"/>
              </a:rPr>
              <a:t>CAS-166471-Q9M7 </a:t>
            </a:r>
            <a:r>
              <a:rPr lang="en-US" sz="1050" dirty="0">
                <a:latin typeface="Arial" charset="0"/>
                <a:cs typeface="Arial" charset="0"/>
              </a:rPr>
              <a:t>: </a:t>
            </a:r>
            <a:r>
              <a:rPr lang="sv-SE" sz="1050" dirty="0">
                <a:cs typeface="Arial" charset="0"/>
              </a:rPr>
              <a:t>DN4369 site SW </a:t>
            </a:r>
            <a:r>
              <a:rPr lang="sv-SE" sz="1050" dirty="0" err="1">
                <a:cs typeface="Arial" charset="0"/>
              </a:rPr>
              <a:t>fallback</a:t>
            </a:r>
            <a:r>
              <a:rPr lang="sv-SE" sz="1050" dirty="0">
                <a:cs typeface="Arial" charset="0"/>
              </a:rPr>
              <a:t>_(4082) </a:t>
            </a:r>
            <a:endParaRPr lang="en-US" sz="1050" dirty="0">
              <a:latin typeface="Arial" charset="0"/>
              <a:cs typeface="Arial" charset="0"/>
            </a:endParaRPr>
          </a:p>
          <a:p>
            <a:pPr>
              <a:defRPr/>
            </a:pPr>
            <a:r>
              <a:rPr lang="en-US" sz="1050" b="1" u="sng" dirty="0">
                <a:cs typeface="Arial" charset="0"/>
              </a:rPr>
              <a:t>Case Opened Date:</a:t>
            </a:r>
            <a:r>
              <a:rPr lang="en-US" sz="1050" i="1" dirty="0"/>
              <a:t> 2018-09-25</a:t>
            </a:r>
            <a:endParaRPr lang="en-US" sz="1050" b="1" u="sng" dirty="0">
              <a:cs typeface="Arial" charset="0"/>
            </a:endParaRPr>
          </a:p>
          <a:p>
            <a:pPr>
              <a:defRPr/>
            </a:pPr>
            <a:endParaRPr lang="en-US" sz="1050" dirty="0"/>
          </a:p>
          <a:p>
            <a:pPr>
              <a:spcBef>
                <a:spcPct val="0"/>
              </a:spcBef>
              <a:spcAft>
                <a:spcPct val="0"/>
              </a:spcAft>
              <a:buClrTx/>
              <a:defRPr/>
            </a:pPr>
            <a:r>
              <a:rPr lang="en-US" b="1" dirty="0"/>
              <a:t>Cause:</a:t>
            </a:r>
          </a:p>
          <a:p>
            <a:pPr>
              <a:defRPr/>
            </a:pPr>
            <a:r>
              <a:rPr lang="en-US" sz="1050" dirty="0"/>
              <a:t>When </a:t>
            </a:r>
            <a:r>
              <a:rPr lang="en-US" sz="1050" dirty="0" err="1"/>
              <a:t>sysadapt</a:t>
            </a:r>
            <a:r>
              <a:rPr lang="en-US" sz="1050" dirty="0"/>
              <a:t> start run and build </a:t>
            </a:r>
            <a:r>
              <a:rPr lang="en-US" sz="1050" dirty="0" err="1"/>
              <a:t>siteconf</a:t>
            </a:r>
            <a:r>
              <a:rPr lang="en-US" sz="1050" dirty="0"/>
              <a:t> unit </a:t>
            </a:r>
            <a:r>
              <a:rPr lang="en-US" sz="1050" dirty="0" err="1"/>
              <a:t>conf</a:t>
            </a:r>
            <a:r>
              <a:rPr lang="en-US" sz="1050" dirty="0"/>
              <a:t> for REAU,  will check REAU_L to get stat of REAU,  but in this time, there is no RAEU_L, but </a:t>
            </a:r>
            <a:r>
              <a:rPr lang="en-US" sz="1050" dirty="0" err="1"/>
              <a:t>sysadapt</a:t>
            </a:r>
            <a:r>
              <a:rPr lang="en-US" sz="1050" dirty="0"/>
              <a:t> still try read from </a:t>
            </a:r>
            <a:r>
              <a:rPr lang="en-US" sz="1050" dirty="0" err="1"/>
              <a:t>MoRAEU_L</a:t>
            </a:r>
            <a:r>
              <a:rPr lang="en-US" sz="1050" dirty="0"/>
              <a:t>, then triggered null pointer exception, so core dump appear.</a:t>
            </a:r>
            <a:endParaRPr lang="en-US" sz="900" dirty="0"/>
          </a:p>
          <a:p>
            <a:pPr>
              <a:defRPr/>
            </a:pPr>
            <a:endParaRPr lang="en-US" sz="900" dirty="0"/>
          </a:p>
          <a:p>
            <a:pPr>
              <a:defRPr/>
            </a:pPr>
            <a:r>
              <a:rPr lang="en-US" sz="1050" dirty="0"/>
              <a:t>Code review process is not rigorous enough</a:t>
            </a:r>
            <a:r>
              <a:rPr lang="en-US" altLang="zh-CN" sz="1050" dirty="0"/>
              <a:t>, causing code defects that were not discovered at the first time.</a:t>
            </a:r>
            <a:endParaRPr lang="en-US" sz="1050" dirty="0"/>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UT was missing and code review is not sufficient. This error is triggered only in certain scenarios, ET and ST is difficult to cover subtle issues.  </a:t>
            </a:r>
            <a:endParaRPr lang="en-US" sz="1050" dirty="0">
              <a:solidFill>
                <a:schemeClr val="bg1"/>
              </a:solidFill>
            </a:endParaRPr>
          </a:p>
          <a:p>
            <a:pPr>
              <a:spcBef>
                <a:spcPct val="0"/>
              </a:spcBef>
              <a:spcAft>
                <a:spcPct val="0"/>
              </a:spcAft>
              <a:buClrTx/>
            </a:pP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en-US" altLang="zh-CN" sz="1050" dirty="0">
                <a:solidFill>
                  <a:schemeClr val="bg1"/>
                </a:solidFill>
              </a:rPr>
              <a:t>Correction for CAS-166471-Q9M7 is available from TL18 3.0 and all the later releases.</a:t>
            </a:r>
          </a:p>
          <a:p>
            <a:endParaRPr lang="en-US" sz="1050" b="1" u="sng" dirty="0">
              <a:solidFill>
                <a:schemeClr val="bg1"/>
              </a:solidFill>
            </a:endParaRPr>
          </a:p>
          <a:p>
            <a:r>
              <a:rPr lang="en-US" sz="1050" dirty="0">
                <a:solidFill>
                  <a:schemeClr val="bg1"/>
                </a:solidFill>
              </a:rPr>
              <a:t>Specific correction: Increased null pointer judgement when </a:t>
            </a:r>
            <a:r>
              <a:rPr lang="en-US" sz="1050" dirty="0" err="1">
                <a:solidFill>
                  <a:schemeClr val="bg1"/>
                </a:solidFill>
              </a:rPr>
              <a:t>REAU_l</a:t>
            </a:r>
            <a:r>
              <a:rPr lang="en-US" sz="1050" dirty="0">
                <a:solidFill>
                  <a:schemeClr val="bg1"/>
                </a:solidFill>
              </a:rPr>
              <a:t> does not exist --&gt; check when REAU_L is null, set unit </a:t>
            </a:r>
            <a:r>
              <a:rPr lang="en-US" sz="1050" dirty="0" err="1">
                <a:solidFill>
                  <a:schemeClr val="bg1"/>
                </a:solidFill>
              </a:rPr>
              <a:t>hwState</a:t>
            </a:r>
            <a:r>
              <a:rPr lang="en-US" sz="1050" dirty="0">
                <a:solidFill>
                  <a:schemeClr val="bg1"/>
                </a:solidFill>
              </a:rPr>
              <a:t> to "Lost".</a:t>
            </a:r>
            <a:endParaRPr lang="en-US" sz="900" dirty="0">
              <a:solidFill>
                <a:schemeClr val="bg1"/>
              </a:solidFill>
            </a:endParaRPr>
          </a:p>
          <a:p>
            <a:pPr>
              <a:spcBef>
                <a:spcPct val="0"/>
              </a:spcBef>
              <a:spcAft>
                <a:spcPct val="0"/>
              </a:spcAft>
              <a:buClrTx/>
            </a:pPr>
            <a:endParaRPr lang="en-US" sz="900" dirty="0">
              <a:solidFill>
                <a:schemeClr val="bg2">
                  <a:lumMod val="20000"/>
                  <a:lumOff val="80000"/>
                </a:schemeClr>
              </a:solidFill>
            </a:endParaRPr>
          </a:p>
        </p:txBody>
      </p:sp>
      <p:sp>
        <p:nvSpPr>
          <p:cNvPr id="185349" name="AutoShape 9"/>
          <p:cNvSpPr>
            <a:spLocks noChangeArrowheads="1"/>
          </p:cNvSpPr>
          <p:nvPr/>
        </p:nvSpPr>
        <p:spPr bwMode="auto">
          <a:xfrm>
            <a:off x="185058" y="2995976"/>
            <a:ext cx="8762092" cy="1072179"/>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1, Code review improvement, adopt some aspects of Fagan inspection methodology to review process.</a:t>
            </a:r>
          </a:p>
          <a:p>
            <a:r>
              <a:rPr lang="en-US" sz="1050" dirty="0">
                <a:solidFill>
                  <a:schemeClr val="bg1"/>
                </a:solidFill>
              </a:rPr>
              <a:t>2, Add UT to cover this corner scenario and added into CI.</a:t>
            </a:r>
          </a:p>
          <a:p>
            <a:r>
              <a:rPr lang="en-US" sz="1050" dirty="0">
                <a:solidFill>
                  <a:schemeClr val="bg1"/>
                </a:solidFill>
              </a:rPr>
              <a:t>3, Adding RAE(not a widely used ALD device type) into system test scope.</a:t>
            </a: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en-US" altLang="zh-CN" dirty="0"/>
              <a:t>CAS-166471-Q9M7: [TL18SPRE][FSMFA]DN4369 site SW fallback_(4082) </a:t>
            </a:r>
            <a:endParaRPr lang="en-US" dirty="0"/>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Tree>
    <p:extLst>
      <p:ext uri="{BB962C8B-B14F-4D97-AF65-F5344CB8AC3E}">
        <p14:creationId xmlns:p14="http://schemas.microsoft.com/office/powerpoint/2010/main" val="234603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sz="1050" dirty="0"/>
              <a:t>CAS-165857-H4K9</a:t>
            </a:r>
            <a:r>
              <a:rPr lang="fi-FI" sz="1050" dirty="0"/>
              <a:t> </a:t>
            </a:r>
            <a:r>
              <a:rPr lang="en-US" sz="1050" dirty="0">
                <a:latin typeface="Arial" charset="0"/>
                <a:cs typeface="Arial" charset="0"/>
              </a:rPr>
              <a:t>: </a:t>
            </a:r>
            <a:r>
              <a:rPr lang="en-US" sz="1050" dirty="0"/>
              <a:t>Customer claimed that BTS cannot use 24h holdover when GNSS signal is jammed or spoofed.</a:t>
            </a:r>
          </a:p>
          <a:p>
            <a:pPr>
              <a:defRPr/>
            </a:pPr>
            <a:r>
              <a:rPr lang="en-US" sz="1050" b="1" u="sng" dirty="0">
                <a:cs typeface="Arial" charset="0"/>
              </a:rPr>
              <a:t>&lt;Case Opened Date:.&gt; PR reported date: 18.9.2018</a:t>
            </a:r>
          </a:p>
          <a:p>
            <a:pPr>
              <a:defRPr/>
            </a:pPr>
            <a:endParaRPr lang="en-US" sz="1050" dirty="0"/>
          </a:p>
          <a:p>
            <a:pPr>
              <a:spcBef>
                <a:spcPct val="0"/>
              </a:spcBef>
              <a:spcAft>
                <a:spcPct val="0"/>
              </a:spcAft>
              <a:buClrTx/>
              <a:defRPr/>
            </a:pPr>
            <a:r>
              <a:rPr lang="en-US" b="1" dirty="0"/>
              <a:t>Cause:</a:t>
            </a:r>
          </a:p>
          <a:p>
            <a:pPr>
              <a:defRPr/>
            </a:pPr>
            <a:r>
              <a:rPr lang="en-US" sz="900" dirty="0"/>
              <a:t>The BTS was not prepared for jamming / spoofing (here: the jamming / spoofing causes big phase jump of the PPS generated by GNSS device comparing to world-wide PPS reference) </a:t>
            </a:r>
            <a:r>
              <a:rPr lang="en-US" sz="900" b="1" dirty="0"/>
              <a:t>The holdover feature is supposed to be used only when synchronization source become unavailable.</a:t>
            </a:r>
            <a:r>
              <a:rPr lang="en-US" sz="900" dirty="0"/>
              <a:t> </a:t>
            </a:r>
          </a:p>
          <a:p>
            <a:pPr>
              <a:defRPr/>
            </a:pPr>
            <a:r>
              <a:rPr lang="en-US" sz="900" dirty="0"/>
              <a:t>Root cause: The jamming/spoofing robustness has been never promised to customers, hence there was not feature for that. This is requirement missing case from customer side to Nokia. Customer interface problem, not R&amp;D issue.</a:t>
            </a:r>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pPr>
              <a:spcBef>
                <a:spcPct val="0"/>
              </a:spcBef>
              <a:spcAft>
                <a:spcPct val="0"/>
              </a:spcAft>
              <a:buClrTx/>
            </a:pPr>
            <a:r>
              <a:rPr lang="en-US" sz="1050" b="1" dirty="0">
                <a:solidFill>
                  <a:schemeClr val="bg1"/>
                </a:solidFill>
              </a:rPr>
              <a:t>This scenario was not supposed to be supported. Should be </a:t>
            </a:r>
            <a:r>
              <a:rPr lang="en-US" sz="1050" b="1" dirty="0" err="1">
                <a:solidFill>
                  <a:schemeClr val="bg1"/>
                </a:solidFill>
              </a:rPr>
              <a:t>analysed</a:t>
            </a:r>
            <a:r>
              <a:rPr lang="en-US" sz="1050" b="1" dirty="0">
                <a:solidFill>
                  <a:schemeClr val="bg1"/>
                </a:solidFill>
              </a:rPr>
              <a:t> in customer interface why there was requirement missing from R&amp;D – if such support would be needed.</a:t>
            </a:r>
          </a:p>
          <a:p>
            <a:pPr>
              <a:spcBef>
                <a:spcPct val="0"/>
              </a:spcBef>
              <a:spcAft>
                <a:spcPct val="0"/>
              </a:spcAft>
              <a:buClrTx/>
            </a:pPr>
            <a:r>
              <a:rPr lang="en-US" sz="1050" b="1" dirty="0">
                <a:solidFill>
                  <a:schemeClr val="bg1"/>
                </a:solidFill>
              </a:rPr>
              <a:t>No escape from the R&amp;D </a:t>
            </a:r>
            <a:r>
              <a:rPr lang="en-US" sz="1050" b="1" dirty="0" err="1">
                <a:solidFill>
                  <a:schemeClr val="bg1"/>
                </a:solidFill>
              </a:rPr>
              <a:t>pov</a:t>
            </a:r>
            <a:r>
              <a:rPr lang="en-US" sz="1050" b="1" dirty="0">
                <a:solidFill>
                  <a:schemeClr val="bg1"/>
                </a:solidFill>
              </a:rPr>
              <a:t>.</a:t>
            </a:r>
          </a:p>
          <a:p>
            <a:pPr>
              <a:spcBef>
                <a:spcPct val="0"/>
              </a:spcBef>
              <a:spcAft>
                <a:spcPct val="0"/>
              </a:spcAft>
              <a:buClrTx/>
            </a:pP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en-US" sz="1050" dirty="0"/>
              <a:t>CAS-165857-H4K9</a:t>
            </a:r>
            <a:r>
              <a:rPr lang="fi-FI" sz="1050" dirty="0"/>
              <a:t> :</a:t>
            </a:r>
          </a:p>
          <a:p>
            <a:r>
              <a:rPr lang="fi-FI" sz="1050" dirty="0"/>
              <a:t>TL18_ENB_0000_030051_080001 </a:t>
            </a:r>
          </a:p>
          <a:p>
            <a:r>
              <a:rPr lang="en-US" sz="900" dirty="0">
                <a:solidFill>
                  <a:schemeClr val="bg2">
                    <a:lumMod val="20000"/>
                    <a:lumOff val="80000"/>
                  </a:schemeClr>
                </a:solidFill>
              </a:rPr>
              <a:t>1. The anti-jamming feature in the GNSS device has been launched. 2. Configure GNSS device to output PPS (signal generated by GNSS device used for BTS synchronization) only when at least 3 satellites are visible.</a:t>
            </a:r>
          </a:p>
        </p:txBody>
      </p:sp>
      <p:sp>
        <p:nvSpPr>
          <p:cNvPr id="185349" name="AutoShape 9"/>
          <p:cNvSpPr>
            <a:spLocks noChangeArrowheads="1"/>
          </p:cNvSpPr>
          <p:nvPr/>
        </p:nvSpPr>
        <p:spPr bwMode="auto">
          <a:xfrm>
            <a:off x="185058" y="2995977"/>
            <a:ext cx="8762092" cy="1214074"/>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1, From R&amp;D </a:t>
            </a:r>
            <a:r>
              <a:rPr lang="en-US" sz="1050" dirty="0" err="1">
                <a:solidFill>
                  <a:schemeClr val="bg1"/>
                </a:solidFill>
              </a:rPr>
              <a:t>pov</a:t>
            </a:r>
            <a:r>
              <a:rPr lang="en-US" sz="1050" dirty="0">
                <a:solidFill>
                  <a:schemeClr val="bg1"/>
                </a:solidFill>
              </a:rPr>
              <a:t>, there is no need to have preventive / continuous improvements, in addition to corrective action done.</a:t>
            </a:r>
          </a:p>
          <a:p>
            <a:r>
              <a:rPr lang="en-US" sz="1050" dirty="0">
                <a:solidFill>
                  <a:schemeClr val="bg1"/>
                </a:solidFill>
              </a:rPr>
              <a:t>2, Customer interface need to analyze from their </a:t>
            </a:r>
            <a:r>
              <a:rPr lang="en-US" sz="1050" dirty="0" err="1">
                <a:solidFill>
                  <a:schemeClr val="bg1"/>
                </a:solidFill>
              </a:rPr>
              <a:t>pov</a:t>
            </a:r>
            <a:r>
              <a:rPr lang="en-US" sz="1050" dirty="0">
                <a:solidFill>
                  <a:schemeClr val="bg1"/>
                </a:solidFill>
              </a:rPr>
              <a:t>, why there was unclarity in the requirements related to 24h holdover mode.</a:t>
            </a:r>
          </a:p>
          <a:p>
            <a:r>
              <a:rPr lang="en-US" sz="1050" dirty="0">
                <a:solidFill>
                  <a:schemeClr val="bg1"/>
                </a:solidFill>
              </a:rPr>
              <a:t>3, Related to use of Corrective Action: Feature will be proposed to be implemented in BTS that will give customer possibility to chose between</a:t>
            </a:r>
          </a:p>
          <a:p>
            <a:r>
              <a:rPr lang="en-US" sz="1050" dirty="0">
                <a:solidFill>
                  <a:schemeClr val="bg1"/>
                </a:solidFill>
              </a:rPr>
              <a:t> "</a:t>
            </a:r>
            <a:r>
              <a:rPr lang="en-US" sz="1050" dirty="0" err="1">
                <a:solidFill>
                  <a:schemeClr val="bg1"/>
                </a:solidFill>
              </a:rPr>
              <a:t>Gnss</a:t>
            </a:r>
            <a:r>
              <a:rPr lang="en-US" sz="1050" dirty="0">
                <a:solidFill>
                  <a:schemeClr val="bg1"/>
                </a:solidFill>
              </a:rPr>
              <a:t> source availability“ (GNSS can work with 1 satellite as now)" and "GNSS robustness" (anti-jamming feature turn on, 3 satellites needed). </a:t>
            </a:r>
          </a:p>
          <a:p>
            <a:r>
              <a:rPr lang="en-US" sz="1050" dirty="0">
                <a:solidFill>
                  <a:schemeClr val="bg1"/>
                </a:solidFill>
              </a:rPr>
              <a:t>to provide PPS). This is more like a technical product improvement.</a:t>
            </a:r>
          </a:p>
          <a:p>
            <a:endParaRPr lang="en-US" sz="1050" dirty="0">
              <a:solidFill>
                <a:schemeClr val="bg1"/>
              </a:solidFill>
            </a:endParaRPr>
          </a:p>
          <a:p>
            <a:r>
              <a:rPr lang="en-US" sz="1050" dirty="0">
                <a:solidFill>
                  <a:schemeClr val="bg1"/>
                </a:solidFill>
              </a:rPr>
              <a:t>Then performance testing on PS clock/time handling area will be part of the regular component testing and will make sure that functions will fulfill </a:t>
            </a:r>
          </a:p>
          <a:p>
            <a:r>
              <a:rPr lang="en-US" sz="1050" dirty="0">
                <a:solidFill>
                  <a:schemeClr val="bg1"/>
                </a:solidFill>
              </a:rPr>
              <a:t>performance requirements set to those.</a:t>
            </a:r>
          </a:p>
          <a:p>
            <a:pPr>
              <a:spcBef>
                <a:spcPct val="0"/>
              </a:spcBef>
              <a:spcAft>
                <a:spcPct val="0"/>
              </a:spcAft>
              <a:buClrTx/>
            </a:pP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en-US" dirty="0"/>
              <a:t>CAS-165857-H4K9: </a:t>
            </a:r>
            <a:r>
              <a:rPr lang="en-US" dirty="0" err="1"/>
              <a:t>eNodeB</a:t>
            </a:r>
            <a:r>
              <a:rPr lang="en-US" dirty="0"/>
              <a:t> in holdover mode but causing IOT</a:t>
            </a:r>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Tree>
    <p:extLst>
      <p:ext uri="{BB962C8B-B14F-4D97-AF65-F5344CB8AC3E}">
        <p14:creationId xmlns:p14="http://schemas.microsoft.com/office/powerpoint/2010/main" val="376396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sz="1050" b="1" u="sng" dirty="0">
                <a:latin typeface="Arial" charset="0"/>
                <a:cs typeface="Arial" charset="0"/>
              </a:rPr>
              <a:t>CAS-107090-V9C1: </a:t>
            </a:r>
            <a:r>
              <a:rPr lang="en-US" sz="1050" b="1" u="sng" dirty="0">
                <a:cs typeface="Arial" charset="0"/>
              </a:rPr>
              <a:t> </a:t>
            </a:r>
            <a:r>
              <a:rPr lang="en-US" altLang="zh-CN" sz="1050" dirty="0"/>
              <a:t>Second carrier's IoT is very high from the beginning of the activation of the second carrier </a:t>
            </a:r>
          </a:p>
          <a:p>
            <a:pPr>
              <a:defRPr/>
            </a:pPr>
            <a:r>
              <a:rPr lang="en-US" sz="1050" b="1" u="sng" dirty="0">
                <a:cs typeface="Arial" charset="0"/>
              </a:rPr>
              <a:t>&lt;Case Opened Date:.&gt; </a:t>
            </a:r>
            <a:r>
              <a:rPr lang="en-US" altLang="zh-CN" sz="1050" dirty="0"/>
              <a:t>Reported Date : 15 Mar 2018</a:t>
            </a:r>
            <a:endParaRPr lang="en-US" sz="1050" b="1" u="sng" dirty="0">
              <a:cs typeface="Arial" charset="0"/>
            </a:endParaRPr>
          </a:p>
          <a:p>
            <a:pPr>
              <a:defRPr/>
            </a:pPr>
            <a:endParaRPr lang="en-US" sz="1050" dirty="0"/>
          </a:p>
          <a:p>
            <a:pPr>
              <a:spcBef>
                <a:spcPct val="0"/>
              </a:spcBef>
              <a:spcAft>
                <a:spcPct val="0"/>
              </a:spcAft>
              <a:buClrTx/>
              <a:defRPr/>
            </a:pPr>
            <a:r>
              <a:rPr lang="en-US" b="1" dirty="0"/>
              <a:t>Cause:</a:t>
            </a:r>
          </a:p>
          <a:p>
            <a:pPr>
              <a:defRPr/>
            </a:pPr>
            <a:r>
              <a:rPr lang="en-US" sz="1050" dirty="0"/>
              <a:t>&lt;Field is using an old version: </a:t>
            </a:r>
            <a:r>
              <a:rPr lang="en-US" altLang="zh-CN" sz="1050" dirty="0"/>
              <a:t>The correction of CAS-49598-X4L2(Reported Date : 11 Sep 2017,  tested with TL16_ENB_0000_001071_000000) , The field version is TL16_ENB_0000_001065_800002 which is not the latest version</a:t>
            </a:r>
            <a:r>
              <a:rPr lang="en-US" sz="1050" dirty="0"/>
              <a:t>.&gt;</a:t>
            </a:r>
            <a:r>
              <a:rPr lang="en-US" sz="900" dirty="0"/>
              <a:t> </a:t>
            </a:r>
          </a:p>
          <a:p>
            <a:pPr>
              <a:defRPr/>
            </a:pPr>
            <a:endParaRPr lang="en-US" sz="900" dirty="0"/>
          </a:p>
          <a:p>
            <a:pPr>
              <a:defRPr/>
            </a:pPr>
            <a:r>
              <a:rPr lang="en-US" sz="1050" dirty="0"/>
              <a:t>&lt;</a:t>
            </a:r>
            <a:r>
              <a:rPr lang="en-US" altLang="zh-CN" sz="1050" dirty="0"/>
              <a:t> This is field version usage control issue from customer side to Nokia. Customer interface problem, not R&amp;D issue</a:t>
            </a:r>
            <a:endParaRPr lang="en-US" sz="1050" dirty="0"/>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&lt;</a:t>
            </a:r>
            <a:r>
              <a:rPr lang="en-US" altLang="zh-CN" sz="1050" b="1" dirty="0">
                <a:solidFill>
                  <a:schemeClr val="bg1"/>
                </a:solidFill>
              </a:rPr>
              <a:t> This bug has been already fixed. Should be </a:t>
            </a:r>
            <a:r>
              <a:rPr lang="en-US" altLang="zh-CN" sz="1050" b="1" dirty="0" err="1">
                <a:solidFill>
                  <a:schemeClr val="bg1"/>
                </a:solidFill>
              </a:rPr>
              <a:t>analysed</a:t>
            </a:r>
            <a:r>
              <a:rPr lang="en-US" altLang="zh-CN" sz="1050" b="1" dirty="0">
                <a:solidFill>
                  <a:schemeClr val="bg1"/>
                </a:solidFill>
              </a:rPr>
              <a:t> in customer interface why field is still using the old version </a:t>
            </a:r>
          </a:p>
          <a:p>
            <a:r>
              <a:rPr lang="en-US" altLang="zh-CN" sz="1050" b="1" dirty="0">
                <a:solidFill>
                  <a:schemeClr val="bg1"/>
                </a:solidFill>
              </a:rPr>
              <a:t>No escape from the R&amp;D </a:t>
            </a:r>
            <a:r>
              <a:rPr lang="en-US" altLang="zh-CN" sz="1050" b="1" dirty="0" err="1">
                <a:solidFill>
                  <a:schemeClr val="bg1"/>
                </a:solidFill>
              </a:rPr>
              <a:t>pov</a:t>
            </a:r>
            <a:endParaRPr lang="en-US" sz="1050" dirty="0">
              <a:solidFill>
                <a:schemeClr val="bg1"/>
              </a:solidFill>
            </a:endParaRPr>
          </a:p>
          <a:p>
            <a:pPr>
              <a:spcBef>
                <a:spcPct val="0"/>
              </a:spcBef>
              <a:spcAft>
                <a:spcPct val="0"/>
              </a:spcAft>
              <a:buClrTx/>
            </a:pP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en-US" sz="1050" dirty="0">
                <a:solidFill>
                  <a:schemeClr val="bg1"/>
                </a:solidFill>
              </a:rPr>
              <a:t>&lt;</a:t>
            </a:r>
            <a:r>
              <a:rPr lang="en-US" altLang="zh-CN" sz="1050" dirty="0">
                <a:solidFill>
                  <a:schemeClr val="bg1"/>
                </a:solidFill>
              </a:rPr>
              <a:t> CAS-49598-X4L2 </a:t>
            </a:r>
            <a:r>
              <a:rPr lang="en-US" sz="1050" dirty="0">
                <a:solidFill>
                  <a:schemeClr val="bg1"/>
                </a:solidFill>
              </a:rPr>
              <a:t>&gt;</a:t>
            </a:r>
          </a:p>
          <a:p>
            <a:r>
              <a:rPr lang="en-US" sz="1050" dirty="0">
                <a:solidFill>
                  <a:schemeClr val="bg1"/>
                </a:solidFill>
              </a:rPr>
              <a:t>&lt;</a:t>
            </a:r>
            <a:r>
              <a:rPr lang="en-US" altLang="zh-CN" sz="1050" dirty="0">
                <a:solidFill>
                  <a:schemeClr val="bg1"/>
                </a:solidFill>
              </a:rPr>
              <a:t>TL16_ENB_0000_001071_000000</a:t>
            </a:r>
          </a:p>
          <a:p>
            <a:endParaRPr lang="en-US" sz="900" dirty="0">
              <a:solidFill>
                <a:schemeClr val="bg1"/>
              </a:solidFill>
            </a:endParaRPr>
          </a:p>
          <a:p>
            <a:pPr>
              <a:spcBef>
                <a:spcPct val="0"/>
              </a:spcBef>
              <a:spcAft>
                <a:spcPct val="0"/>
              </a:spcAft>
              <a:buClrTx/>
            </a:pPr>
            <a:endParaRPr lang="en-US" sz="900" dirty="0">
              <a:solidFill>
                <a:schemeClr val="bg2">
                  <a:lumMod val="20000"/>
                  <a:lumOff val="80000"/>
                </a:schemeClr>
              </a:solidFill>
            </a:endParaRPr>
          </a:p>
        </p:txBody>
      </p:sp>
      <p:sp>
        <p:nvSpPr>
          <p:cNvPr id="185349" name="AutoShape 9"/>
          <p:cNvSpPr>
            <a:spLocks noChangeArrowheads="1"/>
          </p:cNvSpPr>
          <p:nvPr/>
        </p:nvSpPr>
        <p:spPr bwMode="auto">
          <a:xfrm>
            <a:off x="185058" y="2995976"/>
            <a:ext cx="8762092" cy="1072179"/>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&lt;This is not R&amp;D issue, Need Customer Interface provide.</a:t>
            </a:r>
          </a:p>
          <a:p>
            <a:r>
              <a:rPr lang="en-US" sz="1050" dirty="0">
                <a:solidFill>
                  <a:schemeClr val="bg1"/>
                </a:solidFill>
              </a:rPr>
              <a:t>&lt;No test changed from R&amp;D side, this is not R&amp;D issue</a:t>
            </a:r>
          </a:p>
          <a:p>
            <a:r>
              <a:rPr lang="en-US" sz="1050" dirty="0">
                <a:solidFill>
                  <a:schemeClr val="bg1"/>
                </a:solidFill>
              </a:rPr>
              <a:t>&lt;What</a:t>
            </a:r>
            <a:r>
              <a:rPr lang="en-US" altLang="zh-CN" sz="1050" dirty="0">
                <a:solidFill>
                  <a:schemeClr val="bg1"/>
                </a:solidFill>
              </a:rPr>
              <a:t> improvement(s) were implemented and being controlled; </a:t>
            </a:r>
            <a:r>
              <a:rPr lang="en-US" altLang="zh-CN" sz="1050" dirty="0" err="1">
                <a:solidFill>
                  <a:schemeClr val="bg1"/>
                </a:solidFill>
              </a:rPr>
              <a:t>ie</a:t>
            </a:r>
            <a:r>
              <a:rPr lang="en-US" altLang="zh-CN" sz="1050" dirty="0">
                <a:solidFill>
                  <a:schemeClr val="bg1"/>
                </a:solidFill>
              </a:rPr>
              <a:t> updated process doc, enhanced checklist, </a:t>
            </a:r>
          </a:p>
          <a:p>
            <a:r>
              <a:rPr lang="en-US" altLang="zh-CN" sz="1050" dirty="0">
                <a:solidFill>
                  <a:schemeClr val="bg1"/>
                </a:solidFill>
              </a:rPr>
              <a:t>added metric to manage compliance, </a:t>
            </a:r>
            <a:r>
              <a:rPr lang="en-US" altLang="zh-CN" sz="1050" dirty="0" err="1">
                <a:solidFill>
                  <a:schemeClr val="bg1"/>
                </a:solidFill>
              </a:rPr>
              <a:t>etc</a:t>
            </a:r>
            <a:r>
              <a:rPr lang="en-US" altLang="zh-CN" sz="1050" dirty="0">
                <a:solidFill>
                  <a:schemeClr val="bg1"/>
                </a:solidFill>
              </a:rPr>
              <a:t> need Customer Interface provide, Not R&amp;D issue.</a:t>
            </a:r>
            <a:endParaRPr lang="en-US" sz="1050" dirty="0">
              <a:solidFill>
                <a:schemeClr val="bg1"/>
              </a:solidFill>
            </a:endParaRPr>
          </a:p>
          <a:p>
            <a:pPr>
              <a:spcBef>
                <a:spcPct val="0"/>
              </a:spcBef>
              <a:spcAft>
                <a:spcPct val="0"/>
              </a:spcAft>
              <a:buClrTx/>
            </a:pP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en-US" altLang="zh-CN" dirty="0"/>
              <a:t>CAS-107090-V9C1: IoT increased after activating second carrier </a:t>
            </a:r>
            <a:br>
              <a:rPr lang="en-US" altLang="zh-CN" dirty="0"/>
            </a:br>
            <a:endParaRPr lang="en-US" dirty="0"/>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
        <p:nvSpPr>
          <p:cNvPr id="10" name="Rectangle 9">
            <a:extLst>
              <a:ext uri="{FF2B5EF4-FFF2-40B4-BE49-F238E27FC236}">
                <a16:creationId xmlns:a16="http://schemas.microsoft.com/office/drawing/2014/main" id="{6E25875D-F1FB-4C29-B002-E58EDE1CEC21}"/>
              </a:ext>
            </a:extLst>
          </p:cNvPr>
          <p:cNvSpPr/>
          <p:nvPr/>
        </p:nvSpPr>
        <p:spPr>
          <a:xfrm>
            <a:off x="3498715" y="-416740"/>
            <a:ext cx="4397101" cy="307777"/>
          </a:xfrm>
          <a:prstGeom prst="rect">
            <a:avLst/>
          </a:prstGeom>
          <a:noFill/>
        </p:spPr>
        <p:txBody>
          <a:bodyPr wrap="none" lIns="91440" tIns="45720" rIns="91440" bIns="45720">
            <a:spAutoFit/>
          </a:bodyPr>
          <a:lstStyle/>
          <a:p>
            <a:pPr algn="ctr"/>
            <a:r>
              <a:rPr lang="en-US" altLang="zh-CN" sz="1400" dirty="0">
                <a:ln w="0"/>
                <a:effectLst>
                  <a:outerShdw blurRad="38100" dist="19050" dir="2700000" algn="tl" rotWithShape="0">
                    <a:schemeClr val="dk1">
                      <a:alpha val="40000"/>
                    </a:schemeClr>
                  </a:outerShdw>
                </a:effectLst>
                <a:highlight>
                  <a:srgbClr val="FFFF00"/>
                </a:highlight>
              </a:rPr>
              <a:t>RCA/EDA is ongoing, waiting input from Lei, Enqing  </a:t>
            </a:r>
          </a:p>
        </p:txBody>
      </p:sp>
    </p:spTree>
    <p:extLst>
      <p:ext uri="{BB962C8B-B14F-4D97-AF65-F5344CB8AC3E}">
        <p14:creationId xmlns:p14="http://schemas.microsoft.com/office/powerpoint/2010/main" val="375420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sz="1050" dirty="0">
                <a:latin typeface="Arial" charset="0"/>
                <a:cs typeface="Arial" charset="0"/>
              </a:rPr>
              <a:t>&lt;</a:t>
            </a:r>
            <a:r>
              <a:rPr lang="en-US" altLang="zh-CN" sz="1050" b="1" u="sng" dirty="0">
                <a:cs typeface="Arial" charset="0"/>
              </a:rPr>
              <a:t>CAS-180942-R1S2:</a:t>
            </a:r>
            <a:r>
              <a:rPr lang="en-US" sz="1050" dirty="0">
                <a:latin typeface="Arial" charset="0"/>
                <a:cs typeface="Arial" charset="0"/>
              </a:rPr>
              <a:t> </a:t>
            </a:r>
            <a:r>
              <a:rPr lang="en-US" altLang="zh-CN" sz="1050" dirty="0"/>
              <a:t>IOT(Interference over Thermal)  counters are very high(abnormal) but the UL SINR is normal, IOT related KPIs are abnormal but other KPIs keeps normal</a:t>
            </a:r>
            <a:r>
              <a:rPr lang="en-US" sz="1050" dirty="0">
                <a:latin typeface="Arial" charset="0"/>
                <a:cs typeface="Arial" charset="0"/>
              </a:rPr>
              <a:t>&gt;</a:t>
            </a:r>
          </a:p>
          <a:p>
            <a:pPr>
              <a:defRPr/>
            </a:pPr>
            <a:r>
              <a:rPr lang="en-US" sz="1050" b="1" u="sng" dirty="0">
                <a:cs typeface="Arial" charset="0"/>
              </a:rPr>
              <a:t>&lt;Case Opened Date:.&gt; </a:t>
            </a:r>
            <a:r>
              <a:rPr lang="en-US" altLang="zh-CN" sz="1050" dirty="0"/>
              <a:t>Reported Date : 07 Nov 2018</a:t>
            </a:r>
            <a:endParaRPr lang="en-US" sz="1050" b="1" u="sng" dirty="0">
              <a:cs typeface="Arial" charset="0"/>
            </a:endParaRPr>
          </a:p>
          <a:p>
            <a:pPr>
              <a:defRPr/>
            </a:pPr>
            <a:endParaRPr lang="en-US" sz="1050" dirty="0"/>
          </a:p>
          <a:p>
            <a:pPr>
              <a:spcBef>
                <a:spcPct val="0"/>
              </a:spcBef>
              <a:spcAft>
                <a:spcPct val="0"/>
              </a:spcAft>
              <a:buClrTx/>
              <a:defRPr/>
            </a:pPr>
            <a:r>
              <a:rPr lang="en-US" b="1" dirty="0"/>
              <a:t>Cause:</a:t>
            </a:r>
          </a:p>
          <a:p>
            <a:pPr>
              <a:defRPr/>
            </a:pPr>
            <a:r>
              <a:rPr lang="en-US" sz="1050" dirty="0"/>
              <a:t>&lt;By incorrectly condition judgement usage cause accumulative thermal noise values will always be dropped, further cause  </a:t>
            </a:r>
            <a:r>
              <a:rPr lang="en-US" altLang="zh-CN" sz="1050" dirty="0" err="1"/>
              <a:t>InteferencePowerCounter</a:t>
            </a:r>
            <a:r>
              <a:rPr lang="en-US" altLang="zh-CN" sz="1050" dirty="0"/>
              <a:t> abnormal</a:t>
            </a:r>
            <a:r>
              <a:rPr lang="en-US" sz="1050" dirty="0"/>
              <a:t>&gt;</a:t>
            </a:r>
            <a:r>
              <a:rPr lang="en-US" sz="900" dirty="0"/>
              <a:t> </a:t>
            </a:r>
          </a:p>
          <a:p>
            <a:pPr>
              <a:defRPr/>
            </a:pPr>
            <a:endParaRPr lang="en-US" sz="900" dirty="0"/>
          </a:p>
          <a:p>
            <a:pPr>
              <a:defRPr/>
            </a:pPr>
            <a:r>
              <a:rPr lang="en-US" sz="1050" dirty="0"/>
              <a:t>&lt;Injected by </a:t>
            </a:r>
            <a:r>
              <a:rPr lang="en-US" sz="1050" dirty="0" err="1"/>
              <a:t>refactory</a:t>
            </a:r>
            <a:r>
              <a:rPr lang="en-US" sz="1050" dirty="0"/>
              <a:t>/Optimization. Refine/Optimization process is not followed strictly&gt; </a:t>
            </a:r>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&lt;</a:t>
            </a:r>
            <a:r>
              <a:rPr lang="en-US" altLang="zh-CN" sz="1050" b="1" dirty="0">
                <a:solidFill>
                  <a:schemeClr val="bg1"/>
                </a:solidFill>
              </a:rPr>
              <a:t> SCT case was missing. This error is triggered only when PUCCH and PUSCH measurement from ULPHY was not reached to MACPS at the same TTI , ET and ST is difficult to cover this  issue</a:t>
            </a: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en-US" sz="1050" b="1" u="sng" dirty="0">
                <a:solidFill>
                  <a:schemeClr val="bg1"/>
                </a:solidFill>
              </a:rPr>
              <a:t>&lt;</a:t>
            </a:r>
            <a:r>
              <a:rPr lang="en-US" altLang="zh-CN" sz="1050" dirty="0"/>
              <a:t> </a:t>
            </a:r>
            <a:r>
              <a:rPr lang="en-US" altLang="zh-CN" sz="1050" b="1" u="sng" dirty="0">
                <a:solidFill>
                  <a:schemeClr val="bg1"/>
                </a:solidFill>
              </a:rPr>
              <a:t>CAS-180942-R1S2   </a:t>
            </a:r>
            <a:r>
              <a:rPr lang="en-US" sz="1050" b="1" u="sng" dirty="0">
                <a:solidFill>
                  <a:schemeClr val="bg1"/>
                </a:solidFill>
              </a:rPr>
              <a:t>&gt;</a:t>
            </a:r>
          </a:p>
          <a:p>
            <a:r>
              <a:rPr lang="en-US" sz="1050" dirty="0">
                <a:solidFill>
                  <a:schemeClr val="bg1"/>
                </a:solidFill>
              </a:rPr>
              <a:t>&lt;</a:t>
            </a:r>
            <a:r>
              <a:rPr lang="en-US" altLang="zh-CN" sz="1050" b="1" u="sng" dirty="0">
                <a:solidFill>
                  <a:schemeClr val="bg1"/>
                </a:solidFill>
              </a:rPr>
              <a:t> TL18_ENB_0000_020007_000000</a:t>
            </a:r>
            <a:endParaRPr lang="en-US" sz="900" dirty="0">
              <a:solidFill>
                <a:schemeClr val="bg1"/>
              </a:solidFill>
            </a:endParaRPr>
          </a:p>
          <a:p>
            <a:pPr>
              <a:spcBef>
                <a:spcPct val="0"/>
              </a:spcBef>
              <a:spcAft>
                <a:spcPct val="0"/>
              </a:spcAft>
              <a:buClrTx/>
            </a:pPr>
            <a:endParaRPr lang="en-US" sz="900" dirty="0">
              <a:solidFill>
                <a:schemeClr val="bg2">
                  <a:lumMod val="20000"/>
                  <a:lumOff val="80000"/>
                </a:schemeClr>
              </a:solidFill>
            </a:endParaRPr>
          </a:p>
        </p:txBody>
      </p:sp>
      <p:sp>
        <p:nvSpPr>
          <p:cNvPr id="185349" name="AutoShape 9"/>
          <p:cNvSpPr>
            <a:spLocks noChangeArrowheads="1"/>
          </p:cNvSpPr>
          <p:nvPr/>
        </p:nvSpPr>
        <p:spPr bwMode="auto">
          <a:xfrm>
            <a:off x="185058" y="2995976"/>
            <a:ext cx="8762092" cy="1265473"/>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&lt;Refine/Optimization process improvement, adding optimization solution assessment process, select the most security optimization solution</a:t>
            </a:r>
          </a:p>
          <a:p>
            <a:r>
              <a:rPr lang="en-US" sz="1050" dirty="0">
                <a:solidFill>
                  <a:schemeClr val="bg1"/>
                </a:solidFill>
              </a:rPr>
              <a:t> which has the least impact on legacy code and US to avoid leading new defect</a:t>
            </a:r>
          </a:p>
          <a:p>
            <a:r>
              <a:rPr lang="en-US" sz="1050" dirty="0">
                <a:solidFill>
                  <a:schemeClr val="bg1"/>
                </a:solidFill>
              </a:rPr>
              <a:t>&lt;Add One SCT case to cover this.</a:t>
            </a:r>
          </a:p>
          <a:p>
            <a:r>
              <a:rPr lang="en-US" sz="1050" dirty="0">
                <a:solidFill>
                  <a:schemeClr val="bg1"/>
                </a:solidFill>
              </a:rPr>
              <a:t>&lt;Update Optimization process and add security assessment for optimization solution in optimization checklist .&gt;</a:t>
            </a:r>
          </a:p>
          <a:p>
            <a:pPr>
              <a:spcBef>
                <a:spcPct val="0"/>
              </a:spcBef>
              <a:spcAft>
                <a:spcPct val="0"/>
              </a:spcAft>
              <a:buClrTx/>
            </a:pP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54638"/>
            <a:ext cx="8229600" cy="311150"/>
          </a:xfrm>
        </p:spPr>
        <p:txBody>
          <a:bodyPr/>
          <a:lstStyle/>
          <a:p>
            <a:r>
              <a:rPr lang="en-US" altLang="zh-CN" dirty="0"/>
              <a:t>CAS-180942-R1S2: IOT increased several times after 12 sites upgraded from TL16RE 0.5 to TL18SPRE 0.3 3 days later </a:t>
            </a:r>
            <a:br>
              <a:rPr lang="en-US" altLang="zh-CN" b="0" dirty="0"/>
            </a:br>
            <a:endParaRPr lang="en-US" dirty="0"/>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Tree>
    <p:extLst>
      <p:ext uri="{BB962C8B-B14F-4D97-AF65-F5344CB8AC3E}">
        <p14:creationId xmlns:p14="http://schemas.microsoft.com/office/powerpoint/2010/main" val="172079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E22B-34E2-49D1-BAC0-7DF45204488A}"/>
              </a:ext>
            </a:extLst>
          </p:cNvPr>
          <p:cNvSpPr>
            <a:spLocks noGrp="1"/>
          </p:cNvSpPr>
          <p:nvPr>
            <p:ph type="title"/>
          </p:nvPr>
        </p:nvSpPr>
        <p:spPr>
          <a:xfrm>
            <a:off x="379413" y="1945640"/>
            <a:ext cx="8229600" cy="311150"/>
          </a:xfrm>
        </p:spPr>
        <p:txBody>
          <a:bodyPr/>
          <a:lstStyle/>
          <a:p>
            <a:pPr algn="ctr"/>
            <a:r>
              <a:rPr lang="en-US" altLang="zh-CN" dirty="0"/>
              <a:t>Backup</a:t>
            </a:r>
            <a:br>
              <a:rPr lang="en-US" altLang="zh-CN" dirty="0"/>
            </a:br>
            <a:endParaRPr lang="zh-CN" altLang="en-US" dirty="0"/>
          </a:p>
        </p:txBody>
      </p:sp>
    </p:spTree>
    <p:extLst>
      <p:ext uri="{BB962C8B-B14F-4D97-AF65-F5344CB8AC3E}">
        <p14:creationId xmlns:p14="http://schemas.microsoft.com/office/powerpoint/2010/main" val="401112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sz="1050">
                <a:latin typeface="Arial" charset="0"/>
                <a:cs typeface="Arial" charset="0"/>
              </a:rPr>
              <a:t>&lt;</a:t>
            </a:r>
            <a:r>
              <a:rPr lang="en-US" sz="1050" b="1" u="sng">
                <a:latin typeface="Arial" charset="0"/>
                <a:cs typeface="Arial" charset="0"/>
              </a:rPr>
              <a:t>Customer</a:t>
            </a:r>
            <a:r>
              <a:rPr lang="en-US" sz="1050">
                <a:latin typeface="Arial" charset="0"/>
                <a:cs typeface="Arial" charset="0"/>
              </a:rPr>
              <a:t> Case </a:t>
            </a:r>
            <a:r>
              <a:rPr lang="en-US" sz="1050" dirty="0">
                <a:latin typeface="Arial" charset="0"/>
                <a:cs typeface="Arial" charset="0"/>
              </a:rPr>
              <a:t>Number: Include descriptive content from RESOLVE case.&gt;</a:t>
            </a:r>
          </a:p>
          <a:p>
            <a:pPr>
              <a:defRPr/>
            </a:pPr>
            <a:r>
              <a:rPr lang="en-US" sz="1050" b="1" u="sng">
                <a:cs typeface="Arial" charset="0"/>
              </a:rPr>
              <a:t>&lt;Case Opened Date:.&gt;</a:t>
            </a:r>
          </a:p>
          <a:p>
            <a:pPr>
              <a:defRPr/>
            </a:pPr>
            <a:endParaRPr lang="en-US" sz="1050" dirty="0"/>
          </a:p>
          <a:p>
            <a:pPr>
              <a:spcBef>
                <a:spcPct val="0"/>
              </a:spcBef>
              <a:spcAft>
                <a:spcPct val="0"/>
              </a:spcAft>
              <a:buClrTx/>
              <a:defRPr/>
            </a:pPr>
            <a:r>
              <a:rPr lang="en-US" b="1" dirty="0"/>
              <a:t>Cause:</a:t>
            </a:r>
          </a:p>
          <a:p>
            <a:pPr>
              <a:defRPr/>
            </a:pPr>
            <a:r>
              <a:rPr lang="en-US" sz="1050" dirty="0"/>
              <a:t>&lt;Why did it fail? Describe what was wrong in the product. Product viewpoint information.&gt;</a:t>
            </a:r>
            <a:r>
              <a:rPr lang="en-US" sz="900" dirty="0"/>
              <a:t> </a:t>
            </a:r>
          </a:p>
          <a:p>
            <a:pPr>
              <a:defRPr/>
            </a:pPr>
            <a:endParaRPr lang="en-US" sz="900" dirty="0"/>
          </a:p>
          <a:p>
            <a:pPr>
              <a:defRPr/>
            </a:pPr>
            <a:r>
              <a:rPr lang="en-US" sz="1050" dirty="0"/>
              <a:t>&lt;Why was the problem injected? What was the process failure that led to the product failure?&gt; </a:t>
            </a:r>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&lt;</a:t>
            </a:r>
            <a:r>
              <a:rPr lang="en-US" sz="1050" dirty="0">
                <a:solidFill>
                  <a:schemeClr val="bg1"/>
                </a:solidFill>
              </a:rPr>
              <a:t>Why did it escape the test phases?&gt;</a:t>
            </a:r>
          </a:p>
          <a:p>
            <a:pPr>
              <a:spcBef>
                <a:spcPct val="0"/>
              </a:spcBef>
              <a:spcAft>
                <a:spcPct val="0"/>
              </a:spcAft>
              <a:buClrTx/>
            </a:pP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en-US" sz="1050" b="1" u="sng">
                <a:solidFill>
                  <a:schemeClr val="bg1"/>
                </a:solidFill>
              </a:rPr>
              <a:t>&lt;Fault (Pronto) ID&gt;</a:t>
            </a:r>
          </a:p>
          <a:p>
            <a:r>
              <a:rPr lang="en-US" sz="1050">
                <a:solidFill>
                  <a:schemeClr val="bg1"/>
                </a:solidFill>
              </a:rPr>
              <a:t>&lt;SW/HW </a:t>
            </a:r>
            <a:r>
              <a:rPr lang="en-US" sz="1050" dirty="0">
                <a:solidFill>
                  <a:schemeClr val="bg1"/>
                </a:solidFill>
              </a:rPr>
              <a:t>release info for the correction, or description of  other corrective action if not corrected by HW/SW update.&gt;</a:t>
            </a:r>
            <a:endParaRPr lang="en-US" sz="900" dirty="0">
              <a:solidFill>
                <a:schemeClr val="bg1"/>
              </a:solidFill>
            </a:endParaRPr>
          </a:p>
          <a:p>
            <a:pPr>
              <a:spcBef>
                <a:spcPct val="0"/>
              </a:spcBef>
              <a:spcAft>
                <a:spcPct val="0"/>
              </a:spcAft>
              <a:buClrTx/>
            </a:pPr>
            <a:endParaRPr lang="en-US" sz="900" dirty="0">
              <a:solidFill>
                <a:schemeClr val="bg2">
                  <a:lumMod val="20000"/>
                  <a:lumOff val="80000"/>
                </a:schemeClr>
              </a:solidFill>
            </a:endParaRPr>
          </a:p>
        </p:txBody>
      </p:sp>
      <p:sp>
        <p:nvSpPr>
          <p:cNvPr id="185349" name="AutoShape 9"/>
          <p:cNvSpPr>
            <a:spLocks noChangeArrowheads="1"/>
          </p:cNvSpPr>
          <p:nvPr/>
        </p:nvSpPr>
        <p:spPr bwMode="auto">
          <a:xfrm>
            <a:off x="185058" y="2995976"/>
            <a:ext cx="8762092" cy="1072179"/>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&lt;What process changes are completed or planned?&gt;</a:t>
            </a:r>
          </a:p>
          <a:p>
            <a:r>
              <a:rPr lang="en-US" sz="1050" dirty="0">
                <a:solidFill>
                  <a:schemeClr val="bg1"/>
                </a:solidFill>
              </a:rPr>
              <a:t>&lt;What test changes are completed or planned?&gt;</a:t>
            </a:r>
          </a:p>
          <a:p>
            <a:r>
              <a:rPr lang="en-US" sz="1050" dirty="0">
                <a:solidFill>
                  <a:schemeClr val="bg1"/>
                </a:solidFill>
              </a:rPr>
              <a:t>&lt;Define how we will confirm that improvement(s) were implemented and being controlled; </a:t>
            </a:r>
            <a:r>
              <a:rPr lang="en-US" sz="1050" dirty="0" err="1">
                <a:solidFill>
                  <a:schemeClr val="bg1"/>
                </a:solidFill>
              </a:rPr>
              <a:t>ie</a:t>
            </a:r>
            <a:r>
              <a:rPr lang="en-US" sz="1050" dirty="0">
                <a:solidFill>
                  <a:schemeClr val="bg1"/>
                </a:solidFill>
              </a:rPr>
              <a:t> updated process doc, enhanced checklist, </a:t>
            </a:r>
          </a:p>
          <a:p>
            <a:r>
              <a:rPr lang="en-US" sz="1050" dirty="0">
                <a:solidFill>
                  <a:schemeClr val="bg1"/>
                </a:solidFill>
              </a:rPr>
              <a:t>added metric to manage compliance, etc.&gt;</a:t>
            </a:r>
          </a:p>
          <a:p>
            <a:pPr>
              <a:spcBef>
                <a:spcPct val="0"/>
              </a:spcBef>
              <a:spcAft>
                <a:spcPct val="0"/>
              </a:spcAft>
              <a:buClrTx/>
            </a:pP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en-US" dirty="0"/>
              <a:t>Customer Name: Case Abstract</a:t>
            </a:r>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Tree>
    <p:extLst>
      <p:ext uri="{BB962C8B-B14F-4D97-AF65-F5344CB8AC3E}">
        <p14:creationId xmlns:p14="http://schemas.microsoft.com/office/powerpoint/2010/main" val="384252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68CE55-4FAB-4250-88C9-A5A24B9922DF}"/>
              </a:ext>
            </a:extLst>
          </p:cNvPr>
          <p:cNvSpPr>
            <a:spLocks noGrp="1"/>
          </p:cNvSpPr>
          <p:nvPr>
            <p:ph type="title"/>
          </p:nvPr>
        </p:nvSpPr>
        <p:spPr>
          <a:xfrm>
            <a:off x="388383" y="85961"/>
            <a:ext cx="8229600" cy="311789"/>
          </a:xfrm>
        </p:spPr>
        <p:txBody>
          <a:bodyPr/>
          <a:lstStyle/>
          <a:p>
            <a:r>
              <a:rPr lang="en-GB" sz="1600" dirty="0"/>
              <a:t># 2 SW &amp; HW Product Issues – TDD</a:t>
            </a:r>
            <a:endParaRPr lang="ar-MA" sz="1600" dirty="0"/>
          </a:p>
        </p:txBody>
      </p:sp>
      <p:graphicFrame>
        <p:nvGraphicFramePr>
          <p:cNvPr id="5" name="Table 4">
            <a:extLst>
              <a:ext uri="{FF2B5EF4-FFF2-40B4-BE49-F238E27FC236}">
                <a16:creationId xmlns:a16="http://schemas.microsoft.com/office/drawing/2014/main" id="{ADA1462B-FBEF-4115-87A2-79A0B26FCD93}"/>
              </a:ext>
            </a:extLst>
          </p:cNvPr>
          <p:cNvGraphicFramePr>
            <a:graphicFrameLocks noGrp="1"/>
          </p:cNvGraphicFramePr>
          <p:nvPr>
            <p:extLst>
              <p:ext uri="{D42A27DB-BD31-4B8C-83A1-F6EECF244321}">
                <p14:modId xmlns:p14="http://schemas.microsoft.com/office/powerpoint/2010/main" val="2212140811"/>
              </p:ext>
            </p:extLst>
          </p:nvPr>
        </p:nvGraphicFramePr>
        <p:xfrm>
          <a:off x="162960" y="397968"/>
          <a:ext cx="8455023" cy="4700652"/>
        </p:xfrm>
        <a:graphic>
          <a:graphicData uri="http://schemas.openxmlformats.org/drawingml/2006/table">
            <a:tbl>
              <a:tblPr firstRow="1" bandRow="1">
                <a:tableStyleId>{C4B1156A-380E-4F78-BDF5-A606A8083BF9}</a:tableStyleId>
              </a:tblPr>
              <a:tblGrid>
                <a:gridCol w="1742040">
                  <a:extLst>
                    <a:ext uri="{9D8B030D-6E8A-4147-A177-3AD203B41FA5}">
                      <a16:colId xmlns:a16="http://schemas.microsoft.com/office/drawing/2014/main" val="20002"/>
                    </a:ext>
                  </a:extLst>
                </a:gridCol>
                <a:gridCol w="1722120">
                  <a:extLst>
                    <a:ext uri="{9D8B030D-6E8A-4147-A177-3AD203B41FA5}">
                      <a16:colId xmlns:a16="http://schemas.microsoft.com/office/drawing/2014/main" val="20003"/>
                    </a:ext>
                  </a:extLst>
                </a:gridCol>
                <a:gridCol w="4990863">
                  <a:extLst>
                    <a:ext uri="{9D8B030D-6E8A-4147-A177-3AD203B41FA5}">
                      <a16:colId xmlns:a16="http://schemas.microsoft.com/office/drawing/2014/main" val="20004"/>
                    </a:ext>
                  </a:extLst>
                </a:gridCol>
              </a:tblGrid>
              <a:tr h="314029">
                <a:tc>
                  <a:txBody>
                    <a:bodyPr/>
                    <a:lstStyle/>
                    <a:p>
                      <a:pPr algn="ctr"/>
                      <a:r>
                        <a:rPr lang="en-US" sz="800" dirty="0">
                          <a:solidFill>
                            <a:srgbClr val="124192"/>
                          </a:solidFill>
                          <a:latin typeface="+mn-lt"/>
                        </a:rPr>
                        <a:t>Issue Description</a:t>
                      </a:r>
                    </a:p>
                  </a:txBody>
                  <a:tcPr/>
                </a:tc>
                <a:tc>
                  <a:txBody>
                    <a:bodyPr/>
                    <a:lstStyle/>
                    <a:p>
                      <a:pPr algn="ctr"/>
                      <a:r>
                        <a:rPr lang="en-US" sz="800" dirty="0">
                          <a:solidFill>
                            <a:srgbClr val="124192"/>
                          </a:solidFill>
                          <a:latin typeface="+mn-lt"/>
                        </a:rPr>
                        <a:t>Relevant </a:t>
                      </a:r>
                      <a:r>
                        <a:rPr lang="en-US" sz="800" dirty="0" err="1">
                          <a:solidFill>
                            <a:srgbClr val="124192"/>
                          </a:solidFill>
                          <a:latin typeface="+mn-lt"/>
                        </a:rPr>
                        <a:t>Prontos</a:t>
                      </a:r>
                      <a:endParaRPr lang="en-US" sz="800" dirty="0">
                        <a:solidFill>
                          <a:srgbClr val="124192"/>
                        </a:solidFill>
                        <a:latin typeface="+mn-lt"/>
                      </a:endParaRPr>
                    </a:p>
                  </a:txBody>
                  <a:tcPr/>
                </a:tc>
                <a:tc>
                  <a:txBody>
                    <a:bodyPr/>
                    <a:lstStyle/>
                    <a:p>
                      <a:pPr algn="ctr"/>
                      <a:r>
                        <a:rPr lang="en-US" sz="800" dirty="0">
                          <a:solidFill>
                            <a:srgbClr val="124192"/>
                          </a:solidFill>
                          <a:latin typeface="+mn-lt"/>
                        </a:rPr>
                        <a:t>Key Improvement Actions</a:t>
                      </a:r>
                    </a:p>
                  </a:txBody>
                  <a:tcPr/>
                </a:tc>
                <a:extLst>
                  <a:ext uri="{0D108BD9-81ED-4DB2-BD59-A6C34878D82A}">
                    <a16:rowId xmlns:a16="http://schemas.microsoft.com/office/drawing/2014/main" val="10000"/>
                  </a:ext>
                </a:extLst>
              </a:tr>
              <a:tr h="857734">
                <a:tc rowSpan="2">
                  <a:txBody>
                    <a:bodyPr/>
                    <a:lstStyle/>
                    <a:p>
                      <a:pPr marL="182562" lvl="1" indent="0" algn="l" fontAlgn="ctr">
                        <a:buFont typeface="Arial" panose="020B0604020202020204" pitchFamily="34" charset="0"/>
                        <a:buNone/>
                      </a:pPr>
                      <a:r>
                        <a:rPr lang="en-US" sz="800" b="1" i="0" u="none" strike="noStrike" dirty="0">
                          <a:solidFill>
                            <a:schemeClr val="tx1"/>
                          </a:solidFill>
                          <a:effectLst/>
                          <a:latin typeface="+mn-lt"/>
                        </a:rPr>
                        <a:t>Mobily KSA: High frequency of TL17A SW &amp; HW defects</a:t>
                      </a:r>
                      <a:r>
                        <a:rPr lang="en-US" sz="800" b="0" i="0" u="none" strike="noStrike" dirty="0">
                          <a:solidFill>
                            <a:schemeClr val="tx1"/>
                          </a:solidFill>
                          <a:effectLst/>
                          <a:latin typeface="+mn-lt"/>
                        </a:rPr>
                        <a:t>, most impactful were:</a:t>
                      </a:r>
                      <a:endParaRPr lang="en-US" sz="800" b="0" i="0" u="none" strike="noStrike" dirty="0">
                        <a:solidFill>
                          <a:srgbClr val="0070C0"/>
                        </a:solidFill>
                        <a:effectLst/>
                        <a:latin typeface="+mn-lt"/>
                      </a:endParaRPr>
                    </a:p>
                    <a:p>
                      <a:pPr marL="354012" lvl="1" indent="-171450" algn="l" fontAlgn="ctr">
                        <a:buFont typeface="Arial" panose="020B0604020202020204" pitchFamily="34" charset="0"/>
                        <a:buChar char="•"/>
                      </a:pPr>
                      <a:r>
                        <a:rPr lang="en-US" sz="800" b="0" i="0" u="none" strike="noStrike" dirty="0">
                          <a:solidFill>
                            <a:schemeClr val="tx1"/>
                          </a:solidFill>
                          <a:effectLst/>
                          <a:latin typeface="+mn-lt"/>
                        </a:rPr>
                        <a:t>RP3 alarms  (multiple root causes)</a:t>
                      </a:r>
                    </a:p>
                    <a:p>
                      <a:pPr marL="354012" lvl="1" indent="-171450" algn="l" fontAlgn="ctr">
                        <a:buFont typeface="Arial" panose="020B0604020202020204" pitchFamily="34" charset="0"/>
                        <a:buChar char="•"/>
                      </a:pPr>
                      <a:r>
                        <a:rPr lang="en-US" sz="800" b="0" i="0" u="none" strike="noStrike" dirty="0">
                          <a:solidFill>
                            <a:schemeClr val="tx1"/>
                          </a:solidFill>
                          <a:effectLst/>
                          <a:latin typeface="+mn-lt"/>
                        </a:rPr>
                        <a:t>Sleeping cells</a:t>
                      </a:r>
                    </a:p>
                  </a:txBody>
                  <a:tcPr marL="0" marR="0" marT="0" marB="0"/>
                </a:tc>
                <a:tc>
                  <a:txBody>
                    <a:bodyPr/>
                    <a:lstStyle/>
                    <a:p>
                      <a:pPr marL="354012" lvl="1" indent="-171450" algn="l" fontAlgn="ctr">
                        <a:buFont typeface="Arial" panose="020B0604020202020204" pitchFamily="34" charset="0"/>
                        <a:buChar char="•"/>
                      </a:pPr>
                      <a:r>
                        <a:rPr lang="en-US" altLang="zh-CN" sz="800" b="1" i="0" u="none" strike="noStrike" dirty="0">
                          <a:solidFill>
                            <a:schemeClr val="tx1"/>
                          </a:solidFill>
                          <a:effectLst/>
                          <a:latin typeface="+mn-lt"/>
                        </a:rPr>
                        <a:t>Sleeping cells</a:t>
                      </a:r>
                    </a:p>
                    <a:p>
                      <a:pPr marL="411162" lvl="1" indent="-228600" algn="l" fontAlgn="ctr">
                        <a:buFont typeface="+mj-lt"/>
                        <a:buAutoNum type="arabicPeriod"/>
                      </a:pPr>
                      <a:r>
                        <a:rPr lang="en-US" altLang="zh-CN" sz="800" b="0" i="0" u="none" strike="noStrike" dirty="0">
                          <a:solidFill>
                            <a:schemeClr val="tx1"/>
                          </a:solidFill>
                          <a:effectLst/>
                          <a:latin typeface="+mn-lt"/>
                        </a:rPr>
                        <a:t>CAS-163519-P3K1/CAS-162042-X5M9</a:t>
                      </a:r>
                    </a:p>
                    <a:p>
                      <a:pPr marL="411162" lvl="1" indent="-228600" algn="l" fontAlgn="ctr">
                        <a:buFont typeface="+mj-lt"/>
                        <a:buAutoNum type="arabicPeriod"/>
                      </a:pPr>
                      <a:r>
                        <a:rPr lang="en-US" altLang="zh-CN" sz="800" b="0" i="0" u="none" strike="noStrike" dirty="0">
                          <a:solidFill>
                            <a:schemeClr val="tx1"/>
                          </a:solidFill>
                          <a:effectLst/>
                          <a:latin typeface="+mn-lt"/>
                        </a:rPr>
                        <a:t>CAS-122724-H4Q5</a:t>
                      </a:r>
                    </a:p>
                    <a:p>
                      <a:pPr marL="411162" lvl="1" indent="-228600" algn="l" fontAlgn="ctr">
                        <a:buFont typeface="+mj-lt"/>
                        <a:buAutoNum type="arabicPeriod"/>
                      </a:pPr>
                      <a:r>
                        <a:rPr lang="en-US" altLang="zh-CN" sz="800" b="0" i="0" u="none" strike="noStrike" dirty="0">
                          <a:solidFill>
                            <a:schemeClr val="tx1"/>
                          </a:solidFill>
                          <a:effectLst/>
                          <a:latin typeface="+mn-lt"/>
                        </a:rPr>
                        <a:t>CAS-155796-K5C3</a:t>
                      </a:r>
                    </a:p>
                    <a:p>
                      <a:pPr marL="411162" lvl="1" indent="-228600" algn="l" fontAlgn="ctr">
                        <a:buFont typeface="+mj-lt"/>
                        <a:buAutoNum type="arabicPeriod"/>
                      </a:pPr>
                      <a:r>
                        <a:rPr lang="en-US" altLang="zh-CN" sz="800" b="0" i="0" u="none" strike="noStrike" dirty="0">
                          <a:solidFill>
                            <a:schemeClr val="tx1"/>
                          </a:solidFill>
                          <a:effectLst/>
                          <a:latin typeface="+mn-lt"/>
                        </a:rPr>
                        <a:t>CAS-95365-Q9L7</a:t>
                      </a:r>
                    </a:p>
                    <a:p>
                      <a:pPr marL="354012" lvl="1" indent="-171450" algn="l" fontAlgn="ctr">
                        <a:buFont typeface="Arial" panose="020B0604020202020204" pitchFamily="34" charset="0"/>
                        <a:buChar char="•"/>
                      </a:pPr>
                      <a:endParaRPr lang="en-US" altLang="zh-CN" sz="800" b="0" i="0" u="none" strike="noStrike" dirty="0">
                        <a:solidFill>
                          <a:schemeClr val="tx1"/>
                        </a:solidFill>
                        <a:effectLst/>
                        <a:latin typeface="+mn-lt"/>
                      </a:endParaRPr>
                    </a:p>
                  </a:txBody>
                  <a:tcPr/>
                </a:tc>
                <a:tc>
                  <a:txBody>
                    <a:bodyPr/>
                    <a:lstStyle/>
                    <a:p>
                      <a:pPr marL="0" indent="0" algn="l" defTabSz="457200" rtl="0" eaLnBrk="1" fontAlgn="ctr" latinLnBrk="0" hangingPunct="1">
                        <a:buFont typeface="+mj-lt"/>
                        <a:buNone/>
                      </a:pPr>
                      <a:r>
                        <a:rPr lang="en-US" sz="800" dirty="0">
                          <a:solidFill>
                            <a:srgbClr val="0070C0"/>
                          </a:solidFill>
                          <a:latin typeface="+mn-lt"/>
                        </a:rPr>
                        <a:t>.</a:t>
                      </a:r>
                    </a:p>
                    <a:p>
                      <a:pPr marL="0" indent="0" algn="l" defTabSz="457200" rtl="0" eaLnBrk="1" fontAlgn="ctr" latinLnBrk="0" hangingPunct="1">
                        <a:buFont typeface="+mj-lt"/>
                        <a:buNone/>
                      </a:pPr>
                      <a:endParaRPr lang="en-US" sz="800" dirty="0">
                        <a:solidFill>
                          <a:srgbClr val="0070C0"/>
                        </a:solidFill>
                        <a:latin typeface="+mn-lt"/>
                      </a:endParaRPr>
                    </a:p>
                  </a:txBody>
                  <a:tcPr/>
                </a:tc>
                <a:extLst>
                  <a:ext uri="{0D108BD9-81ED-4DB2-BD59-A6C34878D82A}">
                    <a16:rowId xmlns:a16="http://schemas.microsoft.com/office/drawing/2014/main" val="2681542329"/>
                  </a:ext>
                </a:extLst>
              </a:tr>
              <a:tr h="857734">
                <a:tc vMerge="1">
                  <a:txBody>
                    <a:bodyPr/>
                    <a:lstStyle/>
                    <a:p>
                      <a:endParaRPr lang="zh-CN" altLang="en-US"/>
                    </a:p>
                  </a:txBody>
                  <a:tcPr/>
                </a:tc>
                <a:tc>
                  <a:txBody>
                    <a:bodyPr/>
                    <a:lstStyle/>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1" i="0" u="none" strike="noStrike" dirty="0">
                          <a:solidFill>
                            <a:schemeClr val="tx1"/>
                          </a:solidFill>
                          <a:effectLst/>
                          <a:latin typeface="+mn-lt"/>
                        </a:rPr>
                        <a:t>RP3 alarms</a:t>
                      </a:r>
                    </a:p>
                    <a:p>
                      <a:pPr marL="411162" marR="0" lvl="1" indent="-228600" algn="l" defTabSz="457200" rtl="0" eaLnBrk="1" fontAlgn="ctr" latinLnBrk="0" hangingPunct="1">
                        <a:lnSpc>
                          <a:spcPct val="100000"/>
                        </a:lnSpc>
                        <a:spcBef>
                          <a:spcPts val="0"/>
                        </a:spcBef>
                        <a:spcAft>
                          <a:spcPts val="0"/>
                        </a:spcAft>
                        <a:buClrTx/>
                        <a:buSzTx/>
                        <a:buFont typeface="+mj-lt"/>
                        <a:buAutoNum type="arabicPeriod"/>
                        <a:tabLst/>
                        <a:defRPr/>
                      </a:pPr>
                      <a:r>
                        <a:rPr lang="en-US" altLang="zh-CN" sz="800" b="0" i="0" u="none" strike="noStrike" dirty="0">
                          <a:solidFill>
                            <a:schemeClr val="tx1"/>
                          </a:solidFill>
                          <a:effectLst/>
                          <a:latin typeface="+mn-lt"/>
                        </a:rPr>
                        <a:t>CAS-134158-M6S2/CAS-147834-B9P2</a:t>
                      </a:r>
                    </a:p>
                    <a:p>
                      <a:pPr marL="411162" lvl="1" indent="-228600" algn="l" fontAlgn="ctr">
                        <a:buFont typeface="+mj-lt"/>
                        <a:buAutoNum type="arabicPeriod"/>
                      </a:pPr>
                      <a:r>
                        <a:rPr lang="en-US" altLang="zh-CN" sz="800" b="0" i="0" u="none" strike="noStrike" dirty="0">
                          <a:solidFill>
                            <a:schemeClr val="tx1"/>
                          </a:solidFill>
                          <a:effectLst/>
                          <a:latin typeface="+mn-lt"/>
                        </a:rPr>
                        <a:t>CAS-136404-D3M1</a:t>
                      </a:r>
                    </a:p>
                    <a:p>
                      <a:pPr marL="354012" lvl="1" indent="-171450" algn="l" fontAlgn="ctr">
                        <a:buFont typeface="Arial" panose="020B0604020202020204" pitchFamily="34" charset="0"/>
                        <a:buChar char="•"/>
                      </a:pPr>
                      <a:endParaRPr lang="en-US" altLang="zh-CN" sz="800" b="0" i="0" u="none" strike="noStrike" dirty="0">
                        <a:solidFill>
                          <a:schemeClr val="tx1"/>
                        </a:solidFill>
                        <a:effectLst/>
                        <a:latin typeface="+mn-lt"/>
                      </a:endParaRPr>
                    </a:p>
                  </a:txBody>
                  <a:tcPr/>
                </a:tc>
                <a:tc>
                  <a:txBody>
                    <a:bodyPr/>
                    <a:lstStyle/>
                    <a:p>
                      <a:pPr marL="0" indent="0" algn="l" defTabSz="457200" rtl="0" eaLnBrk="1" fontAlgn="ctr" latinLnBrk="0" hangingPunct="1">
                        <a:buFont typeface="+mj-lt"/>
                        <a:buNone/>
                      </a:pPr>
                      <a:endParaRPr lang="en-US" sz="800" dirty="0">
                        <a:solidFill>
                          <a:srgbClr val="0070C0"/>
                        </a:solidFill>
                        <a:latin typeface="+mn-lt"/>
                      </a:endParaRPr>
                    </a:p>
                  </a:txBody>
                  <a:tcPr/>
                </a:tc>
                <a:extLst>
                  <a:ext uri="{0D108BD9-81ED-4DB2-BD59-A6C34878D82A}">
                    <a16:rowId xmlns:a16="http://schemas.microsoft.com/office/drawing/2014/main" val="3599728565"/>
                  </a:ext>
                </a:extLst>
              </a:tr>
              <a:tr h="480889">
                <a:tc rowSpan="4">
                  <a:txBody>
                    <a:bodyPr/>
                    <a:lstStyle/>
                    <a:p>
                      <a:pPr marL="182562" lvl="1" indent="0" algn="l" fontAlgn="ctr">
                        <a:buFont typeface="Arial" panose="020B0604020202020204" pitchFamily="34" charset="0"/>
                        <a:buNone/>
                      </a:pPr>
                      <a:r>
                        <a:rPr lang="en-US" altLang="zh-CN" sz="800" b="1" i="0" u="none" strike="noStrike" dirty="0">
                          <a:solidFill>
                            <a:schemeClr val="tx1"/>
                          </a:solidFill>
                          <a:effectLst/>
                          <a:latin typeface="+mn-lt"/>
                        </a:rPr>
                        <a:t>MTN Iran: High frequency of TL16SPRE faults, all reappearing in TL18 RE release:</a:t>
                      </a:r>
                    </a:p>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0" i="0" u="none" strike="noStrike" dirty="0">
                          <a:solidFill>
                            <a:schemeClr val="tx1"/>
                          </a:solidFill>
                          <a:effectLst/>
                          <a:latin typeface="+mn-lt"/>
                        </a:rPr>
                        <a:t>Sleeping cells</a:t>
                      </a:r>
                    </a:p>
                    <a:p>
                      <a:pPr marL="354012" lvl="1" indent="-171450" algn="l" fontAlgn="ctr">
                        <a:buFont typeface="Arial" panose="020B0604020202020204" pitchFamily="34" charset="0"/>
                        <a:buChar char="•"/>
                      </a:pPr>
                      <a:r>
                        <a:rPr lang="en-US" altLang="zh-CN" sz="800" b="0" i="0" u="none" strike="noStrike" dirty="0">
                          <a:solidFill>
                            <a:schemeClr val="tx1"/>
                          </a:solidFill>
                          <a:effectLst/>
                          <a:latin typeface="+mn-lt"/>
                        </a:rPr>
                        <a:t>SW Fallback</a:t>
                      </a:r>
                    </a:p>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0" i="0" u="none" strike="noStrike" dirty="0">
                          <a:solidFill>
                            <a:schemeClr val="tx1"/>
                          </a:solidFill>
                          <a:effectLst/>
                          <a:latin typeface="+mn-lt"/>
                        </a:rPr>
                        <a:t>GPS 24hr holdover not functioning</a:t>
                      </a:r>
                    </a:p>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0" i="0" u="none" strike="noStrike" dirty="0">
                          <a:solidFill>
                            <a:schemeClr val="tx1"/>
                          </a:solidFill>
                          <a:effectLst/>
                          <a:latin typeface="+mn-lt"/>
                        </a:rPr>
                        <a:t>IOT (Interference over thermal noise)</a:t>
                      </a:r>
                    </a:p>
                    <a:p>
                      <a:pPr marL="84137" indent="0" algn="l" fontAlgn="ctr">
                        <a:buFont typeface="Arial" panose="020B0604020202020204" pitchFamily="34" charset="0"/>
                        <a:buNone/>
                      </a:pPr>
                      <a:endParaRPr lang="en-US" sz="800" b="0" i="0" u="none" strike="noStrike" dirty="0">
                        <a:solidFill>
                          <a:srgbClr val="000000"/>
                        </a:solidFill>
                        <a:effectLst/>
                        <a:latin typeface="+mn-lt"/>
                      </a:endParaRPr>
                    </a:p>
                  </a:txBody>
                  <a:tcPr marL="0" marR="0" marT="0" marB="0"/>
                </a:tc>
                <a:tc>
                  <a:txBody>
                    <a:bodyPr/>
                    <a:lstStyle/>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1" i="0" u="none" strike="noStrike" dirty="0">
                          <a:solidFill>
                            <a:schemeClr val="tx1"/>
                          </a:solidFill>
                          <a:effectLst/>
                          <a:latin typeface="+mn-lt"/>
                        </a:rPr>
                        <a:t>Sleeping cells</a:t>
                      </a:r>
                    </a:p>
                    <a:p>
                      <a:pPr marL="411162" marR="0" lvl="1" indent="-228600" algn="l" defTabSz="457200" rtl="0" eaLnBrk="1" fontAlgn="ctr" latinLnBrk="0" hangingPunct="1">
                        <a:lnSpc>
                          <a:spcPct val="100000"/>
                        </a:lnSpc>
                        <a:spcBef>
                          <a:spcPts val="0"/>
                        </a:spcBef>
                        <a:spcAft>
                          <a:spcPts val="0"/>
                        </a:spcAft>
                        <a:buClrTx/>
                        <a:buSzTx/>
                        <a:buFont typeface="+mj-lt"/>
                        <a:buAutoNum type="arabicPeriod"/>
                        <a:tabLst/>
                        <a:defRPr/>
                      </a:pPr>
                      <a:r>
                        <a:rPr lang="en-US" altLang="zh-CN" sz="800" b="0" i="0" u="none" strike="noStrike" dirty="0">
                          <a:solidFill>
                            <a:schemeClr val="tx1"/>
                          </a:solidFill>
                          <a:effectLst/>
                          <a:latin typeface="+mn-lt"/>
                        </a:rPr>
                        <a:t>CAS-123832-J3V9</a:t>
                      </a:r>
                    </a:p>
                    <a:p>
                      <a:pPr marL="411162" marR="0" lvl="1" indent="-228600" algn="l" defTabSz="457200" rtl="0" eaLnBrk="1" fontAlgn="ctr" latinLnBrk="0" hangingPunct="1">
                        <a:lnSpc>
                          <a:spcPct val="100000"/>
                        </a:lnSpc>
                        <a:spcBef>
                          <a:spcPts val="0"/>
                        </a:spcBef>
                        <a:spcAft>
                          <a:spcPts val="0"/>
                        </a:spcAft>
                        <a:buClrTx/>
                        <a:buSzTx/>
                        <a:buFont typeface="+mj-lt"/>
                        <a:buAutoNum type="arabicPeriod"/>
                        <a:tabLst/>
                        <a:defRPr/>
                      </a:pPr>
                      <a:r>
                        <a:rPr lang="en-US" altLang="zh-CN" sz="800" b="0" i="0" u="none" strike="noStrike" dirty="0">
                          <a:solidFill>
                            <a:schemeClr val="tx1"/>
                          </a:solidFill>
                          <a:effectLst/>
                          <a:latin typeface="+mn-lt"/>
                        </a:rPr>
                        <a:t>CAS-162042-X5M9</a:t>
                      </a:r>
                    </a:p>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altLang="zh-CN" sz="800" b="1" i="0" u="none" strike="noStrike" dirty="0">
                        <a:solidFill>
                          <a:schemeClr val="tx1"/>
                        </a:solidFill>
                        <a:effectLst/>
                        <a:latin typeface="+mn-lt"/>
                      </a:endParaRPr>
                    </a:p>
                    <a:p>
                      <a:pPr marL="0" indent="0">
                        <a:buFont typeface="+mj-lt"/>
                        <a:buNone/>
                      </a:pPr>
                      <a:endParaRPr lang="en-US" sz="800" b="1" baseline="0" dirty="0">
                        <a:solidFill>
                          <a:schemeClr val="tx1"/>
                        </a:solidFill>
                        <a:latin typeface="+mn-lt"/>
                      </a:endParaRPr>
                    </a:p>
                  </a:txBody>
                  <a:tcPr/>
                </a:tc>
                <a:tc>
                  <a:txBody>
                    <a:bodyPr/>
                    <a:lstStyle/>
                    <a:p>
                      <a:pPr marL="228600" indent="-228600" algn="l" defTabSz="457200" rtl="0" eaLnBrk="1" fontAlgn="ctr" latinLnBrk="0" hangingPunct="1">
                        <a:buFont typeface="+mj-lt"/>
                        <a:buAutoNum type="arabicPeriod"/>
                      </a:pPr>
                      <a:endParaRPr lang="en-US" sz="800" b="1" dirty="0">
                        <a:latin typeface="+mn-lt"/>
                      </a:endParaRPr>
                    </a:p>
                  </a:txBody>
                  <a:tcPr/>
                </a:tc>
                <a:extLst>
                  <a:ext uri="{0D108BD9-81ED-4DB2-BD59-A6C34878D82A}">
                    <a16:rowId xmlns:a16="http://schemas.microsoft.com/office/drawing/2014/main" val="1017581883"/>
                  </a:ext>
                </a:extLst>
              </a:tr>
              <a:tr h="480889">
                <a:tc vMerge="1">
                  <a:txBody>
                    <a:bodyPr/>
                    <a:lstStyle/>
                    <a:p>
                      <a:endParaRPr lang="zh-CN" altLang="en-US"/>
                    </a:p>
                  </a:txBody>
                  <a:tcPr/>
                </a:tc>
                <a:tc>
                  <a:txBody>
                    <a:bodyPr/>
                    <a:lstStyle/>
                    <a:p>
                      <a:pPr marL="354012" lvl="1" indent="-171450" algn="l" fontAlgn="ctr">
                        <a:buFont typeface="Arial" panose="020B0604020202020204" pitchFamily="34" charset="0"/>
                        <a:buChar char="•"/>
                      </a:pPr>
                      <a:r>
                        <a:rPr lang="en-US" altLang="zh-CN" sz="800" b="1" i="0" u="none" strike="noStrike" dirty="0">
                          <a:solidFill>
                            <a:schemeClr val="tx1"/>
                          </a:solidFill>
                          <a:effectLst/>
                          <a:latin typeface="+mn-lt"/>
                        </a:rPr>
                        <a:t>SW Fallback</a:t>
                      </a:r>
                    </a:p>
                    <a:p>
                      <a:pPr marL="411162" lvl="1" indent="-228600" algn="l" fontAlgn="ctr">
                        <a:buFont typeface="+mj-lt"/>
                        <a:buAutoNum type="arabicPeriod"/>
                      </a:pPr>
                      <a:r>
                        <a:rPr lang="en-US" altLang="zh-CN" sz="800" b="0" i="0" u="none" strike="noStrike" dirty="0">
                          <a:solidFill>
                            <a:schemeClr val="tx1"/>
                          </a:solidFill>
                          <a:effectLst/>
                          <a:latin typeface="+mn-lt"/>
                        </a:rPr>
                        <a:t>CAS-166471-Q9M7</a:t>
                      </a:r>
                    </a:p>
                    <a:p>
                      <a:pPr marL="0" indent="0">
                        <a:buFont typeface="+mj-lt"/>
                        <a:buNone/>
                      </a:pPr>
                      <a:endParaRPr lang="en-US" sz="800" b="1" baseline="0" dirty="0">
                        <a:solidFill>
                          <a:schemeClr val="tx1"/>
                        </a:solidFill>
                        <a:latin typeface="+mn-lt"/>
                      </a:endParaRPr>
                    </a:p>
                  </a:txBody>
                  <a:tcPr/>
                </a:tc>
                <a:tc>
                  <a:txBody>
                    <a:bodyPr/>
                    <a:lstStyle/>
                    <a:p>
                      <a:pPr marL="228600" indent="-228600" algn="l" defTabSz="457200" rtl="0" eaLnBrk="1" fontAlgn="ctr" latinLnBrk="0" hangingPunct="1">
                        <a:buFont typeface="+mj-lt"/>
                        <a:buAutoNum type="arabicPeriod"/>
                      </a:pPr>
                      <a:endParaRPr lang="en-US" sz="800" b="1" dirty="0">
                        <a:latin typeface="+mn-lt"/>
                      </a:endParaRPr>
                    </a:p>
                  </a:txBody>
                  <a:tcPr/>
                </a:tc>
                <a:extLst>
                  <a:ext uri="{0D108BD9-81ED-4DB2-BD59-A6C34878D82A}">
                    <a16:rowId xmlns:a16="http://schemas.microsoft.com/office/drawing/2014/main" val="2934286988"/>
                  </a:ext>
                </a:extLst>
              </a:tr>
              <a:tr h="480889">
                <a:tc vMerge="1">
                  <a:txBody>
                    <a:bodyPr/>
                    <a:lstStyle/>
                    <a:p>
                      <a:endParaRPr lang="zh-CN" altLang="en-US"/>
                    </a:p>
                  </a:txBody>
                  <a:tcPr/>
                </a:tc>
                <a:tc>
                  <a:txBody>
                    <a:bodyPr/>
                    <a:lstStyle/>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1" i="0" u="none" strike="noStrike" dirty="0">
                          <a:solidFill>
                            <a:schemeClr val="tx1"/>
                          </a:solidFill>
                          <a:effectLst/>
                          <a:latin typeface="+mn-lt"/>
                        </a:rPr>
                        <a:t>GPS 24hr holdover not functioning</a:t>
                      </a:r>
                    </a:p>
                    <a:p>
                      <a:pPr marL="411162" marR="0" lvl="1" indent="-228600" algn="l" defTabSz="457200" rtl="0" eaLnBrk="1" fontAlgn="ctr" latinLnBrk="0" hangingPunct="1">
                        <a:lnSpc>
                          <a:spcPct val="100000"/>
                        </a:lnSpc>
                        <a:spcBef>
                          <a:spcPts val="0"/>
                        </a:spcBef>
                        <a:spcAft>
                          <a:spcPts val="0"/>
                        </a:spcAft>
                        <a:buClrTx/>
                        <a:buSzTx/>
                        <a:buFont typeface="+mj-lt"/>
                        <a:buAutoNum type="arabicPeriod"/>
                        <a:tabLst/>
                        <a:defRPr/>
                      </a:pPr>
                      <a:r>
                        <a:rPr lang="en-US" altLang="zh-CN" sz="800" b="0" i="0" u="none" strike="noStrike" dirty="0">
                          <a:solidFill>
                            <a:schemeClr val="tx1"/>
                          </a:solidFill>
                          <a:effectLst/>
                          <a:latin typeface="+mn-lt"/>
                        </a:rPr>
                        <a:t>CAS-165857-H4K9</a:t>
                      </a:r>
                    </a:p>
                    <a:p>
                      <a:pPr marL="0" indent="0">
                        <a:buFont typeface="+mj-lt"/>
                        <a:buNone/>
                      </a:pPr>
                      <a:endParaRPr lang="en-US" sz="800" b="1" baseline="0" dirty="0">
                        <a:solidFill>
                          <a:schemeClr val="tx1"/>
                        </a:solidFill>
                        <a:latin typeface="+mn-lt"/>
                      </a:endParaRPr>
                    </a:p>
                  </a:txBody>
                  <a:tcPr/>
                </a:tc>
                <a:tc>
                  <a:txBody>
                    <a:bodyPr/>
                    <a:lstStyle/>
                    <a:p>
                      <a:pPr marL="228600" indent="-228600" algn="l" defTabSz="457200" rtl="0" eaLnBrk="1" fontAlgn="ctr" latinLnBrk="0" hangingPunct="1">
                        <a:buFont typeface="+mj-lt"/>
                        <a:buAutoNum type="arabicPeriod"/>
                      </a:pPr>
                      <a:endParaRPr lang="en-US" sz="800" b="1" dirty="0">
                        <a:latin typeface="+mn-lt"/>
                      </a:endParaRPr>
                    </a:p>
                  </a:txBody>
                  <a:tcPr/>
                </a:tc>
                <a:extLst>
                  <a:ext uri="{0D108BD9-81ED-4DB2-BD59-A6C34878D82A}">
                    <a16:rowId xmlns:a16="http://schemas.microsoft.com/office/drawing/2014/main" val="1160973303"/>
                  </a:ext>
                </a:extLst>
              </a:tr>
              <a:tr h="480889">
                <a:tc vMerge="1">
                  <a:txBody>
                    <a:bodyPr/>
                    <a:lstStyle/>
                    <a:p>
                      <a:endParaRPr lang="zh-CN" altLang="en-US"/>
                    </a:p>
                  </a:txBody>
                  <a:tcPr/>
                </a:tc>
                <a:tc>
                  <a:txBody>
                    <a:bodyPr/>
                    <a:lstStyle/>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800" b="1" i="0" u="none" strike="noStrike" dirty="0">
                          <a:solidFill>
                            <a:schemeClr val="tx1"/>
                          </a:solidFill>
                          <a:effectLst/>
                          <a:latin typeface="+mn-lt"/>
                        </a:rPr>
                        <a:t>IOT (Interference over thermal noise)</a:t>
                      </a:r>
                    </a:p>
                    <a:p>
                      <a:pPr marL="411162" marR="0" lvl="1" indent="-228600" algn="l" defTabSz="457200" rtl="0" eaLnBrk="1" fontAlgn="ctr" latinLnBrk="0" hangingPunct="1">
                        <a:lnSpc>
                          <a:spcPct val="100000"/>
                        </a:lnSpc>
                        <a:spcBef>
                          <a:spcPts val="0"/>
                        </a:spcBef>
                        <a:spcAft>
                          <a:spcPts val="0"/>
                        </a:spcAft>
                        <a:buClrTx/>
                        <a:buSzTx/>
                        <a:buFont typeface="+mj-lt"/>
                        <a:buAutoNum type="arabicPeriod"/>
                        <a:tabLst/>
                        <a:defRPr/>
                      </a:pPr>
                      <a:r>
                        <a:rPr lang="en-US" altLang="zh-CN" sz="800" b="0" i="0" u="none" strike="noStrike" dirty="0">
                          <a:solidFill>
                            <a:schemeClr val="tx1"/>
                          </a:solidFill>
                          <a:effectLst/>
                          <a:latin typeface="+mn-lt"/>
                        </a:rPr>
                        <a:t>CAS-107090-V9C1</a:t>
                      </a:r>
                    </a:p>
                    <a:p>
                      <a:pPr marL="411162" marR="0" lvl="1" indent="-228600" algn="l" defTabSz="457200" rtl="0" eaLnBrk="1" fontAlgn="ctr" latinLnBrk="0" hangingPunct="1">
                        <a:lnSpc>
                          <a:spcPct val="100000"/>
                        </a:lnSpc>
                        <a:spcBef>
                          <a:spcPts val="0"/>
                        </a:spcBef>
                        <a:spcAft>
                          <a:spcPts val="0"/>
                        </a:spcAft>
                        <a:buClrTx/>
                        <a:buSzTx/>
                        <a:buFont typeface="+mj-lt"/>
                        <a:buAutoNum type="arabicPeriod"/>
                        <a:tabLst/>
                        <a:defRPr/>
                      </a:pPr>
                      <a:r>
                        <a:rPr lang="en-US" altLang="zh-CN" sz="800" b="0" i="0" u="none" strike="noStrike" dirty="0">
                          <a:solidFill>
                            <a:schemeClr val="tx1"/>
                          </a:solidFill>
                          <a:effectLst/>
                          <a:latin typeface="+mn-lt"/>
                        </a:rPr>
                        <a:t>CAS-180942-R1S2</a:t>
                      </a:r>
                    </a:p>
                    <a:p>
                      <a:pPr marL="354012" marR="0" lvl="1"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altLang="zh-CN" sz="800" b="1" i="0" u="none" strike="noStrike" dirty="0">
                        <a:solidFill>
                          <a:schemeClr val="tx1"/>
                        </a:solidFill>
                        <a:effectLst/>
                        <a:latin typeface="+mn-lt"/>
                      </a:endParaRPr>
                    </a:p>
                    <a:p>
                      <a:pPr marL="0" indent="0">
                        <a:buFont typeface="+mj-lt"/>
                        <a:buNone/>
                      </a:pPr>
                      <a:endParaRPr lang="en-US" sz="800" b="1" baseline="0" dirty="0">
                        <a:solidFill>
                          <a:schemeClr val="tx1"/>
                        </a:solidFill>
                        <a:latin typeface="+mn-lt"/>
                      </a:endParaRPr>
                    </a:p>
                  </a:txBody>
                  <a:tcPr/>
                </a:tc>
                <a:tc>
                  <a:txBody>
                    <a:bodyPr/>
                    <a:lstStyle/>
                    <a:p>
                      <a:pPr marL="228600" indent="-228600" algn="l" defTabSz="457200" rtl="0" eaLnBrk="1" fontAlgn="ctr" latinLnBrk="0" hangingPunct="1">
                        <a:buFont typeface="+mj-lt"/>
                        <a:buAutoNum type="arabicPeriod"/>
                      </a:pPr>
                      <a:endParaRPr lang="en-US" sz="800" b="1" dirty="0">
                        <a:latin typeface="+mn-lt"/>
                      </a:endParaRPr>
                    </a:p>
                  </a:txBody>
                  <a:tcPr/>
                </a:tc>
                <a:extLst>
                  <a:ext uri="{0D108BD9-81ED-4DB2-BD59-A6C34878D82A}">
                    <a16:rowId xmlns:a16="http://schemas.microsoft.com/office/drawing/2014/main" val="969864429"/>
                  </a:ext>
                </a:extLst>
              </a:tr>
            </a:tbl>
          </a:graphicData>
        </a:graphic>
      </p:graphicFrame>
    </p:spTree>
    <p:extLst>
      <p:ext uri="{BB962C8B-B14F-4D97-AF65-F5344CB8AC3E}">
        <p14:creationId xmlns:p14="http://schemas.microsoft.com/office/powerpoint/2010/main" val="220518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736397"/>
            <a:ext cx="4320540" cy="2643176"/>
          </a:xfrm>
          <a:prstGeom prst="round1Rect">
            <a:avLst>
              <a:gd name="adj" fmla="val 0"/>
            </a:avLst>
          </a:prstGeom>
          <a:solidFill>
            <a:srgbClr val="D7D9DB"/>
          </a:solidFill>
          <a:ln w="9525">
            <a:noFill/>
            <a:round/>
            <a:headEnd/>
            <a:tailEnd/>
          </a:ln>
        </p:spPr>
        <p:txBody>
          <a:bodyPr lIns="72558" tIns="36279" rIns="72558" bIns="36279"/>
          <a:lstStyle/>
          <a:p>
            <a:pPr defTabSz="457189">
              <a:defRPr/>
            </a:pPr>
            <a:r>
              <a:rPr lang="en-US" b="1" dirty="0">
                <a:solidFill>
                  <a:srgbClr val="124191"/>
                </a:solidFill>
              </a:rPr>
              <a:t>Description: </a:t>
            </a:r>
          </a:p>
          <a:p>
            <a:pPr defTabSz="457189">
              <a:defRPr/>
            </a:pPr>
            <a:r>
              <a:rPr lang="en-US" sz="1050" dirty="0">
                <a:solidFill>
                  <a:srgbClr val="124191"/>
                </a:solidFill>
              </a:rPr>
              <a:t>In </a:t>
            </a:r>
            <a:r>
              <a:rPr lang="en-US" sz="1050" dirty="0" err="1">
                <a:solidFill>
                  <a:srgbClr val="124191"/>
                </a:solidFill>
              </a:rPr>
              <a:t>Mobily</a:t>
            </a:r>
            <a:r>
              <a:rPr lang="en-US" sz="1050" dirty="0">
                <a:solidFill>
                  <a:srgbClr val="124191"/>
                </a:solidFill>
              </a:rPr>
              <a:t> East Region, Nokia is swapping </a:t>
            </a:r>
            <a:r>
              <a:rPr lang="en-US" sz="1050" dirty="0" err="1">
                <a:solidFill>
                  <a:srgbClr val="124191"/>
                </a:solidFill>
              </a:rPr>
              <a:t>fALU</a:t>
            </a:r>
            <a:r>
              <a:rPr lang="en-US" sz="1050" dirty="0">
                <a:solidFill>
                  <a:srgbClr val="124191"/>
                </a:solidFill>
              </a:rPr>
              <a:t> (2G/3G/FDD/TDD) Network to New Nokia Network SBTS SRAN17A , while TDD with TL17 MP5.</a:t>
            </a:r>
            <a:br>
              <a:rPr lang="en-US" sz="1050" dirty="0">
                <a:solidFill>
                  <a:srgbClr val="124191"/>
                </a:solidFill>
              </a:rPr>
            </a:br>
            <a:r>
              <a:rPr lang="en-US" sz="1050" dirty="0">
                <a:solidFill>
                  <a:srgbClr val="124191"/>
                </a:solidFill>
              </a:rPr>
              <a:t>There are several sites happened the sleeping cell issue and the MSG3=0 , huge MSG1</a:t>
            </a:r>
          </a:p>
          <a:p>
            <a:pPr defTabSz="457189">
              <a:defRPr/>
            </a:pPr>
            <a:r>
              <a:rPr lang="en-US" sz="1050" dirty="0">
                <a:solidFill>
                  <a:srgbClr val="124191"/>
                </a:solidFill>
              </a:rPr>
              <a:t>[TL18SPRE NPI Iran pilot][TL18SPRE]Sleeping cell again in MTN-</a:t>
            </a:r>
            <a:r>
              <a:rPr lang="en-US" sz="1050" dirty="0" err="1">
                <a:solidFill>
                  <a:srgbClr val="124191"/>
                </a:solidFill>
              </a:rPr>
              <a:t>Irancell</a:t>
            </a:r>
            <a:r>
              <a:rPr lang="en-US" sz="1050" dirty="0">
                <a:solidFill>
                  <a:srgbClr val="124191"/>
                </a:solidFill>
              </a:rPr>
              <a:t>.</a:t>
            </a:r>
          </a:p>
          <a:p>
            <a:pPr defTabSz="457189">
              <a:defRPr/>
            </a:pPr>
            <a:r>
              <a:rPr lang="en-US" b="1" dirty="0">
                <a:solidFill>
                  <a:srgbClr val="124191"/>
                </a:solidFill>
              </a:rPr>
              <a:t>Cause:</a:t>
            </a:r>
          </a:p>
          <a:p>
            <a:pPr defTabSz="457189">
              <a:defRPr/>
            </a:pPr>
            <a:r>
              <a:rPr lang="en-US" sz="1050" dirty="0">
                <a:solidFill>
                  <a:srgbClr val="124191"/>
                </a:solidFill>
              </a:rPr>
              <a:t>It’s doubted that the issue was caused by unstable DFE flash contents in V2.2A and </a:t>
            </a:r>
            <a:r>
              <a:rPr lang="en-US" sz="1050" dirty="0" err="1">
                <a:solidFill>
                  <a:srgbClr val="124191"/>
                </a:solidFill>
              </a:rPr>
              <a:t>clear_it</a:t>
            </a:r>
            <a:r>
              <a:rPr lang="en-US" sz="1050" dirty="0">
                <a:solidFill>
                  <a:srgbClr val="124191"/>
                </a:solidFill>
              </a:rPr>
              <a:t> feature that degraded the performance, but the root cause is unknown because DFE flash contents and </a:t>
            </a:r>
            <a:r>
              <a:rPr lang="en-US" sz="1050" dirty="0" err="1">
                <a:solidFill>
                  <a:srgbClr val="124191"/>
                </a:solidFill>
              </a:rPr>
              <a:t>clear_it</a:t>
            </a:r>
            <a:r>
              <a:rPr lang="en-US" sz="1050" dirty="0">
                <a:solidFill>
                  <a:srgbClr val="124191"/>
                </a:solidFill>
              </a:rPr>
              <a:t> feature were both developed by 3</a:t>
            </a:r>
            <a:r>
              <a:rPr lang="en-US" sz="1050" baseline="30000" dirty="0">
                <a:solidFill>
                  <a:srgbClr val="124191"/>
                </a:solidFill>
              </a:rPr>
              <a:t>rd</a:t>
            </a:r>
            <a:r>
              <a:rPr lang="en-US" sz="1050" dirty="0">
                <a:solidFill>
                  <a:srgbClr val="124191"/>
                </a:solidFill>
              </a:rPr>
              <a:t> party. And there is no direct evidence from technical aspect showing that this issue related to RF, no alarm to RF module, but after new version updated, the issue fixed.</a:t>
            </a:r>
          </a:p>
        </p:txBody>
      </p:sp>
      <p:sp>
        <p:nvSpPr>
          <p:cNvPr id="185348" name="AutoShape 8"/>
          <p:cNvSpPr>
            <a:spLocks noChangeArrowheads="1"/>
          </p:cNvSpPr>
          <p:nvPr/>
        </p:nvSpPr>
        <p:spPr bwMode="auto">
          <a:xfrm>
            <a:off x="4573589" y="742365"/>
            <a:ext cx="4457700" cy="2643176"/>
          </a:xfrm>
          <a:prstGeom prst="round1Rect">
            <a:avLst>
              <a:gd name="adj" fmla="val 0"/>
            </a:avLst>
          </a:prstGeom>
          <a:solidFill>
            <a:srgbClr val="68717A"/>
          </a:solidFill>
          <a:ln w="9525">
            <a:noFill/>
            <a:round/>
            <a:headEnd/>
            <a:tailEnd/>
          </a:ln>
        </p:spPr>
        <p:txBody>
          <a:bodyPr lIns="72558" tIns="36279" rIns="72558" bIns="36279"/>
          <a:lstStyle/>
          <a:p>
            <a:pPr defTabSz="457189"/>
            <a:r>
              <a:rPr lang="en-US" b="1" dirty="0">
                <a:solidFill>
                  <a:srgbClr val="FFFFFF"/>
                </a:solidFill>
              </a:rPr>
              <a:t>Escape Reason:</a:t>
            </a:r>
            <a:endParaRPr lang="en-US" b="1" i="1" dirty="0">
              <a:solidFill>
                <a:srgbClr val="FFFFFF"/>
              </a:solidFill>
            </a:endParaRPr>
          </a:p>
          <a:p>
            <a:pPr defTabSz="609570"/>
            <a:r>
              <a:rPr lang="en-US" altLang="zh-CN" sz="1050" dirty="0">
                <a:solidFill>
                  <a:srgbClr val="FFFFFF"/>
                </a:solidFill>
              </a:rPr>
              <a:t>N/A since technical root cause and trigger scenario unknown, but LTE SISO team is progressing two prevent actions related with sleeping cell. </a:t>
            </a:r>
          </a:p>
          <a:p>
            <a:pPr defTabSz="457189"/>
            <a:endParaRPr lang="en-US" sz="1050" dirty="0">
              <a:solidFill>
                <a:srgbClr val="FFFFFF"/>
              </a:solidFill>
            </a:endParaRPr>
          </a:p>
          <a:p>
            <a:pPr defTabSz="457189"/>
            <a:r>
              <a:rPr lang="en-US" b="1" dirty="0">
                <a:solidFill>
                  <a:srgbClr val="FFFFFF"/>
                </a:solidFill>
              </a:rPr>
              <a:t>Corrective Action:</a:t>
            </a:r>
            <a:endParaRPr lang="en-US" sz="1200" dirty="0">
              <a:solidFill>
                <a:srgbClr val="FFFFFF"/>
              </a:solidFill>
            </a:endParaRPr>
          </a:p>
          <a:p>
            <a:pPr defTabSz="457189"/>
            <a:r>
              <a:rPr lang="en-US" sz="1050" dirty="0">
                <a:solidFill>
                  <a:srgbClr val="FFFFFF"/>
                </a:solidFill>
              </a:rPr>
              <a:t>The correction was delivered per Nokia internal LTE test result before the customer issue was reported. In LTE test result, some warnings were found in link status monitor without any alarm reported after updating the DFE flash contents from V2.3 to V2.2A with the </a:t>
            </a:r>
            <a:r>
              <a:rPr lang="en-US" sz="1050" dirty="0" err="1">
                <a:solidFill>
                  <a:srgbClr val="FFFFFF"/>
                </a:solidFill>
              </a:rPr>
              <a:t>clear_it</a:t>
            </a:r>
            <a:r>
              <a:rPr lang="en-US" sz="1050" dirty="0">
                <a:solidFill>
                  <a:srgbClr val="FFFFFF"/>
                </a:solidFill>
              </a:rPr>
              <a:t> </a:t>
            </a:r>
            <a:r>
              <a:rPr lang="en-US" sz="1050" dirty="0" err="1">
                <a:solidFill>
                  <a:srgbClr val="FFFFFF"/>
                </a:solidFill>
              </a:rPr>
              <a:t>dfe</a:t>
            </a:r>
            <a:r>
              <a:rPr lang="en-US" sz="1050" dirty="0">
                <a:solidFill>
                  <a:srgbClr val="FFFFFF"/>
                </a:solidFill>
              </a:rPr>
              <a:t> operation added. So we rolled back DFE flash contents to V2.3 instead of V2.2A, and removed the </a:t>
            </a:r>
            <a:r>
              <a:rPr lang="en-US" sz="1050" dirty="0" err="1">
                <a:solidFill>
                  <a:srgbClr val="FFFFFF"/>
                </a:solidFill>
              </a:rPr>
              <a:t>clear_it</a:t>
            </a:r>
            <a:r>
              <a:rPr lang="en-US" sz="1050" dirty="0">
                <a:solidFill>
                  <a:srgbClr val="FFFFFF"/>
                </a:solidFill>
              </a:rPr>
              <a:t> feature. </a:t>
            </a:r>
          </a:p>
        </p:txBody>
      </p:sp>
      <p:sp>
        <p:nvSpPr>
          <p:cNvPr id="185349" name="AutoShape 9"/>
          <p:cNvSpPr>
            <a:spLocks noChangeArrowheads="1"/>
          </p:cNvSpPr>
          <p:nvPr/>
        </p:nvSpPr>
        <p:spPr bwMode="auto">
          <a:xfrm>
            <a:off x="185059" y="3427911"/>
            <a:ext cx="8846820" cy="973224"/>
          </a:xfrm>
          <a:prstGeom prst="round1Rect">
            <a:avLst>
              <a:gd name="adj" fmla="val 0"/>
            </a:avLst>
          </a:prstGeom>
          <a:solidFill>
            <a:schemeClr val="tx1"/>
          </a:solidFill>
          <a:ln w="9525">
            <a:noFill/>
            <a:round/>
            <a:headEnd/>
            <a:tailEnd/>
          </a:ln>
        </p:spPr>
        <p:txBody>
          <a:bodyPr wrap="square" lIns="72558" tIns="36279" rIns="72558" bIns="36279"/>
          <a:lstStyle/>
          <a:p>
            <a:pPr defTabSz="457189"/>
            <a:r>
              <a:rPr lang="en-US" b="1" dirty="0">
                <a:solidFill>
                  <a:srgbClr val="FFFFFF"/>
                </a:solidFill>
              </a:rPr>
              <a:t>Preventive / Continuous Improvements</a:t>
            </a:r>
            <a:r>
              <a:rPr lang="en-US" dirty="0">
                <a:solidFill>
                  <a:srgbClr val="FFFFFF"/>
                </a:solidFill>
              </a:rPr>
              <a:t>:</a:t>
            </a:r>
            <a:r>
              <a:rPr lang="en-US" i="1" dirty="0">
                <a:solidFill>
                  <a:srgbClr val="FFFFFF"/>
                </a:solidFill>
              </a:rPr>
              <a:t> </a:t>
            </a:r>
            <a:endParaRPr lang="en-US" b="1" dirty="0">
              <a:solidFill>
                <a:srgbClr val="FFFFFF"/>
              </a:solidFill>
            </a:endParaRPr>
          </a:p>
          <a:p>
            <a:pPr marL="257175" indent="-257175" defTabSz="457189">
              <a:buAutoNum type="arabicPeriod"/>
            </a:pPr>
            <a:r>
              <a:rPr lang="en-US" sz="1050" dirty="0">
                <a:solidFill>
                  <a:schemeClr val="bg1"/>
                </a:solidFill>
              </a:rPr>
              <a:t>Adding call on IoT in automatic regression on real HW, LE: 2019/04.</a:t>
            </a:r>
          </a:p>
          <a:p>
            <a:pPr marL="257175" indent="-257175" defTabSz="457189">
              <a:buAutoNum type="arabicPeriod"/>
            </a:pPr>
            <a:r>
              <a:rPr lang="en-US" sz="1050" dirty="0">
                <a:solidFill>
                  <a:schemeClr val="bg1"/>
                </a:solidFill>
              </a:rPr>
              <a:t>Removal and insert optical fiber repeatedly can be consider as a robustness case, LE: 2019/03.</a:t>
            </a:r>
          </a:p>
        </p:txBody>
      </p:sp>
      <p:graphicFrame>
        <p:nvGraphicFramePr>
          <p:cNvPr id="185381" name="Group 37"/>
          <p:cNvGraphicFramePr>
            <a:graphicFrameLocks noGrp="1"/>
          </p:cNvGraphicFramePr>
          <p:nvPr>
            <p:extLst/>
          </p:nvPr>
        </p:nvGraphicFramePr>
        <p:xfrm>
          <a:off x="1442911" y="4451769"/>
          <a:ext cx="6269490" cy="370332"/>
        </p:xfrm>
        <a:graphic>
          <a:graphicData uri="http://schemas.openxmlformats.org/drawingml/2006/table">
            <a:tbl>
              <a:tblPr/>
              <a:tblGrid>
                <a:gridCol w="1104904">
                  <a:extLst>
                    <a:ext uri="{9D8B030D-6E8A-4147-A177-3AD203B41FA5}">
                      <a16:colId xmlns:a16="http://schemas.microsoft.com/office/drawing/2014/main" val="20000"/>
                    </a:ext>
                  </a:extLst>
                </a:gridCol>
                <a:gridCol w="1055540">
                  <a:extLst>
                    <a:ext uri="{9D8B030D-6E8A-4147-A177-3AD203B41FA5}">
                      <a16:colId xmlns:a16="http://schemas.microsoft.com/office/drawing/2014/main" val="20001"/>
                    </a:ext>
                  </a:extLst>
                </a:gridCol>
                <a:gridCol w="708595">
                  <a:extLst>
                    <a:ext uri="{9D8B030D-6E8A-4147-A177-3AD203B41FA5}">
                      <a16:colId xmlns:a16="http://schemas.microsoft.com/office/drawing/2014/main" val="20002"/>
                    </a:ext>
                  </a:extLst>
                </a:gridCol>
                <a:gridCol w="1232111">
                  <a:extLst>
                    <a:ext uri="{9D8B030D-6E8A-4147-A177-3AD203B41FA5}">
                      <a16:colId xmlns:a16="http://schemas.microsoft.com/office/drawing/2014/main" val="20003"/>
                    </a:ext>
                  </a:extLst>
                </a:gridCol>
                <a:gridCol w="719837">
                  <a:extLst>
                    <a:ext uri="{9D8B030D-6E8A-4147-A177-3AD203B41FA5}">
                      <a16:colId xmlns:a16="http://schemas.microsoft.com/office/drawing/2014/main" val="20004"/>
                    </a:ext>
                  </a:extLst>
                </a:gridCol>
                <a:gridCol w="1448503">
                  <a:extLst>
                    <a:ext uri="{9D8B030D-6E8A-4147-A177-3AD203B41FA5}">
                      <a16:colId xmlns:a16="http://schemas.microsoft.com/office/drawing/2014/main" val="20005"/>
                    </a:ext>
                  </a:extLst>
                </a:gridCol>
              </a:tblGrid>
              <a:tr h="370332">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a:ln>
                            <a:noFill/>
                          </a:ln>
                          <a:solidFill>
                            <a:schemeClr val="tx1"/>
                          </a:solidFill>
                          <a:effectLst/>
                          <a:latin typeface="Arial" charset="0"/>
                          <a:cs typeface="Arial" charset="0"/>
                        </a:rPr>
                        <a:t>CO </a:t>
                      </a:r>
                      <a:r>
                        <a:rPr kumimoji="0" lang="en-US" sz="600" b="1" i="0" u="none" strike="noStrike" cap="none" normalizeH="0" baseline="0" dirty="0">
                          <a:ln>
                            <a:noFill/>
                          </a:ln>
                          <a:solidFill>
                            <a:schemeClr val="tx1"/>
                          </a:solidFill>
                          <a:effectLst/>
                          <a:latin typeface="Arial" charset="0"/>
                          <a:cs typeface="Arial" charset="0"/>
                        </a:rPr>
                        <a:t>Quality:</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a:ln>
                            <a:noFill/>
                          </a:ln>
                          <a:solidFill>
                            <a:schemeClr val="tx1"/>
                          </a:solidFill>
                          <a:effectLst/>
                          <a:latin typeface="Arial" charset="0"/>
                          <a:cs typeface="Arial" charset="0"/>
                        </a:rPr>
                        <a:t>&lt;</a:t>
                      </a:r>
                      <a:r>
                        <a:rPr kumimoji="0" lang="en-US" sz="600" b="0" i="0" u="none" strike="noStrike" cap="none" normalizeH="0" baseline="0" dirty="0">
                          <a:ln>
                            <a:noFill/>
                          </a:ln>
                          <a:solidFill>
                            <a:schemeClr val="tx1"/>
                          </a:solidFill>
                          <a:effectLst/>
                          <a:latin typeface="Arial" charset="0"/>
                          <a:cs typeface="Arial" charset="0"/>
                        </a:rPr>
                        <a:t>to be added by CT&gt;</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Program :</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MN Smart Radio SW</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Date:</a:t>
                      </a: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endParaRPr kumimoji="0" lang="en-US" sz="600" b="1"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Update:</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Jan 16, 2019</a:t>
                      </a: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endParaRPr kumimoji="0" lang="en-US" sz="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&lt;Month Yr as needed&gt;</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Text Placeholder 2"/>
          <p:cNvSpPr>
            <a:spLocks noGrp="1"/>
          </p:cNvSpPr>
          <p:nvPr>
            <p:ph type="body" sz="quarter" idx="11"/>
          </p:nvPr>
        </p:nvSpPr>
        <p:spPr>
          <a:xfrm>
            <a:off x="211002" y="173303"/>
            <a:ext cx="8308800" cy="309600"/>
          </a:xfrm>
        </p:spPr>
        <p:txBody>
          <a:bodyPr/>
          <a:lstStyle/>
          <a:p>
            <a:r>
              <a:rPr lang="en-US" altLang="zh-CN" b="1" dirty="0"/>
              <a:t>CAS-163519-P3K1 / </a:t>
            </a:r>
            <a:r>
              <a:rPr lang="en-US" b="1" dirty="0"/>
              <a:t>CAS-162042-X5M9: sleeping cell observed in TL18 P8</a:t>
            </a:r>
          </a:p>
        </p:txBody>
      </p:sp>
      <p:sp>
        <p:nvSpPr>
          <p:cNvPr id="10" name="Footer Placeholder 9"/>
          <p:cNvSpPr>
            <a:spLocks noGrp="1"/>
          </p:cNvSpPr>
          <p:nvPr>
            <p:ph type="ftr" sz="quarter" idx="3"/>
          </p:nvPr>
        </p:nvSpPr>
        <p:spPr/>
        <p:txBody>
          <a:bodyPr/>
          <a:lstStyle/>
          <a:p>
            <a:pPr defTabSz="457189"/>
            <a:r>
              <a:rPr lang="en-US" dirty="0">
                <a:solidFill>
                  <a:srgbClr val="4D5766"/>
                </a:solidFill>
                <a:cs typeface="Arial" charset="0"/>
              </a:rPr>
              <a:t>For Internal Use</a:t>
            </a:r>
          </a:p>
        </p:txBody>
      </p:sp>
      <p:sp>
        <p:nvSpPr>
          <p:cNvPr id="9" name="TextBox 8"/>
          <p:cNvSpPr txBox="1"/>
          <p:nvPr/>
        </p:nvSpPr>
        <p:spPr>
          <a:xfrm>
            <a:off x="8171042" y="113197"/>
            <a:ext cx="697523" cy="461665"/>
          </a:xfrm>
          <a:prstGeom prst="rect">
            <a:avLst/>
          </a:prstGeom>
          <a:noFill/>
        </p:spPr>
        <p:txBody>
          <a:bodyPr wrap="square" rtlCol="0">
            <a:spAutoFit/>
          </a:bodyPr>
          <a:lstStyle/>
          <a:p>
            <a:pPr defTabSz="457189"/>
            <a:r>
              <a:rPr lang="en-US" sz="800" i="1" dirty="0">
                <a:solidFill>
                  <a:srgbClr val="124191"/>
                </a:solidFill>
              </a:rPr>
              <a:t>Customer</a:t>
            </a:r>
          </a:p>
          <a:p>
            <a:pPr defTabSz="457189"/>
            <a:r>
              <a:rPr lang="en-US" sz="800" i="1" dirty="0">
                <a:solidFill>
                  <a:srgbClr val="124191"/>
                </a:solidFill>
              </a:rPr>
              <a:t>Corporate Logo</a:t>
            </a:r>
          </a:p>
        </p:txBody>
      </p:sp>
    </p:spTree>
    <p:extLst>
      <p:ext uri="{BB962C8B-B14F-4D97-AF65-F5344CB8AC3E}">
        <p14:creationId xmlns:p14="http://schemas.microsoft.com/office/powerpoint/2010/main" val="351786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4598" y="461363"/>
            <a:ext cx="4315166" cy="2521680"/>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altLang="zh-CN" sz="1200" dirty="0"/>
              <a:t>After an update of TDD stations, there is an increase of  M8001C6 ((The number of RACH setup attempts for contention based) counter rate from time to time. 99% of  RACH requests are unsuccessful. </a:t>
            </a:r>
            <a:endParaRPr lang="en-US" b="1" dirty="0"/>
          </a:p>
          <a:p>
            <a:pPr>
              <a:defRPr/>
            </a:pPr>
            <a:r>
              <a:rPr lang="en-US" sz="1050" b="1" u="sng" dirty="0">
                <a:cs typeface="Arial" charset="0"/>
              </a:rPr>
              <a:t>&lt;Case Opened Date:.&gt; 8</a:t>
            </a:r>
            <a:r>
              <a:rPr lang="en-US" sz="1050" b="1" u="sng" baseline="30000" dirty="0">
                <a:cs typeface="Arial" charset="0"/>
              </a:rPr>
              <a:t>th</a:t>
            </a:r>
            <a:r>
              <a:rPr lang="en-US" sz="1050" b="1" u="sng" dirty="0">
                <a:cs typeface="Arial" charset="0"/>
              </a:rPr>
              <a:t> May 2018</a:t>
            </a:r>
          </a:p>
          <a:p>
            <a:pPr>
              <a:spcBef>
                <a:spcPct val="0"/>
              </a:spcBef>
              <a:spcAft>
                <a:spcPct val="0"/>
              </a:spcAft>
              <a:buClrTx/>
              <a:defRPr/>
            </a:pPr>
            <a:r>
              <a:rPr lang="en-US" b="1" dirty="0"/>
              <a:t>Cause:</a:t>
            </a:r>
          </a:p>
          <a:p>
            <a:pPr>
              <a:defRPr/>
            </a:pPr>
            <a:r>
              <a:rPr lang="en-US" sz="1050" dirty="0"/>
              <a:t>Rach handles, a pointer to maintain status of preambles in intra-MAC PS, didn't reset during cell reconfiguration, then there was no free one so that preambles were not handled. In the end, Rach setup was failed and M8001C6 was sharp increase.</a:t>
            </a:r>
          </a:p>
          <a:p>
            <a:pPr>
              <a:defRPr/>
            </a:pPr>
            <a:r>
              <a:rPr lang="en-US" sz="1050" dirty="0"/>
              <a:t>This is a legacy defect injected from the beginning of LTE release(RL25.)</a:t>
            </a:r>
          </a:p>
        </p:txBody>
      </p:sp>
      <p:sp>
        <p:nvSpPr>
          <p:cNvPr id="185348" name="AutoShape 8"/>
          <p:cNvSpPr>
            <a:spLocks noChangeArrowheads="1"/>
          </p:cNvSpPr>
          <p:nvPr/>
        </p:nvSpPr>
        <p:spPr bwMode="auto">
          <a:xfrm>
            <a:off x="4573589" y="569424"/>
            <a:ext cx="4368800" cy="2413619"/>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This is a extraordinary scenario and no SCT cases that cover Rach handles’ memory initializer during cell reconfiguration</a:t>
            </a:r>
          </a:p>
          <a:p>
            <a:endParaRPr lang="en-US" sz="1050" b="1" dirty="0">
              <a:solidFill>
                <a:schemeClr val="bg1"/>
              </a:solidFill>
            </a:endParaRPr>
          </a:p>
          <a:p>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pPr>
              <a:buClrTx/>
            </a:pPr>
            <a:r>
              <a:rPr lang="en-US" sz="1050" b="1" dirty="0">
                <a:solidFill>
                  <a:schemeClr val="bg1"/>
                </a:solidFill>
              </a:rPr>
              <a:t>1, Correction has been delivered from TL17A 3.0 and later releases.</a:t>
            </a:r>
          </a:p>
          <a:p>
            <a:pPr>
              <a:buClrTx/>
            </a:pPr>
            <a:r>
              <a:rPr lang="en-US" sz="1050" b="1" dirty="0">
                <a:solidFill>
                  <a:schemeClr val="bg1"/>
                </a:solidFill>
              </a:rPr>
              <a:t>2, Add a SCT case to cover the fault and add it into the CI to prevent the same defect happen again.</a:t>
            </a:r>
          </a:p>
          <a:p>
            <a:pPr>
              <a:buClrTx/>
            </a:pPr>
            <a:endParaRPr lang="en-US" sz="1050" b="1" dirty="0">
              <a:solidFill>
                <a:schemeClr val="bg1"/>
              </a:solidFill>
            </a:endParaRPr>
          </a:p>
          <a:p>
            <a:pPr>
              <a:buClrTx/>
            </a:pPr>
            <a:endParaRPr lang="en-US" sz="1050" b="1" dirty="0">
              <a:solidFill>
                <a:schemeClr val="bg1"/>
              </a:solidFill>
            </a:endParaRPr>
          </a:p>
          <a:p>
            <a:pPr>
              <a:buClrTx/>
            </a:pPr>
            <a:endParaRPr lang="en-US" sz="1050" b="1" dirty="0">
              <a:solidFill>
                <a:schemeClr val="bg1"/>
              </a:solidFill>
            </a:endParaRPr>
          </a:p>
          <a:p>
            <a:pPr>
              <a:buClrTx/>
            </a:pPr>
            <a:endParaRPr lang="en-US" sz="1050" b="1" dirty="0">
              <a:solidFill>
                <a:schemeClr val="bg1"/>
              </a:solidFill>
            </a:endParaRPr>
          </a:p>
        </p:txBody>
      </p:sp>
      <p:sp>
        <p:nvSpPr>
          <p:cNvPr id="185349" name="AutoShape 9"/>
          <p:cNvSpPr>
            <a:spLocks noChangeArrowheads="1"/>
          </p:cNvSpPr>
          <p:nvPr/>
        </p:nvSpPr>
        <p:spPr bwMode="auto">
          <a:xfrm>
            <a:off x="172812" y="3093412"/>
            <a:ext cx="8762092" cy="1567631"/>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1, Technical lesson learned has been shared with relevant Dev team by regular Pronto sharing meeting whose purpose is to continuously develop </a:t>
            </a:r>
          </a:p>
          <a:p>
            <a:r>
              <a:rPr lang="en-US" sz="1050" dirty="0">
                <a:solidFill>
                  <a:schemeClr val="bg1"/>
                </a:solidFill>
              </a:rPr>
              <a:t>the Dev engineer’s competence.</a:t>
            </a:r>
          </a:p>
          <a:p>
            <a:r>
              <a:rPr lang="en-US" sz="1050" dirty="0">
                <a:solidFill>
                  <a:schemeClr val="bg1"/>
                </a:solidFill>
              </a:rPr>
              <a:t>2, Lesson learned from test team, make abnormal testing scenario and analysis conducted together, has been shared within system test</a:t>
            </a:r>
          </a:p>
          <a:p>
            <a:r>
              <a:rPr lang="en-US" sz="1050" dirty="0">
                <a:solidFill>
                  <a:schemeClr val="bg1"/>
                </a:solidFill>
              </a:rPr>
              <a:t>team and current test team has started to perform exploratory test and negative test.</a:t>
            </a: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en-US" dirty="0"/>
              <a:t>CAS-122724-H4Q5: RACH degradation after availability fluctuation</a:t>
            </a:r>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Tree>
    <p:extLst>
      <p:ext uri="{BB962C8B-B14F-4D97-AF65-F5344CB8AC3E}">
        <p14:creationId xmlns:p14="http://schemas.microsoft.com/office/powerpoint/2010/main" val="129075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736397"/>
            <a:ext cx="4320540" cy="2643176"/>
          </a:xfrm>
          <a:prstGeom prst="round1Rect">
            <a:avLst>
              <a:gd name="adj" fmla="val 0"/>
            </a:avLst>
          </a:prstGeom>
          <a:solidFill>
            <a:srgbClr val="D7D9DB"/>
          </a:solidFill>
          <a:ln w="9525">
            <a:noFill/>
            <a:round/>
            <a:headEnd/>
            <a:tailEnd/>
          </a:ln>
        </p:spPr>
        <p:txBody>
          <a:bodyPr lIns="72558" tIns="36279" rIns="72558" bIns="36279"/>
          <a:lstStyle/>
          <a:p>
            <a:pPr defTabSz="457189">
              <a:defRPr/>
            </a:pPr>
            <a:r>
              <a:rPr lang="en-US" b="1" dirty="0">
                <a:solidFill>
                  <a:srgbClr val="124191"/>
                </a:solidFill>
              </a:rPr>
              <a:t>Description: </a:t>
            </a:r>
          </a:p>
          <a:p>
            <a:pPr defTabSz="457189">
              <a:defRPr/>
            </a:pPr>
            <a:r>
              <a:rPr lang="en-US" altLang="zh-CN" sz="1050" dirty="0">
                <a:solidFill>
                  <a:srgbClr val="124191"/>
                </a:solidFill>
              </a:rPr>
              <a:t>In </a:t>
            </a:r>
            <a:r>
              <a:rPr lang="en-US" altLang="zh-CN" sz="1050" dirty="0" err="1">
                <a:solidFill>
                  <a:srgbClr val="124191"/>
                </a:solidFill>
              </a:rPr>
              <a:t>Mobily</a:t>
            </a:r>
            <a:r>
              <a:rPr lang="en-US" altLang="zh-CN" sz="1050" dirty="0">
                <a:solidFill>
                  <a:srgbClr val="124191"/>
                </a:solidFill>
              </a:rPr>
              <a:t> East Region, Nokia is swapping </a:t>
            </a:r>
            <a:r>
              <a:rPr lang="en-US" altLang="zh-CN" sz="1050" dirty="0" err="1">
                <a:solidFill>
                  <a:srgbClr val="124191"/>
                </a:solidFill>
              </a:rPr>
              <a:t>fALU</a:t>
            </a:r>
            <a:r>
              <a:rPr lang="en-US" altLang="zh-CN" sz="1050" dirty="0">
                <a:solidFill>
                  <a:srgbClr val="124191"/>
                </a:solidFill>
              </a:rPr>
              <a:t> (2G/3G/FDD/TDD) Network to New Nokia Network SBTS SRAN17A , while TDD with TL17A 4.0.1.</a:t>
            </a:r>
            <a:br>
              <a:rPr lang="en-US" altLang="zh-CN" sz="1050" dirty="0">
                <a:solidFill>
                  <a:srgbClr val="124191"/>
                </a:solidFill>
              </a:rPr>
            </a:br>
            <a:r>
              <a:rPr lang="en-US" altLang="zh-CN" sz="1050" dirty="0">
                <a:solidFill>
                  <a:srgbClr val="124191"/>
                </a:solidFill>
              </a:rPr>
              <a:t>Around 62 sites swapped till date in different Cluster, while around 37 sites are showing overall degradation &amp; counts keeps increasing every next day. Mainly due to High UL/DL BLER.</a:t>
            </a:r>
            <a:endParaRPr lang="en-US" sz="1050" dirty="0">
              <a:solidFill>
                <a:srgbClr val="124191"/>
              </a:solidFill>
            </a:endParaRPr>
          </a:p>
          <a:p>
            <a:pPr defTabSz="457189">
              <a:defRPr/>
            </a:pPr>
            <a:r>
              <a:rPr lang="en-US" b="1" dirty="0">
                <a:solidFill>
                  <a:srgbClr val="124191"/>
                </a:solidFill>
              </a:rPr>
              <a:t>Cause:</a:t>
            </a:r>
          </a:p>
          <a:p>
            <a:pPr defTabSz="457189">
              <a:defRPr/>
            </a:pPr>
            <a:r>
              <a:rPr lang="en-US" sz="1050" dirty="0">
                <a:solidFill>
                  <a:srgbClr val="124191"/>
                </a:solidFill>
              </a:rPr>
              <a:t>MAC PS sends PDSCH request with 0 PRB and DLPHY doesn’t check this parameter and its consequence cause TX descriptor resource leakage in the subsequent BCP handling. In the end, all TX descriptor resources are gone and hence PDSCH handling malfunctions and as a result normal UE schedule is dead.</a:t>
            </a:r>
          </a:p>
        </p:txBody>
      </p:sp>
      <p:sp>
        <p:nvSpPr>
          <p:cNvPr id="185348" name="AutoShape 8"/>
          <p:cNvSpPr>
            <a:spLocks noChangeArrowheads="1"/>
          </p:cNvSpPr>
          <p:nvPr/>
        </p:nvSpPr>
        <p:spPr bwMode="auto">
          <a:xfrm>
            <a:off x="4573589" y="742365"/>
            <a:ext cx="4457700" cy="2643176"/>
          </a:xfrm>
          <a:prstGeom prst="round1Rect">
            <a:avLst>
              <a:gd name="adj" fmla="val 0"/>
            </a:avLst>
          </a:prstGeom>
          <a:solidFill>
            <a:srgbClr val="68717A"/>
          </a:solidFill>
          <a:ln w="9525">
            <a:noFill/>
            <a:round/>
            <a:headEnd/>
            <a:tailEnd/>
          </a:ln>
        </p:spPr>
        <p:txBody>
          <a:bodyPr lIns="72558" tIns="36279" rIns="72558" bIns="36279"/>
          <a:lstStyle/>
          <a:p>
            <a:pPr defTabSz="457189"/>
            <a:r>
              <a:rPr lang="en-US" b="1" dirty="0">
                <a:solidFill>
                  <a:srgbClr val="FFFFFF"/>
                </a:solidFill>
              </a:rPr>
              <a:t>Escape Reason:</a:t>
            </a:r>
            <a:endParaRPr lang="en-US" b="1" i="1" dirty="0">
              <a:solidFill>
                <a:srgbClr val="FFFFFF"/>
              </a:solidFill>
            </a:endParaRPr>
          </a:p>
          <a:p>
            <a:pPr defTabSz="457189"/>
            <a:r>
              <a:rPr lang="en-US" sz="1050" dirty="0">
                <a:solidFill>
                  <a:srgbClr val="FFFFFF"/>
                </a:solidFill>
              </a:rPr>
              <a:t>SCT case does not cover this legacy scenario that MAC PS might schedule 0 PRB PDSCH request. Then this abnormal scenario is slipped away under our eyes.</a:t>
            </a:r>
          </a:p>
          <a:p>
            <a:pPr defTabSz="457189"/>
            <a:endParaRPr lang="en-US" sz="1050" dirty="0">
              <a:solidFill>
                <a:srgbClr val="FFC000"/>
              </a:solidFill>
            </a:endParaRPr>
          </a:p>
          <a:p>
            <a:pPr defTabSz="457189"/>
            <a:r>
              <a:rPr lang="en-US" b="1" dirty="0">
                <a:solidFill>
                  <a:srgbClr val="FFFFFF"/>
                </a:solidFill>
              </a:rPr>
              <a:t>Corrective Action:</a:t>
            </a:r>
            <a:endParaRPr lang="en-US" sz="1200" dirty="0">
              <a:solidFill>
                <a:srgbClr val="FFFFFF"/>
              </a:solidFill>
            </a:endParaRPr>
          </a:p>
          <a:p>
            <a:pPr defTabSz="457189"/>
            <a:r>
              <a:rPr lang="en-US" sz="1050" dirty="0">
                <a:solidFill>
                  <a:srgbClr val="FFFFFF"/>
                </a:solidFill>
              </a:rPr>
              <a:t>The correction is very simple and straight forward. We just check “</a:t>
            </a:r>
            <a:r>
              <a:rPr lang="en-US" sz="1050" dirty="0" err="1">
                <a:solidFill>
                  <a:srgbClr val="FFFFFF"/>
                </a:solidFill>
              </a:rPr>
              <a:t>numMuPrbs</a:t>
            </a:r>
            <a:r>
              <a:rPr lang="en-US" sz="1050" dirty="0">
                <a:solidFill>
                  <a:srgbClr val="FFFFFF"/>
                </a:solidFill>
              </a:rPr>
              <a:t>” parameter and drop them whose value is 0 and meaningless for UE schedule. A new SCT case is designed to cover this abnormal scenario and added in the CI as well.</a:t>
            </a:r>
          </a:p>
        </p:txBody>
      </p:sp>
      <p:sp>
        <p:nvSpPr>
          <p:cNvPr id="185349" name="AutoShape 9"/>
          <p:cNvSpPr>
            <a:spLocks noChangeArrowheads="1"/>
          </p:cNvSpPr>
          <p:nvPr/>
        </p:nvSpPr>
        <p:spPr bwMode="auto">
          <a:xfrm>
            <a:off x="185059" y="3427911"/>
            <a:ext cx="8846820" cy="973224"/>
          </a:xfrm>
          <a:prstGeom prst="round1Rect">
            <a:avLst>
              <a:gd name="adj" fmla="val 0"/>
            </a:avLst>
          </a:prstGeom>
          <a:solidFill>
            <a:schemeClr val="tx1"/>
          </a:solidFill>
          <a:ln w="9525">
            <a:noFill/>
            <a:round/>
            <a:headEnd/>
            <a:tailEnd/>
          </a:ln>
        </p:spPr>
        <p:txBody>
          <a:bodyPr wrap="square" lIns="72558" tIns="36279" rIns="72558" bIns="36279"/>
          <a:lstStyle/>
          <a:p>
            <a:pPr defTabSz="457189"/>
            <a:r>
              <a:rPr lang="en-US" b="1" dirty="0">
                <a:solidFill>
                  <a:srgbClr val="FFFFFF"/>
                </a:solidFill>
              </a:rPr>
              <a:t>Preventive / Continuous Improvements</a:t>
            </a:r>
            <a:r>
              <a:rPr lang="en-US" dirty="0">
                <a:solidFill>
                  <a:srgbClr val="FFFFFF"/>
                </a:solidFill>
              </a:rPr>
              <a:t>:</a:t>
            </a:r>
            <a:r>
              <a:rPr lang="en-US" i="1" dirty="0">
                <a:solidFill>
                  <a:srgbClr val="FFFFFF"/>
                </a:solidFill>
              </a:rPr>
              <a:t> </a:t>
            </a:r>
            <a:endParaRPr lang="en-US" b="1" dirty="0">
              <a:solidFill>
                <a:srgbClr val="FFFFFF"/>
              </a:solidFill>
            </a:endParaRPr>
          </a:p>
          <a:p>
            <a:pPr marL="257175" indent="-257175" defTabSz="457189">
              <a:buAutoNum type="arabicPeriod"/>
            </a:pPr>
            <a:r>
              <a:rPr lang="en-US" sz="1050" dirty="0">
                <a:solidFill>
                  <a:schemeClr val="bg1"/>
                </a:solidFill>
              </a:rPr>
              <a:t>Check all the parameters for the messages sent from MACPS, if some illegal parameter is found, then report error. State: Done.</a:t>
            </a:r>
          </a:p>
          <a:p>
            <a:pPr marL="257175" indent="-257175" defTabSz="457189">
              <a:buAutoNum type="arabicPeriod"/>
            </a:pPr>
            <a:r>
              <a:rPr lang="en-US" sz="1050" dirty="0">
                <a:solidFill>
                  <a:schemeClr val="bg1"/>
                </a:solidFill>
              </a:rPr>
              <a:t>Sleeping cell feature cluster created(the first Sleeping cell feature </a:t>
            </a:r>
            <a:r>
              <a:rPr lang="en-US" altLang="zh-CN" sz="1050" dirty="0">
                <a:solidFill>
                  <a:schemeClr val="bg1"/>
                </a:solidFill>
              </a:rPr>
              <a:t>LTE3796</a:t>
            </a:r>
            <a:r>
              <a:rPr lang="en-US" sz="1050" dirty="0">
                <a:solidFill>
                  <a:schemeClr val="bg1"/>
                </a:solidFill>
              </a:rPr>
              <a:t> implemented in LTE18A).</a:t>
            </a:r>
          </a:p>
          <a:p>
            <a:pPr marL="257175" indent="-257175" defTabSz="457189">
              <a:buAutoNum type="arabicPeriod"/>
            </a:pPr>
            <a:r>
              <a:rPr lang="en-US" sz="1050" dirty="0">
                <a:solidFill>
                  <a:schemeClr val="bg1"/>
                </a:solidFill>
              </a:rPr>
              <a:t>Abnormal test scenario to detect resource hanging situation was added in the Performance Testing.</a:t>
            </a:r>
          </a:p>
          <a:p>
            <a:pPr marL="257175" indent="-257175" defTabSz="457189">
              <a:buAutoNum type="arabicPeriod"/>
            </a:pPr>
            <a:r>
              <a:rPr lang="en-US" altLang="zh-CN" sz="1050" dirty="0">
                <a:solidFill>
                  <a:schemeClr val="bg1"/>
                </a:solidFill>
              </a:rPr>
              <a:t>Define Customer KPI check list for sleeping cell detection and utilize</a:t>
            </a:r>
            <a:r>
              <a:rPr lang="en-US" sz="1050" dirty="0">
                <a:solidFill>
                  <a:schemeClr val="bg1"/>
                </a:solidFill>
              </a:rPr>
              <a:t> KPI monitoring platform to detect sleeping cell.</a:t>
            </a:r>
          </a:p>
        </p:txBody>
      </p:sp>
      <p:graphicFrame>
        <p:nvGraphicFramePr>
          <p:cNvPr id="185381" name="Group 37"/>
          <p:cNvGraphicFramePr>
            <a:graphicFrameLocks noGrp="1"/>
          </p:cNvGraphicFramePr>
          <p:nvPr>
            <p:extLst/>
          </p:nvPr>
        </p:nvGraphicFramePr>
        <p:xfrm>
          <a:off x="1442911" y="4451769"/>
          <a:ext cx="6269490" cy="370332"/>
        </p:xfrm>
        <a:graphic>
          <a:graphicData uri="http://schemas.openxmlformats.org/drawingml/2006/table">
            <a:tbl>
              <a:tblPr/>
              <a:tblGrid>
                <a:gridCol w="1104904">
                  <a:extLst>
                    <a:ext uri="{9D8B030D-6E8A-4147-A177-3AD203B41FA5}">
                      <a16:colId xmlns:a16="http://schemas.microsoft.com/office/drawing/2014/main" val="20000"/>
                    </a:ext>
                  </a:extLst>
                </a:gridCol>
                <a:gridCol w="1055540">
                  <a:extLst>
                    <a:ext uri="{9D8B030D-6E8A-4147-A177-3AD203B41FA5}">
                      <a16:colId xmlns:a16="http://schemas.microsoft.com/office/drawing/2014/main" val="20001"/>
                    </a:ext>
                  </a:extLst>
                </a:gridCol>
                <a:gridCol w="708595">
                  <a:extLst>
                    <a:ext uri="{9D8B030D-6E8A-4147-A177-3AD203B41FA5}">
                      <a16:colId xmlns:a16="http://schemas.microsoft.com/office/drawing/2014/main" val="20002"/>
                    </a:ext>
                  </a:extLst>
                </a:gridCol>
                <a:gridCol w="1232111">
                  <a:extLst>
                    <a:ext uri="{9D8B030D-6E8A-4147-A177-3AD203B41FA5}">
                      <a16:colId xmlns:a16="http://schemas.microsoft.com/office/drawing/2014/main" val="20003"/>
                    </a:ext>
                  </a:extLst>
                </a:gridCol>
                <a:gridCol w="719837">
                  <a:extLst>
                    <a:ext uri="{9D8B030D-6E8A-4147-A177-3AD203B41FA5}">
                      <a16:colId xmlns:a16="http://schemas.microsoft.com/office/drawing/2014/main" val="20004"/>
                    </a:ext>
                  </a:extLst>
                </a:gridCol>
                <a:gridCol w="1448503">
                  <a:extLst>
                    <a:ext uri="{9D8B030D-6E8A-4147-A177-3AD203B41FA5}">
                      <a16:colId xmlns:a16="http://schemas.microsoft.com/office/drawing/2014/main" val="20005"/>
                    </a:ext>
                  </a:extLst>
                </a:gridCol>
              </a:tblGrid>
              <a:tr h="370332">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a:ln>
                            <a:noFill/>
                          </a:ln>
                          <a:solidFill>
                            <a:schemeClr val="tx1"/>
                          </a:solidFill>
                          <a:effectLst/>
                          <a:latin typeface="Arial" charset="0"/>
                          <a:cs typeface="Arial" charset="0"/>
                        </a:rPr>
                        <a:t>CO </a:t>
                      </a:r>
                      <a:r>
                        <a:rPr kumimoji="0" lang="en-US" sz="600" b="1" i="0" u="none" strike="noStrike" cap="none" normalizeH="0" baseline="0" dirty="0">
                          <a:ln>
                            <a:noFill/>
                          </a:ln>
                          <a:solidFill>
                            <a:schemeClr val="tx1"/>
                          </a:solidFill>
                          <a:effectLst/>
                          <a:latin typeface="Arial" charset="0"/>
                          <a:cs typeface="Arial" charset="0"/>
                        </a:rPr>
                        <a:t>Quality:</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a:ln>
                            <a:noFill/>
                          </a:ln>
                          <a:solidFill>
                            <a:schemeClr val="tx1"/>
                          </a:solidFill>
                          <a:effectLst/>
                          <a:latin typeface="Arial" charset="0"/>
                          <a:cs typeface="Arial" charset="0"/>
                        </a:rPr>
                        <a:t>&lt;</a:t>
                      </a:r>
                      <a:r>
                        <a:rPr kumimoji="0" lang="en-US" sz="600" b="0" i="0" u="none" strike="noStrike" cap="none" normalizeH="0" baseline="0" dirty="0">
                          <a:ln>
                            <a:noFill/>
                          </a:ln>
                          <a:solidFill>
                            <a:schemeClr val="tx1"/>
                          </a:solidFill>
                          <a:effectLst/>
                          <a:latin typeface="Arial" charset="0"/>
                          <a:cs typeface="Arial" charset="0"/>
                        </a:rPr>
                        <a:t>to be added by CT&gt;</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Program :</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MN Smart Radio SW</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Date:</a:t>
                      </a: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endParaRPr kumimoji="0" lang="en-US" sz="600" b="1"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Update:</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Jan 16, 2019</a:t>
                      </a: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endParaRPr kumimoji="0" lang="en-US" sz="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&lt;Month Yr as needed&gt;</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Text Placeholder 2"/>
          <p:cNvSpPr>
            <a:spLocks noGrp="1"/>
          </p:cNvSpPr>
          <p:nvPr>
            <p:ph type="body" sz="quarter" idx="11"/>
          </p:nvPr>
        </p:nvSpPr>
        <p:spPr>
          <a:xfrm>
            <a:off x="211002" y="173303"/>
            <a:ext cx="8308800" cy="309600"/>
          </a:xfrm>
        </p:spPr>
        <p:txBody>
          <a:bodyPr/>
          <a:lstStyle/>
          <a:p>
            <a:r>
              <a:rPr lang="en-US" altLang="zh-CN" b="1" dirty="0"/>
              <a:t>CAS-155796-K5C3</a:t>
            </a:r>
            <a:r>
              <a:rPr lang="en-US" b="1" dirty="0"/>
              <a:t>: </a:t>
            </a:r>
            <a:r>
              <a:rPr lang="en-US" altLang="zh-CN" b="1" dirty="0"/>
              <a:t>BLER and Site stability issues in TDD TL17A 4.0.1</a:t>
            </a:r>
            <a:endParaRPr lang="en-US" b="1" dirty="0"/>
          </a:p>
        </p:txBody>
      </p:sp>
      <p:sp>
        <p:nvSpPr>
          <p:cNvPr id="10" name="Footer Placeholder 9"/>
          <p:cNvSpPr>
            <a:spLocks noGrp="1"/>
          </p:cNvSpPr>
          <p:nvPr>
            <p:ph type="ftr" sz="quarter" idx="3"/>
          </p:nvPr>
        </p:nvSpPr>
        <p:spPr/>
        <p:txBody>
          <a:bodyPr/>
          <a:lstStyle/>
          <a:p>
            <a:pPr defTabSz="457189"/>
            <a:r>
              <a:rPr lang="en-US" dirty="0">
                <a:solidFill>
                  <a:srgbClr val="4D5766"/>
                </a:solidFill>
                <a:cs typeface="Arial" charset="0"/>
              </a:rPr>
              <a:t>For Internal Use</a:t>
            </a:r>
          </a:p>
        </p:txBody>
      </p:sp>
      <p:sp>
        <p:nvSpPr>
          <p:cNvPr id="9" name="TextBox 8"/>
          <p:cNvSpPr txBox="1"/>
          <p:nvPr/>
        </p:nvSpPr>
        <p:spPr>
          <a:xfrm>
            <a:off x="8171042" y="113197"/>
            <a:ext cx="697523" cy="461665"/>
          </a:xfrm>
          <a:prstGeom prst="rect">
            <a:avLst/>
          </a:prstGeom>
          <a:noFill/>
        </p:spPr>
        <p:txBody>
          <a:bodyPr wrap="square" rtlCol="0">
            <a:spAutoFit/>
          </a:bodyPr>
          <a:lstStyle/>
          <a:p>
            <a:pPr defTabSz="457189"/>
            <a:r>
              <a:rPr lang="en-US" sz="800" i="1" dirty="0">
                <a:solidFill>
                  <a:srgbClr val="124191"/>
                </a:solidFill>
              </a:rPr>
              <a:t>Customer</a:t>
            </a:r>
          </a:p>
          <a:p>
            <a:pPr defTabSz="457189"/>
            <a:r>
              <a:rPr lang="en-US" sz="800" i="1" dirty="0">
                <a:solidFill>
                  <a:srgbClr val="124191"/>
                </a:solidFill>
              </a:rPr>
              <a:t>Corporate Logo</a:t>
            </a:r>
          </a:p>
        </p:txBody>
      </p:sp>
    </p:spTree>
    <p:extLst>
      <p:ext uri="{BB962C8B-B14F-4D97-AF65-F5344CB8AC3E}">
        <p14:creationId xmlns:p14="http://schemas.microsoft.com/office/powerpoint/2010/main" val="331055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736397"/>
            <a:ext cx="4320540" cy="2643176"/>
          </a:xfrm>
          <a:prstGeom prst="round1Rect">
            <a:avLst>
              <a:gd name="adj" fmla="val 0"/>
            </a:avLst>
          </a:prstGeom>
          <a:solidFill>
            <a:srgbClr val="D7D9DB"/>
          </a:solidFill>
          <a:ln w="9525">
            <a:noFill/>
            <a:round/>
            <a:headEnd/>
            <a:tailEnd/>
          </a:ln>
        </p:spPr>
        <p:txBody>
          <a:bodyPr lIns="72558" tIns="36279" rIns="72558" bIns="36279"/>
          <a:lstStyle/>
          <a:p>
            <a:pPr defTabSz="457189">
              <a:defRPr/>
            </a:pPr>
            <a:r>
              <a:rPr lang="en-US" b="1" dirty="0">
                <a:solidFill>
                  <a:srgbClr val="124191"/>
                </a:solidFill>
              </a:rPr>
              <a:t>Description: </a:t>
            </a:r>
          </a:p>
          <a:p>
            <a:pPr defTabSz="457189">
              <a:defRPr/>
            </a:pPr>
            <a:r>
              <a:rPr lang="en-US" sz="1050" dirty="0">
                <a:solidFill>
                  <a:srgbClr val="124191"/>
                </a:solidFill>
              </a:rPr>
              <a:t>During cell configuration, RUMAG is sending incorrect RP1 Managed object to radio for TDD case, resulting to abnormal timing values in ULPHY. (RP1 Managed object should be '</a:t>
            </a:r>
            <a:r>
              <a:rPr lang="en-US" sz="1050" dirty="0" err="1">
                <a:solidFill>
                  <a:srgbClr val="124191"/>
                </a:solidFill>
              </a:rPr>
              <a:t>lteTdd</a:t>
            </a:r>
            <a:r>
              <a:rPr lang="en-US" sz="1050" dirty="0">
                <a:solidFill>
                  <a:srgbClr val="124191"/>
                </a:solidFill>
              </a:rPr>
              <a:t>' instead of '</a:t>
            </a:r>
            <a:r>
              <a:rPr lang="en-US" sz="1050" dirty="0" err="1">
                <a:solidFill>
                  <a:srgbClr val="124191"/>
                </a:solidFill>
              </a:rPr>
              <a:t>lte</a:t>
            </a:r>
            <a:r>
              <a:rPr lang="en-US" sz="1050" dirty="0">
                <a:solidFill>
                  <a:srgbClr val="124191"/>
                </a:solidFill>
              </a:rPr>
              <a:t>’)</a:t>
            </a:r>
          </a:p>
          <a:p>
            <a:pPr defTabSz="457189">
              <a:defRPr/>
            </a:pPr>
            <a:endParaRPr lang="en-US" sz="1050" dirty="0">
              <a:solidFill>
                <a:srgbClr val="124191"/>
              </a:solidFill>
            </a:endParaRPr>
          </a:p>
          <a:p>
            <a:pPr defTabSz="457189">
              <a:defRPr/>
            </a:pPr>
            <a:r>
              <a:rPr lang="en-US" b="1" dirty="0">
                <a:solidFill>
                  <a:srgbClr val="124191"/>
                </a:solidFill>
              </a:rPr>
              <a:t>Cause:</a:t>
            </a:r>
          </a:p>
          <a:p>
            <a:pPr defTabSz="457189">
              <a:defRPr/>
            </a:pPr>
            <a:r>
              <a:rPr lang="pl-PL" sz="1050" dirty="0">
                <a:solidFill>
                  <a:srgbClr val="124191"/>
                </a:solidFill>
              </a:rPr>
              <a:t>Human </a:t>
            </a:r>
            <a:r>
              <a:rPr lang="pl-PL" sz="1050" dirty="0" err="1">
                <a:solidFill>
                  <a:srgbClr val="124191"/>
                </a:solidFill>
              </a:rPr>
              <a:t>mistake</a:t>
            </a:r>
            <a:r>
              <a:rPr lang="pl-PL" sz="1050" dirty="0">
                <a:solidFill>
                  <a:srgbClr val="124191"/>
                </a:solidFill>
              </a:rPr>
              <a:t> </a:t>
            </a:r>
            <a:r>
              <a:rPr lang="pl-PL" sz="1050" dirty="0" err="1">
                <a:solidFill>
                  <a:srgbClr val="124191"/>
                </a:solidFill>
              </a:rPr>
              <a:t>during</a:t>
            </a:r>
            <a:r>
              <a:rPr lang="pl-PL" sz="1050" dirty="0">
                <a:solidFill>
                  <a:srgbClr val="124191"/>
                </a:solidFill>
              </a:rPr>
              <a:t> development. Developer </a:t>
            </a:r>
            <a:r>
              <a:rPr lang="pl-PL" sz="1050" dirty="0" err="1">
                <a:solidFill>
                  <a:srgbClr val="124191"/>
                </a:solidFill>
              </a:rPr>
              <a:t>has</a:t>
            </a:r>
            <a:r>
              <a:rPr lang="pl-PL" sz="1050" dirty="0">
                <a:solidFill>
                  <a:srgbClr val="124191"/>
                </a:solidFill>
              </a:rPr>
              <a:t> </a:t>
            </a:r>
            <a:r>
              <a:rPr lang="pl-PL" sz="1050" dirty="0" err="1">
                <a:solidFill>
                  <a:srgbClr val="124191"/>
                </a:solidFill>
              </a:rPr>
              <a:t>copy</a:t>
            </a:r>
            <a:r>
              <a:rPr lang="pl-PL" sz="1050" dirty="0">
                <a:solidFill>
                  <a:srgbClr val="124191"/>
                </a:solidFill>
              </a:rPr>
              <a:t>-pas</a:t>
            </a:r>
            <a:r>
              <a:rPr lang="en-US" sz="1050" dirty="0">
                <a:solidFill>
                  <a:srgbClr val="124191"/>
                </a:solidFill>
              </a:rPr>
              <a:t>ted</a:t>
            </a:r>
            <a:r>
              <a:rPr lang="pl-PL" sz="1050" dirty="0">
                <a:solidFill>
                  <a:srgbClr val="124191"/>
                </a:solidFill>
              </a:rPr>
              <a:t> part of the </a:t>
            </a:r>
            <a:r>
              <a:rPr lang="pl-PL" sz="1050" dirty="0" err="1">
                <a:solidFill>
                  <a:srgbClr val="124191"/>
                </a:solidFill>
              </a:rPr>
              <a:t>code</a:t>
            </a:r>
            <a:r>
              <a:rPr lang="pl-PL" sz="1050" dirty="0">
                <a:solidFill>
                  <a:srgbClr val="124191"/>
                </a:solidFill>
              </a:rPr>
              <a:t> and </a:t>
            </a:r>
            <a:r>
              <a:rPr lang="pl-PL" sz="1050" dirty="0" err="1">
                <a:solidFill>
                  <a:srgbClr val="124191"/>
                </a:solidFill>
              </a:rPr>
              <a:t>didn’t</a:t>
            </a:r>
            <a:r>
              <a:rPr lang="pl-PL" sz="1050" dirty="0">
                <a:solidFill>
                  <a:srgbClr val="124191"/>
                </a:solidFill>
              </a:rPr>
              <a:t> </a:t>
            </a:r>
            <a:r>
              <a:rPr lang="pl-PL" sz="1050" dirty="0" err="1">
                <a:solidFill>
                  <a:srgbClr val="124191"/>
                </a:solidFill>
              </a:rPr>
              <a:t>change</a:t>
            </a:r>
            <a:r>
              <a:rPr lang="en-US" sz="1050" dirty="0">
                <a:solidFill>
                  <a:srgbClr val="124191"/>
                </a:solidFill>
              </a:rPr>
              <a:t>.</a:t>
            </a:r>
          </a:p>
          <a:p>
            <a:pPr defTabSz="457189">
              <a:defRPr/>
            </a:pPr>
            <a:endParaRPr lang="en-US" sz="1050" dirty="0">
              <a:solidFill>
                <a:srgbClr val="124191"/>
              </a:solidFill>
            </a:endParaRPr>
          </a:p>
          <a:p>
            <a:pPr defTabSz="457189">
              <a:defRPr/>
            </a:pPr>
            <a:r>
              <a:rPr lang="en-US" sz="1050" dirty="0">
                <a:solidFill>
                  <a:srgbClr val="124191"/>
                </a:solidFill>
              </a:rPr>
              <a:t>Code review process was not executed well.</a:t>
            </a:r>
          </a:p>
          <a:p>
            <a:pPr defTabSz="457189">
              <a:defRPr/>
            </a:pPr>
            <a:endParaRPr lang="en-US" sz="1050" dirty="0">
              <a:solidFill>
                <a:srgbClr val="124191"/>
              </a:solidFill>
            </a:endParaRPr>
          </a:p>
          <a:p>
            <a:pPr defTabSz="457189">
              <a:defRPr/>
            </a:pPr>
            <a:endParaRPr lang="en-US" sz="1050" dirty="0">
              <a:solidFill>
                <a:srgbClr val="124191"/>
              </a:solidFill>
            </a:endParaRPr>
          </a:p>
        </p:txBody>
      </p:sp>
      <p:sp>
        <p:nvSpPr>
          <p:cNvPr id="185348" name="AutoShape 8"/>
          <p:cNvSpPr>
            <a:spLocks noChangeArrowheads="1"/>
          </p:cNvSpPr>
          <p:nvPr/>
        </p:nvSpPr>
        <p:spPr bwMode="auto">
          <a:xfrm>
            <a:off x="4573589" y="742365"/>
            <a:ext cx="4457700" cy="2643176"/>
          </a:xfrm>
          <a:prstGeom prst="round1Rect">
            <a:avLst>
              <a:gd name="adj" fmla="val 0"/>
            </a:avLst>
          </a:prstGeom>
          <a:solidFill>
            <a:srgbClr val="68717A"/>
          </a:solidFill>
          <a:ln w="9525">
            <a:noFill/>
            <a:round/>
            <a:headEnd/>
            <a:tailEnd/>
          </a:ln>
        </p:spPr>
        <p:txBody>
          <a:bodyPr lIns="72558" tIns="36279" rIns="72558" bIns="36279"/>
          <a:lstStyle/>
          <a:p>
            <a:pPr defTabSz="457189"/>
            <a:r>
              <a:rPr lang="en-US" b="1" dirty="0">
                <a:solidFill>
                  <a:srgbClr val="FFFFFF"/>
                </a:solidFill>
              </a:rPr>
              <a:t>Escape Reason:</a:t>
            </a:r>
            <a:endParaRPr lang="en-US" b="1" i="1" dirty="0">
              <a:solidFill>
                <a:srgbClr val="FFFFFF"/>
              </a:solidFill>
            </a:endParaRPr>
          </a:p>
          <a:p>
            <a:pPr defTabSz="457189"/>
            <a:r>
              <a:rPr lang="pl-PL" sz="1050" dirty="0">
                <a:solidFill>
                  <a:srgbClr val="FFFFFF"/>
                </a:solidFill>
              </a:rPr>
              <a:t>Missing </a:t>
            </a:r>
            <a:r>
              <a:rPr lang="en-US" sz="1050" dirty="0">
                <a:solidFill>
                  <a:srgbClr val="FFFFFF"/>
                </a:solidFill>
              </a:rPr>
              <a:t>System Component Test(SCT) case</a:t>
            </a:r>
            <a:r>
              <a:rPr lang="pl-PL" sz="1050" dirty="0">
                <a:solidFill>
                  <a:srgbClr val="FFFFFF"/>
                </a:solidFill>
              </a:rPr>
              <a:t> on development </a:t>
            </a:r>
            <a:r>
              <a:rPr lang="pl-PL" sz="1050" dirty="0" err="1">
                <a:solidFill>
                  <a:srgbClr val="FFFFFF"/>
                </a:solidFill>
              </a:rPr>
              <a:t>level</a:t>
            </a:r>
            <a:r>
              <a:rPr lang="pl-PL" sz="1050" dirty="0">
                <a:solidFill>
                  <a:srgbClr val="FFFFFF"/>
                </a:solidFill>
              </a:rPr>
              <a:t> and </a:t>
            </a:r>
            <a:r>
              <a:rPr lang="pl-PL" sz="1050" dirty="0" err="1">
                <a:solidFill>
                  <a:srgbClr val="FFFFFF"/>
                </a:solidFill>
              </a:rPr>
              <a:t>insufficient</a:t>
            </a:r>
            <a:r>
              <a:rPr lang="pl-PL" sz="1050" dirty="0">
                <a:solidFill>
                  <a:srgbClr val="FFFFFF"/>
                </a:solidFill>
              </a:rPr>
              <a:t> </a:t>
            </a:r>
            <a:r>
              <a:rPr lang="pl-PL" sz="1050" dirty="0" err="1">
                <a:solidFill>
                  <a:srgbClr val="FFFFFF"/>
                </a:solidFill>
              </a:rPr>
              <a:t>code</a:t>
            </a:r>
            <a:r>
              <a:rPr lang="pl-PL" sz="1050" dirty="0">
                <a:solidFill>
                  <a:srgbClr val="FFFFFF"/>
                </a:solidFill>
              </a:rPr>
              <a:t> </a:t>
            </a:r>
            <a:r>
              <a:rPr lang="pl-PL" sz="1050" dirty="0" err="1">
                <a:solidFill>
                  <a:srgbClr val="FFFFFF"/>
                </a:solidFill>
              </a:rPr>
              <a:t>review</a:t>
            </a:r>
            <a:r>
              <a:rPr lang="en-US" sz="1050" dirty="0">
                <a:solidFill>
                  <a:srgbClr val="FFFFFF"/>
                </a:solidFill>
              </a:rPr>
              <a:t>.</a:t>
            </a:r>
          </a:p>
          <a:p>
            <a:pPr defTabSz="457189"/>
            <a:endParaRPr lang="en-US" b="1" dirty="0">
              <a:solidFill>
                <a:srgbClr val="FFFFFF"/>
              </a:solidFill>
            </a:endParaRPr>
          </a:p>
          <a:p>
            <a:pPr defTabSz="457189"/>
            <a:r>
              <a:rPr lang="en-US" b="1" dirty="0">
                <a:solidFill>
                  <a:srgbClr val="FFFFFF"/>
                </a:solidFill>
              </a:rPr>
              <a:t>Corrective Action:</a:t>
            </a:r>
            <a:endParaRPr lang="en-US" sz="1200" dirty="0">
              <a:solidFill>
                <a:srgbClr val="FFFFFF"/>
              </a:solidFill>
            </a:endParaRPr>
          </a:p>
          <a:p>
            <a:r>
              <a:rPr lang="en-US" altLang="zh-CN" sz="1050" dirty="0">
                <a:solidFill>
                  <a:schemeClr val="bg1"/>
                </a:solidFill>
              </a:rPr>
              <a:t>Correction for CAS-95365-Q9L7 is available from TL17A 0.3 and all the later releases.</a:t>
            </a:r>
          </a:p>
          <a:p>
            <a:pPr defTabSz="457189"/>
            <a:endParaRPr lang="pl-PL" sz="1050" dirty="0">
              <a:solidFill>
                <a:srgbClr val="FFFFFF"/>
              </a:solidFill>
            </a:endParaRPr>
          </a:p>
          <a:p>
            <a:pPr defTabSz="457189"/>
            <a:endParaRPr lang="pl-PL" sz="1050" dirty="0">
              <a:solidFill>
                <a:srgbClr val="FFFFFF"/>
              </a:solidFill>
            </a:endParaRPr>
          </a:p>
        </p:txBody>
      </p:sp>
      <p:sp>
        <p:nvSpPr>
          <p:cNvPr id="185349" name="AutoShape 9"/>
          <p:cNvSpPr>
            <a:spLocks noChangeArrowheads="1"/>
          </p:cNvSpPr>
          <p:nvPr/>
        </p:nvSpPr>
        <p:spPr bwMode="auto">
          <a:xfrm>
            <a:off x="185059" y="3427911"/>
            <a:ext cx="8846820" cy="973224"/>
          </a:xfrm>
          <a:prstGeom prst="round1Rect">
            <a:avLst>
              <a:gd name="adj" fmla="val 0"/>
            </a:avLst>
          </a:prstGeom>
          <a:solidFill>
            <a:schemeClr val="tx1"/>
          </a:solidFill>
          <a:ln w="9525">
            <a:noFill/>
            <a:round/>
            <a:headEnd/>
            <a:tailEnd/>
          </a:ln>
        </p:spPr>
        <p:txBody>
          <a:bodyPr wrap="square" lIns="72558" tIns="36279" rIns="72558" bIns="36279"/>
          <a:lstStyle/>
          <a:p>
            <a:pPr defTabSz="457189"/>
            <a:r>
              <a:rPr lang="en-US" b="1" dirty="0">
                <a:solidFill>
                  <a:srgbClr val="FFFFFF"/>
                </a:solidFill>
              </a:rPr>
              <a:t>Preventive / Continuous Improvements</a:t>
            </a:r>
            <a:r>
              <a:rPr lang="en-US" dirty="0">
                <a:solidFill>
                  <a:srgbClr val="FFFFFF"/>
                </a:solidFill>
              </a:rPr>
              <a:t>:</a:t>
            </a:r>
            <a:r>
              <a:rPr lang="en-US" i="1" dirty="0">
                <a:solidFill>
                  <a:srgbClr val="FFFFFF"/>
                </a:solidFill>
              </a:rPr>
              <a:t> </a:t>
            </a:r>
            <a:endParaRPr lang="en-US" b="1" dirty="0">
              <a:solidFill>
                <a:srgbClr val="FFFFFF"/>
              </a:solidFill>
            </a:endParaRPr>
          </a:p>
          <a:p>
            <a:pPr marL="257175" indent="-257175" defTabSz="457189">
              <a:buAutoNum type="arabicPeriod"/>
            </a:pPr>
            <a:r>
              <a:rPr lang="pl-PL" altLang="zh-CN" sz="1050" dirty="0" err="1">
                <a:solidFill>
                  <a:srgbClr val="FFFFFF"/>
                </a:solidFill>
              </a:rPr>
              <a:t>Lessons</a:t>
            </a:r>
            <a:r>
              <a:rPr lang="pl-PL" altLang="zh-CN" sz="1050" dirty="0">
                <a:solidFill>
                  <a:srgbClr val="FFFFFF"/>
                </a:solidFill>
              </a:rPr>
              <a:t> </a:t>
            </a:r>
            <a:r>
              <a:rPr lang="pl-PL" altLang="zh-CN" sz="1050" dirty="0" err="1">
                <a:solidFill>
                  <a:srgbClr val="FFFFFF"/>
                </a:solidFill>
              </a:rPr>
              <a:t>learned</a:t>
            </a:r>
            <a:r>
              <a:rPr lang="pl-PL" altLang="zh-CN" sz="1050" dirty="0">
                <a:solidFill>
                  <a:srgbClr val="FFFFFF"/>
                </a:solidFill>
              </a:rPr>
              <a:t> </a:t>
            </a:r>
            <a:r>
              <a:rPr lang="pl-PL" altLang="zh-CN" sz="1050" dirty="0" err="1">
                <a:solidFill>
                  <a:srgbClr val="FFFFFF"/>
                </a:solidFill>
              </a:rPr>
              <a:t>sharing</a:t>
            </a:r>
            <a:r>
              <a:rPr lang="pl-PL" altLang="zh-CN" sz="1050" dirty="0">
                <a:solidFill>
                  <a:srgbClr val="FFFFFF"/>
                </a:solidFill>
              </a:rPr>
              <a:t> with the team</a:t>
            </a:r>
            <a:r>
              <a:rPr lang="en-US" altLang="zh-CN" sz="1050" dirty="0">
                <a:solidFill>
                  <a:srgbClr val="FFFFFF"/>
                </a:solidFill>
              </a:rPr>
              <a:t> </a:t>
            </a:r>
            <a:r>
              <a:rPr lang="pl-PL" altLang="zh-CN" sz="1050" dirty="0">
                <a:solidFill>
                  <a:srgbClr val="FFFFFF"/>
                </a:solidFill>
              </a:rPr>
              <a:t>to </a:t>
            </a:r>
            <a:r>
              <a:rPr lang="pl-PL" altLang="zh-CN" sz="1050" dirty="0" err="1">
                <a:solidFill>
                  <a:srgbClr val="FFFFFF"/>
                </a:solidFill>
              </a:rPr>
              <a:t>highlight</a:t>
            </a:r>
            <a:r>
              <a:rPr lang="pl-PL" altLang="zh-CN" sz="1050" dirty="0">
                <a:solidFill>
                  <a:srgbClr val="FFFFFF"/>
                </a:solidFill>
              </a:rPr>
              <a:t> </a:t>
            </a:r>
            <a:r>
              <a:rPr lang="pl-PL" altLang="zh-CN" sz="1050" dirty="0" err="1">
                <a:solidFill>
                  <a:srgbClr val="FFFFFF"/>
                </a:solidFill>
              </a:rPr>
              <a:t>severity</a:t>
            </a:r>
            <a:r>
              <a:rPr lang="pl-PL" altLang="zh-CN" sz="1050" dirty="0">
                <a:solidFill>
                  <a:srgbClr val="FFFFFF"/>
                </a:solidFill>
              </a:rPr>
              <a:t> of </a:t>
            </a:r>
            <a:r>
              <a:rPr lang="pl-PL" altLang="zh-CN" sz="1050" dirty="0" err="1">
                <a:solidFill>
                  <a:srgbClr val="FFFFFF"/>
                </a:solidFill>
              </a:rPr>
              <a:t>simple</a:t>
            </a:r>
            <a:r>
              <a:rPr lang="pl-PL" altLang="zh-CN" sz="1050" dirty="0">
                <a:solidFill>
                  <a:srgbClr val="FFFFFF"/>
                </a:solidFill>
              </a:rPr>
              <a:t> </a:t>
            </a:r>
            <a:r>
              <a:rPr lang="pl-PL" altLang="zh-CN" sz="1050" dirty="0" err="1">
                <a:solidFill>
                  <a:srgbClr val="FFFFFF"/>
                </a:solidFill>
              </a:rPr>
              <a:t>copy-paste</a:t>
            </a:r>
            <a:r>
              <a:rPr lang="pl-PL" altLang="zh-CN" sz="1050" dirty="0">
                <a:solidFill>
                  <a:srgbClr val="FFFFFF"/>
                </a:solidFill>
              </a:rPr>
              <a:t> </a:t>
            </a:r>
            <a:r>
              <a:rPr lang="pl-PL" altLang="zh-CN" sz="1050" dirty="0" err="1">
                <a:solidFill>
                  <a:srgbClr val="FFFFFF"/>
                </a:solidFill>
              </a:rPr>
              <a:t>mistake</a:t>
            </a:r>
            <a:r>
              <a:rPr lang="en-US" altLang="zh-CN" sz="1050" dirty="0">
                <a:solidFill>
                  <a:srgbClr val="FFFFFF"/>
                </a:solidFill>
              </a:rPr>
              <a:t>.</a:t>
            </a:r>
            <a:endParaRPr lang="pl-PL" altLang="zh-CN" sz="1050" dirty="0">
              <a:solidFill>
                <a:srgbClr val="FFFFFF"/>
              </a:solidFill>
            </a:endParaRPr>
          </a:p>
          <a:p>
            <a:pPr marL="257175" indent="-257175" defTabSz="457189">
              <a:buAutoNum type="arabicPeriod"/>
            </a:pPr>
            <a:r>
              <a:rPr lang="pl-PL" altLang="zh-CN" sz="1050" dirty="0" err="1">
                <a:solidFill>
                  <a:srgbClr val="FFFFFF"/>
                </a:solidFill>
              </a:rPr>
              <a:t>Reinforced</a:t>
            </a:r>
            <a:r>
              <a:rPr lang="pl-PL" altLang="zh-CN" sz="1050" dirty="0">
                <a:solidFill>
                  <a:srgbClr val="FFFFFF"/>
                </a:solidFill>
              </a:rPr>
              <a:t> </a:t>
            </a:r>
            <a:r>
              <a:rPr lang="pl-PL" altLang="zh-CN" sz="1050" dirty="0" err="1">
                <a:solidFill>
                  <a:srgbClr val="FFFFFF"/>
                </a:solidFill>
              </a:rPr>
              <a:t>code</a:t>
            </a:r>
            <a:r>
              <a:rPr lang="pl-PL" altLang="zh-CN" sz="1050" dirty="0">
                <a:solidFill>
                  <a:srgbClr val="FFFFFF"/>
                </a:solidFill>
              </a:rPr>
              <a:t> </a:t>
            </a:r>
            <a:r>
              <a:rPr lang="pl-PL" altLang="zh-CN" sz="1050" dirty="0" err="1">
                <a:solidFill>
                  <a:srgbClr val="FFFFFF"/>
                </a:solidFill>
              </a:rPr>
              <a:t>review</a:t>
            </a:r>
            <a:r>
              <a:rPr lang="pl-PL" altLang="zh-CN" sz="1050" dirty="0">
                <a:solidFill>
                  <a:srgbClr val="FFFFFF"/>
                </a:solidFill>
              </a:rPr>
              <a:t> </a:t>
            </a:r>
            <a:r>
              <a:rPr lang="pl-PL" altLang="zh-CN" sz="1050" dirty="0" err="1">
                <a:solidFill>
                  <a:srgbClr val="FFFFFF"/>
                </a:solidFill>
              </a:rPr>
              <a:t>process</a:t>
            </a:r>
            <a:r>
              <a:rPr lang="pl-PL" altLang="zh-CN" sz="1050" dirty="0">
                <a:solidFill>
                  <a:srgbClr val="FFFFFF"/>
                </a:solidFill>
              </a:rPr>
              <a:t> (</a:t>
            </a:r>
            <a:r>
              <a:rPr lang="pl-PL" altLang="zh-CN" sz="1050" dirty="0" err="1">
                <a:solidFill>
                  <a:srgbClr val="FFFFFF"/>
                </a:solidFill>
              </a:rPr>
              <a:t>at</a:t>
            </a:r>
            <a:r>
              <a:rPr lang="pl-PL" altLang="zh-CN" sz="1050" dirty="0">
                <a:solidFill>
                  <a:srgbClr val="FFFFFF"/>
                </a:solidFill>
              </a:rPr>
              <a:t> </a:t>
            </a:r>
            <a:r>
              <a:rPr lang="pl-PL" altLang="zh-CN" sz="1050" dirty="0" err="1">
                <a:solidFill>
                  <a:srgbClr val="FFFFFF"/>
                </a:solidFill>
              </a:rPr>
              <a:t>leat</a:t>
            </a:r>
            <a:r>
              <a:rPr lang="pl-PL" altLang="zh-CN" sz="1050" dirty="0">
                <a:solidFill>
                  <a:srgbClr val="FFFFFF"/>
                </a:solidFill>
              </a:rPr>
              <a:t> </a:t>
            </a:r>
            <a:r>
              <a:rPr lang="pl-PL" altLang="zh-CN" sz="1050" dirty="0" err="1">
                <a:solidFill>
                  <a:srgbClr val="FFFFFF"/>
                </a:solidFill>
              </a:rPr>
              <a:t>done</a:t>
            </a:r>
            <a:r>
              <a:rPr lang="pl-PL" altLang="zh-CN" sz="1050" dirty="0">
                <a:solidFill>
                  <a:srgbClr val="FFFFFF"/>
                </a:solidFill>
              </a:rPr>
              <a:t> by 1 </a:t>
            </a:r>
            <a:r>
              <a:rPr lang="pl-PL" altLang="zh-CN" sz="1050" dirty="0" err="1">
                <a:solidFill>
                  <a:srgbClr val="FFFFFF"/>
                </a:solidFill>
              </a:rPr>
              <a:t>experienced</a:t>
            </a:r>
            <a:r>
              <a:rPr lang="pl-PL" altLang="zh-CN" sz="1050" dirty="0">
                <a:solidFill>
                  <a:srgbClr val="FFFFFF"/>
                </a:solidFill>
              </a:rPr>
              <a:t> </a:t>
            </a:r>
            <a:r>
              <a:rPr lang="pl-PL" altLang="zh-CN" sz="1050" dirty="0" err="1">
                <a:solidFill>
                  <a:srgbClr val="FFFFFF"/>
                </a:solidFill>
              </a:rPr>
              <a:t>engineer</a:t>
            </a:r>
            <a:r>
              <a:rPr lang="pl-PL" altLang="zh-CN" sz="1050" dirty="0">
                <a:solidFill>
                  <a:srgbClr val="FFFFFF"/>
                </a:solidFill>
              </a:rPr>
              <a:t> + </a:t>
            </a:r>
            <a:r>
              <a:rPr lang="pl-PL" altLang="zh-CN" sz="1050" dirty="0" err="1">
                <a:solidFill>
                  <a:srgbClr val="FFFFFF"/>
                </a:solidFill>
              </a:rPr>
              <a:t>mandatory</a:t>
            </a:r>
            <a:r>
              <a:rPr lang="pl-PL" altLang="zh-CN" sz="1050" dirty="0">
                <a:solidFill>
                  <a:srgbClr val="FFFFFF"/>
                </a:solidFill>
              </a:rPr>
              <a:t> by Technical Leader)</a:t>
            </a:r>
            <a:r>
              <a:rPr lang="en-US" altLang="zh-CN" sz="1050" dirty="0">
                <a:solidFill>
                  <a:srgbClr val="FFFFFF"/>
                </a:solidFill>
              </a:rPr>
              <a:t>.</a:t>
            </a:r>
            <a:endParaRPr lang="pl-PL" altLang="zh-CN" sz="1050" dirty="0">
              <a:solidFill>
                <a:srgbClr val="FFFFFF"/>
              </a:solidFill>
            </a:endParaRPr>
          </a:p>
          <a:p>
            <a:pPr marL="257175" indent="-257175" defTabSz="457189">
              <a:buAutoNum type="arabicPeriod"/>
            </a:pPr>
            <a:r>
              <a:rPr lang="pl-PL" altLang="zh-CN" sz="1050" dirty="0">
                <a:solidFill>
                  <a:srgbClr val="FFFFFF"/>
                </a:solidFill>
              </a:rPr>
              <a:t>Update of test </a:t>
            </a:r>
            <a:r>
              <a:rPr lang="pl-PL" altLang="zh-CN" sz="1050" dirty="0" err="1">
                <a:solidFill>
                  <a:srgbClr val="FFFFFF"/>
                </a:solidFill>
              </a:rPr>
              <a:t>cases</a:t>
            </a:r>
            <a:r>
              <a:rPr lang="pl-PL" altLang="zh-CN" sz="1050" dirty="0">
                <a:solidFill>
                  <a:srgbClr val="FFFFFF"/>
                </a:solidFill>
              </a:rPr>
              <a:t> + </a:t>
            </a:r>
            <a:r>
              <a:rPr lang="pl-PL" altLang="zh-CN" sz="1050" dirty="0" err="1">
                <a:solidFill>
                  <a:srgbClr val="FFFFFF"/>
                </a:solidFill>
              </a:rPr>
              <a:t>increased</a:t>
            </a:r>
            <a:r>
              <a:rPr lang="pl-PL" altLang="zh-CN" sz="1050" dirty="0">
                <a:solidFill>
                  <a:srgbClr val="FFFFFF"/>
                </a:solidFill>
              </a:rPr>
              <a:t> </a:t>
            </a:r>
            <a:r>
              <a:rPr lang="pl-PL" altLang="zh-CN" sz="1050" dirty="0" err="1">
                <a:solidFill>
                  <a:srgbClr val="FFFFFF"/>
                </a:solidFill>
              </a:rPr>
              <a:t>coverage</a:t>
            </a:r>
            <a:r>
              <a:rPr lang="pl-PL" altLang="zh-CN" sz="1050" dirty="0">
                <a:solidFill>
                  <a:srgbClr val="FFFFFF"/>
                </a:solidFill>
              </a:rPr>
              <a:t> of module </a:t>
            </a:r>
            <a:r>
              <a:rPr lang="pl-PL" altLang="zh-CN" sz="1050" dirty="0" err="1">
                <a:solidFill>
                  <a:srgbClr val="FFFFFF"/>
                </a:solidFill>
              </a:rPr>
              <a:t>tests</a:t>
            </a:r>
            <a:r>
              <a:rPr lang="pl-PL" altLang="zh-CN" sz="1050" dirty="0">
                <a:solidFill>
                  <a:srgbClr val="FFFFFF"/>
                </a:solidFill>
              </a:rPr>
              <a:t> </a:t>
            </a:r>
            <a:r>
              <a:rPr lang="pl-PL" altLang="zh-CN" sz="1050" dirty="0" err="1">
                <a:solidFill>
                  <a:srgbClr val="FFFFFF"/>
                </a:solidFill>
              </a:rPr>
              <a:t>against</a:t>
            </a:r>
            <a:r>
              <a:rPr lang="pl-PL" altLang="zh-CN" sz="1050" dirty="0">
                <a:solidFill>
                  <a:srgbClr val="FFFFFF"/>
                </a:solidFill>
              </a:rPr>
              <a:t> </a:t>
            </a:r>
            <a:r>
              <a:rPr lang="pl-PL" altLang="zh-CN" sz="1050" dirty="0" err="1">
                <a:solidFill>
                  <a:srgbClr val="FFFFFF"/>
                </a:solidFill>
              </a:rPr>
              <a:t>similar</a:t>
            </a:r>
            <a:r>
              <a:rPr lang="pl-PL" altLang="zh-CN" sz="1050" dirty="0">
                <a:solidFill>
                  <a:srgbClr val="FFFFFF"/>
                </a:solidFill>
              </a:rPr>
              <a:t> </a:t>
            </a:r>
            <a:r>
              <a:rPr lang="pl-PL" altLang="zh-CN" sz="1050" dirty="0" err="1">
                <a:solidFill>
                  <a:srgbClr val="FFFFFF"/>
                </a:solidFill>
              </a:rPr>
              <a:t>potential</a:t>
            </a:r>
            <a:r>
              <a:rPr lang="pl-PL" altLang="zh-CN" sz="1050" dirty="0">
                <a:solidFill>
                  <a:srgbClr val="FFFFFF"/>
                </a:solidFill>
              </a:rPr>
              <a:t> </a:t>
            </a:r>
            <a:r>
              <a:rPr lang="pl-PL" altLang="zh-CN" sz="1050" dirty="0" err="1">
                <a:solidFill>
                  <a:srgbClr val="FFFFFF"/>
                </a:solidFill>
              </a:rPr>
              <a:t>failures</a:t>
            </a:r>
            <a:r>
              <a:rPr lang="en-US" altLang="zh-CN" sz="1050" dirty="0">
                <a:solidFill>
                  <a:srgbClr val="FFFFFF"/>
                </a:solidFill>
              </a:rPr>
              <a:t>.</a:t>
            </a:r>
            <a:endParaRPr lang="pl-PL" altLang="zh-CN" sz="1050" dirty="0">
              <a:solidFill>
                <a:srgbClr val="FFFFFF"/>
              </a:solidFill>
            </a:endParaRPr>
          </a:p>
          <a:p>
            <a:pPr marL="257175" indent="-257175" defTabSz="457189">
              <a:buAutoNum type="arabicPeriod"/>
            </a:pPr>
            <a:endParaRPr lang="en-US" sz="1050" dirty="0">
              <a:solidFill>
                <a:srgbClr val="FFC000"/>
              </a:solidFill>
            </a:endParaRPr>
          </a:p>
        </p:txBody>
      </p:sp>
      <p:graphicFrame>
        <p:nvGraphicFramePr>
          <p:cNvPr id="185381" name="Group 37"/>
          <p:cNvGraphicFramePr>
            <a:graphicFrameLocks noGrp="1"/>
          </p:cNvGraphicFramePr>
          <p:nvPr>
            <p:extLst/>
          </p:nvPr>
        </p:nvGraphicFramePr>
        <p:xfrm>
          <a:off x="1442911" y="4451769"/>
          <a:ext cx="6269490" cy="370332"/>
        </p:xfrm>
        <a:graphic>
          <a:graphicData uri="http://schemas.openxmlformats.org/drawingml/2006/table">
            <a:tbl>
              <a:tblPr/>
              <a:tblGrid>
                <a:gridCol w="1104904">
                  <a:extLst>
                    <a:ext uri="{9D8B030D-6E8A-4147-A177-3AD203B41FA5}">
                      <a16:colId xmlns:a16="http://schemas.microsoft.com/office/drawing/2014/main" val="20000"/>
                    </a:ext>
                  </a:extLst>
                </a:gridCol>
                <a:gridCol w="1055540">
                  <a:extLst>
                    <a:ext uri="{9D8B030D-6E8A-4147-A177-3AD203B41FA5}">
                      <a16:colId xmlns:a16="http://schemas.microsoft.com/office/drawing/2014/main" val="20001"/>
                    </a:ext>
                  </a:extLst>
                </a:gridCol>
                <a:gridCol w="708595">
                  <a:extLst>
                    <a:ext uri="{9D8B030D-6E8A-4147-A177-3AD203B41FA5}">
                      <a16:colId xmlns:a16="http://schemas.microsoft.com/office/drawing/2014/main" val="20002"/>
                    </a:ext>
                  </a:extLst>
                </a:gridCol>
                <a:gridCol w="1232111">
                  <a:extLst>
                    <a:ext uri="{9D8B030D-6E8A-4147-A177-3AD203B41FA5}">
                      <a16:colId xmlns:a16="http://schemas.microsoft.com/office/drawing/2014/main" val="20003"/>
                    </a:ext>
                  </a:extLst>
                </a:gridCol>
                <a:gridCol w="719837">
                  <a:extLst>
                    <a:ext uri="{9D8B030D-6E8A-4147-A177-3AD203B41FA5}">
                      <a16:colId xmlns:a16="http://schemas.microsoft.com/office/drawing/2014/main" val="20004"/>
                    </a:ext>
                  </a:extLst>
                </a:gridCol>
                <a:gridCol w="1448503">
                  <a:extLst>
                    <a:ext uri="{9D8B030D-6E8A-4147-A177-3AD203B41FA5}">
                      <a16:colId xmlns:a16="http://schemas.microsoft.com/office/drawing/2014/main" val="20005"/>
                    </a:ext>
                  </a:extLst>
                </a:gridCol>
              </a:tblGrid>
              <a:tr h="370332">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a:ln>
                            <a:noFill/>
                          </a:ln>
                          <a:solidFill>
                            <a:schemeClr val="tx1"/>
                          </a:solidFill>
                          <a:effectLst/>
                          <a:latin typeface="Arial" charset="0"/>
                          <a:cs typeface="Arial" charset="0"/>
                        </a:rPr>
                        <a:t>CO </a:t>
                      </a:r>
                      <a:r>
                        <a:rPr kumimoji="0" lang="en-US" sz="600" b="1" i="0" u="none" strike="noStrike" cap="none" normalizeH="0" baseline="0" dirty="0">
                          <a:ln>
                            <a:noFill/>
                          </a:ln>
                          <a:solidFill>
                            <a:schemeClr val="tx1"/>
                          </a:solidFill>
                          <a:effectLst/>
                          <a:latin typeface="Arial" charset="0"/>
                          <a:cs typeface="Arial" charset="0"/>
                        </a:rPr>
                        <a:t>Quality:</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a:ln>
                            <a:noFill/>
                          </a:ln>
                          <a:solidFill>
                            <a:schemeClr val="tx1"/>
                          </a:solidFill>
                          <a:effectLst/>
                          <a:latin typeface="Arial" charset="0"/>
                          <a:cs typeface="Arial" charset="0"/>
                        </a:rPr>
                        <a:t>&lt;</a:t>
                      </a:r>
                      <a:r>
                        <a:rPr kumimoji="0" lang="en-US" sz="600" b="0" i="0" u="none" strike="noStrike" cap="none" normalizeH="0" baseline="0" dirty="0">
                          <a:ln>
                            <a:noFill/>
                          </a:ln>
                          <a:solidFill>
                            <a:schemeClr val="tx1"/>
                          </a:solidFill>
                          <a:effectLst/>
                          <a:latin typeface="Arial" charset="0"/>
                          <a:cs typeface="Arial" charset="0"/>
                        </a:rPr>
                        <a:t>to be added by CT&gt;</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Program :</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MN Smart Radio SW</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Date:</a:t>
                      </a: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endParaRPr kumimoji="0" lang="en-US" sz="600" b="1"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1" i="0" u="none" strike="noStrike" cap="none" normalizeH="0" baseline="0" dirty="0">
                          <a:ln>
                            <a:noFill/>
                          </a:ln>
                          <a:solidFill>
                            <a:schemeClr val="tx1"/>
                          </a:solidFill>
                          <a:effectLst/>
                          <a:latin typeface="Arial" charset="0"/>
                          <a:cs typeface="Arial" charset="0"/>
                        </a:rPr>
                        <a:t>Update:</a:t>
                      </a:r>
                    </a:p>
                  </a:txBody>
                  <a:tcPr marT="34290" marB="3429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Jan 16, 2019</a:t>
                      </a: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endParaRPr kumimoji="0" lang="en-US" sz="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600" b="0" i="0" u="none" strike="noStrike" cap="none" normalizeH="0" baseline="0" dirty="0">
                          <a:ln>
                            <a:noFill/>
                          </a:ln>
                          <a:solidFill>
                            <a:schemeClr val="tx1"/>
                          </a:solidFill>
                          <a:effectLst/>
                          <a:latin typeface="Arial" charset="0"/>
                          <a:cs typeface="Arial" charset="0"/>
                        </a:rPr>
                        <a:t>&lt;Month Yr as needed&gt;</a:t>
                      </a: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Text Placeholder 2"/>
          <p:cNvSpPr>
            <a:spLocks noGrp="1"/>
          </p:cNvSpPr>
          <p:nvPr>
            <p:ph type="body" sz="quarter" idx="11"/>
          </p:nvPr>
        </p:nvSpPr>
        <p:spPr>
          <a:xfrm>
            <a:off x="211002" y="173303"/>
            <a:ext cx="8308800" cy="309600"/>
          </a:xfrm>
        </p:spPr>
        <p:txBody>
          <a:bodyPr/>
          <a:lstStyle/>
          <a:p>
            <a:r>
              <a:rPr lang="en-US" b="1" dirty="0"/>
              <a:t>CAS-95365-Q9L7: Zero traffic after TL17A 0.1 SW upgraded</a:t>
            </a:r>
          </a:p>
        </p:txBody>
      </p:sp>
      <p:sp>
        <p:nvSpPr>
          <p:cNvPr id="10" name="Footer Placeholder 9"/>
          <p:cNvSpPr>
            <a:spLocks noGrp="1"/>
          </p:cNvSpPr>
          <p:nvPr>
            <p:ph type="ftr" sz="quarter" idx="3"/>
          </p:nvPr>
        </p:nvSpPr>
        <p:spPr/>
        <p:txBody>
          <a:bodyPr/>
          <a:lstStyle/>
          <a:p>
            <a:pPr defTabSz="457189"/>
            <a:r>
              <a:rPr lang="en-US" dirty="0">
                <a:solidFill>
                  <a:srgbClr val="4D5766"/>
                </a:solidFill>
                <a:cs typeface="Arial" charset="0"/>
              </a:rPr>
              <a:t>For Internal Use</a:t>
            </a:r>
          </a:p>
        </p:txBody>
      </p:sp>
      <p:sp>
        <p:nvSpPr>
          <p:cNvPr id="9" name="TextBox 8"/>
          <p:cNvSpPr txBox="1"/>
          <p:nvPr/>
        </p:nvSpPr>
        <p:spPr>
          <a:xfrm>
            <a:off x="8171042" y="113197"/>
            <a:ext cx="697523" cy="461665"/>
          </a:xfrm>
          <a:prstGeom prst="rect">
            <a:avLst/>
          </a:prstGeom>
          <a:noFill/>
        </p:spPr>
        <p:txBody>
          <a:bodyPr wrap="square" rtlCol="0">
            <a:spAutoFit/>
          </a:bodyPr>
          <a:lstStyle/>
          <a:p>
            <a:pPr defTabSz="457189"/>
            <a:r>
              <a:rPr lang="en-US" sz="800" i="1" dirty="0">
                <a:solidFill>
                  <a:srgbClr val="124191"/>
                </a:solidFill>
              </a:rPr>
              <a:t>Customer</a:t>
            </a:r>
          </a:p>
          <a:p>
            <a:pPr defTabSz="457189"/>
            <a:r>
              <a:rPr lang="en-US" sz="800" i="1" dirty="0">
                <a:solidFill>
                  <a:srgbClr val="124191"/>
                </a:solidFill>
              </a:rPr>
              <a:t>Corporate Logo</a:t>
            </a:r>
          </a:p>
        </p:txBody>
      </p:sp>
    </p:spTree>
    <p:extLst>
      <p:ext uri="{BB962C8B-B14F-4D97-AF65-F5344CB8AC3E}">
        <p14:creationId xmlns:p14="http://schemas.microsoft.com/office/powerpoint/2010/main" val="307802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660473"/>
          </a:xfrm>
          <a:prstGeom prst="round1Rect">
            <a:avLst>
              <a:gd name="adj" fmla="val 0"/>
            </a:avLst>
          </a:prstGeom>
          <a:solidFill>
            <a:srgbClr val="D7D9DB"/>
          </a:solidFill>
          <a:ln w="9525">
            <a:noFill/>
            <a:round/>
            <a:headEnd/>
            <a:tailEnd/>
          </a:ln>
        </p:spPr>
        <p:txBody>
          <a:bodyPr lIns="72558" tIns="36279" rIns="72558" bIns="36279"/>
          <a:lstStyle/>
          <a:p>
            <a:pPr>
              <a:defRPr/>
            </a:pPr>
            <a:r>
              <a:rPr lang="en-US" b="1" dirty="0"/>
              <a:t>Description: </a:t>
            </a:r>
            <a:r>
              <a:rPr lang="en-GB" sz="1050" dirty="0"/>
              <a:t>Fault 1850 was observed with AHBCC, AHFIC, AHFIA RRHs randomly many days after GA2 activation.</a:t>
            </a:r>
          </a:p>
          <a:p>
            <a:pPr>
              <a:defRPr/>
            </a:pPr>
            <a:r>
              <a:rPr lang="en-US" sz="1050" b="1" dirty="0">
                <a:cs typeface="Arial" charset="0"/>
              </a:rPr>
              <a:t>Case Opened Date:</a:t>
            </a:r>
            <a:r>
              <a:rPr lang="en-US" sz="1050" dirty="0"/>
              <a:t> 30</a:t>
            </a:r>
            <a:r>
              <a:rPr lang="en-US" sz="1050" baseline="30000" dirty="0"/>
              <a:t>th </a:t>
            </a:r>
            <a:r>
              <a:rPr lang="en-US" sz="1050" dirty="0"/>
              <a:t>of October 2018</a:t>
            </a:r>
          </a:p>
          <a:p>
            <a:pPr>
              <a:defRPr/>
            </a:pPr>
            <a:endParaRPr lang="en-US" sz="1050" dirty="0"/>
          </a:p>
          <a:p>
            <a:pPr>
              <a:spcBef>
                <a:spcPct val="0"/>
              </a:spcBef>
              <a:spcAft>
                <a:spcPct val="0"/>
              </a:spcAft>
              <a:buClrTx/>
              <a:defRPr/>
            </a:pPr>
            <a:r>
              <a:rPr lang="en-US" b="1" dirty="0"/>
              <a:t>Cause:</a:t>
            </a:r>
          </a:p>
          <a:p>
            <a:pPr>
              <a:defRPr/>
            </a:pPr>
            <a:r>
              <a:rPr lang="en-US" sz="1050" dirty="0"/>
              <a:t>Memory chips’ operational SW parameters were marginal and not optimized for all memory vendors used in AHBCC/AHFIC/AHFIA products.</a:t>
            </a:r>
          </a:p>
          <a:p>
            <a:pPr>
              <a:defRPr/>
            </a:pPr>
            <a:r>
              <a:rPr lang="en-US" sz="1050" dirty="0"/>
              <a:t>This resulted into sub-optimal signal integrity and risk for data corruption on memory bus when corner sample HW was used. </a:t>
            </a:r>
          </a:p>
          <a:p>
            <a:pPr>
              <a:defRPr/>
            </a:pPr>
            <a:r>
              <a:rPr lang="en-US" sz="1050" dirty="0"/>
              <a:t>Same platform product defined RFSW (memory parameters) were used for all RF5.1 HW products but HW implementation (e.g. PWB layout and signal routing) of HW variants differed slightly creating the demand of variant specific optimization which was missed.</a:t>
            </a:r>
            <a:endParaRPr lang="en-US" sz="900" dirty="0">
              <a:solidFill>
                <a:srgbClr val="000000"/>
              </a:solidFill>
            </a:endParaRPr>
          </a:p>
        </p:txBody>
      </p:sp>
      <p:sp>
        <p:nvSpPr>
          <p:cNvPr id="185348" name="AutoShape 8"/>
          <p:cNvSpPr>
            <a:spLocks noChangeArrowheads="1"/>
          </p:cNvSpPr>
          <p:nvPr/>
        </p:nvSpPr>
        <p:spPr bwMode="auto">
          <a:xfrm>
            <a:off x="4573589" y="569424"/>
            <a:ext cx="4368800" cy="2660473"/>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pPr marL="228600" indent="-228600">
              <a:buAutoNum type="arabicPeriod"/>
            </a:pPr>
            <a:r>
              <a:rPr lang="en-US" sz="1050" dirty="0">
                <a:solidFill>
                  <a:schemeClr val="bg1"/>
                </a:solidFill>
              </a:rPr>
              <a:t>Second source memory components’ interface testing was not done but platform defined values reused</a:t>
            </a:r>
          </a:p>
          <a:p>
            <a:pPr marL="228600" indent="-228600">
              <a:buAutoNum type="arabicPeriod"/>
            </a:pPr>
            <a:r>
              <a:rPr lang="en-US" sz="1050" dirty="0">
                <a:solidFill>
                  <a:schemeClr val="bg1"/>
                </a:solidFill>
              </a:rPr>
              <a:t>Memory stress testing was missing in manufacturing plants’ test plans </a:t>
            </a:r>
          </a:p>
          <a:p>
            <a:pPr marL="228600" indent="-228600">
              <a:buAutoNum type="arabicPeriod"/>
            </a:pPr>
            <a:endParaRPr lang="en-US" sz="1050" b="1" dirty="0">
              <a:solidFill>
                <a:schemeClr val="bg1"/>
              </a:solidFill>
            </a:endParaRPr>
          </a:p>
          <a:p>
            <a:pPr marL="228600" indent="-228600">
              <a:buAutoNum type="arabicPeriod"/>
            </a:pPr>
            <a:endParaRPr lang="en-US" sz="1050" b="1" dirty="0">
              <a:solidFill>
                <a:schemeClr val="bg1"/>
              </a:solidFill>
            </a:endParaRPr>
          </a:p>
          <a:p>
            <a:pPr marL="228600" indent="-228600">
              <a:buAutoNum type="arabicPeriod"/>
            </a:pPr>
            <a:endParaRPr lang="en-US" sz="1050" b="1" dirty="0">
              <a:solidFill>
                <a:schemeClr val="bg1"/>
              </a:solidFill>
            </a:endParaRPr>
          </a:p>
          <a:p>
            <a:r>
              <a:rPr lang="en-US" b="1" dirty="0">
                <a:solidFill>
                  <a:schemeClr val="bg1"/>
                </a:solidFill>
              </a:rPr>
              <a:t>Corrective Action:</a:t>
            </a:r>
            <a:endParaRPr lang="en-US" sz="1200" dirty="0">
              <a:solidFill>
                <a:schemeClr val="bg1"/>
              </a:solidFill>
            </a:endParaRPr>
          </a:p>
          <a:p>
            <a:r>
              <a:rPr lang="en-US" sz="1050" dirty="0">
                <a:solidFill>
                  <a:schemeClr val="bg1"/>
                </a:solidFill>
              </a:rPr>
              <a:t>New variant specific parameters for dual band RRHs were introduced in FL18SP 0.1.6 and were ported to parallel active SW branches </a:t>
            </a:r>
            <a:endParaRPr lang="en-US" sz="900" dirty="0">
              <a:solidFill>
                <a:schemeClr val="bg2">
                  <a:lumMod val="20000"/>
                  <a:lumOff val="80000"/>
                </a:schemeClr>
              </a:solidFill>
            </a:endParaRPr>
          </a:p>
        </p:txBody>
      </p:sp>
      <p:sp>
        <p:nvSpPr>
          <p:cNvPr id="185349" name="AutoShape 9"/>
          <p:cNvSpPr>
            <a:spLocks noChangeArrowheads="1"/>
          </p:cNvSpPr>
          <p:nvPr/>
        </p:nvSpPr>
        <p:spPr bwMode="auto">
          <a:xfrm>
            <a:off x="185058" y="3342968"/>
            <a:ext cx="8757331" cy="1128293"/>
          </a:xfrm>
          <a:prstGeom prst="round1Rect">
            <a:avLst>
              <a:gd name="adj" fmla="val 2711"/>
            </a:avLst>
          </a:prstGeom>
          <a:solidFill>
            <a:schemeClr val="tx1"/>
          </a:solidFill>
          <a:ln w="9525">
            <a:noFill/>
            <a:round/>
            <a:headEnd/>
            <a:tailEnd/>
          </a:ln>
        </p:spPr>
        <p:txBody>
          <a:bodyPr wrap="squar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pPr marL="228600" indent="-228600">
              <a:buAutoNum type="arabicPeriod"/>
            </a:pPr>
            <a:r>
              <a:rPr lang="en-US" sz="1050" dirty="0">
                <a:solidFill>
                  <a:schemeClr val="bg1"/>
                </a:solidFill>
              </a:rPr>
              <a:t>Memory bus interface verification was added as mandatory part for second source qualification process (Ongoing)</a:t>
            </a:r>
          </a:p>
          <a:p>
            <a:pPr marL="228600" indent="-228600">
              <a:buFont typeface="+mj-lt"/>
              <a:buAutoNum type="arabicPeriod"/>
            </a:pPr>
            <a:r>
              <a:rPr lang="en-GB" sz="1050" dirty="0">
                <a:solidFill>
                  <a:schemeClr val="bg1"/>
                </a:solidFill>
              </a:rPr>
              <a:t>Manufacturing test plans were updated with memory stress test cases (OK 30</a:t>
            </a:r>
            <a:r>
              <a:rPr lang="en-GB" sz="1050" baseline="30000" dirty="0">
                <a:solidFill>
                  <a:schemeClr val="bg1"/>
                </a:solidFill>
              </a:rPr>
              <a:t>th</a:t>
            </a:r>
            <a:r>
              <a:rPr lang="en-GB" sz="1050" dirty="0">
                <a:solidFill>
                  <a:schemeClr val="bg1"/>
                </a:solidFill>
              </a:rPr>
              <a:t> of August 2018)</a:t>
            </a:r>
          </a:p>
          <a:p>
            <a:pPr marL="228600" indent="-228600">
              <a:buFont typeface="+mj-lt"/>
              <a:buAutoNum type="arabicPeriod"/>
            </a:pPr>
            <a:r>
              <a:rPr lang="en-GB" sz="1050" dirty="0">
                <a:solidFill>
                  <a:schemeClr val="bg1"/>
                </a:solidFill>
              </a:rPr>
              <a:t>Lessons learned database was updated highlighting memory bus verification criticality for products that are variants </a:t>
            </a:r>
            <a:r>
              <a:rPr lang="en-GB" sz="1050">
                <a:solidFill>
                  <a:schemeClr val="bg1"/>
                </a:solidFill>
              </a:rPr>
              <a:t>of the lead product (Ongoing</a:t>
            </a:r>
            <a:r>
              <a:rPr lang="en-GB" sz="1050" dirty="0">
                <a:solidFill>
                  <a:schemeClr val="bg1"/>
                </a:solidFill>
              </a:rPr>
              <a:t>)</a:t>
            </a:r>
          </a:p>
          <a:p>
            <a:endParaRPr lang="en-US" sz="1050" dirty="0">
              <a:solidFill>
                <a:schemeClr val="bg1"/>
              </a:solidFill>
            </a:endParaRPr>
          </a:p>
        </p:txBody>
      </p:sp>
      <p:sp>
        <p:nvSpPr>
          <p:cNvPr id="13" name="Title 1"/>
          <p:cNvSpPr>
            <a:spLocks noGrp="1"/>
          </p:cNvSpPr>
          <p:nvPr>
            <p:ph type="title"/>
          </p:nvPr>
        </p:nvSpPr>
        <p:spPr>
          <a:xfrm>
            <a:off x="185058" y="171335"/>
            <a:ext cx="8447665" cy="311150"/>
          </a:xfrm>
        </p:spPr>
        <p:txBody>
          <a:bodyPr/>
          <a:lstStyle/>
          <a:p>
            <a:r>
              <a:rPr lang="en-US" altLang="zh-CN" dirty="0"/>
              <a:t>CAS-134158-M6S2 : Intermittent RP3 alarms causing degradation in cell availability</a:t>
            </a:r>
            <a:endParaRPr lang="en-US" dirty="0"/>
          </a:p>
        </p:txBody>
      </p:sp>
      <p:sp>
        <p:nvSpPr>
          <p:cNvPr id="10" name="Footer Placeholder 9"/>
          <p:cNvSpPr>
            <a:spLocks noGrp="1"/>
          </p:cNvSpPr>
          <p:nvPr>
            <p:ph type="ftr" sz="quarter" idx="14"/>
          </p:nvPr>
        </p:nvSpPr>
        <p:spPr/>
        <p:txBody>
          <a:bodyPr/>
          <a:lstStyle/>
          <a:p>
            <a:pPr algn="l"/>
            <a:endParaRPr lang="en-US" noProof="0" dirty="0">
              <a:solidFill>
                <a:schemeClr val="bg2"/>
              </a:solidFill>
              <a:cs typeface="Arial" charset="0"/>
            </a:endParaRPr>
          </a:p>
        </p:txBody>
      </p:sp>
    </p:spTree>
    <p:extLst>
      <p:ext uri="{BB962C8B-B14F-4D97-AF65-F5344CB8AC3E}">
        <p14:creationId xmlns:p14="http://schemas.microsoft.com/office/powerpoint/2010/main" val="335725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en-US" sz="1050" dirty="0">
                <a:latin typeface="Arial" charset="0"/>
                <a:cs typeface="Arial" charset="0"/>
              </a:rPr>
              <a:t>&lt;</a:t>
            </a:r>
            <a:r>
              <a:rPr lang="en-US" sz="1050" b="1" u="sng" dirty="0">
                <a:latin typeface="Arial" charset="0"/>
                <a:cs typeface="Arial" charset="0"/>
              </a:rPr>
              <a:t>Customer</a:t>
            </a:r>
            <a:r>
              <a:rPr lang="en-US" sz="1050" dirty="0">
                <a:latin typeface="Arial" charset="0"/>
                <a:cs typeface="Arial" charset="0"/>
              </a:rPr>
              <a:t> Case Number: Include descriptive content from RESOLVE case.&gt;</a:t>
            </a:r>
          </a:p>
          <a:p>
            <a:pPr>
              <a:defRPr/>
            </a:pPr>
            <a:r>
              <a:rPr lang="en-US" sz="1050" b="1" u="sng" dirty="0">
                <a:cs typeface="Arial" charset="0"/>
              </a:rPr>
              <a:t>&lt;Case Opened Date:.&gt;</a:t>
            </a:r>
          </a:p>
          <a:p>
            <a:pPr>
              <a:defRPr/>
            </a:pPr>
            <a:endParaRPr lang="en-US" sz="1050" dirty="0"/>
          </a:p>
          <a:p>
            <a:pPr>
              <a:spcBef>
                <a:spcPct val="0"/>
              </a:spcBef>
              <a:spcAft>
                <a:spcPct val="0"/>
              </a:spcAft>
              <a:buClrTx/>
              <a:defRPr/>
            </a:pPr>
            <a:r>
              <a:rPr lang="en-US" b="1" dirty="0"/>
              <a:t>Cause:</a:t>
            </a:r>
          </a:p>
          <a:p>
            <a:pPr>
              <a:defRPr/>
            </a:pPr>
            <a:r>
              <a:rPr lang="en-US" sz="1050" dirty="0"/>
              <a:t>&lt;Why did it fail? Describe what was wrong in the product. Product viewpoint information.&gt;</a:t>
            </a:r>
            <a:r>
              <a:rPr lang="en-US" sz="900" dirty="0"/>
              <a:t> </a:t>
            </a:r>
          </a:p>
          <a:p>
            <a:pPr>
              <a:defRPr/>
            </a:pPr>
            <a:endParaRPr lang="en-US" sz="900" dirty="0"/>
          </a:p>
          <a:p>
            <a:pPr>
              <a:defRPr/>
            </a:pPr>
            <a:r>
              <a:rPr lang="en-US" sz="1050" dirty="0"/>
              <a:t>&lt;Why was the problem injected? What was the process failure that led to the product failure?&gt; </a:t>
            </a:r>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&lt;</a:t>
            </a:r>
            <a:r>
              <a:rPr lang="en-US" sz="1050" dirty="0">
                <a:solidFill>
                  <a:schemeClr val="bg1"/>
                </a:solidFill>
              </a:rPr>
              <a:t>Why did it escape the test phases?&gt;</a:t>
            </a:r>
          </a:p>
          <a:p>
            <a:pPr>
              <a:spcBef>
                <a:spcPct val="0"/>
              </a:spcBef>
              <a:spcAft>
                <a:spcPct val="0"/>
              </a:spcAft>
              <a:buClrTx/>
            </a:pP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en-US" sz="1050" b="1" u="sng">
                <a:solidFill>
                  <a:schemeClr val="bg1"/>
                </a:solidFill>
              </a:rPr>
              <a:t>&lt;Fault (Pronto) ID&gt;</a:t>
            </a:r>
          </a:p>
          <a:p>
            <a:r>
              <a:rPr lang="en-US" sz="1050">
                <a:solidFill>
                  <a:schemeClr val="bg1"/>
                </a:solidFill>
              </a:rPr>
              <a:t>&lt;SW/HW </a:t>
            </a:r>
            <a:r>
              <a:rPr lang="en-US" sz="1050" dirty="0">
                <a:solidFill>
                  <a:schemeClr val="bg1"/>
                </a:solidFill>
              </a:rPr>
              <a:t>release info for the correction, or description of  other corrective action if not corrected by HW/SW update.&gt;</a:t>
            </a:r>
            <a:endParaRPr lang="en-US" sz="900" dirty="0">
              <a:solidFill>
                <a:schemeClr val="bg1"/>
              </a:solidFill>
            </a:endParaRPr>
          </a:p>
          <a:p>
            <a:pPr>
              <a:spcBef>
                <a:spcPct val="0"/>
              </a:spcBef>
              <a:spcAft>
                <a:spcPct val="0"/>
              </a:spcAft>
              <a:buClrTx/>
            </a:pPr>
            <a:endParaRPr lang="en-US" sz="900" dirty="0">
              <a:solidFill>
                <a:schemeClr val="bg2">
                  <a:lumMod val="20000"/>
                  <a:lumOff val="80000"/>
                </a:schemeClr>
              </a:solidFill>
            </a:endParaRPr>
          </a:p>
        </p:txBody>
      </p:sp>
      <p:sp>
        <p:nvSpPr>
          <p:cNvPr id="185349" name="AutoShape 9"/>
          <p:cNvSpPr>
            <a:spLocks noChangeArrowheads="1"/>
          </p:cNvSpPr>
          <p:nvPr/>
        </p:nvSpPr>
        <p:spPr bwMode="auto">
          <a:xfrm>
            <a:off x="185058" y="2995976"/>
            <a:ext cx="8762092" cy="1072179"/>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&lt;What process changes are completed or planned?&gt;</a:t>
            </a:r>
          </a:p>
          <a:p>
            <a:r>
              <a:rPr lang="en-US" sz="1050" dirty="0">
                <a:solidFill>
                  <a:schemeClr val="bg1"/>
                </a:solidFill>
              </a:rPr>
              <a:t>&lt;What test changes are completed or planned?&gt;</a:t>
            </a:r>
          </a:p>
          <a:p>
            <a:r>
              <a:rPr lang="en-US" sz="1050" dirty="0">
                <a:solidFill>
                  <a:schemeClr val="bg1"/>
                </a:solidFill>
              </a:rPr>
              <a:t>&lt;Define how we will confirm that improvement(s) were implemented and being controlled; </a:t>
            </a:r>
            <a:r>
              <a:rPr lang="en-US" sz="1050" dirty="0" err="1">
                <a:solidFill>
                  <a:schemeClr val="bg1"/>
                </a:solidFill>
              </a:rPr>
              <a:t>ie</a:t>
            </a:r>
            <a:r>
              <a:rPr lang="en-US" sz="1050" dirty="0">
                <a:solidFill>
                  <a:schemeClr val="bg1"/>
                </a:solidFill>
              </a:rPr>
              <a:t> updated process doc, enhanced checklist, </a:t>
            </a:r>
          </a:p>
          <a:p>
            <a:r>
              <a:rPr lang="en-US" sz="1050" dirty="0">
                <a:solidFill>
                  <a:schemeClr val="bg1"/>
                </a:solidFill>
              </a:rPr>
              <a:t>added metric to manage compliance, etc.&gt;</a:t>
            </a:r>
          </a:p>
          <a:p>
            <a:pPr>
              <a:spcBef>
                <a:spcPct val="0"/>
              </a:spcBef>
              <a:spcAft>
                <a:spcPct val="0"/>
              </a:spcAft>
              <a:buClrTx/>
            </a:pP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en-US" dirty="0"/>
              <a:t>CAS-136404-D3M1 : </a:t>
            </a:r>
            <a:r>
              <a:rPr lang="en-US" altLang="zh-CN" dirty="0"/>
              <a:t>Failure in optical RP3 interface and cells are down </a:t>
            </a:r>
            <a:endParaRPr lang="en-US" dirty="0"/>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
        <p:nvSpPr>
          <p:cNvPr id="2" name="Rectangle 1">
            <a:extLst>
              <a:ext uri="{FF2B5EF4-FFF2-40B4-BE49-F238E27FC236}">
                <a16:creationId xmlns:a16="http://schemas.microsoft.com/office/drawing/2014/main" id="{47BE7060-9BE0-4174-A4FB-98AA71C45609}"/>
              </a:ext>
            </a:extLst>
          </p:cNvPr>
          <p:cNvSpPr/>
          <p:nvPr/>
        </p:nvSpPr>
        <p:spPr>
          <a:xfrm rot="21256965">
            <a:off x="428854" y="2409587"/>
            <a:ext cx="8142742" cy="307777"/>
          </a:xfrm>
          <a:prstGeom prst="rect">
            <a:avLst/>
          </a:prstGeom>
          <a:noFill/>
        </p:spPr>
        <p:txBody>
          <a:bodyPr wrap="none" lIns="91440" tIns="45720" rIns="91440" bIns="45720">
            <a:spAutoFit/>
          </a:bodyPr>
          <a:lstStyle/>
          <a:p>
            <a:pPr algn="ctr"/>
            <a:r>
              <a:rPr lang="en-US" altLang="zh-CN" sz="1400" dirty="0">
                <a:ln w="0"/>
                <a:effectLst>
                  <a:outerShdw blurRad="38100" dist="19050" dir="2700000" algn="tl" rotWithShape="0">
                    <a:schemeClr val="dk1">
                      <a:alpha val="40000"/>
                    </a:schemeClr>
                  </a:outerShdw>
                </a:effectLst>
                <a:highlight>
                  <a:srgbClr val="FFFF00"/>
                </a:highlight>
              </a:rPr>
              <a:t>HW case, no response from </a:t>
            </a:r>
            <a:r>
              <a:rPr lang="en-US" altLang="zh-CN" sz="1400" dirty="0">
                <a:highlight>
                  <a:srgbClr val="FFFF00"/>
                </a:highlight>
                <a:hlinkClick r:id="rId3"/>
              </a:rPr>
              <a:t>@Turunen, Timo (Nokia - FI/Oulu)</a:t>
            </a:r>
            <a:r>
              <a:rPr lang="en-US" altLang="zh-CN" sz="1400" dirty="0">
                <a:highlight>
                  <a:srgbClr val="FFFF00"/>
                </a:highlight>
              </a:rPr>
              <a:t> / </a:t>
            </a:r>
            <a:r>
              <a:rPr lang="en-US" altLang="zh-CN" sz="1400" dirty="0">
                <a:highlight>
                  <a:srgbClr val="FFFF00"/>
                </a:highlight>
                <a:hlinkClick r:id="rId4"/>
              </a:rPr>
              <a:t>@Kontas, Veijo (Nokia - FI/Oulu)</a:t>
            </a:r>
            <a:r>
              <a:rPr lang="en-US" altLang="zh-CN" sz="1400" dirty="0">
                <a:highlight>
                  <a:srgbClr val="FFFF00"/>
                </a:highlight>
              </a:rPr>
              <a:t> yet</a:t>
            </a:r>
            <a:endParaRPr lang="en-US" altLang="zh-CN" sz="1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Tree>
    <p:extLst>
      <p:ext uri="{BB962C8B-B14F-4D97-AF65-F5344CB8AC3E}">
        <p14:creationId xmlns:p14="http://schemas.microsoft.com/office/powerpoint/2010/main" val="251921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7"/>
          <p:cNvSpPr>
            <a:spLocks noChangeArrowheads="1"/>
          </p:cNvSpPr>
          <p:nvPr/>
        </p:nvSpPr>
        <p:spPr bwMode="auto">
          <a:xfrm>
            <a:off x="185059" y="569424"/>
            <a:ext cx="4315166" cy="2340031"/>
          </a:xfrm>
          <a:prstGeom prst="round1Rect">
            <a:avLst>
              <a:gd name="adj" fmla="val 0"/>
            </a:avLst>
          </a:prstGeom>
          <a:solidFill>
            <a:srgbClr val="D7D9DB"/>
          </a:solidFill>
          <a:ln w="9525">
            <a:noFill/>
            <a:round/>
            <a:headEnd/>
            <a:tailEnd/>
          </a:ln>
        </p:spPr>
        <p:txBody>
          <a:bodyPr lIns="72558" tIns="36279" rIns="72558" bIns="36279"/>
          <a:lstStyle/>
          <a:p>
            <a:pPr>
              <a:spcBef>
                <a:spcPct val="0"/>
              </a:spcBef>
              <a:spcAft>
                <a:spcPct val="0"/>
              </a:spcAft>
              <a:buClrTx/>
              <a:defRPr/>
            </a:pPr>
            <a:r>
              <a:rPr lang="en-US" b="1" dirty="0"/>
              <a:t>Description: </a:t>
            </a:r>
          </a:p>
          <a:p>
            <a:pPr>
              <a:defRPr/>
            </a:pPr>
            <a:r>
              <a:rPr lang="fi-FI" sz="1050" dirty="0"/>
              <a:t>CAS-123832-J3V9 </a:t>
            </a:r>
            <a:r>
              <a:rPr lang="en-US" sz="1050" dirty="0">
                <a:latin typeface="Arial" charset="0"/>
                <a:cs typeface="Arial" charset="0"/>
              </a:rPr>
              <a:t>: Fault</a:t>
            </a:r>
            <a:r>
              <a:rPr lang="en-US" sz="1050" dirty="0"/>
              <a:t> caused various symptoms. KPI degradation and no paging were the two most visible issues in high level. In this case, there was a sleeping cell situation included.</a:t>
            </a:r>
            <a:endParaRPr lang="en-US" sz="1050" dirty="0">
              <a:latin typeface="Arial" charset="0"/>
              <a:cs typeface="Arial" charset="0"/>
            </a:endParaRPr>
          </a:p>
          <a:p>
            <a:pPr>
              <a:defRPr/>
            </a:pPr>
            <a:r>
              <a:rPr lang="en-US" sz="1050" b="1" u="sng" dirty="0">
                <a:cs typeface="Arial" charset="0"/>
              </a:rPr>
              <a:t>&lt;Case Opened Date:.&gt; PR reported date: 27.4.2018</a:t>
            </a:r>
          </a:p>
          <a:p>
            <a:pPr>
              <a:defRPr/>
            </a:pPr>
            <a:endParaRPr lang="en-US" sz="1050" dirty="0"/>
          </a:p>
          <a:p>
            <a:pPr>
              <a:spcBef>
                <a:spcPct val="0"/>
              </a:spcBef>
              <a:spcAft>
                <a:spcPct val="0"/>
              </a:spcAft>
              <a:buClrTx/>
              <a:defRPr/>
            </a:pPr>
            <a:r>
              <a:rPr lang="en-US" b="1" dirty="0"/>
              <a:t>Cause:</a:t>
            </a:r>
          </a:p>
          <a:p>
            <a:pPr>
              <a:defRPr/>
            </a:pPr>
            <a:r>
              <a:rPr lang="en-US" sz="900" dirty="0"/>
              <a:t>The function in platform services (PS) clock/time handling area was designed so that performance was not sufficient in all scenarios. Performance was too dependent on the input parameters given to function. Performance degraded when bigger input parameter value was given to function. </a:t>
            </a:r>
          </a:p>
          <a:p>
            <a:pPr>
              <a:defRPr/>
            </a:pPr>
            <a:r>
              <a:rPr lang="en-US" sz="900" dirty="0"/>
              <a:t>Root cause: Clear performance requirements missing in PS clock/time handling area and thus design of the function was left defective from performance </a:t>
            </a:r>
            <a:r>
              <a:rPr lang="en-US" sz="900" dirty="0" err="1"/>
              <a:t>p.o.v</a:t>
            </a:r>
            <a:r>
              <a:rPr lang="en-US" sz="900" dirty="0"/>
              <a:t>.</a:t>
            </a:r>
          </a:p>
          <a:p>
            <a:pPr>
              <a:defRPr/>
            </a:pPr>
            <a:endParaRPr lang="en-US" sz="900" dirty="0">
              <a:solidFill>
                <a:srgbClr val="000000"/>
              </a:solidFill>
            </a:endParaRPr>
          </a:p>
        </p:txBody>
      </p:sp>
      <p:sp>
        <p:nvSpPr>
          <p:cNvPr id="185348" name="AutoShape 8"/>
          <p:cNvSpPr>
            <a:spLocks noChangeArrowheads="1"/>
          </p:cNvSpPr>
          <p:nvPr/>
        </p:nvSpPr>
        <p:spPr bwMode="auto">
          <a:xfrm>
            <a:off x="4573589" y="569424"/>
            <a:ext cx="4368800" cy="2340031"/>
          </a:xfrm>
          <a:prstGeom prst="round1Rect">
            <a:avLst>
              <a:gd name="adj" fmla="val 0"/>
            </a:avLst>
          </a:prstGeom>
          <a:solidFill>
            <a:srgbClr val="68717A"/>
          </a:solidFill>
          <a:ln w="9525">
            <a:noFill/>
            <a:round/>
            <a:headEnd/>
            <a:tailEnd/>
          </a:ln>
        </p:spPr>
        <p:txBody>
          <a:bodyPr lIns="72558" tIns="36279" rIns="72558" bIns="36279"/>
          <a:lstStyle/>
          <a:p>
            <a:pPr>
              <a:spcBef>
                <a:spcPct val="0"/>
              </a:spcBef>
              <a:spcAft>
                <a:spcPct val="0"/>
              </a:spcAft>
              <a:buClrTx/>
            </a:pPr>
            <a:r>
              <a:rPr lang="en-US" b="1" dirty="0">
                <a:solidFill>
                  <a:schemeClr val="bg1"/>
                </a:solidFill>
              </a:rPr>
              <a:t>Escaped Defect Reason:</a:t>
            </a:r>
            <a:endParaRPr lang="en-US" b="1" i="1" dirty="0">
              <a:solidFill>
                <a:schemeClr val="bg1"/>
              </a:solidFill>
            </a:endParaRPr>
          </a:p>
          <a:p>
            <a:r>
              <a:rPr lang="en-US" sz="1050" b="1" dirty="0">
                <a:solidFill>
                  <a:schemeClr val="bg1"/>
                </a:solidFill>
              </a:rPr>
              <a:t>Performance testing of the PS function missing as performance requirements for the function also missing. This level of function performance testing need to be done on component level, can not be on higher testing levels.</a:t>
            </a:r>
            <a:endParaRPr lang="en-US" sz="1050" dirty="0">
              <a:solidFill>
                <a:schemeClr val="bg1"/>
              </a:solidFill>
            </a:endParaRPr>
          </a:p>
          <a:p>
            <a:pPr>
              <a:spcBef>
                <a:spcPct val="0"/>
              </a:spcBef>
              <a:spcAft>
                <a:spcPct val="0"/>
              </a:spcAft>
              <a:buClrTx/>
            </a:pPr>
            <a:endParaRPr lang="en-US" sz="1050" b="1" dirty="0">
              <a:solidFill>
                <a:schemeClr val="bg1"/>
              </a:solidFill>
            </a:endParaRPr>
          </a:p>
          <a:p>
            <a:pPr>
              <a:spcBef>
                <a:spcPct val="0"/>
              </a:spcBef>
              <a:spcAft>
                <a:spcPct val="0"/>
              </a:spcAft>
              <a:buClrTx/>
            </a:pPr>
            <a:r>
              <a:rPr lang="en-US" b="1" dirty="0">
                <a:solidFill>
                  <a:schemeClr val="bg1"/>
                </a:solidFill>
              </a:rPr>
              <a:t>Corrective Action:</a:t>
            </a:r>
            <a:endParaRPr lang="en-US" sz="1200" dirty="0">
              <a:solidFill>
                <a:schemeClr val="bg1"/>
              </a:solidFill>
            </a:endParaRPr>
          </a:p>
          <a:p>
            <a:r>
              <a:rPr lang="fi-FI" sz="1050" dirty="0"/>
              <a:t>CAS-123832-J3V9 :</a:t>
            </a:r>
          </a:p>
          <a:p>
            <a:r>
              <a:rPr lang="fi-FI" sz="1050" dirty="0"/>
              <a:t>TL16_ENB_0000_001091_000000</a:t>
            </a:r>
            <a:endParaRPr lang="en-US" sz="900" dirty="0">
              <a:solidFill>
                <a:schemeClr val="bg1"/>
              </a:solidFill>
            </a:endParaRPr>
          </a:p>
          <a:p>
            <a:pPr>
              <a:spcBef>
                <a:spcPct val="0"/>
              </a:spcBef>
              <a:spcAft>
                <a:spcPct val="0"/>
              </a:spcAft>
              <a:buClrTx/>
            </a:pPr>
            <a:r>
              <a:rPr lang="en-US" sz="900" dirty="0">
                <a:solidFill>
                  <a:schemeClr val="bg2">
                    <a:lumMod val="20000"/>
                    <a:lumOff val="80000"/>
                  </a:schemeClr>
                </a:solidFill>
              </a:rPr>
              <a:t>The PS function was changed so that performance of the function is not degrading when bigger input parameter value is given to function.</a:t>
            </a:r>
          </a:p>
        </p:txBody>
      </p:sp>
      <p:sp>
        <p:nvSpPr>
          <p:cNvPr id="185349" name="AutoShape 9"/>
          <p:cNvSpPr>
            <a:spLocks noChangeArrowheads="1"/>
          </p:cNvSpPr>
          <p:nvPr/>
        </p:nvSpPr>
        <p:spPr bwMode="auto">
          <a:xfrm>
            <a:off x="185058" y="2995976"/>
            <a:ext cx="8762092" cy="1072179"/>
          </a:xfrm>
          <a:prstGeom prst="round1Rect">
            <a:avLst>
              <a:gd name="adj" fmla="val 2711"/>
            </a:avLst>
          </a:prstGeom>
          <a:solidFill>
            <a:schemeClr val="tx1"/>
          </a:solidFill>
          <a:ln w="9525">
            <a:noFill/>
            <a:round/>
            <a:headEnd/>
            <a:tailEnd/>
          </a:ln>
        </p:spPr>
        <p:txBody>
          <a:bodyPr wrap="none" lIns="72558" tIns="36279" rIns="72558" bIns="36279"/>
          <a:lstStyle/>
          <a:p>
            <a:pPr>
              <a:spcBef>
                <a:spcPct val="0"/>
              </a:spcBef>
              <a:spcAft>
                <a:spcPct val="0"/>
              </a:spcAft>
              <a:buClrTx/>
            </a:pPr>
            <a:r>
              <a:rPr lang="en-US" b="1" dirty="0">
                <a:solidFill>
                  <a:schemeClr val="bg1"/>
                </a:solidFill>
              </a:rPr>
              <a:t>Preventive / Continuous Improvements</a:t>
            </a:r>
            <a:r>
              <a:rPr lang="en-US" dirty="0">
                <a:solidFill>
                  <a:schemeClr val="bg1"/>
                </a:solidFill>
              </a:rPr>
              <a:t>:</a:t>
            </a:r>
            <a:r>
              <a:rPr lang="en-US" i="1" dirty="0">
                <a:solidFill>
                  <a:schemeClr val="bg1"/>
                </a:solidFill>
              </a:rPr>
              <a:t> </a:t>
            </a:r>
            <a:endParaRPr lang="en-US" b="1" dirty="0">
              <a:solidFill>
                <a:schemeClr val="bg1"/>
              </a:solidFill>
            </a:endParaRPr>
          </a:p>
          <a:p>
            <a:r>
              <a:rPr lang="en-US" sz="1050" dirty="0">
                <a:solidFill>
                  <a:schemeClr val="bg1"/>
                </a:solidFill>
              </a:rPr>
              <a:t>1, Performance requirements for PS clock/time handling area critical functions are under definition.</a:t>
            </a:r>
          </a:p>
          <a:p>
            <a:r>
              <a:rPr lang="en-US" sz="1050" dirty="0">
                <a:solidFill>
                  <a:schemeClr val="bg1"/>
                </a:solidFill>
              </a:rPr>
              <a:t>2, Performance testing of the PS clock/time handling area critical functions will be done when requirements defined.</a:t>
            </a:r>
          </a:p>
          <a:p>
            <a:r>
              <a:rPr lang="en-US" sz="1050" dirty="0">
                <a:solidFill>
                  <a:schemeClr val="bg1"/>
                </a:solidFill>
              </a:rPr>
              <a:t>3, Then performance testing on PS clock/time handling area will be part of the regular component testing and will make sure that functions will fulfill </a:t>
            </a:r>
          </a:p>
          <a:p>
            <a:r>
              <a:rPr lang="en-US" sz="1050" dirty="0">
                <a:solidFill>
                  <a:schemeClr val="bg1"/>
                </a:solidFill>
              </a:rPr>
              <a:t>performance requirements set to those.</a:t>
            </a:r>
          </a:p>
          <a:p>
            <a:pPr>
              <a:spcBef>
                <a:spcPct val="0"/>
              </a:spcBef>
              <a:spcAft>
                <a:spcPct val="0"/>
              </a:spcAft>
              <a:buClrTx/>
            </a:pPr>
            <a:endParaRPr lang="en-US" sz="1050" dirty="0">
              <a:solidFill>
                <a:srgbClr val="000000"/>
              </a:solidFill>
            </a:endParaRPr>
          </a:p>
        </p:txBody>
      </p:sp>
      <p:sp>
        <p:nvSpPr>
          <p:cNvPr id="185350" name="Text Box 6"/>
          <p:cNvSpPr txBox="1">
            <a:spLocks noChangeArrowheads="1"/>
          </p:cNvSpPr>
          <p:nvPr/>
        </p:nvSpPr>
        <p:spPr bwMode="auto">
          <a:xfrm>
            <a:off x="563564" y="4433888"/>
            <a:ext cx="2274887" cy="227155"/>
          </a:xfrm>
          <a:prstGeom prst="rect">
            <a:avLst/>
          </a:prstGeom>
          <a:noFill/>
          <a:ln w="9525">
            <a:noFill/>
            <a:miter lim="800000"/>
            <a:headEnd/>
            <a:tailEnd/>
          </a:ln>
        </p:spPr>
        <p:txBody>
          <a:bodyPr lIns="72558" tIns="36279" rIns="72558" bIns="36279">
            <a:spAutoFit/>
          </a:bodyPr>
          <a:lstStyle/>
          <a:p>
            <a:pPr>
              <a:spcBef>
                <a:spcPct val="50000"/>
              </a:spcBef>
              <a:spcAft>
                <a:spcPct val="0"/>
              </a:spcAft>
              <a:buClrTx/>
            </a:pPr>
            <a:endParaRPr lang="en-US" sz="1000" dirty="0">
              <a:solidFill>
                <a:srgbClr val="000000"/>
              </a:solidFill>
            </a:endParaRPr>
          </a:p>
        </p:txBody>
      </p:sp>
      <p:sp>
        <p:nvSpPr>
          <p:cNvPr id="13" name="Title 1"/>
          <p:cNvSpPr>
            <a:spLocks noGrp="1"/>
          </p:cNvSpPr>
          <p:nvPr>
            <p:ph type="title"/>
          </p:nvPr>
        </p:nvSpPr>
        <p:spPr>
          <a:xfrm>
            <a:off x="417513" y="171335"/>
            <a:ext cx="8229600" cy="311150"/>
          </a:xfrm>
        </p:spPr>
        <p:txBody>
          <a:bodyPr/>
          <a:lstStyle/>
          <a:p>
            <a:r>
              <a:rPr lang="fi-FI" dirty="0"/>
              <a:t>CAS-123832-J3V9 : </a:t>
            </a:r>
            <a:r>
              <a:rPr lang="fi-FI" dirty="0" err="1"/>
              <a:t>sleeping</a:t>
            </a:r>
            <a:r>
              <a:rPr lang="fi-FI" dirty="0"/>
              <a:t> </a:t>
            </a:r>
            <a:r>
              <a:rPr lang="fi-FI" dirty="0" err="1"/>
              <a:t>cell</a:t>
            </a:r>
            <a:r>
              <a:rPr lang="fi-FI" dirty="0"/>
              <a:t> (MSG1=0) in </a:t>
            </a:r>
            <a:r>
              <a:rPr lang="fi-FI" dirty="0" err="1"/>
              <a:t>FlexiMultiradio</a:t>
            </a:r>
            <a:r>
              <a:rPr lang="fi-FI" dirty="0"/>
              <a:t> TD-LTE</a:t>
            </a:r>
            <a:endParaRPr lang="en-US" dirty="0"/>
          </a:p>
        </p:txBody>
      </p:sp>
      <p:sp>
        <p:nvSpPr>
          <p:cNvPr id="9" name="TextBox 8"/>
          <p:cNvSpPr txBox="1"/>
          <p:nvPr/>
        </p:nvSpPr>
        <p:spPr>
          <a:xfrm>
            <a:off x="8171041" y="113197"/>
            <a:ext cx="697523" cy="461665"/>
          </a:xfrm>
          <a:prstGeom prst="rect">
            <a:avLst/>
          </a:prstGeom>
          <a:noFill/>
        </p:spPr>
        <p:txBody>
          <a:bodyPr wrap="square" rtlCol="0">
            <a:spAutoFit/>
          </a:bodyPr>
          <a:lstStyle/>
          <a:p>
            <a:r>
              <a:rPr lang="en-US" sz="800" i="1" dirty="0"/>
              <a:t>Customer</a:t>
            </a:r>
          </a:p>
          <a:p>
            <a:r>
              <a:rPr lang="en-US" sz="800" i="1" dirty="0"/>
              <a:t>Corporate Logo</a:t>
            </a:r>
          </a:p>
        </p:txBody>
      </p:sp>
    </p:spTree>
    <p:extLst>
      <p:ext uri="{BB962C8B-B14F-4D97-AF65-F5344CB8AC3E}">
        <p14:creationId xmlns:p14="http://schemas.microsoft.com/office/powerpoint/2010/main" val="1598266877"/>
      </p:ext>
    </p:extLst>
  </p:cSld>
  <p:clrMapOvr>
    <a:masterClrMapping/>
  </p:clrMapOvr>
</p:sld>
</file>

<file path=ppt/theme/theme1.xml><?xml version="1.0" encoding="utf-8"?>
<a:theme xmlns:a="http://schemas.openxmlformats.org/drawingml/2006/main" name="Nokia Master Whit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000" dirty="0">
            <a:solidFill>
              <a:schemeClr val="bg2"/>
            </a:solidFill>
            <a:latin typeface="+mn-lt"/>
          </a:defRPr>
        </a:defPPr>
      </a:lstStyle>
    </a:txDef>
  </a:objectDefaults>
  <a:extraClrScheme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80FF8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80FF8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PowerPoint Guidelines v27 Correct logo size and position</Template>
  <TotalTime>0</TotalTime>
  <Words>2852</Words>
  <Application>Microsoft Office PowerPoint</Application>
  <PresentationFormat>On-screen Show (16:9)</PresentationFormat>
  <Paragraphs>348</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Lucida Grande</vt:lpstr>
      <vt:lpstr>ヒラギノ角ゴ Pro W3</vt:lpstr>
      <vt:lpstr>Arial</vt:lpstr>
      <vt:lpstr>Calibri</vt:lpstr>
      <vt:lpstr>Nokia Pure Headline Light</vt:lpstr>
      <vt:lpstr>Nokia Pure Headline Ultra Light</vt:lpstr>
      <vt:lpstr>Nokia Pure Text</vt:lpstr>
      <vt:lpstr>Nokia Pure Text Light</vt:lpstr>
      <vt:lpstr>Nokia Master White Background</vt:lpstr>
      <vt:lpstr>Nokia Master Blue Background</vt:lpstr>
      <vt:lpstr>PowerPoint Presentation</vt:lpstr>
      <vt:lpstr># 2 SW &amp; HW Product Issues – TDD</vt:lpstr>
      <vt:lpstr>PowerPoint Presentation</vt:lpstr>
      <vt:lpstr>CAS-122724-H4Q5: RACH degradation after availability fluctuation</vt:lpstr>
      <vt:lpstr>PowerPoint Presentation</vt:lpstr>
      <vt:lpstr>PowerPoint Presentation</vt:lpstr>
      <vt:lpstr>CAS-134158-M6S2 : Intermittent RP3 alarms causing degradation in cell availability</vt:lpstr>
      <vt:lpstr>CAS-136404-D3M1 : Failure in optical RP3 interface and cells are down </vt:lpstr>
      <vt:lpstr>CAS-123832-J3V9 : sleeping cell (MSG1=0) in FlexiMultiradio TD-LTE</vt:lpstr>
      <vt:lpstr>CAS-166471-Q9M7: [TL18SPRE][FSMFA]DN4369 site SW fallback_(4082) </vt:lpstr>
      <vt:lpstr>CAS-165857-H4K9: eNodeB in holdover mode but causing IOT</vt:lpstr>
      <vt:lpstr>CAS-107090-V9C1: IoT increased after activating second carrier  </vt:lpstr>
      <vt:lpstr>CAS-180942-R1S2: IOT increased several times after 12 sites upgraded from TL16RE 0.5 to TL18SPRE 0.3 3 days later  </vt:lpstr>
      <vt:lpstr>Backup </vt:lpstr>
      <vt:lpstr>Customer Name: Case 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2014-02-20T12:44:48Z</dcterms:created>
  <dcterms:modified xsi:type="dcterms:W3CDTF">2019-01-18T03:30:16Z</dcterms:modified>
</cp:coreProperties>
</file>