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diagrams/data1.xml" ContentType="application/vnd.openxmlformats-officedocument.drawingml.diagramData+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7.xml" ContentType="application/vnd.openxmlformats-officedocument.presentationml.slideLayout+xml"/>
  <Override PartName="/ppt/theme/theme1.xml" ContentType="application/vnd.openxmlformats-officedocument.theme+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49" r:id="rId1"/>
  </p:sldMasterIdLst>
  <p:sldIdLst>
    <p:sldId id="256" r:id="rId2"/>
    <p:sldId id="277" r:id="rId3"/>
    <p:sldId id="276" r:id="rId4"/>
    <p:sldId id="257" r:id="rId5"/>
    <p:sldId id="260" r:id="rId6"/>
    <p:sldId id="279" r:id="rId7"/>
    <p:sldId id="261" r:id="rId8"/>
    <p:sldId id="263" r:id="rId9"/>
    <p:sldId id="264" r:id="rId10"/>
    <p:sldId id="265" r:id="rId11"/>
    <p:sldId id="266" r:id="rId12"/>
    <p:sldId id="284" r:id="rId13"/>
    <p:sldId id="267" r:id="rId14"/>
    <p:sldId id="268" r:id="rId15"/>
    <p:sldId id="270" r:id="rId16"/>
    <p:sldId id="271" r:id="rId17"/>
    <p:sldId id="307" r:id="rId18"/>
    <p:sldId id="285" r:id="rId19"/>
    <p:sldId id="308" r:id="rId20"/>
    <p:sldId id="283" r:id="rId21"/>
    <p:sldId id="282"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等深淺樣式 2 - 輔色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8" d="100"/>
          <a:sy n="68" d="100"/>
        </p:scale>
        <p:origin x="73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ustomXml" Target="../customXml/item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28" Type="http://schemas.openxmlformats.org/officeDocument/2006/relationships/customXml" Target="../customXml/item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customXml" Target="../customXml/item1.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D742D94-A4CD-4DC7-AE1A-BB669231CBDD}" type="doc">
      <dgm:prSet loTypeId="urn:microsoft.com/office/officeart/2005/8/layout/orgChart1" loCatId="hierarchy" qsTypeId="urn:microsoft.com/office/officeart/2005/8/quickstyle/simple1" qsCatId="simple" csTypeId="urn:microsoft.com/office/officeart/2005/8/colors/colorful2" csCatId="colorful" phldr="1"/>
      <dgm:spPr/>
      <dgm:t>
        <a:bodyPr/>
        <a:lstStyle/>
        <a:p>
          <a:endParaRPr lang="zh-TW" altLang="en-US"/>
        </a:p>
      </dgm:t>
    </dgm:pt>
    <dgm:pt modelId="{F606EE76-65D4-4F92-8AE6-4BFFEC74F12A}">
      <dgm:prSet phldrT="[文字]" custT="1"/>
      <dgm:spPr/>
      <dgm:t>
        <a:bodyPr/>
        <a:lstStyle/>
        <a:p>
          <a:r>
            <a:rPr lang="en-US" altLang="zh-TW" sz="2400" dirty="0"/>
            <a:t>Arguments</a:t>
          </a:r>
          <a:endParaRPr lang="zh-TW" altLang="en-US" sz="2400" dirty="0"/>
        </a:p>
      </dgm:t>
    </dgm:pt>
    <dgm:pt modelId="{EA3C4786-74B0-4341-AF23-F486969FC2EB}" type="parTrans" cxnId="{8B73919F-844D-4E9C-97A5-B8CF4295BF87}">
      <dgm:prSet/>
      <dgm:spPr/>
      <dgm:t>
        <a:bodyPr/>
        <a:lstStyle/>
        <a:p>
          <a:endParaRPr lang="zh-TW" altLang="en-US" sz="2400"/>
        </a:p>
      </dgm:t>
    </dgm:pt>
    <dgm:pt modelId="{678BF6A4-038F-45FC-91FA-1D3A4CC407FB}" type="sibTrans" cxnId="{8B73919F-844D-4E9C-97A5-B8CF4295BF87}">
      <dgm:prSet/>
      <dgm:spPr/>
      <dgm:t>
        <a:bodyPr/>
        <a:lstStyle/>
        <a:p>
          <a:endParaRPr lang="zh-TW" altLang="en-US" sz="2400"/>
        </a:p>
      </dgm:t>
    </dgm:pt>
    <dgm:pt modelId="{B0A26140-0052-40B6-A931-21B41AECA556}">
      <dgm:prSet phldrT="[文字]" custT="1"/>
      <dgm:spPr/>
      <dgm:t>
        <a:bodyPr/>
        <a:lstStyle/>
        <a:p>
          <a:r>
            <a:rPr lang="en-US" altLang="zh-TW" sz="2400" dirty="0"/>
            <a:t>Induction</a:t>
          </a:r>
          <a:endParaRPr lang="zh-TW" altLang="en-US" sz="2400" dirty="0"/>
        </a:p>
      </dgm:t>
    </dgm:pt>
    <dgm:pt modelId="{E141840B-677C-48BE-BDA4-A2A788D58DFC}" type="parTrans" cxnId="{9CD6F842-3B5C-4427-BE6F-C007CBA45100}">
      <dgm:prSet/>
      <dgm:spPr/>
      <dgm:t>
        <a:bodyPr/>
        <a:lstStyle/>
        <a:p>
          <a:endParaRPr lang="zh-TW" altLang="en-US" sz="2400"/>
        </a:p>
      </dgm:t>
    </dgm:pt>
    <dgm:pt modelId="{90B68709-7F51-44AC-9E29-9A07BD9CA0F8}" type="sibTrans" cxnId="{9CD6F842-3B5C-4427-BE6F-C007CBA45100}">
      <dgm:prSet/>
      <dgm:spPr/>
      <dgm:t>
        <a:bodyPr/>
        <a:lstStyle/>
        <a:p>
          <a:endParaRPr lang="zh-TW" altLang="en-US" sz="2400"/>
        </a:p>
      </dgm:t>
    </dgm:pt>
    <dgm:pt modelId="{5039D6B2-978F-4B1D-9AC8-C2EF7CDF815A}">
      <dgm:prSet phldrT="[文字]" custT="1"/>
      <dgm:spPr/>
      <dgm:t>
        <a:bodyPr/>
        <a:lstStyle/>
        <a:p>
          <a:r>
            <a:rPr lang="en-US" altLang="zh-TW" sz="2400" dirty="0"/>
            <a:t>Deduction</a:t>
          </a:r>
          <a:endParaRPr lang="zh-TW" altLang="en-US" sz="2400" dirty="0"/>
        </a:p>
      </dgm:t>
    </dgm:pt>
    <dgm:pt modelId="{77E7512E-6CEF-4A26-BF41-C960501708D1}" type="sibTrans" cxnId="{4D670ACD-5FEE-40FC-B41E-CA204689CC2C}">
      <dgm:prSet/>
      <dgm:spPr/>
      <dgm:t>
        <a:bodyPr/>
        <a:lstStyle/>
        <a:p>
          <a:endParaRPr lang="zh-TW" altLang="en-US" sz="2400"/>
        </a:p>
      </dgm:t>
    </dgm:pt>
    <dgm:pt modelId="{37F53B23-9F75-4366-8F49-6FFECB80642B}" type="parTrans" cxnId="{4D670ACD-5FEE-40FC-B41E-CA204689CC2C}">
      <dgm:prSet/>
      <dgm:spPr/>
      <dgm:t>
        <a:bodyPr/>
        <a:lstStyle/>
        <a:p>
          <a:endParaRPr lang="zh-TW" altLang="en-US" sz="2400"/>
        </a:p>
      </dgm:t>
    </dgm:pt>
    <dgm:pt modelId="{5712D945-8E8E-4580-A062-CBE8DFE65F9A}">
      <dgm:prSet custT="1"/>
      <dgm:spPr/>
      <dgm:t>
        <a:bodyPr/>
        <a:lstStyle/>
        <a:p>
          <a:r>
            <a:rPr lang="en-US" altLang="zh-TW" sz="2400" dirty="0"/>
            <a:t>Common Patterns</a:t>
          </a:r>
          <a:endParaRPr lang="zh-TW" altLang="en-US" sz="2400" dirty="0"/>
        </a:p>
      </dgm:t>
    </dgm:pt>
    <dgm:pt modelId="{ABDD66BA-584B-4F47-AF9A-1FAAECE4D24E}" type="parTrans" cxnId="{FE22FF35-858D-43D9-BB71-D1F18121776A}">
      <dgm:prSet/>
      <dgm:spPr/>
      <dgm:t>
        <a:bodyPr/>
        <a:lstStyle/>
        <a:p>
          <a:endParaRPr lang="zh-TW" altLang="en-US" sz="2400"/>
        </a:p>
      </dgm:t>
    </dgm:pt>
    <dgm:pt modelId="{887691BB-9F4F-48B1-97DB-84B95C023D73}" type="sibTrans" cxnId="{FE22FF35-858D-43D9-BB71-D1F18121776A}">
      <dgm:prSet/>
      <dgm:spPr/>
      <dgm:t>
        <a:bodyPr/>
        <a:lstStyle/>
        <a:p>
          <a:endParaRPr lang="zh-TW" altLang="en-US" sz="2400"/>
        </a:p>
      </dgm:t>
    </dgm:pt>
    <dgm:pt modelId="{E4A0968F-DE35-43A7-9311-D1ACDA7BE31A}">
      <dgm:prSet custT="1"/>
      <dgm:spPr/>
      <dgm:t>
        <a:bodyPr/>
        <a:lstStyle/>
        <a:p>
          <a:r>
            <a:rPr lang="en-US" altLang="zh-TW" sz="2400" dirty="0"/>
            <a:t>Common Patterns</a:t>
          </a:r>
          <a:endParaRPr lang="zh-TW" altLang="en-US" sz="2400" dirty="0"/>
        </a:p>
      </dgm:t>
    </dgm:pt>
    <dgm:pt modelId="{C9FCE0DD-E5E9-4F80-A91B-3296D6C332DA}" type="parTrans" cxnId="{2B470F52-FDB6-440C-8B19-E2B79DB71ADB}">
      <dgm:prSet/>
      <dgm:spPr/>
      <dgm:t>
        <a:bodyPr/>
        <a:lstStyle/>
        <a:p>
          <a:endParaRPr lang="zh-TW" altLang="en-US"/>
        </a:p>
      </dgm:t>
    </dgm:pt>
    <dgm:pt modelId="{C72D5242-8E95-471D-B403-4BBF520A338E}" type="sibTrans" cxnId="{2B470F52-FDB6-440C-8B19-E2B79DB71ADB}">
      <dgm:prSet/>
      <dgm:spPr/>
      <dgm:t>
        <a:bodyPr/>
        <a:lstStyle/>
        <a:p>
          <a:endParaRPr lang="zh-TW" altLang="en-US"/>
        </a:p>
      </dgm:t>
    </dgm:pt>
    <dgm:pt modelId="{159BF608-511E-479F-8643-5B981AB884EF}">
      <dgm:prSet custT="1"/>
      <dgm:spPr/>
      <dgm:t>
        <a:bodyPr/>
        <a:lstStyle/>
        <a:p>
          <a:r>
            <a:rPr lang="en-US" altLang="zh-TW" sz="2400" dirty="0"/>
            <a:t>Deductive Validity</a:t>
          </a:r>
          <a:endParaRPr lang="zh-TW" altLang="en-US" sz="2400" dirty="0"/>
        </a:p>
      </dgm:t>
    </dgm:pt>
    <dgm:pt modelId="{90199C5F-4DE3-4C38-B1CA-C170EA42D1E1}" type="parTrans" cxnId="{2FF6461A-3CAD-496B-AC01-3681399817C7}">
      <dgm:prSet/>
      <dgm:spPr/>
      <dgm:t>
        <a:bodyPr/>
        <a:lstStyle/>
        <a:p>
          <a:endParaRPr lang="zh-TW" altLang="en-US"/>
        </a:p>
      </dgm:t>
    </dgm:pt>
    <dgm:pt modelId="{5C83ADE0-DE6B-414B-B9F8-9BE2C503EA05}" type="sibTrans" cxnId="{2FF6461A-3CAD-496B-AC01-3681399817C7}">
      <dgm:prSet/>
      <dgm:spPr/>
      <dgm:t>
        <a:bodyPr/>
        <a:lstStyle/>
        <a:p>
          <a:endParaRPr lang="zh-TW" altLang="en-US"/>
        </a:p>
      </dgm:t>
    </dgm:pt>
    <dgm:pt modelId="{C78AF1AC-E9E9-4607-B982-BC943022F781}">
      <dgm:prSet custT="1"/>
      <dgm:spPr/>
      <dgm:t>
        <a:bodyPr/>
        <a:lstStyle/>
        <a:p>
          <a:r>
            <a:rPr lang="en-US" altLang="zh-TW" sz="2400" dirty="0"/>
            <a:t>Inductive Strength</a:t>
          </a:r>
          <a:endParaRPr lang="zh-TW" altLang="en-US" sz="2400" dirty="0"/>
        </a:p>
      </dgm:t>
    </dgm:pt>
    <dgm:pt modelId="{A800240B-7C58-44A9-99DE-F6A15B823AB0}" type="parTrans" cxnId="{04D9ADCD-4354-4FEF-9D5B-73FFF8DA2FB9}">
      <dgm:prSet/>
      <dgm:spPr/>
      <dgm:t>
        <a:bodyPr/>
        <a:lstStyle/>
        <a:p>
          <a:endParaRPr lang="zh-TW" altLang="en-US"/>
        </a:p>
      </dgm:t>
    </dgm:pt>
    <dgm:pt modelId="{35729186-F09D-4A1A-95AF-C9778D025D11}" type="sibTrans" cxnId="{04D9ADCD-4354-4FEF-9D5B-73FFF8DA2FB9}">
      <dgm:prSet/>
      <dgm:spPr/>
      <dgm:t>
        <a:bodyPr/>
        <a:lstStyle/>
        <a:p>
          <a:endParaRPr lang="zh-TW" altLang="en-US"/>
        </a:p>
      </dgm:t>
    </dgm:pt>
    <dgm:pt modelId="{362BFB1C-1004-4572-873B-2B3CD5E11C2B}" type="pres">
      <dgm:prSet presAssocID="{7D742D94-A4CD-4DC7-AE1A-BB669231CBDD}" presName="hierChild1" presStyleCnt="0">
        <dgm:presLayoutVars>
          <dgm:orgChart val="1"/>
          <dgm:chPref val="1"/>
          <dgm:dir/>
          <dgm:animOne val="branch"/>
          <dgm:animLvl val="lvl"/>
          <dgm:resizeHandles/>
        </dgm:presLayoutVars>
      </dgm:prSet>
      <dgm:spPr/>
    </dgm:pt>
    <dgm:pt modelId="{7734A7F1-0330-41A1-B65C-5389055986E1}" type="pres">
      <dgm:prSet presAssocID="{F606EE76-65D4-4F92-8AE6-4BFFEC74F12A}" presName="hierRoot1" presStyleCnt="0">
        <dgm:presLayoutVars>
          <dgm:hierBranch val="init"/>
        </dgm:presLayoutVars>
      </dgm:prSet>
      <dgm:spPr/>
    </dgm:pt>
    <dgm:pt modelId="{664E58E1-B925-4BF1-A96F-7F98B48FE808}" type="pres">
      <dgm:prSet presAssocID="{F606EE76-65D4-4F92-8AE6-4BFFEC74F12A}" presName="rootComposite1" presStyleCnt="0"/>
      <dgm:spPr/>
    </dgm:pt>
    <dgm:pt modelId="{9F3470E5-8F9D-4F35-91FB-DF4A3CB2444D}" type="pres">
      <dgm:prSet presAssocID="{F606EE76-65D4-4F92-8AE6-4BFFEC74F12A}" presName="rootText1" presStyleLbl="node0" presStyleIdx="0" presStyleCnt="1">
        <dgm:presLayoutVars>
          <dgm:chPref val="3"/>
        </dgm:presLayoutVars>
      </dgm:prSet>
      <dgm:spPr/>
    </dgm:pt>
    <dgm:pt modelId="{2FE5FE9D-F1A5-4530-B9D6-E9B062C4E96C}" type="pres">
      <dgm:prSet presAssocID="{F606EE76-65D4-4F92-8AE6-4BFFEC74F12A}" presName="rootConnector1" presStyleLbl="node1" presStyleIdx="0" presStyleCnt="0"/>
      <dgm:spPr/>
    </dgm:pt>
    <dgm:pt modelId="{B2DF5FB7-7894-403C-8CCB-D0C82746404B}" type="pres">
      <dgm:prSet presAssocID="{F606EE76-65D4-4F92-8AE6-4BFFEC74F12A}" presName="hierChild2" presStyleCnt="0"/>
      <dgm:spPr/>
    </dgm:pt>
    <dgm:pt modelId="{2D494290-B4B4-4587-AFB0-AE3807803E71}" type="pres">
      <dgm:prSet presAssocID="{37F53B23-9F75-4366-8F49-6FFECB80642B}" presName="Name37" presStyleLbl="parChTrans1D2" presStyleIdx="0" presStyleCnt="2"/>
      <dgm:spPr/>
    </dgm:pt>
    <dgm:pt modelId="{F580D668-4661-4493-8E88-52F3263C37E2}" type="pres">
      <dgm:prSet presAssocID="{5039D6B2-978F-4B1D-9AC8-C2EF7CDF815A}" presName="hierRoot2" presStyleCnt="0">
        <dgm:presLayoutVars>
          <dgm:hierBranch val="l"/>
        </dgm:presLayoutVars>
      </dgm:prSet>
      <dgm:spPr/>
    </dgm:pt>
    <dgm:pt modelId="{B2900A31-7A17-473D-99FC-B52694067A52}" type="pres">
      <dgm:prSet presAssocID="{5039D6B2-978F-4B1D-9AC8-C2EF7CDF815A}" presName="rootComposite" presStyleCnt="0"/>
      <dgm:spPr/>
    </dgm:pt>
    <dgm:pt modelId="{849500FD-C983-471B-B09B-9E077238AD36}" type="pres">
      <dgm:prSet presAssocID="{5039D6B2-978F-4B1D-9AC8-C2EF7CDF815A}" presName="rootText" presStyleLbl="node2" presStyleIdx="0" presStyleCnt="2">
        <dgm:presLayoutVars>
          <dgm:chPref val="3"/>
        </dgm:presLayoutVars>
      </dgm:prSet>
      <dgm:spPr/>
    </dgm:pt>
    <dgm:pt modelId="{B06DF241-0142-4ABB-AD32-5BFBEB73547B}" type="pres">
      <dgm:prSet presAssocID="{5039D6B2-978F-4B1D-9AC8-C2EF7CDF815A}" presName="rootConnector" presStyleLbl="node2" presStyleIdx="0" presStyleCnt="2"/>
      <dgm:spPr/>
    </dgm:pt>
    <dgm:pt modelId="{4105006F-287B-4FF0-B310-62CC5FE84DD8}" type="pres">
      <dgm:prSet presAssocID="{5039D6B2-978F-4B1D-9AC8-C2EF7CDF815A}" presName="hierChild4" presStyleCnt="0"/>
      <dgm:spPr/>
    </dgm:pt>
    <dgm:pt modelId="{839B05E5-8071-4ABA-A81A-712422C4FB1C}" type="pres">
      <dgm:prSet presAssocID="{ABDD66BA-584B-4F47-AF9A-1FAAECE4D24E}" presName="Name50" presStyleLbl="parChTrans1D3" presStyleIdx="0" presStyleCnt="4"/>
      <dgm:spPr/>
    </dgm:pt>
    <dgm:pt modelId="{BCF25DE9-BDA2-404C-966F-029118D72CF1}" type="pres">
      <dgm:prSet presAssocID="{5712D945-8E8E-4580-A062-CBE8DFE65F9A}" presName="hierRoot2" presStyleCnt="0">
        <dgm:presLayoutVars>
          <dgm:hierBranch val="hang"/>
        </dgm:presLayoutVars>
      </dgm:prSet>
      <dgm:spPr/>
    </dgm:pt>
    <dgm:pt modelId="{E7E5745A-4CDA-489E-8BC6-18AFD4A796F9}" type="pres">
      <dgm:prSet presAssocID="{5712D945-8E8E-4580-A062-CBE8DFE65F9A}" presName="rootComposite" presStyleCnt="0"/>
      <dgm:spPr/>
    </dgm:pt>
    <dgm:pt modelId="{C9F873A1-908C-46E1-AEBA-95217FA71522}" type="pres">
      <dgm:prSet presAssocID="{5712D945-8E8E-4580-A062-CBE8DFE65F9A}" presName="rootText" presStyleLbl="node3" presStyleIdx="0" presStyleCnt="4">
        <dgm:presLayoutVars>
          <dgm:chPref val="3"/>
        </dgm:presLayoutVars>
      </dgm:prSet>
      <dgm:spPr/>
    </dgm:pt>
    <dgm:pt modelId="{9981AFBE-9943-4850-8196-F474FD5E389A}" type="pres">
      <dgm:prSet presAssocID="{5712D945-8E8E-4580-A062-CBE8DFE65F9A}" presName="rootConnector" presStyleLbl="node3" presStyleIdx="0" presStyleCnt="4"/>
      <dgm:spPr/>
    </dgm:pt>
    <dgm:pt modelId="{F196AF19-1E37-4F89-A3BA-24128EFD7A13}" type="pres">
      <dgm:prSet presAssocID="{5712D945-8E8E-4580-A062-CBE8DFE65F9A}" presName="hierChild4" presStyleCnt="0"/>
      <dgm:spPr/>
    </dgm:pt>
    <dgm:pt modelId="{1EB9722C-3FFF-40BD-9AC3-6E4D43C3C48F}" type="pres">
      <dgm:prSet presAssocID="{5712D945-8E8E-4580-A062-CBE8DFE65F9A}" presName="hierChild5" presStyleCnt="0"/>
      <dgm:spPr/>
    </dgm:pt>
    <dgm:pt modelId="{643DFADC-918F-457B-BF42-FF83A25EC3EA}" type="pres">
      <dgm:prSet presAssocID="{90199C5F-4DE3-4C38-B1CA-C170EA42D1E1}" presName="Name50" presStyleLbl="parChTrans1D3" presStyleIdx="1" presStyleCnt="4"/>
      <dgm:spPr/>
    </dgm:pt>
    <dgm:pt modelId="{F52287F5-2DEC-4496-8460-4D94ADEA49FF}" type="pres">
      <dgm:prSet presAssocID="{159BF608-511E-479F-8643-5B981AB884EF}" presName="hierRoot2" presStyleCnt="0">
        <dgm:presLayoutVars>
          <dgm:hierBranch val="init"/>
        </dgm:presLayoutVars>
      </dgm:prSet>
      <dgm:spPr/>
    </dgm:pt>
    <dgm:pt modelId="{E5DB7D8C-0398-46C6-B6C7-7FF0447243D8}" type="pres">
      <dgm:prSet presAssocID="{159BF608-511E-479F-8643-5B981AB884EF}" presName="rootComposite" presStyleCnt="0"/>
      <dgm:spPr/>
    </dgm:pt>
    <dgm:pt modelId="{8C45A153-D8D2-4BB0-AEBC-67585D8873AE}" type="pres">
      <dgm:prSet presAssocID="{159BF608-511E-479F-8643-5B981AB884EF}" presName="rootText" presStyleLbl="node3" presStyleIdx="1" presStyleCnt="4">
        <dgm:presLayoutVars>
          <dgm:chPref val="3"/>
        </dgm:presLayoutVars>
      </dgm:prSet>
      <dgm:spPr/>
    </dgm:pt>
    <dgm:pt modelId="{18F2532D-840B-478E-8DAF-1A086A174F06}" type="pres">
      <dgm:prSet presAssocID="{159BF608-511E-479F-8643-5B981AB884EF}" presName="rootConnector" presStyleLbl="node3" presStyleIdx="1" presStyleCnt="4"/>
      <dgm:spPr/>
    </dgm:pt>
    <dgm:pt modelId="{EC66EEE5-3626-48AA-9844-FBD048DD7251}" type="pres">
      <dgm:prSet presAssocID="{159BF608-511E-479F-8643-5B981AB884EF}" presName="hierChild4" presStyleCnt="0"/>
      <dgm:spPr/>
    </dgm:pt>
    <dgm:pt modelId="{311B5D91-3BCB-46FC-96E7-710ABEC6B85D}" type="pres">
      <dgm:prSet presAssocID="{159BF608-511E-479F-8643-5B981AB884EF}" presName="hierChild5" presStyleCnt="0"/>
      <dgm:spPr/>
    </dgm:pt>
    <dgm:pt modelId="{D104E068-4843-41A9-A8F0-E97E790F88EC}" type="pres">
      <dgm:prSet presAssocID="{5039D6B2-978F-4B1D-9AC8-C2EF7CDF815A}" presName="hierChild5" presStyleCnt="0"/>
      <dgm:spPr/>
    </dgm:pt>
    <dgm:pt modelId="{0BEEEA84-BA25-4AD9-923E-E78690F866E2}" type="pres">
      <dgm:prSet presAssocID="{E141840B-677C-48BE-BDA4-A2A788D58DFC}" presName="Name37" presStyleLbl="parChTrans1D2" presStyleIdx="1" presStyleCnt="2"/>
      <dgm:spPr/>
    </dgm:pt>
    <dgm:pt modelId="{85DF6C4F-8574-4299-8F4C-7A8C8AB3BEA0}" type="pres">
      <dgm:prSet presAssocID="{B0A26140-0052-40B6-A931-21B41AECA556}" presName="hierRoot2" presStyleCnt="0">
        <dgm:presLayoutVars>
          <dgm:hierBranch val="r"/>
        </dgm:presLayoutVars>
      </dgm:prSet>
      <dgm:spPr/>
    </dgm:pt>
    <dgm:pt modelId="{000379F4-7A10-40EE-B900-ADC7CC6E6D07}" type="pres">
      <dgm:prSet presAssocID="{B0A26140-0052-40B6-A931-21B41AECA556}" presName="rootComposite" presStyleCnt="0"/>
      <dgm:spPr/>
    </dgm:pt>
    <dgm:pt modelId="{CE5E7C46-19E8-4F81-B023-FAC3B926AB6C}" type="pres">
      <dgm:prSet presAssocID="{B0A26140-0052-40B6-A931-21B41AECA556}" presName="rootText" presStyleLbl="node2" presStyleIdx="1" presStyleCnt="2">
        <dgm:presLayoutVars>
          <dgm:chPref val="3"/>
        </dgm:presLayoutVars>
      </dgm:prSet>
      <dgm:spPr/>
    </dgm:pt>
    <dgm:pt modelId="{EA2A9F4F-1AFE-4720-97BB-B08A89E0EE95}" type="pres">
      <dgm:prSet presAssocID="{B0A26140-0052-40B6-A931-21B41AECA556}" presName="rootConnector" presStyleLbl="node2" presStyleIdx="1" presStyleCnt="2"/>
      <dgm:spPr/>
    </dgm:pt>
    <dgm:pt modelId="{C1E7CDE6-CF69-42B6-BE28-1410220BD6B7}" type="pres">
      <dgm:prSet presAssocID="{B0A26140-0052-40B6-A931-21B41AECA556}" presName="hierChild4" presStyleCnt="0"/>
      <dgm:spPr/>
    </dgm:pt>
    <dgm:pt modelId="{E7A3E661-3219-42C6-8876-E44DCFBC89E7}" type="pres">
      <dgm:prSet presAssocID="{C9FCE0DD-E5E9-4F80-A91B-3296D6C332DA}" presName="Name50" presStyleLbl="parChTrans1D3" presStyleIdx="2" presStyleCnt="4"/>
      <dgm:spPr/>
    </dgm:pt>
    <dgm:pt modelId="{51D26FC2-8718-4747-99C4-D97D783AF3BF}" type="pres">
      <dgm:prSet presAssocID="{E4A0968F-DE35-43A7-9311-D1ACDA7BE31A}" presName="hierRoot2" presStyleCnt="0">
        <dgm:presLayoutVars>
          <dgm:hierBranch val="l"/>
        </dgm:presLayoutVars>
      </dgm:prSet>
      <dgm:spPr/>
    </dgm:pt>
    <dgm:pt modelId="{A21D3011-F29C-4167-82D4-76F773BF7DCA}" type="pres">
      <dgm:prSet presAssocID="{E4A0968F-DE35-43A7-9311-D1ACDA7BE31A}" presName="rootComposite" presStyleCnt="0"/>
      <dgm:spPr/>
    </dgm:pt>
    <dgm:pt modelId="{0E654591-83B1-4127-95F9-B4FC817E3EF8}" type="pres">
      <dgm:prSet presAssocID="{E4A0968F-DE35-43A7-9311-D1ACDA7BE31A}" presName="rootText" presStyleLbl="node3" presStyleIdx="2" presStyleCnt="4">
        <dgm:presLayoutVars>
          <dgm:chPref val="3"/>
        </dgm:presLayoutVars>
      </dgm:prSet>
      <dgm:spPr/>
    </dgm:pt>
    <dgm:pt modelId="{70583536-E8ED-4B5C-951C-E23CD5A98384}" type="pres">
      <dgm:prSet presAssocID="{E4A0968F-DE35-43A7-9311-D1ACDA7BE31A}" presName="rootConnector" presStyleLbl="node3" presStyleIdx="2" presStyleCnt="4"/>
      <dgm:spPr/>
    </dgm:pt>
    <dgm:pt modelId="{663C3549-8F94-4A4A-AC9C-2122F761EEF2}" type="pres">
      <dgm:prSet presAssocID="{E4A0968F-DE35-43A7-9311-D1ACDA7BE31A}" presName="hierChild4" presStyleCnt="0"/>
      <dgm:spPr/>
    </dgm:pt>
    <dgm:pt modelId="{98240A51-1E60-4C03-9F45-FA5F3D6A0643}" type="pres">
      <dgm:prSet presAssocID="{E4A0968F-DE35-43A7-9311-D1ACDA7BE31A}" presName="hierChild5" presStyleCnt="0"/>
      <dgm:spPr/>
    </dgm:pt>
    <dgm:pt modelId="{35C179C7-AB3C-4E23-A665-3A4A2636EB2D}" type="pres">
      <dgm:prSet presAssocID="{A800240B-7C58-44A9-99DE-F6A15B823AB0}" presName="Name50" presStyleLbl="parChTrans1D3" presStyleIdx="3" presStyleCnt="4"/>
      <dgm:spPr/>
    </dgm:pt>
    <dgm:pt modelId="{715AC9B1-039E-4D95-94F7-DD340CEB7830}" type="pres">
      <dgm:prSet presAssocID="{C78AF1AC-E9E9-4607-B982-BC943022F781}" presName="hierRoot2" presStyleCnt="0">
        <dgm:presLayoutVars>
          <dgm:hierBranch val="init"/>
        </dgm:presLayoutVars>
      </dgm:prSet>
      <dgm:spPr/>
    </dgm:pt>
    <dgm:pt modelId="{E2C8B826-B2FA-4EEA-A6CE-988B115A6626}" type="pres">
      <dgm:prSet presAssocID="{C78AF1AC-E9E9-4607-B982-BC943022F781}" presName="rootComposite" presStyleCnt="0"/>
      <dgm:spPr/>
    </dgm:pt>
    <dgm:pt modelId="{DB998086-5FE2-4D69-A0BE-25866E647B6E}" type="pres">
      <dgm:prSet presAssocID="{C78AF1AC-E9E9-4607-B982-BC943022F781}" presName="rootText" presStyleLbl="node3" presStyleIdx="3" presStyleCnt="4">
        <dgm:presLayoutVars>
          <dgm:chPref val="3"/>
        </dgm:presLayoutVars>
      </dgm:prSet>
      <dgm:spPr/>
    </dgm:pt>
    <dgm:pt modelId="{0005B88F-7A21-41F7-A76F-0A082F095FC3}" type="pres">
      <dgm:prSet presAssocID="{C78AF1AC-E9E9-4607-B982-BC943022F781}" presName="rootConnector" presStyleLbl="node3" presStyleIdx="3" presStyleCnt="4"/>
      <dgm:spPr/>
    </dgm:pt>
    <dgm:pt modelId="{0DB8100D-02B6-4891-A1F9-73D7904F1CE4}" type="pres">
      <dgm:prSet presAssocID="{C78AF1AC-E9E9-4607-B982-BC943022F781}" presName="hierChild4" presStyleCnt="0"/>
      <dgm:spPr/>
    </dgm:pt>
    <dgm:pt modelId="{4428E7A0-5578-4A3B-95B5-415FB6E28908}" type="pres">
      <dgm:prSet presAssocID="{C78AF1AC-E9E9-4607-B982-BC943022F781}" presName="hierChild5" presStyleCnt="0"/>
      <dgm:spPr/>
    </dgm:pt>
    <dgm:pt modelId="{3B9459D0-2777-4E78-BB9E-5385F0CEA395}" type="pres">
      <dgm:prSet presAssocID="{B0A26140-0052-40B6-A931-21B41AECA556}" presName="hierChild5" presStyleCnt="0"/>
      <dgm:spPr/>
    </dgm:pt>
    <dgm:pt modelId="{D8431D59-0173-4EC1-9FFB-4A27D9EEB777}" type="pres">
      <dgm:prSet presAssocID="{F606EE76-65D4-4F92-8AE6-4BFFEC74F12A}" presName="hierChild3" presStyleCnt="0"/>
      <dgm:spPr/>
    </dgm:pt>
  </dgm:ptLst>
  <dgm:cxnLst>
    <dgm:cxn modelId="{7527AA07-CA65-4B70-A1E8-C37E22C3BE1B}" type="presOf" srcId="{E4A0968F-DE35-43A7-9311-D1ACDA7BE31A}" destId="{0E654591-83B1-4127-95F9-B4FC817E3EF8}" srcOrd="0" destOrd="0" presId="urn:microsoft.com/office/officeart/2005/8/layout/orgChart1"/>
    <dgm:cxn modelId="{2FF6461A-3CAD-496B-AC01-3681399817C7}" srcId="{5039D6B2-978F-4B1D-9AC8-C2EF7CDF815A}" destId="{159BF608-511E-479F-8643-5B981AB884EF}" srcOrd="1" destOrd="0" parTransId="{90199C5F-4DE3-4C38-B1CA-C170EA42D1E1}" sibTransId="{5C83ADE0-DE6B-414B-B9F8-9BE2C503EA05}"/>
    <dgm:cxn modelId="{B4E4552E-654E-4E74-80C1-9771D6486550}" type="presOf" srcId="{5712D945-8E8E-4580-A062-CBE8DFE65F9A}" destId="{9981AFBE-9943-4850-8196-F474FD5E389A}" srcOrd="1" destOrd="0" presId="urn:microsoft.com/office/officeart/2005/8/layout/orgChart1"/>
    <dgm:cxn modelId="{A31ADD30-B3AE-4DE7-B3D0-E18CA4A9E98D}" type="presOf" srcId="{159BF608-511E-479F-8643-5B981AB884EF}" destId="{8C45A153-D8D2-4BB0-AEBC-67585D8873AE}" srcOrd="0" destOrd="0" presId="urn:microsoft.com/office/officeart/2005/8/layout/orgChart1"/>
    <dgm:cxn modelId="{FE22FF35-858D-43D9-BB71-D1F18121776A}" srcId="{5039D6B2-978F-4B1D-9AC8-C2EF7CDF815A}" destId="{5712D945-8E8E-4580-A062-CBE8DFE65F9A}" srcOrd="0" destOrd="0" parTransId="{ABDD66BA-584B-4F47-AF9A-1FAAECE4D24E}" sibTransId="{887691BB-9F4F-48B1-97DB-84B95C023D73}"/>
    <dgm:cxn modelId="{B124683D-3EE6-4CD5-85C5-E4865A8DB0D4}" type="presOf" srcId="{C78AF1AC-E9E9-4607-B982-BC943022F781}" destId="{0005B88F-7A21-41F7-A76F-0A082F095FC3}" srcOrd="1" destOrd="0" presId="urn:microsoft.com/office/officeart/2005/8/layout/orgChart1"/>
    <dgm:cxn modelId="{9CD6F842-3B5C-4427-BE6F-C007CBA45100}" srcId="{F606EE76-65D4-4F92-8AE6-4BFFEC74F12A}" destId="{B0A26140-0052-40B6-A931-21B41AECA556}" srcOrd="1" destOrd="0" parTransId="{E141840B-677C-48BE-BDA4-A2A788D58DFC}" sibTransId="{90B68709-7F51-44AC-9E29-9A07BD9CA0F8}"/>
    <dgm:cxn modelId="{786B5B66-9461-4071-9BED-81483F118F54}" type="presOf" srcId="{5712D945-8E8E-4580-A062-CBE8DFE65F9A}" destId="{C9F873A1-908C-46E1-AEBA-95217FA71522}" srcOrd="0" destOrd="0" presId="urn:microsoft.com/office/officeart/2005/8/layout/orgChart1"/>
    <dgm:cxn modelId="{2B470F52-FDB6-440C-8B19-E2B79DB71ADB}" srcId="{B0A26140-0052-40B6-A931-21B41AECA556}" destId="{E4A0968F-DE35-43A7-9311-D1ACDA7BE31A}" srcOrd="0" destOrd="0" parTransId="{C9FCE0DD-E5E9-4F80-A91B-3296D6C332DA}" sibTransId="{C72D5242-8E95-471D-B403-4BBF520A338E}"/>
    <dgm:cxn modelId="{EAEF9D78-547D-4964-A92C-D299D7FA4CC3}" type="presOf" srcId="{5039D6B2-978F-4B1D-9AC8-C2EF7CDF815A}" destId="{B06DF241-0142-4ABB-AD32-5BFBEB73547B}" srcOrd="1" destOrd="0" presId="urn:microsoft.com/office/officeart/2005/8/layout/orgChart1"/>
    <dgm:cxn modelId="{B95F6482-535B-4D09-BF3A-17562409ABA9}" type="presOf" srcId="{F606EE76-65D4-4F92-8AE6-4BFFEC74F12A}" destId="{2FE5FE9D-F1A5-4530-B9D6-E9B062C4E96C}" srcOrd="1" destOrd="0" presId="urn:microsoft.com/office/officeart/2005/8/layout/orgChart1"/>
    <dgm:cxn modelId="{55DE1692-527E-47E2-967E-1066A17404EC}" type="presOf" srcId="{F606EE76-65D4-4F92-8AE6-4BFFEC74F12A}" destId="{9F3470E5-8F9D-4F35-91FB-DF4A3CB2444D}" srcOrd="0" destOrd="0" presId="urn:microsoft.com/office/officeart/2005/8/layout/orgChart1"/>
    <dgm:cxn modelId="{9ED9F29E-437B-44D7-9D6E-D09FB549A82C}" type="presOf" srcId="{5039D6B2-978F-4B1D-9AC8-C2EF7CDF815A}" destId="{849500FD-C983-471B-B09B-9E077238AD36}" srcOrd="0" destOrd="0" presId="urn:microsoft.com/office/officeart/2005/8/layout/orgChart1"/>
    <dgm:cxn modelId="{3771219F-52A2-4747-8074-6E00F0BA6E2B}" type="presOf" srcId="{159BF608-511E-479F-8643-5B981AB884EF}" destId="{18F2532D-840B-478E-8DAF-1A086A174F06}" srcOrd="1" destOrd="0" presId="urn:microsoft.com/office/officeart/2005/8/layout/orgChart1"/>
    <dgm:cxn modelId="{8B73919F-844D-4E9C-97A5-B8CF4295BF87}" srcId="{7D742D94-A4CD-4DC7-AE1A-BB669231CBDD}" destId="{F606EE76-65D4-4F92-8AE6-4BFFEC74F12A}" srcOrd="0" destOrd="0" parTransId="{EA3C4786-74B0-4341-AF23-F486969FC2EB}" sibTransId="{678BF6A4-038F-45FC-91FA-1D3A4CC407FB}"/>
    <dgm:cxn modelId="{4B5E06A3-3693-40FA-A5A9-3A417ACE1F6D}" type="presOf" srcId="{E141840B-677C-48BE-BDA4-A2A788D58DFC}" destId="{0BEEEA84-BA25-4AD9-923E-E78690F866E2}" srcOrd="0" destOrd="0" presId="urn:microsoft.com/office/officeart/2005/8/layout/orgChart1"/>
    <dgm:cxn modelId="{4A1816A8-3C60-43FD-A206-F766066BF83F}" type="presOf" srcId="{7D742D94-A4CD-4DC7-AE1A-BB669231CBDD}" destId="{362BFB1C-1004-4572-873B-2B3CD5E11C2B}" srcOrd="0" destOrd="0" presId="urn:microsoft.com/office/officeart/2005/8/layout/orgChart1"/>
    <dgm:cxn modelId="{E717F3AA-6211-4EF9-8EEE-D45C1FE346AD}" type="presOf" srcId="{37F53B23-9F75-4366-8F49-6FFECB80642B}" destId="{2D494290-B4B4-4587-AFB0-AE3807803E71}" srcOrd="0" destOrd="0" presId="urn:microsoft.com/office/officeart/2005/8/layout/orgChart1"/>
    <dgm:cxn modelId="{BF256FAD-66FB-4A7B-BF4D-014F75065360}" type="presOf" srcId="{C9FCE0DD-E5E9-4F80-A91B-3296D6C332DA}" destId="{E7A3E661-3219-42C6-8876-E44DCFBC89E7}" srcOrd="0" destOrd="0" presId="urn:microsoft.com/office/officeart/2005/8/layout/orgChart1"/>
    <dgm:cxn modelId="{4D670ACD-5FEE-40FC-B41E-CA204689CC2C}" srcId="{F606EE76-65D4-4F92-8AE6-4BFFEC74F12A}" destId="{5039D6B2-978F-4B1D-9AC8-C2EF7CDF815A}" srcOrd="0" destOrd="0" parTransId="{37F53B23-9F75-4366-8F49-6FFECB80642B}" sibTransId="{77E7512E-6CEF-4A26-BF41-C960501708D1}"/>
    <dgm:cxn modelId="{04D9ADCD-4354-4FEF-9D5B-73FFF8DA2FB9}" srcId="{B0A26140-0052-40B6-A931-21B41AECA556}" destId="{C78AF1AC-E9E9-4607-B982-BC943022F781}" srcOrd="1" destOrd="0" parTransId="{A800240B-7C58-44A9-99DE-F6A15B823AB0}" sibTransId="{35729186-F09D-4A1A-95AF-C9778D025D11}"/>
    <dgm:cxn modelId="{BB5D5BD7-5552-43FC-BAC2-DE7C565E72D3}" type="presOf" srcId="{ABDD66BA-584B-4F47-AF9A-1FAAECE4D24E}" destId="{839B05E5-8071-4ABA-A81A-712422C4FB1C}" srcOrd="0" destOrd="0" presId="urn:microsoft.com/office/officeart/2005/8/layout/orgChart1"/>
    <dgm:cxn modelId="{4FDAD2D7-CD10-4697-A663-76170A0BEB43}" type="presOf" srcId="{C78AF1AC-E9E9-4607-B982-BC943022F781}" destId="{DB998086-5FE2-4D69-A0BE-25866E647B6E}" srcOrd="0" destOrd="0" presId="urn:microsoft.com/office/officeart/2005/8/layout/orgChart1"/>
    <dgm:cxn modelId="{7A0336DC-AA1C-45C0-A1B7-AC83AB5512D8}" type="presOf" srcId="{B0A26140-0052-40B6-A931-21B41AECA556}" destId="{CE5E7C46-19E8-4F81-B023-FAC3B926AB6C}" srcOrd="0" destOrd="0" presId="urn:microsoft.com/office/officeart/2005/8/layout/orgChart1"/>
    <dgm:cxn modelId="{5EF181DD-3A46-42C2-A4D1-1B5DDFBD38D1}" type="presOf" srcId="{E4A0968F-DE35-43A7-9311-D1ACDA7BE31A}" destId="{70583536-E8ED-4B5C-951C-E23CD5A98384}" srcOrd="1" destOrd="0" presId="urn:microsoft.com/office/officeart/2005/8/layout/orgChart1"/>
    <dgm:cxn modelId="{FD72D0E4-D4A0-43F4-8C51-8CFAC61B2EF9}" type="presOf" srcId="{B0A26140-0052-40B6-A931-21B41AECA556}" destId="{EA2A9F4F-1AFE-4720-97BB-B08A89E0EE95}" srcOrd="1" destOrd="0" presId="urn:microsoft.com/office/officeart/2005/8/layout/orgChart1"/>
    <dgm:cxn modelId="{1F4372E5-46FC-4B21-8AF7-9ED392E8F81E}" type="presOf" srcId="{A800240B-7C58-44A9-99DE-F6A15B823AB0}" destId="{35C179C7-AB3C-4E23-A665-3A4A2636EB2D}" srcOrd="0" destOrd="0" presId="urn:microsoft.com/office/officeart/2005/8/layout/orgChart1"/>
    <dgm:cxn modelId="{D42F1DF6-1BBC-4C16-8F17-F2753B46BC78}" type="presOf" srcId="{90199C5F-4DE3-4C38-B1CA-C170EA42D1E1}" destId="{643DFADC-918F-457B-BF42-FF83A25EC3EA}" srcOrd="0" destOrd="0" presId="urn:microsoft.com/office/officeart/2005/8/layout/orgChart1"/>
    <dgm:cxn modelId="{F93BF474-EBAB-4BAC-819F-31A744A06EA7}" type="presParOf" srcId="{362BFB1C-1004-4572-873B-2B3CD5E11C2B}" destId="{7734A7F1-0330-41A1-B65C-5389055986E1}" srcOrd="0" destOrd="0" presId="urn:microsoft.com/office/officeart/2005/8/layout/orgChart1"/>
    <dgm:cxn modelId="{697DD728-A3F8-4B7A-9C30-60951205DD84}" type="presParOf" srcId="{7734A7F1-0330-41A1-B65C-5389055986E1}" destId="{664E58E1-B925-4BF1-A96F-7F98B48FE808}" srcOrd="0" destOrd="0" presId="urn:microsoft.com/office/officeart/2005/8/layout/orgChart1"/>
    <dgm:cxn modelId="{3DB82966-2D1E-41A4-8111-A5E45FDCAE5D}" type="presParOf" srcId="{664E58E1-B925-4BF1-A96F-7F98B48FE808}" destId="{9F3470E5-8F9D-4F35-91FB-DF4A3CB2444D}" srcOrd="0" destOrd="0" presId="urn:microsoft.com/office/officeart/2005/8/layout/orgChart1"/>
    <dgm:cxn modelId="{B73B6F79-4EC4-432A-9C6E-BACBF4437188}" type="presParOf" srcId="{664E58E1-B925-4BF1-A96F-7F98B48FE808}" destId="{2FE5FE9D-F1A5-4530-B9D6-E9B062C4E96C}" srcOrd="1" destOrd="0" presId="urn:microsoft.com/office/officeart/2005/8/layout/orgChart1"/>
    <dgm:cxn modelId="{A22E4704-FE3F-441E-A846-4ACD67948ED7}" type="presParOf" srcId="{7734A7F1-0330-41A1-B65C-5389055986E1}" destId="{B2DF5FB7-7894-403C-8CCB-D0C82746404B}" srcOrd="1" destOrd="0" presId="urn:microsoft.com/office/officeart/2005/8/layout/orgChart1"/>
    <dgm:cxn modelId="{A46236A7-BC84-4CEB-88F9-C1D46793F11F}" type="presParOf" srcId="{B2DF5FB7-7894-403C-8CCB-D0C82746404B}" destId="{2D494290-B4B4-4587-AFB0-AE3807803E71}" srcOrd="0" destOrd="0" presId="urn:microsoft.com/office/officeart/2005/8/layout/orgChart1"/>
    <dgm:cxn modelId="{E1BBE03F-D6B6-451D-9805-2713F90CCEEF}" type="presParOf" srcId="{B2DF5FB7-7894-403C-8CCB-D0C82746404B}" destId="{F580D668-4661-4493-8E88-52F3263C37E2}" srcOrd="1" destOrd="0" presId="urn:microsoft.com/office/officeart/2005/8/layout/orgChart1"/>
    <dgm:cxn modelId="{62C59FB6-8F6E-4901-8BE7-BC31342B258A}" type="presParOf" srcId="{F580D668-4661-4493-8E88-52F3263C37E2}" destId="{B2900A31-7A17-473D-99FC-B52694067A52}" srcOrd="0" destOrd="0" presId="urn:microsoft.com/office/officeart/2005/8/layout/orgChart1"/>
    <dgm:cxn modelId="{48D97F96-7FDE-499D-BF8B-1D7D169D2AC1}" type="presParOf" srcId="{B2900A31-7A17-473D-99FC-B52694067A52}" destId="{849500FD-C983-471B-B09B-9E077238AD36}" srcOrd="0" destOrd="0" presId="urn:microsoft.com/office/officeart/2005/8/layout/orgChart1"/>
    <dgm:cxn modelId="{4C5F429E-A273-4E36-9728-BF684D5B1A7F}" type="presParOf" srcId="{B2900A31-7A17-473D-99FC-B52694067A52}" destId="{B06DF241-0142-4ABB-AD32-5BFBEB73547B}" srcOrd="1" destOrd="0" presId="urn:microsoft.com/office/officeart/2005/8/layout/orgChart1"/>
    <dgm:cxn modelId="{2632C0CE-0146-4471-9D3E-47FE72DB6140}" type="presParOf" srcId="{F580D668-4661-4493-8E88-52F3263C37E2}" destId="{4105006F-287B-4FF0-B310-62CC5FE84DD8}" srcOrd="1" destOrd="0" presId="urn:microsoft.com/office/officeart/2005/8/layout/orgChart1"/>
    <dgm:cxn modelId="{3265C463-D9AC-4418-8649-7214F314531E}" type="presParOf" srcId="{4105006F-287B-4FF0-B310-62CC5FE84DD8}" destId="{839B05E5-8071-4ABA-A81A-712422C4FB1C}" srcOrd="0" destOrd="0" presId="urn:microsoft.com/office/officeart/2005/8/layout/orgChart1"/>
    <dgm:cxn modelId="{ED844B5C-F6FD-4CA5-B3BB-4F930A41CA2B}" type="presParOf" srcId="{4105006F-287B-4FF0-B310-62CC5FE84DD8}" destId="{BCF25DE9-BDA2-404C-966F-029118D72CF1}" srcOrd="1" destOrd="0" presId="urn:microsoft.com/office/officeart/2005/8/layout/orgChart1"/>
    <dgm:cxn modelId="{179D4F23-CD66-403C-90DB-E5CFEFAA6BF3}" type="presParOf" srcId="{BCF25DE9-BDA2-404C-966F-029118D72CF1}" destId="{E7E5745A-4CDA-489E-8BC6-18AFD4A796F9}" srcOrd="0" destOrd="0" presId="urn:microsoft.com/office/officeart/2005/8/layout/orgChart1"/>
    <dgm:cxn modelId="{28E6FB60-557A-419B-BB97-5E1230616285}" type="presParOf" srcId="{E7E5745A-4CDA-489E-8BC6-18AFD4A796F9}" destId="{C9F873A1-908C-46E1-AEBA-95217FA71522}" srcOrd="0" destOrd="0" presId="urn:microsoft.com/office/officeart/2005/8/layout/orgChart1"/>
    <dgm:cxn modelId="{D716059A-DC47-494A-8D36-A072F95763DE}" type="presParOf" srcId="{E7E5745A-4CDA-489E-8BC6-18AFD4A796F9}" destId="{9981AFBE-9943-4850-8196-F474FD5E389A}" srcOrd="1" destOrd="0" presId="urn:microsoft.com/office/officeart/2005/8/layout/orgChart1"/>
    <dgm:cxn modelId="{E2132AD3-CEB5-4085-9DC1-94745A1CD290}" type="presParOf" srcId="{BCF25DE9-BDA2-404C-966F-029118D72CF1}" destId="{F196AF19-1E37-4F89-A3BA-24128EFD7A13}" srcOrd="1" destOrd="0" presId="urn:microsoft.com/office/officeart/2005/8/layout/orgChart1"/>
    <dgm:cxn modelId="{5C2D1BC1-2E8D-4A08-846C-3F7582642582}" type="presParOf" srcId="{BCF25DE9-BDA2-404C-966F-029118D72CF1}" destId="{1EB9722C-3FFF-40BD-9AC3-6E4D43C3C48F}" srcOrd="2" destOrd="0" presId="urn:microsoft.com/office/officeart/2005/8/layout/orgChart1"/>
    <dgm:cxn modelId="{81A8FABC-33D4-494B-9D5B-9BEA8608C8F0}" type="presParOf" srcId="{4105006F-287B-4FF0-B310-62CC5FE84DD8}" destId="{643DFADC-918F-457B-BF42-FF83A25EC3EA}" srcOrd="2" destOrd="0" presId="urn:microsoft.com/office/officeart/2005/8/layout/orgChart1"/>
    <dgm:cxn modelId="{981EE3A2-C5F8-4A84-B3F7-EF1F6C45A594}" type="presParOf" srcId="{4105006F-287B-4FF0-B310-62CC5FE84DD8}" destId="{F52287F5-2DEC-4496-8460-4D94ADEA49FF}" srcOrd="3" destOrd="0" presId="urn:microsoft.com/office/officeart/2005/8/layout/orgChart1"/>
    <dgm:cxn modelId="{1C9BC8F2-6C3F-4BDE-AE61-7CE6D40DA3DE}" type="presParOf" srcId="{F52287F5-2DEC-4496-8460-4D94ADEA49FF}" destId="{E5DB7D8C-0398-46C6-B6C7-7FF0447243D8}" srcOrd="0" destOrd="0" presId="urn:microsoft.com/office/officeart/2005/8/layout/orgChart1"/>
    <dgm:cxn modelId="{50421641-8967-492F-A17E-3B810D4659BD}" type="presParOf" srcId="{E5DB7D8C-0398-46C6-B6C7-7FF0447243D8}" destId="{8C45A153-D8D2-4BB0-AEBC-67585D8873AE}" srcOrd="0" destOrd="0" presId="urn:microsoft.com/office/officeart/2005/8/layout/orgChart1"/>
    <dgm:cxn modelId="{1FC07134-E115-4BFF-B393-2A2B870E1572}" type="presParOf" srcId="{E5DB7D8C-0398-46C6-B6C7-7FF0447243D8}" destId="{18F2532D-840B-478E-8DAF-1A086A174F06}" srcOrd="1" destOrd="0" presId="urn:microsoft.com/office/officeart/2005/8/layout/orgChart1"/>
    <dgm:cxn modelId="{8001C837-C4A3-40DA-AD35-6E1491BA77EF}" type="presParOf" srcId="{F52287F5-2DEC-4496-8460-4D94ADEA49FF}" destId="{EC66EEE5-3626-48AA-9844-FBD048DD7251}" srcOrd="1" destOrd="0" presId="urn:microsoft.com/office/officeart/2005/8/layout/orgChart1"/>
    <dgm:cxn modelId="{DE3E26B7-E114-4AB1-9BE0-199ACBF93D94}" type="presParOf" srcId="{F52287F5-2DEC-4496-8460-4D94ADEA49FF}" destId="{311B5D91-3BCB-46FC-96E7-710ABEC6B85D}" srcOrd="2" destOrd="0" presId="urn:microsoft.com/office/officeart/2005/8/layout/orgChart1"/>
    <dgm:cxn modelId="{A9465511-C746-41BE-98A6-0EEF9CAE335A}" type="presParOf" srcId="{F580D668-4661-4493-8E88-52F3263C37E2}" destId="{D104E068-4843-41A9-A8F0-E97E790F88EC}" srcOrd="2" destOrd="0" presId="urn:microsoft.com/office/officeart/2005/8/layout/orgChart1"/>
    <dgm:cxn modelId="{926ABF35-F72C-4603-8018-778522A2F8E0}" type="presParOf" srcId="{B2DF5FB7-7894-403C-8CCB-D0C82746404B}" destId="{0BEEEA84-BA25-4AD9-923E-E78690F866E2}" srcOrd="2" destOrd="0" presId="urn:microsoft.com/office/officeart/2005/8/layout/orgChart1"/>
    <dgm:cxn modelId="{FB533AB8-BA08-45DD-8ED3-0F88DDC91242}" type="presParOf" srcId="{B2DF5FB7-7894-403C-8CCB-D0C82746404B}" destId="{85DF6C4F-8574-4299-8F4C-7A8C8AB3BEA0}" srcOrd="3" destOrd="0" presId="urn:microsoft.com/office/officeart/2005/8/layout/orgChart1"/>
    <dgm:cxn modelId="{418837D1-F9A8-4DCD-A78D-2534686FC551}" type="presParOf" srcId="{85DF6C4F-8574-4299-8F4C-7A8C8AB3BEA0}" destId="{000379F4-7A10-40EE-B900-ADC7CC6E6D07}" srcOrd="0" destOrd="0" presId="urn:microsoft.com/office/officeart/2005/8/layout/orgChart1"/>
    <dgm:cxn modelId="{485D818D-41C7-44DE-A6CA-8E5EBFDDB1CA}" type="presParOf" srcId="{000379F4-7A10-40EE-B900-ADC7CC6E6D07}" destId="{CE5E7C46-19E8-4F81-B023-FAC3B926AB6C}" srcOrd="0" destOrd="0" presId="urn:microsoft.com/office/officeart/2005/8/layout/orgChart1"/>
    <dgm:cxn modelId="{12D458FF-8F8F-48DF-AA34-BF229E4C8EAB}" type="presParOf" srcId="{000379F4-7A10-40EE-B900-ADC7CC6E6D07}" destId="{EA2A9F4F-1AFE-4720-97BB-B08A89E0EE95}" srcOrd="1" destOrd="0" presId="urn:microsoft.com/office/officeart/2005/8/layout/orgChart1"/>
    <dgm:cxn modelId="{14B9AA68-48E8-4B04-BE5D-BD1A64B8EB89}" type="presParOf" srcId="{85DF6C4F-8574-4299-8F4C-7A8C8AB3BEA0}" destId="{C1E7CDE6-CF69-42B6-BE28-1410220BD6B7}" srcOrd="1" destOrd="0" presId="urn:microsoft.com/office/officeart/2005/8/layout/orgChart1"/>
    <dgm:cxn modelId="{4AA9D99B-81EC-4B41-9253-91EAEE9A2269}" type="presParOf" srcId="{C1E7CDE6-CF69-42B6-BE28-1410220BD6B7}" destId="{E7A3E661-3219-42C6-8876-E44DCFBC89E7}" srcOrd="0" destOrd="0" presId="urn:microsoft.com/office/officeart/2005/8/layout/orgChart1"/>
    <dgm:cxn modelId="{870B622B-BA78-413C-83B5-549CF7FA2E37}" type="presParOf" srcId="{C1E7CDE6-CF69-42B6-BE28-1410220BD6B7}" destId="{51D26FC2-8718-4747-99C4-D97D783AF3BF}" srcOrd="1" destOrd="0" presId="urn:microsoft.com/office/officeart/2005/8/layout/orgChart1"/>
    <dgm:cxn modelId="{5BEDF5BE-EBFC-4B1F-9527-07A135A7C8F5}" type="presParOf" srcId="{51D26FC2-8718-4747-99C4-D97D783AF3BF}" destId="{A21D3011-F29C-4167-82D4-76F773BF7DCA}" srcOrd="0" destOrd="0" presId="urn:microsoft.com/office/officeart/2005/8/layout/orgChart1"/>
    <dgm:cxn modelId="{8485CD75-1956-420B-83CA-473C4DBA9A62}" type="presParOf" srcId="{A21D3011-F29C-4167-82D4-76F773BF7DCA}" destId="{0E654591-83B1-4127-95F9-B4FC817E3EF8}" srcOrd="0" destOrd="0" presId="urn:microsoft.com/office/officeart/2005/8/layout/orgChart1"/>
    <dgm:cxn modelId="{774A296A-9540-4484-9A44-D4C38C098942}" type="presParOf" srcId="{A21D3011-F29C-4167-82D4-76F773BF7DCA}" destId="{70583536-E8ED-4B5C-951C-E23CD5A98384}" srcOrd="1" destOrd="0" presId="urn:microsoft.com/office/officeart/2005/8/layout/orgChart1"/>
    <dgm:cxn modelId="{D322F6A7-AFF7-4184-8C0B-4060F7E46DAF}" type="presParOf" srcId="{51D26FC2-8718-4747-99C4-D97D783AF3BF}" destId="{663C3549-8F94-4A4A-AC9C-2122F761EEF2}" srcOrd="1" destOrd="0" presId="urn:microsoft.com/office/officeart/2005/8/layout/orgChart1"/>
    <dgm:cxn modelId="{AB830742-2B33-4207-955B-999C50C0A0EF}" type="presParOf" srcId="{51D26FC2-8718-4747-99C4-D97D783AF3BF}" destId="{98240A51-1E60-4C03-9F45-FA5F3D6A0643}" srcOrd="2" destOrd="0" presId="urn:microsoft.com/office/officeart/2005/8/layout/orgChart1"/>
    <dgm:cxn modelId="{2A940E51-77FF-4C06-9E31-5855180130DD}" type="presParOf" srcId="{C1E7CDE6-CF69-42B6-BE28-1410220BD6B7}" destId="{35C179C7-AB3C-4E23-A665-3A4A2636EB2D}" srcOrd="2" destOrd="0" presId="urn:microsoft.com/office/officeart/2005/8/layout/orgChart1"/>
    <dgm:cxn modelId="{683339E4-34D4-4FA4-B408-BE90F5C1C8CD}" type="presParOf" srcId="{C1E7CDE6-CF69-42B6-BE28-1410220BD6B7}" destId="{715AC9B1-039E-4D95-94F7-DD340CEB7830}" srcOrd="3" destOrd="0" presId="urn:microsoft.com/office/officeart/2005/8/layout/orgChart1"/>
    <dgm:cxn modelId="{7DC79D7B-964A-41FC-BD2F-9F2091B38C2E}" type="presParOf" srcId="{715AC9B1-039E-4D95-94F7-DD340CEB7830}" destId="{E2C8B826-B2FA-4EEA-A6CE-988B115A6626}" srcOrd="0" destOrd="0" presId="urn:microsoft.com/office/officeart/2005/8/layout/orgChart1"/>
    <dgm:cxn modelId="{A4A6B45C-B6C3-484C-B9D6-68143D5F41DA}" type="presParOf" srcId="{E2C8B826-B2FA-4EEA-A6CE-988B115A6626}" destId="{DB998086-5FE2-4D69-A0BE-25866E647B6E}" srcOrd="0" destOrd="0" presId="urn:microsoft.com/office/officeart/2005/8/layout/orgChart1"/>
    <dgm:cxn modelId="{19A6CDAF-8AD5-41AD-B35A-A073ADE770F2}" type="presParOf" srcId="{E2C8B826-B2FA-4EEA-A6CE-988B115A6626}" destId="{0005B88F-7A21-41F7-A76F-0A082F095FC3}" srcOrd="1" destOrd="0" presId="urn:microsoft.com/office/officeart/2005/8/layout/orgChart1"/>
    <dgm:cxn modelId="{F48AB14F-44CB-4EC3-BA8A-AAA7D76A1DC7}" type="presParOf" srcId="{715AC9B1-039E-4D95-94F7-DD340CEB7830}" destId="{0DB8100D-02B6-4891-A1F9-73D7904F1CE4}" srcOrd="1" destOrd="0" presId="urn:microsoft.com/office/officeart/2005/8/layout/orgChart1"/>
    <dgm:cxn modelId="{21029BE0-6DD5-4037-B27B-88BF0733F2EB}" type="presParOf" srcId="{715AC9B1-039E-4D95-94F7-DD340CEB7830}" destId="{4428E7A0-5578-4A3B-95B5-415FB6E28908}" srcOrd="2" destOrd="0" presId="urn:microsoft.com/office/officeart/2005/8/layout/orgChart1"/>
    <dgm:cxn modelId="{B8861CE1-9661-4BBE-A6D7-968EE47F16FF}" type="presParOf" srcId="{85DF6C4F-8574-4299-8F4C-7A8C8AB3BEA0}" destId="{3B9459D0-2777-4E78-BB9E-5385F0CEA395}" srcOrd="2" destOrd="0" presId="urn:microsoft.com/office/officeart/2005/8/layout/orgChart1"/>
    <dgm:cxn modelId="{34760F54-A38F-40DB-B15D-707708E0BE17}" type="presParOf" srcId="{7734A7F1-0330-41A1-B65C-5389055986E1}" destId="{D8431D59-0173-4EC1-9FFB-4A27D9EEB777}"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C179C7-AB3C-4E23-A665-3A4A2636EB2D}">
      <dsp:nvSpPr>
        <dsp:cNvPr id="0" name=""/>
        <dsp:cNvSpPr/>
      </dsp:nvSpPr>
      <dsp:spPr>
        <a:xfrm>
          <a:off x="4553454" y="2591548"/>
          <a:ext cx="320966" cy="2503538"/>
        </a:xfrm>
        <a:custGeom>
          <a:avLst/>
          <a:gdLst/>
          <a:ahLst/>
          <a:cxnLst/>
          <a:rect l="0" t="0" r="0" b="0"/>
          <a:pathLst>
            <a:path>
              <a:moveTo>
                <a:pt x="0" y="0"/>
              </a:moveTo>
              <a:lnTo>
                <a:pt x="0" y="2503538"/>
              </a:lnTo>
              <a:lnTo>
                <a:pt x="320966" y="2503538"/>
              </a:lnTo>
            </a:path>
          </a:pathLst>
        </a:custGeom>
        <a:noFill/>
        <a:ln w="1905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7A3E661-3219-42C6-8876-E44DCFBC89E7}">
      <dsp:nvSpPr>
        <dsp:cNvPr id="0" name=""/>
        <dsp:cNvSpPr/>
      </dsp:nvSpPr>
      <dsp:spPr>
        <a:xfrm>
          <a:off x="4553454" y="2591548"/>
          <a:ext cx="320966" cy="984297"/>
        </a:xfrm>
        <a:custGeom>
          <a:avLst/>
          <a:gdLst/>
          <a:ahLst/>
          <a:cxnLst/>
          <a:rect l="0" t="0" r="0" b="0"/>
          <a:pathLst>
            <a:path>
              <a:moveTo>
                <a:pt x="0" y="0"/>
              </a:moveTo>
              <a:lnTo>
                <a:pt x="0" y="984297"/>
              </a:lnTo>
              <a:lnTo>
                <a:pt x="320966" y="984297"/>
              </a:lnTo>
            </a:path>
          </a:pathLst>
        </a:custGeom>
        <a:noFill/>
        <a:ln w="1905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BEEEA84-BA25-4AD9-923E-E78690F866E2}">
      <dsp:nvSpPr>
        <dsp:cNvPr id="0" name=""/>
        <dsp:cNvSpPr/>
      </dsp:nvSpPr>
      <dsp:spPr>
        <a:xfrm>
          <a:off x="4114799" y="1072307"/>
          <a:ext cx="1294564" cy="449353"/>
        </a:xfrm>
        <a:custGeom>
          <a:avLst/>
          <a:gdLst/>
          <a:ahLst/>
          <a:cxnLst/>
          <a:rect l="0" t="0" r="0" b="0"/>
          <a:pathLst>
            <a:path>
              <a:moveTo>
                <a:pt x="0" y="0"/>
              </a:moveTo>
              <a:lnTo>
                <a:pt x="0" y="224676"/>
              </a:lnTo>
              <a:lnTo>
                <a:pt x="1294564" y="224676"/>
              </a:lnTo>
              <a:lnTo>
                <a:pt x="1294564" y="449353"/>
              </a:lnTo>
            </a:path>
          </a:pathLst>
        </a:custGeom>
        <a:noFill/>
        <a:ln w="1905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43DFADC-918F-457B-BF42-FF83A25EC3EA}">
      <dsp:nvSpPr>
        <dsp:cNvPr id="0" name=""/>
        <dsp:cNvSpPr/>
      </dsp:nvSpPr>
      <dsp:spPr>
        <a:xfrm>
          <a:off x="3355179" y="2591548"/>
          <a:ext cx="320966" cy="2503538"/>
        </a:xfrm>
        <a:custGeom>
          <a:avLst/>
          <a:gdLst/>
          <a:ahLst/>
          <a:cxnLst/>
          <a:rect l="0" t="0" r="0" b="0"/>
          <a:pathLst>
            <a:path>
              <a:moveTo>
                <a:pt x="320966" y="0"/>
              </a:moveTo>
              <a:lnTo>
                <a:pt x="320966" y="2503538"/>
              </a:lnTo>
              <a:lnTo>
                <a:pt x="0" y="2503538"/>
              </a:lnTo>
            </a:path>
          </a:pathLst>
        </a:custGeom>
        <a:noFill/>
        <a:ln w="1905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39B05E5-8071-4ABA-A81A-712422C4FB1C}">
      <dsp:nvSpPr>
        <dsp:cNvPr id="0" name=""/>
        <dsp:cNvSpPr/>
      </dsp:nvSpPr>
      <dsp:spPr>
        <a:xfrm>
          <a:off x="3355179" y="2591548"/>
          <a:ext cx="320966" cy="984297"/>
        </a:xfrm>
        <a:custGeom>
          <a:avLst/>
          <a:gdLst/>
          <a:ahLst/>
          <a:cxnLst/>
          <a:rect l="0" t="0" r="0" b="0"/>
          <a:pathLst>
            <a:path>
              <a:moveTo>
                <a:pt x="320966" y="0"/>
              </a:moveTo>
              <a:lnTo>
                <a:pt x="320966" y="984297"/>
              </a:lnTo>
              <a:lnTo>
                <a:pt x="0" y="984297"/>
              </a:lnTo>
            </a:path>
          </a:pathLst>
        </a:custGeom>
        <a:noFill/>
        <a:ln w="1905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D494290-B4B4-4587-AFB0-AE3807803E71}">
      <dsp:nvSpPr>
        <dsp:cNvPr id="0" name=""/>
        <dsp:cNvSpPr/>
      </dsp:nvSpPr>
      <dsp:spPr>
        <a:xfrm>
          <a:off x="2820235" y="1072307"/>
          <a:ext cx="1294564" cy="449353"/>
        </a:xfrm>
        <a:custGeom>
          <a:avLst/>
          <a:gdLst/>
          <a:ahLst/>
          <a:cxnLst/>
          <a:rect l="0" t="0" r="0" b="0"/>
          <a:pathLst>
            <a:path>
              <a:moveTo>
                <a:pt x="1294564" y="0"/>
              </a:moveTo>
              <a:lnTo>
                <a:pt x="1294564" y="224676"/>
              </a:lnTo>
              <a:lnTo>
                <a:pt x="0" y="224676"/>
              </a:lnTo>
              <a:lnTo>
                <a:pt x="0" y="449353"/>
              </a:lnTo>
            </a:path>
          </a:pathLst>
        </a:custGeom>
        <a:noFill/>
        <a:ln w="1905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F3470E5-8F9D-4F35-91FB-DF4A3CB2444D}">
      <dsp:nvSpPr>
        <dsp:cNvPr id="0" name=""/>
        <dsp:cNvSpPr/>
      </dsp:nvSpPr>
      <dsp:spPr>
        <a:xfrm>
          <a:off x="3044911" y="2419"/>
          <a:ext cx="2139776" cy="1069888"/>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altLang="zh-TW" sz="2400" kern="1200" dirty="0"/>
            <a:t>Arguments</a:t>
          </a:r>
          <a:endParaRPr lang="zh-TW" altLang="en-US" sz="2400" kern="1200" dirty="0"/>
        </a:p>
      </dsp:txBody>
      <dsp:txXfrm>
        <a:off x="3044911" y="2419"/>
        <a:ext cx="2139776" cy="1069888"/>
      </dsp:txXfrm>
    </dsp:sp>
    <dsp:sp modelId="{849500FD-C983-471B-B09B-9E077238AD36}">
      <dsp:nvSpPr>
        <dsp:cNvPr id="0" name=""/>
        <dsp:cNvSpPr/>
      </dsp:nvSpPr>
      <dsp:spPr>
        <a:xfrm>
          <a:off x="1750347" y="1521660"/>
          <a:ext cx="2139776" cy="1069888"/>
        </a:xfrm>
        <a:prstGeom prst="rect">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altLang="zh-TW" sz="2400" kern="1200" dirty="0"/>
            <a:t>Deduction</a:t>
          </a:r>
          <a:endParaRPr lang="zh-TW" altLang="en-US" sz="2400" kern="1200" dirty="0"/>
        </a:p>
      </dsp:txBody>
      <dsp:txXfrm>
        <a:off x="1750347" y="1521660"/>
        <a:ext cx="2139776" cy="1069888"/>
      </dsp:txXfrm>
    </dsp:sp>
    <dsp:sp modelId="{C9F873A1-908C-46E1-AEBA-95217FA71522}">
      <dsp:nvSpPr>
        <dsp:cNvPr id="0" name=""/>
        <dsp:cNvSpPr/>
      </dsp:nvSpPr>
      <dsp:spPr>
        <a:xfrm>
          <a:off x="1215403" y="3040901"/>
          <a:ext cx="2139776" cy="1069888"/>
        </a:xfrm>
        <a:prstGeom prst="rect">
          <a:avLst/>
        </a:prstGeom>
        <a:solidFill>
          <a:schemeClr val="accent4">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altLang="zh-TW" sz="2400" kern="1200" dirty="0"/>
            <a:t>Common Patterns</a:t>
          </a:r>
          <a:endParaRPr lang="zh-TW" altLang="en-US" sz="2400" kern="1200" dirty="0"/>
        </a:p>
      </dsp:txBody>
      <dsp:txXfrm>
        <a:off x="1215403" y="3040901"/>
        <a:ext cx="2139776" cy="1069888"/>
      </dsp:txXfrm>
    </dsp:sp>
    <dsp:sp modelId="{8C45A153-D8D2-4BB0-AEBC-67585D8873AE}">
      <dsp:nvSpPr>
        <dsp:cNvPr id="0" name=""/>
        <dsp:cNvSpPr/>
      </dsp:nvSpPr>
      <dsp:spPr>
        <a:xfrm>
          <a:off x="1215403" y="4560142"/>
          <a:ext cx="2139776" cy="1069888"/>
        </a:xfrm>
        <a:prstGeom prst="rect">
          <a:avLst/>
        </a:prstGeom>
        <a:solidFill>
          <a:schemeClr val="accent4">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altLang="zh-TW" sz="2400" kern="1200" dirty="0"/>
            <a:t>Deductive Validity</a:t>
          </a:r>
          <a:endParaRPr lang="zh-TW" altLang="en-US" sz="2400" kern="1200" dirty="0"/>
        </a:p>
      </dsp:txBody>
      <dsp:txXfrm>
        <a:off x="1215403" y="4560142"/>
        <a:ext cx="2139776" cy="1069888"/>
      </dsp:txXfrm>
    </dsp:sp>
    <dsp:sp modelId="{CE5E7C46-19E8-4F81-B023-FAC3B926AB6C}">
      <dsp:nvSpPr>
        <dsp:cNvPr id="0" name=""/>
        <dsp:cNvSpPr/>
      </dsp:nvSpPr>
      <dsp:spPr>
        <a:xfrm>
          <a:off x="4339476" y="1521660"/>
          <a:ext cx="2139776" cy="1069888"/>
        </a:xfrm>
        <a:prstGeom prst="rect">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altLang="zh-TW" sz="2400" kern="1200" dirty="0"/>
            <a:t>Induction</a:t>
          </a:r>
          <a:endParaRPr lang="zh-TW" altLang="en-US" sz="2400" kern="1200" dirty="0"/>
        </a:p>
      </dsp:txBody>
      <dsp:txXfrm>
        <a:off x="4339476" y="1521660"/>
        <a:ext cx="2139776" cy="1069888"/>
      </dsp:txXfrm>
    </dsp:sp>
    <dsp:sp modelId="{0E654591-83B1-4127-95F9-B4FC817E3EF8}">
      <dsp:nvSpPr>
        <dsp:cNvPr id="0" name=""/>
        <dsp:cNvSpPr/>
      </dsp:nvSpPr>
      <dsp:spPr>
        <a:xfrm>
          <a:off x="4874420" y="3040901"/>
          <a:ext cx="2139776" cy="1069888"/>
        </a:xfrm>
        <a:prstGeom prst="rect">
          <a:avLst/>
        </a:prstGeom>
        <a:solidFill>
          <a:schemeClr val="accent4">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altLang="zh-TW" sz="2400" kern="1200" dirty="0"/>
            <a:t>Common Patterns</a:t>
          </a:r>
          <a:endParaRPr lang="zh-TW" altLang="en-US" sz="2400" kern="1200" dirty="0"/>
        </a:p>
      </dsp:txBody>
      <dsp:txXfrm>
        <a:off x="4874420" y="3040901"/>
        <a:ext cx="2139776" cy="1069888"/>
      </dsp:txXfrm>
    </dsp:sp>
    <dsp:sp modelId="{DB998086-5FE2-4D69-A0BE-25866E647B6E}">
      <dsp:nvSpPr>
        <dsp:cNvPr id="0" name=""/>
        <dsp:cNvSpPr/>
      </dsp:nvSpPr>
      <dsp:spPr>
        <a:xfrm>
          <a:off x="4874420" y="4560142"/>
          <a:ext cx="2139776" cy="1069888"/>
        </a:xfrm>
        <a:prstGeom prst="rect">
          <a:avLst/>
        </a:prstGeom>
        <a:solidFill>
          <a:schemeClr val="accent4">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altLang="zh-TW" sz="2400" kern="1200" dirty="0"/>
            <a:t>Inductive Strength</a:t>
          </a:r>
          <a:endParaRPr lang="zh-TW" altLang="en-US" sz="2400" kern="1200" dirty="0"/>
        </a:p>
      </dsp:txBody>
      <dsp:txXfrm>
        <a:off x="4874420" y="4560142"/>
        <a:ext cx="2139776" cy="1069888"/>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chemeClr val="tx1"/>
                </a:solidFill>
              </a:defRPr>
            </a:lvl1pPr>
          </a:lstStyle>
          <a:p>
            <a:r>
              <a:rPr lang="zh-TW" altLang="en-US"/>
              <a:t>按一下以編輯母片標題樣式</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TW" altLang="en-US"/>
              <a:t>按一下以編輯母片子標題樣式</a:t>
            </a:r>
            <a:endParaRPr lang="en-US" dirty="0"/>
          </a:p>
        </p:txBody>
      </p:sp>
      <p:sp>
        <p:nvSpPr>
          <p:cNvPr id="4" name="Date Placeholder 3"/>
          <p:cNvSpPr>
            <a:spLocks noGrp="1"/>
          </p:cNvSpPr>
          <p:nvPr>
            <p:ph type="dt" sz="half" idx="10"/>
          </p:nvPr>
        </p:nvSpPr>
        <p:spPr/>
        <p:txBody>
          <a:bodyPr/>
          <a:lstStyle>
            <a:lvl1pPr>
              <a:defRPr>
                <a:solidFill>
                  <a:schemeClr val="tx1"/>
                </a:solidFill>
              </a:defRPr>
            </a:lvl1pPr>
          </a:lstStyle>
          <a:p>
            <a:fld id="{4AAD347D-5ACD-4C99-B74B-A9C85AD731AF}" type="datetimeFigureOut">
              <a:rPr lang="en-US" smtClean="0"/>
              <a:t>12/11/2020</a:t>
            </a:fld>
            <a:endParaRPr lang="en-US" dirty="0"/>
          </a:p>
        </p:txBody>
      </p:sp>
      <p:sp>
        <p:nvSpPr>
          <p:cNvPr id="5" name="Footer Placeholder 4"/>
          <p:cNvSpPr>
            <a:spLocks noGrp="1"/>
          </p:cNvSpPr>
          <p:nvPr>
            <p:ph type="ftr" sz="quarter" idx="11"/>
          </p:nvPr>
        </p:nvSpPr>
        <p:spPr/>
        <p:txBody>
          <a:bodyPr/>
          <a:lstStyle>
            <a:lvl1pPr>
              <a:defRPr>
                <a:solidFill>
                  <a:schemeClr val="tx1"/>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D57F1E4F-1CFF-5643-939E-02111984F565}" type="slidenum">
              <a:rPr lang="en-US" smtClean="0"/>
              <a:t>‹#›</a:t>
            </a:fld>
            <a:endParaRPr lang="en-US" dirty="0"/>
          </a:p>
        </p:txBody>
      </p:sp>
      <p:cxnSp>
        <p:nvCxnSpPr>
          <p:cNvPr id="8" name="Straight Connector 7"/>
          <p:cNvCxnSpPr/>
          <p:nvPr/>
        </p:nvCxnSpPr>
        <p:spPr>
          <a:xfrm>
            <a:off x="1978660" y="3733800"/>
            <a:ext cx="822960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27465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Vertical Text Placeholder 2"/>
          <p:cNvSpPr>
            <a:spLocks noGrp="1"/>
          </p:cNvSpPr>
          <p:nvPr>
            <p:ph type="body" orient="vert" idx="1"/>
          </p:nvPr>
        </p:nvSpPr>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12/11/2020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8389260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12/11/2020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2202245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idx="1"/>
          </p:nvPr>
        </p:nvSpPr>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12/11/2020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978851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zh-TW" altLang="en-US"/>
              <a:t>按一下以編輯母片標題樣式</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編輯母片文字樣式</a:t>
            </a:r>
          </a:p>
        </p:txBody>
      </p:sp>
      <p:sp>
        <p:nvSpPr>
          <p:cNvPr id="4" name="Date Placeholder 3"/>
          <p:cNvSpPr>
            <a:spLocks noGrp="1"/>
          </p:cNvSpPr>
          <p:nvPr>
            <p:ph type="dt" sz="half" idx="10"/>
          </p:nvPr>
        </p:nvSpPr>
        <p:spPr/>
        <p:txBody>
          <a:bodyPr/>
          <a:lstStyle/>
          <a:p>
            <a:fld id="{4509A250-FF31-4206-8172-F9D3106AACB1}" type="datetimeFigureOut">
              <a:rPr lang="en-US" smtClean="0"/>
              <a:t>12/11/2020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cxnSp>
        <p:nvCxnSpPr>
          <p:cNvPr id="7" name="Straight Connector 6"/>
          <p:cNvCxnSpPr/>
          <p:nvPr/>
        </p:nvCxnSpPr>
        <p:spPr>
          <a:xfrm>
            <a:off x="1981200" y="4020408"/>
            <a:ext cx="822960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538022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fld id="{4509A250-FF31-4206-8172-F9D3106AACB1}" type="datetimeFigureOut">
              <a:rPr lang="en-US" smtClean="0"/>
              <a:t>12/11/2020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41324166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TW" altLang="en-US"/>
              <a:t>按一下以編輯母片標題樣式</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fld id="{4509A250-FF31-4206-8172-F9D3106AACB1}" type="datetimeFigureOut">
              <a:rPr lang="en-US" smtClean="0"/>
              <a:t>12/11/2020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7931139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Date Placeholder 2"/>
          <p:cNvSpPr>
            <a:spLocks noGrp="1"/>
          </p:cNvSpPr>
          <p:nvPr>
            <p:ph type="dt" sz="half" idx="10"/>
          </p:nvPr>
        </p:nvSpPr>
        <p:spPr/>
        <p:txBody>
          <a:bodyPr/>
          <a:lstStyle/>
          <a:p>
            <a:fld id="{4509A250-FF31-4206-8172-F9D3106AACB1}" type="datetimeFigureOut">
              <a:rPr lang="en-US" smtClean="0"/>
              <a:t>12/11/2020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418821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09A250-FF31-4206-8172-F9D3106AACB1}" type="datetimeFigureOut">
              <a:rPr lang="en-US" smtClean="0"/>
              <a:t>12/11/2020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4682309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zh-TW" altLang="en-US"/>
              <a:t>按一下以編輯母片標題樣式</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編輯母片文字樣式</a:t>
            </a:r>
          </a:p>
        </p:txBody>
      </p:sp>
      <p:sp>
        <p:nvSpPr>
          <p:cNvPr id="5" name="Date Placeholder 4"/>
          <p:cNvSpPr>
            <a:spLocks noGrp="1"/>
          </p:cNvSpPr>
          <p:nvPr>
            <p:ph type="dt" sz="half" idx="10"/>
          </p:nvPr>
        </p:nvSpPr>
        <p:spPr/>
        <p:txBody>
          <a:bodyPr/>
          <a:lstStyle/>
          <a:p>
            <a:fld id="{4509A250-FF31-4206-8172-F9D3106AACB1}" type="datetimeFigureOut">
              <a:rPr lang="en-US" smtClean="0"/>
              <a:t>12/11/2020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5941506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a:t>按一下圖示以新增圖片</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編輯母片文字樣式</a:t>
            </a:r>
          </a:p>
        </p:txBody>
      </p:sp>
      <p:sp>
        <p:nvSpPr>
          <p:cNvPr id="5" name="Date Placeholder 4"/>
          <p:cNvSpPr>
            <a:spLocks noGrp="1"/>
          </p:cNvSpPr>
          <p:nvPr>
            <p:ph type="dt" sz="half" idx="10"/>
          </p:nvPr>
        </p:nvSpPr>
        <p:spPr/>
        <p:txBody>
          <a:bodyPr/>
          <a:lstStyle/>
          <a:p>
            <a:fld id="{4509A250-FF31-4206-8172-F9D3106AACB1}" type="datetimeFigureOut">
              <a:rPr lang="en-US" smtClean="0"/>
              <a:t>12/11/2020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0042619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tx1"/>
                </a:solidFill>
              </a:defRPr>
            </a:lvl1pPr>
          </a:lstStyle>
          <a:p>
            <a:fld id="{4509A250-FF31-4206-8172-F9D3106AACB1}" type="datetimeFigureOut">
              <a:rPr lang="en-US" smtClean="0"/>
              <a:t>12/11/2020</a:t>
            </a:fld>
            <a:endParaRPr lang="en-US" dirty="0"/>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tx1"/>
                </a:solidFill>
              </a:defRPr>
            </a:lvl1pPr>
          </a:lstStyle>
          <a:p>
            <a:endParaRPr lang="en-US" dirty="0"/>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tx1"/>
                </a:solidFill>
              </a:defRPr>
            </a:lvl1pPr>
          </a:lstStyle>
          <a:p>
            <a:fld id="{D57F1E4F-1CFF-5643-939E-02111984F565}" type="slidenum">
              <a:rPr lang="en-US" smtClean="0"/>
              <a:t>‹#›</a:t>
            </a:fld>
            <a:endParaRPr lang="en-US" dirty="0"/>
          </a:p>
        </p:txBody>
      </p:sp>
    </p:spTree>
    <p:extLst>
      <p:ext uri="{BB962C8B-B14F-4D97-AF65-F5344CB8AC3E}">
        <p14:creationId xmlns:p14="http://schemas.microsoft.com/office/powerpoint/2010/main" val="1372345148"/>
      </p:ext>
    </p:extLst>
  </p:cSld>
  <p:clrMap bg1="lt1" tx1="dk1" bg2="lt2" tx2="dk2" accent1="accent1" accent2="accent2" accent3="accent3" accent4="accent4" accent5="accent5" accent6="accent6" hlink="hlink" folHlink="folHlink"/>
  <p:sldLayoutIdLst>
    <p:sldLayoutId id="2147483750" r:id="rId1"/>
    <p:sldLayoutId id="2147483751" r:id="rId2"/>
    <p:sldLayoutId id="2147483752" r:id="rId3"/>
    <p:sldLayoutId id="2147483753" r:id="rId4"/>
    <p:sldLayoutId id="2147483754" r:id="rId5"/>
    <p:sldLayoutId id="2147483755" r:id="rId6"/>
    <p:sldLayoutId id="2147483756" r:id="rId7"/>
    <p:sldLayoutId id="2147483757" r:id="rId8"/>
    <p:sldLayoutId id="2147483758" r:id="rId9"/>
    <p:sldLayoutId id="2147483759" r:id="rId10"/>
    <p:sldLayoutId id="2147483760"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tx1"/>
        </a:buClr>
        <a:buSzPct val="80000"/>
        <a:buFont typeface="Corbel" pitchFamily="34" charset="0"/>
        <a:buChar char="•"/>
        <a:defRPr sz="2200" kern="1200">
          <a:solidFill>
            <a:schemeClr val="tx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2000" kern="1200">
          <a:solidFill>
            <a:schemeClr val="tx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800" kern="1200">
          <a:solidFill>
            <a:schemeClr val="tx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r>
              <a:rPr lang="en-US" altLang="zh-TW" dirty="0"/>
              <a:t>Lecture 9</a:t>
            </a:r>
            <a:endParaRPr lang="zh-TW" altLang="en-US" dirty="0"/>
          </a:p>
        </p:txBody>
      </p:sp>
      <p:sp>
        <p:nvSpPr>
          <p:cNvPr id="3" name="副標題 2"/>
          <p:cNvSpPr>
            <a:spLocks noGrp="1"/>
          </p:cNvSpPr>
          <p:nvPr>
            <p:ph type="subTitle" idx="1"/>
          </p:nvPr>
        </p:nvSpPr>
        <p:spPr/>
        <p:txBody>
          <a:bodyPr/>
          <a:lstStyle/>
          <a:p>
            <a:r>
              <a:rPr lang="en-US" altLang="zh-TW" dirty="0"/>
              <a:t>Inductive Strength</a:t>
            </a:r>
            <a:endParaRPr lang="zh-TW" altLang="en-US" dirty="0"/>
          </a:p>
        </p:txBody>
      </p:sp>
    </p:spTree>
    <p:extLst>
      <p:ext uri="{BB962C8B-B14F-4D97-AF65-F5344CB8AC3E}">
        <p14:creationId xmlns:p14="http://schemas.microsoft.com/office/powerpoint/2010/main" val="19297309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b="1" dirty="0"/>
              <a:t>Inductive Generalization</a:t>
            </a:r>
          </a:p>
        </p:txBody>
      </p:sp>
      <p:pic>
        <p:nvPicPr>
          <p:cNvPr id="4" name="圖片 3"/>
          <p:cNvPicPr>
            <a:picLocks noChangeAspect="1"/>
          </p:cNvPicPr>
          <p:nvPr/>
        </p:nvPicPr>
        <p:blipFill>
          <a:blip r:embed="rId2"/>
          <a:stretch>
            <a:fillRect/>
          </a:stretch>
        </p:blipFill>
        <p:spPr>
          <a:xfrm>
            <a:off x="7273637" y="1819275"/>
            <a:ext cx="4286250" cy="3219450"/>
          </a:xfrm>
          <a:prstGeom prst="rect">
            <a:avLst/>
          </a:prstGeom>
        </p:spPr>
      </p:pic>
      <p:sp>
        <p:nvSpPr>
          <p:cNvPr id="3" name="內容版面配置區 2"/>
          <p:cNvSpPr>
            <a:spLocks noGrp="1"/>
          </p:cNvSpPr>
          <p:nvPr>
            <p:ph idx="1"/>
          </p:nvPr>
        </p:nvSpPr>
        <p:spPr>
          <a:xfrm>
            <a:off x="1143000" y="2057400"/>
            <a:ext cx="6476999" cy="4038600"/>
          </a:xfrm>
        </p:spPr>
        <p:txBody>
          <a:bodyPr>
            <a:normAutofit/>
          </a:bodyPr>
          <a:lstStyle/>
          <a:p>
            <a:pPr marL="0" indent="0">
              <a:buNone/>
            </a:pPr>
            <a:r>
              <a:rPr lang="en-US" altLang="zh-TW" b="1" dirty="0">
                <a:sym typeface="Wingdings"/>
              </a:rPr>
              <a:t>Evaluating Inductive Generalizations:</a:t>
            </a:r>
          </a:p>
          <a:p>
            <a:r>
              <a:rPr lang="en-US" altLang="zh-TW" dirty="0">
                <a:solidFill>
                  <a:srgbClr val="FF0000"/>
                </a:solidFill>
                <a:sym typeface="Wingdings"/>
              </a:rPr>
              <a:t>Is the sample large enough?</a:t>
            </a:r>
          </a:p>
          <a:p>
            <a:pPr lvl="1"/>
            <a:r>
              <a:rPr lang="en-US" altLang="zh-TW" dirty="0"/>
              <a:t>Sample population must be sufficient to justify the conclusion</a:t>
            </a:r>
          </a:p>
          <a:p>
            <a:endParaRPr lang="en-US" altLang="zh-TW" dirty="0">
              <a:sym typeface="Wingdings"/>
            </a:endParaRPr>
          </a:p>
          <a:p>
            <a:r>
              <a:rPr lang="en-US" altLang="zh-TW" dirty="0">
                <a:solidFill>
                  <a:srgbClr val="FF0000"/>
                </a:solidFill>
                <a:sym typeface="Wingdings"/>
              </a:rPr>
              <a:t>Is the sample representative?</a:t>
            </a:r>
          </a:p>
          <a:p>
            <a:pPr lvl="1"/>
            <a:r>
              <a:rPr lang="en-US" altLang="zh-TW" dirty="0">
                <a:sym typeface="Wingdings"/>
              </a:rPr>
              <a:t>A representative sample must have equal probability in selection and be inclusive, like the population as a whole in all relevant ways.</a:t>
            </a:r>
            <a:endParaRPr lang="en-US" altLang="zh-TW" dirty="0"/>
          </a:p>
        </p:txBody>
      </p:sp>
    </p:spTree>
    <p:extLst>
      <p:ext uri="{BB962C8B-B14F-4D97-AF65-F5344CB8AC3E}">
        <p14:creationId xmlns:p14="http://schemas.microsoft.com/office/powerpoint/2010/main" val="20078960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標題 1"/>
          <p:cNvSpPr>
            <a:spLocks noGrp="1"/>
          </p:cNvSpPr>
          <p:nvPr>
            <p:ph type="title"/>
          </p:nvPr>
        </p:nvSpPr>
        <p:spPr>
          <a:xfrm>
            <a:off x="653145" y="609599"/>
            <a:ext cx="3069770" cy="5606143"/>
          </a:xfrm>
        </p:spPr>
        <p:txBody>
          <a:bodyPr>
            <a:normAutofit/>
          </a:bodyPr>
          <a:lstStyle/>
          <a:p>
            <a:r>
              <a:rPr lang="en-US" altLang="zh-TW" b="1" dirty="0"/>
              <a:t>Statistical Argument</a:t>
            </a:r>
          </a:p>
        </p:txBody>
      </p:sp>
      <p:sp>
        <p:nvSpPr>
          <p:cNvPr id="3" name="內容版面配置區 2"/>
          <p:cNvSpPr>
            <a:spLocks noGrp="1"/>
          </p:cNvSpPr>
          <p:nvPr>
            <p:ph idx="1"/>
          </p:nvPr>
        </p:nvSpPr>
        <p:spPr>
          <a:xfrm>
            <a:off x="4545004" y="609600"/>
            <a:ext cx="6961196" cy="3777343"/>
          </a:xfrm>
        </p:spPr>
        <p:txBody>
          <a:bodyPr>
            <a:normAutofit/>
          </a:bodyPr>
          <a:lstStyle/>
          <a:p>
            <a:pPr marL="342900" indent="-342900"/>
            <a:r>
              <a:rPr lang="en-US" altLang="zh-TW" dirty="0"/>
              <a:t>Resting on statistical evidence</a:t>
            </a:r>
          </a:p>
          <a:p>
            <a:pPr marL="342900" indent="-342900"/>
            <a:r>
              <a:rPr lang="en-US" altLang="zh-TW" dirty="0"/>
              <a:t>Presented as probable rather than certain</a:t>
            </a:r>
          </a:p>
          <a:p>
            <a:pPr marL="0" indent="0">
              <a:buNone/>
            </a:pPr>
            <a:endParaRPr lang="en-US" altLang="zh-TW" dirty="0"/>
          </a:p>
          <a:p>
            <a:pPr marL="45720" indent="0">
              <a:buNone/>
            </a:pPr>
            <a:r>
              <a:rPr lang="en-US" altLang="zh-TW" dirty="0"/>
              <a:t>P1: According to the latest opinion polls, 52% of people will vote for Biden.</a:t>
            </a:r>
          </a:p>
          <a:p>
            <a:pPr marL="45720" indent="0">
              <a:buNone/>
            </a:pPr>
            <a:r>
              <a:rPr lang="en-US" altLang="zh-TW" dirty="0"/>
              <a:t>C: Therefore, Biden will win the US presidential election.</a:t>
            </a:r>
          </a:p>
        </p:txBody>
      </p:sp>
      <p:pic>
        <p:nvPicPr>
          <p:cNvPr id="4" name="圖片 3">
            <a:extLst>
              <a:ext uri="{FF2B5EF4-FFF2-40B4-BE49-F238E27FC236}">
                <a16:creationId xmlns:a16="http://schemas.microsoft.com/office/drawing/2014/main" id="{816D6B73-D8F0-4AA0-949A-AF4D88CEA8A9}"/>
              </a:ext>
            </a:extLst>
          </p:cNvPr>
          <p:cNvPicPr>
            <a:picLocks noChangeAspect="1"/>
          </p:cNvPicPr>
          <p:nvPr/>
        </p:nvPicPr>
        <p:blipFill>
          <a:blip r:embed="rId2"/>
          <a:stretch>
            <a:fillRect/>
          </a:stretch>
        </p:blipFill>
        <p:spPr>
          <a:xfrm>
            <a:off x="4206240" y="3163516"/>
            <a:ext cx="6430917" cy="3327999"/>
          </a:xfrm>
          <a:prstGeom prst="rect">
            <a:avLst/>
          </a:prstGeom>
        </p:spPr>
      </p:pic>
    </p:spTree>
    <p:extLst>
      <p:ext uri="{BB962C8B-B14F-4D97-AF65-F5344CB8AC3E}">
        <p14:creationId xmlns:p14="http://schemas.microsoft.com/office/powerpoint/2010/main" val="16378049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EC2B820-862A-4FB9-A771-E28A960CEE16}"/>
              </a:ext>
            </a:extLst>
          </p:cNvPr>
          <p:cNvSpPr>
            <a:spLocks noGrp="1"/>
          </p:cNvSpPr>
          <p:nvPr>
            <p:ph type="title"/>
          </p:nvPr>
        </p:nvSpPr>
        <p:spPr/>
        <p:txBody>
          <a:bodyPr/>
          <a:lstStyle/>
          <a:p>
            <a:r>
              <a:rPr lang="en-US" altLang="zh-TW" b="1" dirty="0"/>
              <a:t>Statistical Argument</a:t>
            </a:r>
            <a:endParaRPr lang="zh-TW" altLang="en-US" dirty="0"/>
          </a:p>
        </p:txBody>
      </p:sp>
      <p:sp>
        <p:nvSpPr>
          <p:cNvPr id="3" name="內容版面配置區 2">
            <a:extLst>
              <a:ext uri="{FF2B5EF4-FFF2-40B4-BE49-F238E27FC236}">
                <a16:creationId xmlns:a16="http://schemas.microsoft.com/office/drawing/2014/main" id="{576DAEE1-8DAA-4B26-B514-2C3F2C132E9B}"/>
              </a:ext>
            </a:extLst>
          </p:cNvPr>
          <p:cNvSpPr>
            <a:spLocks noGrp="1"/>
          </p:cNvSpPr>
          <p:nvPr>
            <p:ph idx="1"/>
          </p:nvPr>
        </p:nvSpPr>
        <p:spPr>
          <a:xfrm>
            <a:off x="1143001" y="2057400"/>
            <a:ext cx="5148036" cy="4038600"/>
          </a:xfrm>
        </p:spPr>
        <p:txBody>
          <a:bodyPr/>
          <a:lstStyle/>
          <a:p>
            <a:r>
              <a:rPr lang="en-US" altLang="zh-TW" dirty="0"/>
              <a:t>Criterion:</a:t>
            </a:r>
          </a:p>
          <a:p>
            <a:pPr lvl="1"/>
            <a:r>
              <a:rPr lang="en-US" altLang="zh-TW" dirty="0"/>
              <a:t>Strong and reliable = over 50%</a:t>
            </a:r>
          </a:p>
          <a:p>
            <a:pPr lvl="1"/>
            <a:r>
              <a:rPr lang="en-US" altLang="zh-TW" dirty="0"/>
              <a:t>Strong but unreliable = around 50% </a:t>
            </a:r>
          </a:p>
          <a:p>
            <a:pPr lvl="1"/>
            <a:r>
              <a:rPr lang="en-US" altLang="zh-TW" dirty="0"/>
              <a:t>Weak = below 50%</a:t>
            </a:r>
          </a:p>
          <a:p>
            <a:endParaRPr lang="en-US" altLang="zh-TW" dirty="0"/>
          </a:p>
          <a:p>
            <a:r>
              <a:rPr lang="en-US" altLang="zh-TW" dirty="0"/>
              <a:t>Remarks on reference class:</a:t>
            </a:r>
          </a:p>
          <a:p>
            <a:pPr lvl="1"/>
            <a:r>
              <a:rPr lang="en-US" altLang="zh-TW" dirty="0"/>
              <a:t>More specific, More better</a:t>
            </a:r>
          </a:p>
          <a:p>
            <a:pPr lvl="1"/>
            <a:r>
              <a:rPr lang="en-US" altLang="zh-TW" dirty="0"/>
              <a:t>Additional new information can change its strength (positive or negative)</a:t>
            </a:r>
            <a:endParaRPr lang="zh-TW" altLang="en-US" dirty="0"/>
          </a:p>
          <a:p>
            <a:endParaRPr lang="zh-TW" altLang="en-US" dirty="0"/>
          </a:p>
        </p:txBody>
      </p:sp>
      <p:pic>
        <p:nvPicPr>
          <p:cNvPr id="4" name="圖片 3">
            <a:extLst>
              <a:ext uri="{FF2B5EF4-FFF2-40B4-BE49-F238E27FC236}">
                <a16:creationId xmlns:a16="http://schemas.microsoft.com/office/drawing/2014/main" id="{27AF93FD-9FAE-484B-BB7A-3DFD131B20D7}"/>
              </a:ext>
            </a:extLst>
          </p:cNvPr>
          <p:cNvPicPr>
            <a:picLocks noChangeAspect="1"/>
          </p:cNvPicPr>
          <p:nvPr/>
        </p:nvPicPr>
        <p:blipFill>
          <a:blip r:embed="rId2"/>
          <a:stretch>
            <a:fillRect/>
          </a:stretch>
        </p:blipFill>
        <p:spPr>
          <a:xfrm>
            <a:off x="6371357" y="2870200"/>
            <a:ext cx="5148036" cy="2882900"/>
          </a:xfrm>
          <a:prstGeom prst="rect">
            <a:avLst/>
          </a:prstGeom>
        </p:spPr>
      </p:pic>
    </p:spTree>
    <p:extLst>
      <p:ext uri="{BB962C8B-B14F-4D97-AF65-F5344CB8AC3E}">
        <p14:creationId xmlns:p14="http://schemas.microsoft.com/office/powerpoint/2010/main" val="25390745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b="1" dirty="0"/>
              <a:t>Statistical Argument</a:t>
            </a:r>
            <a:endParaRPr lang="zh-TW" altLang="en-US" dirty="0"/>
          </a:p>
        </p:txBody>
      </p:sp>
      <p:sp>
        <p:nvSpPr>
          <p:cNvPr id="3" name="內容版面配置區 2"/>
          <p:cNvSpPr>
            <a:spLocks noGrp="1"/>
          </p:cNvSpPr>
          <p:nvPr>
            <p:ph sz="half" idx="1"/>
          </p:nvPr>
        </p:nvSpPr>
        <p:spPr>
          <a:xfrm>
            <a:off x="1143000" y="1965960"/>
            <a:ext cx="4825204" cy="4393276"/>
          </a:xfrm>
        </p:spPr>
        <p:txBody>
          <a:bodyPr>
            <a:normAutofit fontScale="92500"/>
          </a:bodyPr>
          <a:lstStyle/>
          <a:p>
            <a:pPr marL="45720" indent="0">
              <a:buNone/>
            </a:pPr>
            <a:r>
              <a:rPr lang="en-US" altLang="zh-TW" dirty="0"/>
              <a:t>P1:  In its final survey before tomorrow's general election, Merdeka Centre predicted that BN will win at least 100 parliament seats whereas </a:t>
            </a:r>
            <a:r>
              <a:rPr lang="en-US" altLang="zh-TW" dirty="0" err="1"/>
              <a:t>Pakatan</a:t>
            </a:r>
            <a:r>
              <a:rPr lang="en-US" altLang="zh-TW" dirty="0"/>
              <a:t> </a:t>
            </a:r>
            <a:r>
              <a:rPr lang="en-US" altLang="zh-TW" dirty="0" err="1"/>
              <a:t>Harapan</a:t>
            </a:r>
            <a:r>
              <a:rPr lang="en-US" altLang="zh-TW" dirty="0"/>
              <a:t>, 83. </a:t>
            </a:r>
          </a:p>
          <a:p>
            <a:pPr marL="45720" indent="0">
              <a:buNone/>
            </a:pPr>
            <a:r>
              <a:rPr lang="en-US" altLang="zh-TW" dirty="0"/>
              <a:t>C: Therefore, BN could win the election tomorrow.</a:t>
            </a:r>
          </a:p>
          <a:p>
            <a:pPr marL="0" indent="0">
              <a:buNone/>
            </a:pPr>
            <a:endParaRPr lang="en-US" altLang="zh-TW" dirty="0"/>
          </a:p>
          <a:p>
            <a:pPr marL="0" indent="0">
              <a:buNone/>
            </a:pPr>
            <a:r>
              <a:rPr lang="en-US" altLang="zh-TW" dirty="0"/>
              <a:t>P1: In its final survey before tomorrow's general election, Merdeka Centre predicted that BN will win at least 100 parliament seats whereas </a:t>
            </a:r>
            <a:r>
              <a:rPr lang="en-US" altLang="zh-TW" dirty="0" err="1"/>
              <a:t>Pakatan</a:t>
            </a:r>
            <a:r>
              <a:rPr lang="en-US" altLang="zh-TW" dirty="0"/>
              <a:t> </a:t>
            </a:r>
            <a:r>
              <a:rPr lang="en-US" altLang="zh-TW" dirty="0" err="1"/>
              <a:t>Harapan</a:t>
            </a:r>
            <a:r>
              <a:rPr lang="en-US" altLang="zh-TW" dirty="0"/>
              <a:t>, 83</a:t>
            </a:r>
          </a:p>
          <a:p>
            <a:pPr marL="0" indent="0">
              <a:buNone/>
            </a:pPr>
            <a:r>
              <a:rPr lang="en-US" altLang="zh-TW" dirty="0"/>
              <a:t>C: Therefore, PH could win the election tomorrow.</a:t>
            </a:r>
          </a:p>
        </p:txBody>
      </p:sp>
      <p:pic>
        <p:nvPicPr>
          <p:cNvPr id="5" name="圖片 4">
            <a:extLst>
              <a:ext uri="{FF2B5EF4-FFF2-40B4-BE49-F238E27FC236}">
                <a16:creationId xmlns:a16="http://schemas.microsoft.com/office/drawing/2014/main" id="{CF403A38-7301-4C0F-B498-4B267BB4BB87}"/>
              </a:ext>
            </a:extLst>
          </p:cNvPr>
          <p:cNvPicPr>
            <a:picLocks noChangeAspect="1"/>
          </p:cNvPicPr>
          <p:nvPr/>
        </p:nvPicPr>
        <p:blipFill>
          <a:blip r:embed="rId2"/>
          <a:stretch>
            <a:fillRect/>
          </a:stretch>
        </p:blipFill>
        <p:spPr>
          <a:xfrm>
            <a:off x="7858324" y="1071032"/>
            <a:ext cx="4007067" cy="5177368"/>
          </a:xfrm>
          <a:prstGeom prst="rect">
            <a:avLst/>
          </a:prstGeom>
        </p:spPr>
      </p:pic>
      <p:sp>
        <p:nvSpPr>
          <p:cNvPr id="6" name="箭號: 向左 5">
            <a:extLst>
              <a:ext uri="{FF2B5EF4-FFF2-40B4-BE49-F238E27FC236}">
                <a16:creationId xmlns:a16="http://schemas.microsoft.com/office/drawing/2014/main" id="{846615B8-4A3A-41C3-9024-46AD60129AEA}"/>
              </a:ext>
            </a:extLst>
          </p:cNvPr>
          <p:cNvSpPr/>
          <p:nvPr/>
        </p:nvSpPr>
        <p:spPr>
          <a:xfrm>
            <a:off x="5968204" y="2344189"/>
            <a:ext cx="1693743" cy="845127"/>
          </a:xfrm>
          <a:prstGeom prst="lef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2000" b="1" dirty="0"/>
              <a:t>Strong</a:t>
            </a:r>
            <a:endParaRPr lang="zh-TW" altLang="en-US" sz="2000" b="1" dirty="0"/>
          </a:p>
        </p:txBody>
      </p:sp>
      <p:sp>
        <p:nvSpPr>
          <p:cNvPr id="7" name="箭號: 向左 6">
            <a:extLst>
              <a:ext uri="{FF2B5EF4-FFF2-40B4-BE49-F238E27FC236}">
                <a16:creationId xmlns:a16="http://schemas.microsoft.com/office/drawing/2014/main" id="{CCAFECD1-16ED-409E-9532-A751CC9A76CF}"/>
              </a:ext>
            </a:extLst>
          </p:cNvPr>
          <p:cNvSpPr/>
          <p:nvPr/>
        </p:nvSpPr>
        <p:spPr>
          <a:xfrm>
            <a:off x="5897880" y="4634345"/>
            <a:ext cx="1693743" cy="845127"/>
          </a:xfrm>
          <a:prstGeom prst="lef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2000" b="1" dirty="0"/>
              <a:t>Weak</a:t>
            </a:r>
            <a:endParaRPr lang="zh-TW" altLang="en-US" sz="2000" b="1" dirty="0"/>
          </a:p>
        </p:txBody>
      </p:sp>
    </p:spTree>
    <p:extLst>
      <p:ext uri="{BB962C8B-B14F-4D97-AF65-F5344CB8AC3E}">
        <p14:creationId xmlns:p14="http://schemas.microsoft.com/office/powerpoint/2010/main" val="5667351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b="1" dirty="0"/>
              <a:t>Argument from Analogy</a:t>
            </a:r>
          </a:p>
        </p:txBody>
      </p:sp>
      <p:sp>
        <p:nvSpPr>
          <p:cNvPr id="3" name="內容版面配置區 2"/>
          <p:cNvSpPr>
            <a:spLocks noGrp="1"/>
          </p:cNvSpPr>
          <p:nvPr>
            <p:ph idx="1"/>
          </p:nvPr>
        </p:nvSpPr>
        <p:spPr/>
        <p:txBody>
          <a:bodyPr>
            <a:normAutofit/>
          </a:bodyPr>
          <a:lstStyle/>
          <a:p>
            <a:pPr>
              <a:buFont typeface="Wingdings" pitchFamily="2" charset="2"/>
              <a:buChar char="Ø"/>
            </a:pPr>
            <a:r>
              <a:rPr lang="en-US" altLang="zh-TW" dirty="0"/>
              <a:t>Comparison of two things</a:t>
            </a:r>
          </a:p>
          <a:p>
            <a:pPr>
              <a:buFont typeface="Wingdings" pitchFamily="2" charset="2"/>
              <a:buChar char="Ø"/>
            </a:pPr>
            <a:r>
              <a:rPr lang="en-US" altLang="zh-TW" dirty="0"/>
              <a:t>To be alike in some relevant respect</a:t>
            </a:r>
            <a:endParaRPr lang="zh-TW" altLang="en-US" dirty="0"/>
          </a:p>
          <a:p>
            <a:endParaRPr lang="en-US" altLang="zh-TW" dirty="0"/>
          </a:p>
          <a:p>
            <a:r>
              <a:rPr lang="en-US" altLang="zh-TW" dirty="0"/>
              <a:t>Example:</a:t>
            </a:r>
          </a:p>
          <a:p>
            <a:pPr marL="0" indent="0">
              <a:buNone/>
            </a:pPr>
            <a:r>
              <a:rPr lang="en-US" altLang="zh-TW" dirty="0"/>
              <a:t>P1: The MBJB is a government agency.</a:t>
            </a:r>
          </a:p>
          <a:p>
            <a:pPr marL="0" indent="0">
              <a:buNone/>
            </a:pPr>
            <a:r>
              <a:rPr lang="en-US" altLang="zh-TW" dirty="0"/>
              <a:t>P2: The Department of Transportation is a government agency.</a:t>
            </a:r>
          </a:p>
          <a:p>
            <a:pPr marL="0" indent="0">
              <a:buNone/>
            </a:pPr>
            <a:r>
              <a:rPr lang="en-US" altLang="zh-TW" dirty="0"/>
              <a:t>P3: The MBJB is closed for </a:t>
            </a:r>
            <a:r>
              <a:rPr lang="en-US" altLang="zh-TW" dirty="0" err="1"/>
              <a:t>Labour</a:t>
            </a:r>
            <a:r>
              <a:rPr lang="en-US" altLang="zh-TW" dirty="0"/>
              <a:t> Day.</a:t>
            </a:r>
          </a:p>
          <a:p>
            <a:pPr marL="0" indent="0">
              <a:buNone/>
            </a:pPr>
            <a:r>
              <a:rPr lang="en-US" altLang="zh-TW" dirty="0"/>
              <a:t>C: So, the Department of Transportation must be closed for </a:t>
            </a:r>
            <a:r>
              <a:rPr lang="en-US" altLang="zh-TW" dirty="0" err="1"/>
              <a:t>Labour</a:t>
            </a:r>
            <a:r>
              <a:rPr lang="en-US" altLang="zh-TW" dirty="0"/>
              <a:t> Day.</a:t>
            </a:r>
          </a:p>
          <a:p>
            <a:pPr marL="45720" indent="0">
              <a:buNone/>
            </a:pPr>
            <a:endParaRPr lang="en-US" altLang="zh-TW" dirty="0"/>
          </a:p>
        </p:txBody>
      </p:sp>
      <p:pic>
        <p:nvPicPr>
          <p:cNvPr id="4" name="Picture 2" descr="「public holiday」的圖片搜尋結果">
            <a:extLst>
              <a:ext uri="{FF2B5EF4-FFF2-40B4-BE49-F238E27FC236}">
                <a16:creationId xmlns:a16="http://schemas.microsoft.com/office/drawing/2014/main" id="{93EB2C2C-0C14-4DE6-9F8C-ECCC5C83652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12231" y="762000"/>
            <a:ext cx="3513859" cy="35138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73593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b="1" dirty="0"/>
              <a:t>Argument from Analogy</a:t>
            </a:r>
          </a:p>
        </p:txBody>
      </p:sp>
      <p:graphicFrame>
        <p:nvGraphicFramePr>
          <p:cNvPr id="4" name="內容版面配置區 3"/>
          <p:cNvGraphicFramePr>
            <a:graphicFrameLocks noGrp="1"/>
          </p:cNvGraphicFramePr>
          <p:nvPr>
            <p:ph idx="1"/>
            <p:extLst>
              <p:ext uri="{D42A27DB-BD31-4B8C-83A1-F6EECF244321}">
                <p14:modId xmlns:p14="http://schemas.microsoft.com/office/powerpoint/2010/main" val="3517676525"/>
              </p:ext>
            </p:extLst>
          </p:nvPr>
        </p:nvGraphicFramePr>
        <p:xfrm>
          <a:off x="1143000" y="2057400"/>
          <a:ext cx="9872221" cy="3547919"/>
        </p:xfrm>
        <a:graphic>
          <a:graphicData uri="http://schemas.openxmlformats.org/drawingml/2006/table">
            <a:tbl>
              <a:tblPr firstRow="1" bandRow="1">
                <a:tableStyleId>{21E4AEA4-8DFA-4A89-87EB-49C32662AFE0}</a:tableStyleId>
              </a:tblPr>
              <a:tblGrid>
                <a:gridCol w="4458264">
                  <a:extLst>
                    <a:ext uri="{9D8B030D-6E8A-4147-A177-3AD203B41FA5}">
                      <a16:colId xmlns:a16="http://schemas.microsoft.com/office/drawing/2014/main" val="1586809930"/>
                    </a:ext>
                  </a:extLst>
                </a:gridCol>
                <a:gridCol w="967887">
                  <a:extLst>
                    <a:ext uri="{9D8B030D-6E8A-4147-A177-3AD203B41FA5}">
                      <a16:colId xmlns:a16="http://schemas.microsoft.com/office/drawing/2014/main" val="3361804571"/>
                    </a:ext>
                  </a:extLst>
                </a:gridCol>
                <a:gridCol w="4446070">
                  <a:extLst>
                    <a:ext uri="{9D8B030D-6E8A-4147-A177-3AD203B41FA5}">
                      <a16:colId xmlns:a16="http://schemas.microsoft.com/office/drawing/2014/main" val="316822049"/>
                    </a:ext>
                  </a:extLst>
                </a:gridCol>
              </a:tblGrid>
              <a:tr h="435291">
                <a:tc gridSpan="3">
                  <a:txBody>
                    <a:bodyPr/>
                    <a:lstStyle/>
                    <a:p>
                      <a:r>
                        <a:rPr lang="en-US" altLang="zh-TW" dirty="0"/>
                        <a:t>Increasing samples</a:t>
                      </a:r>
                      <a:r>
                        <a:rPr lang="en-US" altLang="zh-TW" baseline="0" dirty="0"/>
                        <a:t> make the argument more stronger or weaker.</a:t>
                      </a:r>
                      <a:endParaRPr lang="zh-TW" altLang="en-US" dirty="0"/>
                    </a:p>
                  </a:txBody>
                  <a:tcPr marL="93270" marR="93270"/>
                </a:tc>
                <a:tc hMerge="1">
                  <a:txBody>
                    <a:bodyPr/>
                    <a:lstStyle/>
                    <a:p>
                      <a:endParaRPr lang="zh-TW" altLang="en-US" dirty="0"/>
                    </a:p>
                  </a:txBody>
                  <a:tcPr/>
                </a:tc>
                <a:tc hMerge="1">
                  <a:txBody>
                    <a:bodyPr/>
                    <a:lstStyle/>
                    <a:p>
                      <a:endParaRPr lang="zh-TW" altLang="en-US" dirty="0"/>
                    </a:p>
                  </a:txBody>
                  <a:tcPr/>
                </a:tc>
                <a:extLst>
                  <a:ext uri="{0D108BD9-81ED-4DB2-BD59-A6C34878D82A}">
                    <a16:rowId xmlns:a16="http://schemas.microsoft.com/office/drawing/2014/main" val="1334179415"/>
                  </a:ext>
                </a:extLst>
              </a:tr>
              <a:tr h="1717312">
                <a:tc>
                  <a:txBody>
                    <a:bodyPr/>
                    <a:lstStyle/>
                    <a:p>
                      <a:r>
                        <a:rPr lang="en-US" altLang="zh-TW" dirty="0"/>
                        <a:t>P1: Mike and Billy are both tall and play basketball.</a:t>
                      </a:r>
                    </a:p>
                    <a:p>
                      <a:r>
                        <a:rPr lang="en-US" altLang="zh-TW" dirty="0"/>
                        <a:t>P2: Mike also plays volleyball.</a:t>
                      </a:r>
                    </a:p>
                    <a:p>
                      <a:r>
                        <a:rPr lang="en-US" altLang="zh-TW" dirty="0"/>
                        <a:t>C: Therefore, Billy must also play volleyball.</a:t>
                      </a:r>
                    </a:p>
                  </a:txBody>
                  <a:tcPr marL="93270" marR="93270"/>
                </a:tc>
                <a:tc rowSpan="2">
                  <a:txBody>
                    <a:bodyPr/>
                    <a:lstStyle/>
                    <a:p>
                      <a:pPr algn="ctr"/>
                      <a:r>
                        <a:rPr lang="en-US" altLang="zh-TW" dirty="0"/>
                        <a:t>VS</a:t>
                      </a:r>
                      <a:endParaRPr lang="zh-TW" altLang="en-US" b="1" dirty="0"/>
                    </a:p>
                  </a:txBody>
                  <a:tcPr marL="93270" marR="93270" anchor="ctr"/>
                </a:tc>
                <a:tc>
                  <a:txBody>
                    <a:bodyPr/>
                    <a:lstStyle/>
                    <a:p>
                      <a:r>
                        <a:rPr lang="en-US" altLang="zh-TW" dirty="0"/>
                        <a:t>P1: Mike, Roy, Jay and Billy are both tall and play basketball.</a:t>
                      </a:r>
                    </a:p>
                    <a:p>
                      <a:r>
                        <a:rPr lang="en-US" altLang="zh-TW" dirty="0"/>
                        <a:t>P2: Mike,</a:t>
                      </a:r>
                      <a:r>
                        <a:rPr lang="en-US" altLang="zh-TW" baseline="0" dirty="0"/>
                        <a:t> Roy and Jay </a:t>
                      </a:r>
                      <a:r>
                        <a:rPr lang="en-US" altLang="zh-TW" dirty="0"/>
                        <a:t>also play volleyball.</a:t>
                      </a:r>
                    </a:p>
                    <a:p>
                      <a:r>
                        <a:rPr lang="en-US" altLang="zh-TW" dirty="0"/>
                        <a:t>C: Therefore, Billy must also play volleyball.</a:t>
                      </a:r>
                    </a:p>
                  </a:txBody>
                  <a:tcPr marL="93270" marR="93270"/>
                </a:tc>
                <a:extLst>
                  <a:ext uri="{0D108BD9-81ED-4DB2-BD59-A6C34878D82A}">
                    <a16:rowId xmlns:a16="http://schemas.microsoft.com/office/drawing/2014/main" val="3891213139"/>
                  </a:ext>
                </a:extLst>
              </a:tr>
              <a:tr h="1395316">
                <a:tc>
                  <a:txBody>
                    <a:bodyPr/>
                    <a:lstStyle/>
                    <a:p>
                      <a:r>
                        <a:rPr lang="en-US" altLang="zh-TW" dirty="0"/>
                        <a:t>P1: Mike’s German car</a:t>
                      </a:r>
                      <a:r>
                        <a:rPr lang="en-US" altLang="zh-TW" baseline="0" dirty="0"/>
                        <a:t> was lemon and so was Fred’s</a:t>
                      </a:r>
                    </a:p>
                    <a:p>
                      <a:r>
                        <a:rPr lang="en-US" altLang="zh-TW" baseline="0" dirty="0"/>
                        <a:t>C: Therefore, Roy’s German car is probably a lemon, too.</a:t>
                      </a:r>
                      <a:endParaRPr lang="zh-TW" altLang="en-US" dirty="0"/>
                    </a:p>
                  </a:txBody>
                  <a:tcPr marL="93270" marR="93270"/>
                </a:tc>
                <a:tc vMerge="1">
                  <a:txBody>
                    <a:bodyPr/>
                    <a:lstStyle/>
                    <a:p>
                      <a:endParaRPr lang="zh-TW" altLang="en-US" dirty="0"/>
                    </a:p>
                  </a:txBody>
                  <a:tcPr/>
                </a:tc>
                <a:tc>
                  <a:txBody>
                    <a:bodyPr/>
                    <a:lstStyle/>
                    <a:p>
                      <a:r>
                        <a:rPr lang="en-US" altLang="zh-TW" dirty="0"/>
                        <a:t>P1: Mike’s German car</a:t>
                      </a:r>
                      <a:r>
                        <a:rPr lang="en-US" altLang="zh-TW" baseline="0" dirty="0"/>
                        <a:t> was lemon and so was Fred’s, Jay’s and Billy’s</a:t>
                      </a:r>
                    </a:p>
                    <a:p>
                      <a:r>
                        <a:rPr lang="en-US" altLang="zh-TW" baseline="0" dirty="0"/>
                        <a:t>C: Therefore, Roy’s German car is probably a lemon, too.</a:t>
                      </a:r>
                      <a:endParaRPr lang="zh-TW" altLang="en-US" dirty="0"/>
                    </a:p>
                  </a:txBody>
                  <a:tcPr marL="93270" marR="93270"/>
                </a:tc>
                <a:extLst>
                  <a:ext uri="{0D108BD9-81ED-4DB2-BD59-A6C34878D82A}">
                    <a16:rowId xmlns:a16="http://schemas.microsoft.com/office/drawing/2014/main" val="3184371676"/>
                  </a:ext>
                </a:extLst>
              </a:tr>
            </a:tbl>
          </a:graphicData>
        </a:graphic>
      </p:graphicFrame>
    </p:spTree>
    <p:extLst>
      <p:ext uri="{BB962C8B-B14F-4D97-AF65-F5344CB8AC3E}">
        <p14:creationId xmlns:p14="http://schemas.microsoft.com/office/powerpoint/2010/main" val="16529650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標題 1"/>
          <p:cNvSpPr>
            <a:spLocks noGrp="1"/>
          </p:cNvSpPr>
          <p:nvPr>
            <p:ph type="title"/>
          </p:nvPr>
        </p:nvSpPr>
        <p:spPr>
          <a:xfrm>
            <a:off x="720853" y="609600"/>
            <a:ext cx="5046901" cy="1119082"/>
          </a:xfrm>
        </p:spPr>
        <p:txBody>
          <a:bodyPr>
            <a:normAutofit/>
          </a:bodyPr>
          <a:lstStyle/>
          <a:p>
            <a:r>
              <a:rPr lang="en-US" altLang="zh-TW" b="1" dirty="0"/>
              <a:t>Causal Argument</a:t>
            </a:r>
          </a:p>
        </p:txBody>
      </p:sp>
      <p:pic>
        <p:nvPicPr>
          <p:cNvPr id="4" name="圖片 3">
            <a:extLst>
              <a:ext uri="{FF2B5EF4-FFF2-40B4-BE49-F238E27FC236}">
                <a16:creationId xmlns:a16="http://schemas.microsoft.com/office/drawing/2014/main" id="{BD4631F1-372F-487C-80CF-E85217CB82F6}"/>
              </a:ext>
            </a:extLst>
          </p:cNvPr>
          <p:cNvPicPr>
            <a:picLocks noChangeAspect="1"/>
          </p:cNvPicPr>
          <p:nvPr/>
        </p:nvPicPr>
        <p:blipFill>
          <a:blip r:embed="rId2"/>
          <a:stretch>
            <a:fillRect/>
          </a:stretch>
        </p:blipFill>
        <p:spPr>
          <a:xfrm>
            <a:off x="720853" y="2122577"/>
            <a:ext cx="6045576" cy="3400636"/>
          </a:xfrm>
          <a:prstGeom prst="rect">
            <a:avLst/>
          </a:prstGeom>
        </p:spPr>
      </p:pic>
      <p:sp>
        <p:nvSpPr>
          <p:cNvPr id="3" name="內容版面配置區 2"/>
          <p:cNvSpPr>
            <a:spLocks noGrp="1"/>
          </p:cNvSpPr>
          <p:nvPr>
            <p:ph idx="1"/>
          </p:nvPr>
        </p:nvSpPr>
        <p:spPr>
          <a:xfrm>
            <a:off x="7097486" y="1842655"/>
            <a:ext cx="4373661" cy="4253345"/>
          </a:xfrm>
        </p:spPr>
        <p:txBody>
          <a:bodyPr>
            <a:normAutofit/>
          </a:bodyPr>
          <a:lstStyle/>
          <a:p>
            <a:pPr marL="342900" indent="-342900"/>
            <a:r>
              <a:rPr lang="en-US" altLang="zh-TW" dirty="0"/>
              <a:t>A cause is that which brings about a change, that which produces an effect.</a:t>
            </a:r>
          </a:p>
          <a:p>
            <a:pPr marL="342900" indent="-342900"/>
            <a:r>
              <a:rPr lang="en-US" altLang="zh-TW" dirty="0"/>
              <a:t>The cause precedes the effect.</a:t>
            </a:r>
          </a:p>
          <a:p>
            <a:endParaRPr lang="en-US" altLang="zh-TW" sz="2000" dirty="0"/>
          </a:p>
          <a:p>
            <a:pPr marL="0" indent="0">
              <a:buNone/>
            </a:pPr>
            <a:r>
              <a:rPr lang="en-US" altLang="zh-TW" sz="2000" dirty="0"/>
              <a:t>P1: Research has found that smoking cigarettes may increase the chances of getting lung cancer.</a:t>
            </a:r>
          </a:p>
          <a:p>
            <a:pPr marL="0" indent="0">
              <a:buNone/>
            </a:pPr>
            <a:r>
              <a:rPr lang="en-US" altLang="zh-TW" sz="2000" dirty="0"/>
              <a:t>P2: He smokes two packs a day.</a:t>
            </a:r>
          </a:p>
          <a:p>
            <a:pPr marL="0" indent="0">
              <a:buNone/>
            </a:pPr>
            <a:r>
              <a:rPr lang="en-US" altLang="zh-TW" sz="2000" dirty="0"/>
              <a:t>C: So, he will probably get lung cancer.</a:t>
            </a:r>
          </a:p>
        </p:txBody>
      </p:sp>
    </p:spTree>
    <p:extLst>
      <p:ext uri="{BB962C8B-B14F-4D97-AF65-F5344CB8AC3E}">
        <p14:creationId xmlns:p14="http://schemas.microsoft.com/office/powerpoint/2010/main" val="11251904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ull moon behavior」的圖片搜尋結果"/>
          <p:cNvPicPr>
            <a:picLocks noChangeAspect="1" noChangeArrowheads="1"/>
          </p:cNvPicPr>
          <p:nvPr/>
        </p:nvPicPr>
        <p:blipFill rotWithShape="1">
          <a:blip r:embed="rId2">
            <a:extLst>
              <a:ext uri="{28A0092B-C50C-407E-A947-70E740481C1C}">
                <a14:useLocalDpi xmlns:a14="http://schemas.microsoft.com/office/drawing/2010/main" val="0"/>
              </a:ext>
            </a:extLst>
          </a:blip>
          <a:srcRect/>
          <a:stretch/>
        </p:blipFill>
        <p:spPr bwMode="auto">
          <a:xfrm>
            <a:off x="1235568" y="2140938"/>
            <a:ext cx="4662312" cy="2431062"/>
          </a:xfrm>
          <a:prstGeom prst="roundRect">
            <a:avLst>
              <a:gd name="adj" fmla="val 1858"/>
            </a:avLst>
          </a:prstGeom>
          <a:noFill/>
          <a:effectLst>
            <a:outerShdw blurRad="50800" dist="50800" dir="54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2" name="標題 1"/>
          <p:cNvSpPr>
            <a:spLocks noGrp="1"/>
          </p:cNvSpPr>
          <p:nvPr>
            <p:ph type="title"/>
          </p:nvPr>
        </p:nvSpPr>
        <p:spPr/>
        <p:txBody>
          <a:bodyPr>
            <a:normAutofit/>
          </a:bodyPr>
          <a:lstStyle/>
          <a:p>
            <a:r>
              <a:rPr lang="en-US" altLang="zh-TW" b="1" dirty="0"/>
              <a:t>Causal Argument</a:t>
            </a:r>
          </a:p>
        </p:txBody>
      </p:sp>
      <p:sp>
        <p:nvSpPr>
          <p:cNvPr id="3" name="內容版面配置區 2"/>
          <p:cNvSpPr>
            <a:spLocks noGrp="1"/>
          </p:cNvSpPr>
          <p:nvPr>
            <p:ph sz="half" idx="1"/>
          </p:nvPr>
        </p:nvSpPr>
        <p:spPr>
          <a:xfrm>
            <a:off x="1143000" y="4724398"/>
            <a:ext cx="4953000" cy="1246912"/>
          </a:xfrm>
        </p:spPr>
        <p:txBody>
          <a:bodyPr anchor="ctr">
            <a:normAutofit/>
          </a:bodyPr>
          <a:lstStyle/>
          <a:p>
            <a:pPr marL="45720" indent="0">
              <a:buNone/>
            </a:pPr>
            <a:r>
              <a:rPr lang="en-US" altLang="zh-TW" sz="2000" b="1" dirty="0"/>
              <a:t>Every time we have a full moon, people behave strangely. So, the full moon must cause the strange behavior.</a:t>
            </a:r>
          </a:p>
        </p:txBody>
      </p:sp>
      <p:sp>
        <p:nvSpPr>
          <p:cNvPr id="5" name="內容版面配置區 4">
            <a:extLst>
              <a:ext uri="{FF2B5EF4-FFF2-40B4-BE49-F238E27FC236}">
                <a16:creationId xmlns:a16="http://schemas.microsoft.com/office/drawing/2014/main" id="{E661392C-DAF2-4899-B2A7-CC4EDB52BAB7}"/>
              </a:ext>
            </a:extLst>
          </p:cNvPr>
          <p:cNvSpPr>
            <a:spLocks noGrp="1"/>
          </p:cNvSpPr>
          <p:nvPr>
            <p:ph sz="half" idx="2"/>
          </p:nvPr>
        </p:nvSpPr>
        <p:spPr>
          <a:xfrm>
            <a:off x="6267611" y="4239491"/>
            <a:ext cx="5333999" cy="1841268"/>
          </a:xfrm>
        </p:spPr>
        <p:txBody>
          <a:bodyPr>
            <a:noAutofit/>
          </a:bodyPr>
          <a:lstStyle/>
          <a:p>
            <a:pPr marL="45720" indent="0">
              <a:buNone/>
            </a:pPr>
            <a:r>
              <a:rPr lang="en-US" altLang="zh-TW" sz="2000" b="1" dirty="0"/>
              <a:t>The economy this year should grow. Aside from the gradual improvement in global growth, domestic demand would continue to be the main driver of the economy, supported by Government spending and the recovery in global commodity prices.</a:t>
            </a:r>
          </a:p>
        </p:txBody>
      </p:sp>
      <p:pic>
        <p:nvPicPr>
          <p:cNvPr id="6" name="圖片 5">
            <a:extLst>
              <a:ext uri="{FF2B5EF4-FFF2-40B4-BE49-F238E27FC236}">
                <a16:creationId xmlns:a16="http://schemas.microsoft.com/office/drawing/2014/main" id="{CD1E7DD0-F5FA-4C32-9432-F5FC2C116B7D}"/>
              </a:ext>
            </a:extLst>
          </p:cNvPr>
          <p:cNvPicPr>
            <a:picLocks noChangeAspect="1"/>
          </p:cNvPicPr>
          <p:nvPr/>
        </p:nvPicPr>
        <p:blipFill>
          <a:blip r:embed="rId3"/>
          <a:stretch>
            <a:fillRect/>
          </a:stretch>
        </p:blipFill>
        <p:spPr>
          <a:xfrm>
            <a:off x="6294122" y="921327"/>
            <a:ext cx="5334000" cy="3105150"/>
          </a:xfrm>
          <a:prstGeom prst="rect">
            <a:avLst/>
          </a:prstGeom>
        </p:spPr>
      </p:pic>
      <p:sp>
        <p:nvSpPr>
          <p:cNvPr id="7" name="矩形: 圓角 6">
            <a:extLst>
              <a:ext uri="{FF2B5EF4-FFF2-40B4-BE49-F238E27FC236}">
                <a16:creationId xmlns:a16="http://schemas.microsoft.com/office/drawing/2014/main" id="{3CFD32C6-B966-4F77-A196-986DC9A56934}"/>
              </a:ext>
            </a:extLst>
          </p:cNvPr>
          <p:cNvSpPr/>
          <p:nvPr/>
        </p:nvSpPr>
        <p:spPr>
          <a:xfrm>
            <a:off x="1933619" y="6080759"/>
            <a:ext cx="3266209" cy="387926"/>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TW" sz="2000" b="1" dirty="0"/>
              <a:t>Weak Causal Connection</a:t>
            </a:r>
            <a:endParaRPr lang="zh-TW" altLang="en-US" sz="2000" b="1" dirty="0"/>
          </a:p>
        </p:txBody>
      </p:sp>
      <p:sp>
        <p:nvSpPr>
          <p:cNvPr id="9" name="矩形: 圓角 8">
            <a:extLst>
              <a:ext uri="{FF2B5EF4-FFF2-40B4-BE49-F238E27FC236}">
                <a16:creationId xmlns:a16="http://schemas.microsoft.com/office/drawing/2014/main" id="{3E5625D1-4598-4265-BB46-C0DF8C207A21}"/>
              </a:ext>
            </a:extLst>
          </p:cNvPr>
          <p:cNvSpPr/>
          <p:nvPr/>
        </p:nvSpPr>
        <p:spPr>
          <a:xfrm>
            <a:off x="7328017" y="6080760"/>
            <a:ext cx="3266209" cy="387926"/>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TW" sz="2000" b="1" dirty="0"/>
              <a:t>Strong Causal Connection</a:t>
            </a:r>
            <a:endParaRPr lang="zh-TW" altLang="en-US" sz="2000" b="1" dirty="0"/>
          </a:p>
        </p:txBody>
      </p:sp>
    </p:spTree>
    <p:extLst>
      <p:ext uri="{BB962C8B-B14F-4D97-AF65-F5344CB8AC3E}">
        <p14:creationId xmlns:p14="http://schemas.microsoft.com/office/powerpoint/2010/main" val="13431347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BA03946-E577-4B22-A9A7-0C66DFC217A5}"/>
              </a:ext>
            </a:extLst>
          </p:cNvPr>
          <p:cNvSpPr>
            <a:spLocks noGrp="1"/>
          </p:cNvSpPr>
          <p:nvPr>
            <p:ph type="title"/>
          </p:nvPr>
        </p:nvSpPr>
        <p:spPr/>
        <p:txBody>
          <a:bodyPr/>
          <a:lstStyle/>
          <a:p>
            <a:pPr marL="45720"/>
            <a:r>
              <a:rPr lang="en-US" altLang="zh-TW" b="1" dirty="0"/>
              <a:t>Argument from Authority</a:t>
            </a:r>
          </a:p>
        </p:txBody>
      </p:sp>
      <p:sp>
        <p:nvSpPr>
          <p:cNvPr id="3" name="內容版面配置區 2">
            <a:extLst>
              <a:ext uri="{FF2B5EF4-FFF2-40B4-BE49-F238E27FC236}">
                <a16:creationId xmlns:a16="http://schemas.microsoft.com/office/drawing/2014/main" id="{CB33C8DA-784E-4D2C-A132-EB509F3D2D13}"/>
              </a:ext>
            </a:extLst>
          </p:cNvPr>
          <p:cNvSpPr>
            <a:spLocks noGrp="1"/>
          </p:cNvSpPr>
          <p:nvPr>
            <p:ph idx="1"/>
          </p:nvPr>
        </p:nvSpPr>
        <p:spPr/>
        <p:txBody>
          <a:bodyPr/>
          <a:lstStyle/>
          <a:p>
            <a:pPr marL="45720" indent="0">
              <a:buNone/>
            </a:pPr>
            <a:r>
              <a:rPr lang="en-US" altLang="zh-TW" dirty="0"/>
              <a:t>Citing some presumed authority or witness who has said that the claim is true</a:t>
            </a:r>
          </a:p>
          <a:p>
            <a:r>
              <a:rPr lang="en-US" altLang="zh-TW" dirty="0"/>
              <a:t>What makes it weaken?</a:t>
            </a:r>
          </a:p>
          <a:p>
            <a:pPr marL="502920" indent="-457200">
              <a:buFont typeface="+mj-lt"/>
              <a:buAutoNum type="arabicPeriod"/>
            </a:pPr>
            <a:r>
              <a:rPr lang="en-US" altLang="zh-TW" dirty="0"/>
              <a:t>Unreliable.</a:t>
            </a:r>
          </a:p>
          <a:p>
            <a:pPr marL="502920" indent="-457200">
              <a:buFont typeface="+mj-lt"/>
              <a:buAutoNum type="arabicPeriod"/>
            </a:pPr>
            <a:r>
              <a:rPr lang="en-US" altLang="zh-TW" dirty="0"/>
              <a:t>Wrong authority.</a:t>
            </a:r>
          </a:p>
          <a:p>
            <a:pPr marL="502920" indent="-457200">
              <a:buFont typeface="+mj-lt"/>
              <a:buAutoNum type="arabicPeriod"/>
            </a:pPr>
            <a:r>
              <a:rPr lang="en-US" altLang="zh-TW" dirty="0"/>
              <a:t>Falsification.</a:t>
            </a:r>
          </a:p>
          <a:p>
            <a:pPr marL="502920" indent="-457200">
              <a:buFont typeface="+mj-lt"/>
              <a:buAutoNum type="arabicPeriod"/>
            </a:pPr>
            <a:r>
              <a:rPr lang="en-US" altLang="zh-TW" dirty="0"/>
              <a:t>Too subjective.</a:t>
            </a:r>
          </a:p>
        </p:txBody>
      </p:sp>
      <p:sp>
        <p:nvSpPr>
          <p:cNvPr id="4" name="矩形: 圓角 3">
            <a:extLst>
              <a:ext uri="{FF2B5EF4-FFF2-40B4-BE49-F238E27FC236}">
                <a16:creationId xmlns:a16="http://schemas.microsoft.com/office/drawing/2014/main" id="{7B5FA55A-7469-4446-B1A6-C886FAD81DD0}"/>
              </a:ext>
            </a:extLst>
          </p:cNvPr>
          <p:cNvSpPr/>
          <p:nvPr/>
        </p:nvSpPr>
        <p:spPr>
          <a:xfrm>
            <a:off x="6096000" y="3270274"/>
            <a:ext cx="3322289" cy="137160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n-US" altLang="zh-TW" sz="2400" b="1" dirty="0"/>
              <a:t>Person S stated that p.</a:t>
            </a:r>
          </a:p>
          <a:p>
            <a:r>
              <a:rPr lang="en-US" altLang="zh-TW" sz="2400" b="1" dirty="0"/>
              <a:t>S is a reliable source.</a:t>
            </a:r>
          </a:p>
          <a:p>
            <a:r>
              <a:rPr lang="en-US" altLang="zh-TW" sz="2400" b="1" dirty="0"/>
              <a:t>Therefore, p is true.</a:t>
            </a:r>
            <a:endParaRPr lang="zh-TW" altLang="en-US" sz="2400" b="1" dirty="0"/>
          </a:p>
        </p:txBody>
      </p:sp>
      <p:sp>
        <p:nvSpPr>
          <p:cNvPr id="5" name="文字方塊 4">
            <a:extLst>
              <a:ext uri="{FF2B5EF4-FFF2-40B4-BE49-F238E27FC236}">
                <a16:creationId xmlns:a16="http://schemas.microsoft.com/office/drawing/2014/main" id="{6AE890DF-BF71-4322-81F5-1D7B3CA7BDE0}"/>
              </a:ext>
            </a:extLst>
          </p:cNvPr>
          <p:cNvSpPr txBox="1"/>
          <p:nvPr/>
        </p:nvSpPr>
        <p:spPr>
          <a:xfrm>
            <a:off x="6497780" y="5373394"/>
            <a:ext cx="4484749" cy="1200329"/>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r>
              <a:rPr lang="en-US" altLang="zh-TW" dirty="0"/>
              <a:t>Many reliable information show that there are weapons of massive destruction in Iraq.</a:t>
            </a:r>
          </a:p>
          <a:p>
            <a:r>
              <a:rPr lang="en-US" altLang="zh-TW" dirty="0"/>
              <a:t>Therefore, U.S. have no choice but declare on war to Iraq.</a:t>
            </a:r>
            <a:endParaRPr lang="zh-TW" altLang="en-US" dirty="0"/>
          </a:p>
        </p:txBody>
      </p:sp>
      <p:sp>
        <p:nvSpPr>
          <p:cNvPr id="6" name="文字方塊 5">
            <a:extLst>
              <a:ext uri="{FF2B5EF4-FFF2-40B4-BE49-F238E27FC236}">
                <a16:creationId xmlns:a16="http://schemas.microsoft.com/office/drawing/2014/main" id="{2467259F-78F9-431B-B511-0163B3A1AF4D}"/>
              </a:ext>
            </a:extLst>
          </p:cNvPr>
          <p:cNvSpPr txBox="1"/>
          <p:nvPr/>
        </p:nvSpPr>
        <p:spPr>
          <a:xfrm>
            <a:off x="1209473" y="5373393"/>
            <a:ext cx="4484748" cy="1200329"/>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r>
              <a:rPr lang="en-US" altLang="zh-TW" dirty="0"/>
              <a:t>My barber says that Einstein’s theory of relativity is totally false.</a:t>
            </a:r>
          </a:p>
          <a:p>
            <a:r>
              <a:rPr lang="en-US" altLang="zh-TW" dirty="0"/>
              <a:t>Therefore, our textbook should not teach his theory anymore. </a:t>
            </a:r>
            <a:endParaRPr lang="zh-TW" altLang="en-US" dirty="0"/>
          </a:p>
        </p:txBody>
      </p:sp>
    </p:spTree>
    <p:extLst>
      <p:ext uri="{BB962C8B-B14F-4D97-AF65-F5344CB8AC3E}">
        <p14:creationId xmlns:p14="http://schemas.microsoft.com/office/powerpoint/2010/main" val="22778952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1DEA8B9-1B14-47F9-BE7F-D7D1396EF2AC}"/>
              </a:ext>
            </a:extLst>
          </p:cNvPr>
          <p:cNvSpPr>
            <a:spLocks noGrp="1"/>
          </p:cNvSpPr>
          <p:nvPr>
            <p:ph type="title"/>
          </p:nvPr>
        </p:nvSpPr>
        <p:spPr/>
        <p:txBody>
          <a:bodyPr/>
          <a:lstStyle/>
          <a:p>
            <a:r>
              <a:rPr lang="en-US" altLang="zh-TW" b="1" dirty="0"/>
              <a:t>Predictive Argument</a:t>
            </a:r>
          </a:p>
        </p:txBody>
      </p:sp>
      <p:sp>
        <p:nvSpPr>
          <p:cNvPr id="3" name="內容版面配置區 2">
            <a:extLst>
              <a:ext uri="{FF2B5EF4-FFF2-40B4-BE49-F238E27FC236}">
                <a16:creationId xmlns:a16="http://schemas.microsoft.com/office/drawing/2014/main" id="{35C7EA51-73F6-49AF-8874-8D5FBE614631}"/>
              </a:ext>
            </a:extLst>
          </p:cNvPr>
          <p:cNvSpPr>
            <a:spLocks noGrp="1"/>
          </p:cNvSpPr>
          <p:nvPr>
            <p:ph idx="1"/>
          </p:nvPr>
        </p:nvSpPr>
        <p:spPr/>
        <p:txBody>
          <a:bodyPr/>
          <a:lstStyle/>
          <a:p>
            <a:pPr marL="342900" indent="-342900"/>
            <a:r>
              <a:rPr lang="en-US" altLang="zh-TW" dirty="0"/>
              <a:t>About what may or will </a:t>
            </a:r>
            <a:r>
              <a:rPr lang="en-US" altLang="zh-TW" u="sng" dirty="0"/>
              <a:t>happen in the future</a:t>
            </a:r>
            <a:r>
              <a:rPr lang="en-US" altLang="zh-TW" dirty="0"/>
              <a:t>.</a:t>
            </a:r>
          </a:p>
          <a:p>
            <a:pPr marL="342900" indent="-342900"/>
            <a:r>
              <a:rPr lang="en-US" altLang="zh-TW" dirty="0"/>
              <a:t>Nothing in the future is absolutely certain.</a:t>
            </a:r>
          </a:p>
          <a:p>
            <a:endParaRPr lang="en-US" altLang="zh-TW" dirty="0"/>
          </a:p>
          <a:p>
            <a:pPr marL="45720" indent="0">
              <a:buNone/>
            </a:pPr>
            <a:r>
              <a:rPr lang="en-US" altLang="zh-TW" dirty="0"/>
              <a:t>P1: The players are in a good form recently.</a:t>
            </a:r>
          </a:p>
          <a:p>
            <a:pPr marL="45720" indent="0">
              <a:buNone/>
            </a:pPr>
            <a:r>
              <a:rPr lang="en-US" altLang="zh-TW" dirty="0"/>
              <a:t>C: Therefore, it is likely that they will win the next game.</a:t>
            </a:r>
          </a:p>
          <a:p>
            <a:pPr marL="45720" indent="0">
              <a:buNone/>
            </a:pPr>
            <a:endParaRPr lang="en-US" altLang="zh-TW" dirty="0"/>
          </a:p>
          <a:p>
            <a:pPr marL="45720" indent="0">
              <a:buNone/>
            </a:pPr>
            <a:r>
              <a:rPr lang="en-US" altLang="zh-TW" dirty="0"/>
              <a:t>P1: The players are in a good form recently.</a:t>
            </a:r>
          </a:p>
          <a:p>
            <a:pPr marL="45720" indent="0">
              <a:buNone/>
            </a:pPr>
            <a:r>
              <a:rPr lang="en-US" altLang="zh-TW" dirty="0"/>
              <a:t>C: Therefore, it is likely that they will lose the next game.</a:t>
            </a:r>
          </a:p>
        </p:txBody>
      </p:sp>
      <p:sp>
        <p:nvSpPr>
          <p:cNvPr id="4" name="箭號: 向左 3">
            <a:extLst>
              <a:ext uri="{FF2B5EF4-FFF2-40B4-BE49-F238E27FC236}">
                <a16:creationId xmlns:a16="http://schemas.microsoft.com/office/drawing/2014/main" id="{AFBD92DD-71C7-479B-83EC-7EAE4DB31A3B}"/>
              </a:ext>
            </a:extLst>
          </p:cNvPr>
          <p:cNvSpPr/>
          <p:nvPr/>
        </p:nvSpPr>
        <p:spPr>
          <a:xfrm>
            <a:off x="8115275" y="3654136"/>
            <a:ext cx="1693743" cy="845127"/>
          </a:xfrm>
          <a:prstGeom prst="lef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TW" sz="2000" b="1" dirty="0"/>
              <a:t>Strong</a:t>
            </a:r>
            <a:endParaRPr lang="zh-TW" altLang="en-US" sz="2000" b="1" dirty="0"/>
          </a:p>
        </p:txBody>
      </p:sp>
      <p:sp>
        <p:nvSpPr>
          <p:cNvPr id="5" name="箭號: 向左 4">
            <a:extLst>
              <a:ext uri="{FF2B5EF4-FFF2-40B4-BE49-F238E27FC236}">
                <a16:creationId xmlns:a16="http://schemas.microsoft.com/office/drawing/2014/main" id="{A9A2B5E3-A162-4BEF-8ED0-1C6FD25D39F3}"/>
              </a:ext>
            </a:extLst>
          </p:cNvPr>
          <p:cNvSpPr/>
          <p:nvPr/>
        </p:nvSpPr>
        <p:spPr>
          <a:xfrm>
            <a:off x="8222623" y="5126182"/>
            <a:ext cx="1693743" cy="845127"/>
          </a:xfrm>
          <a:prstGeom prst="lef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TW" sz="2000" b="1" dirty="0"/>
              <a:t>Weak</a:t>
            </a:r>
            <a:endParaRPr lang="zh-TW" altLang="en-US" sz="2000" b="1" dirty="0"/>
          </a:p>
        </p:txBody>
      </p:sp>
    </p:spTree>
    <p:extLst>
      <p:ext uri="{BB962C8B-B14F-4D97-AF65-F5344CB8AC3E}">
        <p14:creationId xmlns:p14="http://schemas.microsoft.com/office/powerpoint/2010/main" val="20507115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This week…</a:t>
            </a:r>
            <a:endParaRPr lang="zh-TW" altLang="en-US" dirty="0"/>
          </a:p>
        </p:txBody>
      </p:sp>
      <p:sp>
        <p:nvSpPr>
          <p:cNvPr id="3" name="內容版面配置區 2"/>
          <p:cNvSpPr>
            <a:spLocks noGrp="1"/>
          </p:cNvSpPr>
          <p:nvPr>
            <p:ph idx="1"/>
          </p:nvPr>
        </p:nvSpPr>
        <p:spPr/>
        <p:txBody>
          <a:bodyPr/>
          <a:lstStyle/>
          <a:p>
            <a:pPr>
              <a:buFont typeface="+mj-lt"/>
              <a:buAutoNum type="arabicPeriod"/>
            </a:pPr>
            <a:r>
              <a:rPr lang="en-US" altLang="zh-TW" dirty="0"/>
              <a:t>What is inductive strength?</a:t>
            </a:r>
          </a:p>
          <a:p>
            <a:pPr>
              <a:buFont typeface="+mj-lt"/>
              <a:buAutoNum type="arabicPeriod"/>
            </a:pPr>
            <a:r>
              <a:rPr lang="en-US" altLang="zh-TW" dirty="0"/>
              <a:t>To verify an inductive argument as strong or weak.</a:t>
            </a:r>
            <a:endParaRPr lang="zh-TW" altLang="en-US" dirty="0"/>
          </a:p>
          <a:p>
            <a:endParaRPr lang="zh-TW" altLang="en-US" dirty="0"/>
          </a:p>
        </p:txBody>
      </p:sp>
    </p:spTree>
    <p:extLst>
      <p:ext uri="{BB962C8B-B14F-4D97-AF65-F5344CB8AC3E}">
        <p14:creationId xmlns:p14="http://schemas.microsoft.com/office/powerpoint/2010/main" val="21113251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Inductive Strength</a:t>
            </a:r>
            <a:endParaRPr lang="zh-TW" altLang="en-US" dirty="0"/>
          </a:p>
        </p:txBody>
      </p:sp>
      <p:graphicFrame>
        <p:nvGraphicFramePr>
          <p:cNvPr id="5" name="內容版面配置區 4"/>
          <p:cNvGraphicFramePr>
            <a:graphicFrameLocks noGrp="1"/>
          </p:cNvGraphicFramePr>
          <p:nvPr>
            <p:ph idx="1"/>
            <p:extLst>
              <p:ext uri="{D42A27DB-BD31-4B8C-83A1-F6EECF244321}">
                <p14:modId xmlns:p14="http://schemas.microsoft.com/office/powerpoint/2010/main" val="1535644950"/>
              </p:ext>
            </p:extLst>
          </p:nvPr>
        </p:nvGraphicFramePr>
        <p:xfrm>
          <a:off x="1143000" y="2057400"/>
          <a:ext cx="9872664" cy="3106155"/>
        </p:xfrm>
        <a:graphic>
          <a:graphicData uri="http://schemas.openxmlformats.org/drawingml/2006/table">
            <a:tbl>
              <a:tblPr firstRow="1" bandRow="1">
                <a:tableStyleId>{5C22544A-7EE6-4342-B048-85BDC9FD1C3A}</a:tableStyleId>
              </a:tblPr>
              <a:tblGrid>
                <a:gridCol w="4936332">
                  <a:extLst>
                    <a:ext uri="{9D8B030D-6E8A-4147-A177-3AD203B41FA5}">
                      <a16:colId xmlns:a16="http://schemas.microsoft.com/office/drawing/2014/main" val="2806582467"/>
                    </a:ext>
                  </a:extLst>
                </a:gridCol>
                <a:gridCol w="4936332">
                  <a:extLst>
                    <a:ext uri="{9D8B030D-6E8A-4147-A177-3AD203B41FA5}">
                      <a16:colId xmlns:a16="http://schemas.microsoft.com/office/drawing/2014/main" val="1974163532"/>
                    </a:ext>
                  </a:extLst>
                </a:gridCol>
              </a:tblGrid>
              <a:tr h="430678">
                <a:tc>
                  <a:txBody>
                    <a:bodyPr/>
                    <a:lstStyle/>
                    <a:p>
                      <a:pPr algn="ctr"/>
                      <a:r>
                        <a:rPr lang="en-US" altLang="zh-TW" dirty="0"/>
                        <a:t>Deductive</a:t>
                      </a:r>
                      <a:r>
                        <a:rPr lang="en-US" altLang="zh-TW" baseline="0" dirty="0"/>
                        <a:t> Validity</a:t>
                      </a:r>
                      <a:endParaRPr lang="zh-TW" altLang="en-US" dirty="0"/>
                    </a:p>
                  </a:txBody>
                  <a:tcPr marL="103038" marR="103038"/>
                </a:tc>
                <a:tc>
                  <a:txBody>
                    <a:bodyPr/>
                    <a:lstStyle/>
                    <a:p>
                      <a:pPr algn="ctr"/>
                      <a:r>
                        <a:rPr lang="en-US" altLang="zh-TW" dirty="0"/>
                        <a:t>Inductive</a:t>
                      </a:r>
                      <a:r>
                        <a:rPr lang="en-US" altLang="zh-TW" baseline="0" dirty="0"/>
                        <a:t> Strength</a:t>
                      </a:r>
                      <a:endParaRPr lang="zh-TW" altLang="en-US" dirty="0"/>
                    </a:p>
                  </a:txBody>
                  <a:tcPr marL="103038" marR="103038"/>
                </a:tc>
                <a:extLst>
                  <a:ext uri="{0D108BD9-81ED-4DB2-BD59-A6C34878D82A}">
                    <a16:rowId xmlns:a16="http://schemas.microsoft.com/office/drawing/2014/main" val="583026189"/>
                  </a:ext>
                </a:extLst>
              </a:tr>
              <a:tr h="743363">
                <a:tc>
                  <a:txBody>
                    <a:bodyPr/>
                    <a:lstStyle/>
                    <a:p>
                      <a:r>
                        <a:rPr lang="en-US" altLang="zh-TW" dirty="0"/>
                        <a:t>It</a:t>
                      </a:r>
                      <a:r>
                        <a:rPr lang="en-US" altLang="zh-TW" baseline="0" dirty="0"/>
                        <a:t> is impossible that the true premises could have false conclusion</a:t>
                      </a:r>
                      <a:endParaRPr lang="zh-TW" altLang="en-US" dirty="0"/>
                    </a:p>
                  </a:txBody>
                  <a:tcPr marL="103038" marR="103038"/>
                </a:tc>
                <a:tc>
                  <a:txBody>
                    <a:bodyPr/>
                    <a:lstStyle/>
                    <a:p>
                      <a:r>
                        <a:rPr lang="en-US" altLang="zh-TW" dirty="0"/>
                        <a:t>No strong</a:t>
                      </a:r>
                      <a:r>
                        <a:rPr lang="en-US" altLang="zh-TW" baseline="0" dirty="0"/>
                        <a:t> argument could have t</a:t>
                      </a:r>
                      <a:r>
                        <a:rPr lang="en-US" altLang="zh-TW" dirty="0"/>
                        <a:t>he</a:t>
                      </a:r>
                      <a:r>
                        <a:rPr lang="en-US" altLang="zh-TW" baseline="0" dirty="0"/>
                        <a:t> true premises and false conclusion.</a:t>
                      </a:r>
                      <a:endParaRPr lang="zh-TW" altLang="en-US" dirty="0"/>
                    </a:p>
                  </a:txBody>
                  <a:tcPr marL="103038" marR="103038"/>
                </a:tc>
                <a:extLst>
                  <a:ext uri="{0D108BD9-81ED-4DB2-BD59-A6C34878D82A}">
                    <a16:rowId xmlns:a16="http://schemas.microsoft.com/office/drawing/2014/main" val="461295288"/>
                  </a:ext>
                </a:extLst>
              </a:tr>
              <a:tr h="430678">
                <a:tc>
                  <a:txBody>
                    <a:bodyPr/>
                    <a:lstStyle/>
                    <a:p>
                      <a:r>
                        <a:rPr lang="en-US" altLang="zh-TW" dirty="0"/>
                        <a:t>The </a:t>
                      </a:r>
                      <a:r>
                        <a:rPr lang="en-US" altLang="zh-TW" i="0" dirty="0">
                          <a:solidFill>
                            <a:schemeClr val="tx1"/>
                          </a:solidFill>
                        </a:rPr>
                        <a:t>premises</a:t>
                      </a:r>
                      <a:r>
                        <a:rPr lang="en-US" altLang="zh-TW" dirty="0"/>
                        <a:t> </a:t>
                      </a:r>
                      <a:r>
                        <a:rPr lang="en-US" altLang="zh-TW" i="1" dirty="0">
                          <a:solidFill>
                            <a:srgbClr val="FF0000"/>
                          </a:solidFill>
                        </a:rPr>
                        <a:t>conclusive</a:t>
                      </a:r>
                      <a:r>
                        <a:rPr lang="en-US" altLang="zh-TW" i="1" baseline="0" dirty="0">
                          <a:solidFill>
                            <a:srgbClr val="FF0000"/>
                          </a:solidFill>
                        </a:rPr>
                        <a:t> support </a:t>
                      </a:r>
                      <a:r>
                        <a:rPr lang="en-US" altLang="zh-TW" baseline="0" dirty="0"/>
                        <a:t>the conclusion </a:t>
                      </a:r>
                      <a:r>
                        <a:rPr lang="en-US" altLang="zh-TW" sz="1800" i="1" kern="1200" dirty="0">
                          <a:solidFill>
                            <a:srgbClr val="FF0000"/>
                          </a:solidFill>
                          <a:latin typeface="+mn-lt"/>
                          <a:ea typeface="+mn-ea"/>
                          <a:cs typeface="+mn-cs"/>
                        </a:rPr>
                        <a:t>logically necessary </a:t>
                      </a:r>
                      <a:r>
                        <a:rPr lang="en-US" altLang="zh-TW" baseline="0" dirty="0"/>
                        <a:t>as true</a:t>
                      </a:r>
                      <a:endParaRPr lang="zh-TW" altLang="en-US" dirty="0"/>
                    </a:p>
                  </a:txBody>
                  <a:tcPr marL="103038" marR="103038"/>
                </a:tc>
                <a:tc>
                  <a:txBody>
                    <a:bodyPr/>
                    <a:lstStyle/>
                    <a:p>
                      <a:r>
                        <a:rPr lang="en-US" altLang="zh-TW" dirty="0"/>
                        <a:t>The premises </a:t>
                      </a:r>
                      <a:r>
                        <a:rPr lang="en-US" altLang="zh-TW" i="1" dirty="0">
                          <a:solidFill>
                            <a:srgbClr val="FF0000"/>
                          </a:solidFill>
                        </a:rPr>
                        <a:t>partial support </a:t>
                      </a:r>
                      <a:r>
                        <a:rPr lang="en-US" altLang="zh-TW" dirty="0"/>
                        <a:t>the conclusion</a:t>
                      </a:r>
                      <a:r>
                        <a:rPr lang="en-US" altLang="zh-TW" baseline="0" dirty="0"/>
                        <a:t> </a:t>
                      </a:r>
                      <a:r>
                        <a:rPr lang="en-US" altLang="zh-TW" i="1" baseline="0" dirty="0">
                          <a:solidFill>
                            <a:srgbClr val="FF0000"/>
                          </a:solidFill>
                        </a:rPr>
                        <a:t>probably</a:t>
                      </a:r>
                      <a:r>
                        <a:rPr lang="en-US" altLang="zh-TW" baseline="0" dirty="0"/>
                        <a:t> as true</a:t>
                      </a:r>
                      <a:endParaRPr lang="zh-TW" altLang="en-US" dirty="0"/>
                    </a:p>
                  </a:txBody>
                  <a:tcPr marL="103038" marR="103038"/>
                </a:tc>
                <a:extLst>
                  <a:ext uri="{0D108BD9-81ED-4DB2-BD59-A6C34878D82A}">
                    <a16:rowId xmlns:a16="http://schemas.microsoft.com/office/drawing/2014/main" val="2604422367"/>
                  </a:ext>
                </a:extLst>
              </a:tr>
              <a:tr h="430678">
                <a:tc>
                  <a:txBody>
                    <a:bodyPr/>
                    <a:lstStyle/>
                    <a:p>
                      <a:pPr algn="ctr"/>
                      <a:r>
                        <a:rPr lang="en-US" altLang="zh-TW" dirty="0">
                          <a:solidFill>
                            <a:srgbClr val="0070C0"/>
                          </a:solidFill>
                        </a:rPr>
                        <a:t>All or nothing</a:t>
                      </a:r>
                      <a:endParaRPr lang="zh-TW" altLang="en-US" dirty="0">
                        <a:solidFill>
                          <a:srgbClr val="0070C0"/>
                        </a:solidFill>
                      </a:endParaRPr>
                    </a:p>
                  </a:txBody>
                  <a:tcPr marL="103038" marR="103038"/>
                </a:tc>
                <a:tc>
                  <a:txBody>
                    <a:bodyPr/>
                    <a:lstStyle/>
                    <a:p>
                      <a:pPr algn="ctr"/>
                      <a:r>
                        <a:rPr lang="en-US" altLang="zh-TW" dirty="0">
                          <a:solidFill>
                            <a:srgbClr val="0070C0"/>
                          </a:solidFill>
                        </a:rPr>
                        <a:t>A matter of degree</a:t>
                      </a:r>
                      <a:endParaRPr lang="zh-TW" altLang="en-US" dirty="0">
                        <a:solidFill>
                          <a:srgbClr val="0070C0"/>
                        </a:solidFill>
                      </a:endParaRPr>
                    </a:p>
                  </a:txBody>
                  <a:tcPr marL="103038" marR="103038"/>
                </a:tc>
                <a:extLst>
                  <a:ext uri="{0D108BD9-81ED-4DB2-BD59-A6C34878D82A}">
                    <a16:rowId xmlns:a16="http://schemas.microsoft.com/office/drawing/2014/main" val="875708684"/>
                  </a:ext>
                </a:extLst>
              </a:tr>
              <a:tr h="430678">
                <a:tc>
                  <a:txBody>
                    <a:bodyPr/>
                    <a:lstStyle/>
                    <a:p>
                      <a:r>
                        <a:rPr lang="en-US" altLang="zh-TW" dirty="0"/>
                        <a:t>Defeasible by adding or removing</a:t>
                      </a:r>
                      <a:r>
                        <a:rPr lang="en-US" altLang="zh-TW" baseline="0" dirty="0"/>
                        <a:t> premise</a:t>
                      </a:r>
                      <a:endParaRPr lang="zh-TW" altLang="en-US" dirty="0"/>
                    </a:p>
                  </a:txBody>
                  <a:tcPr marL="103038" marR="103038"/>
                </a:tc>
                <a:tc>
                  <a:txBody>
                    <a:bodyPr/>
                    <a:lstStyle/>
                    <a:p>
                      <a:r>
                        <a:rPr lang="en-US" altLang="zh-TW" dirty="0"/>
                        <a:t>Indefeasible by adding or removing premise</a:t>
                      </a:r>
                      <a:endParaRPr lang="zh-TW" altLang="en-US" dirty="0"/>
                    </a:p>
                  </a:txBody>
                  <a:tcPr marL="103038" marR="103038"/>
                </a:tc>
                <a:extLst>
                  <a:ext uri="{0D108BD9-81ED-4DB2-BD59-A6C34878D82A}">
                    <a16:rowId xmlns:a16="http://schemas.microsoft.com/office/drawing/2014/main" val="3157700588"/>
                  </a:ext>
                </a:extLst>
              </a:tr>
              <a:tr h="430678">
                <a:tc>
                  <a:txBody>
                    <a:bodyPr/>
                    <a:lstStyle/>
                    <a:p>
                      <a:r>
                        <a:rPr lang="en-US" altLang="zh-TW" dirty="0"/>
                        <a:t>Contradiction by denying</a:t>
                      </a:r>
                      <a:r>
                        <a:rPr lang="en-US" altLang="zh-TW" baseline="0" dirty="0"/>
                        <a:t> conclusion</a:t>
                      </a:r>
                      <a:endParaRPr lang="zh-TW" altLang="en-US" dirty="0"/>
                    </a:p>
                  </a:txBody>
                  <a:tcPr marL="103038" marR="103038"/>
                </a:tc>
                <a:tc>
                  <a:txBody>
                    <a:bodyPr/>
                    <a:lstStyle/>
                    <a:p>
                      <a:r>
                        <a:rPr lang="en-US" altLang="zh-TW" dirty="0"/>
                        <a:t>Conclusion always has</a:t>
                      </a:r>
                      <a:r>
                        <a:rPr lang="en-US" altLang="zh-TW" baseline="0" dirty="0"/>
                        <a:t> </a:t>
                      </a:r>
                      <a:r>
                        <a:rPr lang="en-US" altLang="zh-TW" dirty="0"/>
                        <a:t>exception</a:t>
                      </a:r>
                      <a:endParaRPr lang="zh-TW" altLang="en-US" dirty="0"/>
                    </a:p>
                  </a:txBody>
                  <a:tcPr marL="103038" marR="103038"/>
                </a:tc>
                <a:extLst>
                  <a:ext uri="{0D108BD9-81ED-4DB2-BD59-A6C34878D82A}">
                    <a16:rowId xmlns:a16="http://schemas.microsoft.com/office/drawing/2014/main" val="1589868423"/>
                  </a:ext>
                </a:extLst>
              </a:tr>
            </a:tbl>
          </a:graphicData>
        </a:graphic>
      </p:graphicFrame>
    </p:spTree>
    <p:extLst>
      <p:ext uri="{BB962C8B-B14F-4D97-AF65-F5344CB8AC3E}">
        <p14:creationId xmlns:p14="http://schemas.microsoft.com/office/powerpoint/2010/main" val="16912466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Concluding Remarks</a:t>
            </a:r>
            <a:endParaRPr lang="zh-TW" altLang="en-US" dirty="0"/>
          </a:p>
        </p:txBody>
      </p:sp>
      <p:sp>
        <p:nvSpPr>
          <p:cNvPr id="3" name="內容版面配置區 2"/>
          <p:cNvSpPr>
            <a:spLocks noGrp="1"/>
          </p:cNvSpPr>
          <p:nvPr>
            <p:ph idx="1"/>
          </p:nvPr>
        </p:nvSpPr>
        <p:spPr>
          <a:xfrm>
            <a:off x="1143000" y="2057400"/>
            <a:ext cx="9872871" cy="4062046"/>
          </a:xfrm>
        </p:spPr>
        <p:txBody>
          <a:bodyPr>
            <a:normAutofit/>
          </a:bodyPr>
          <a:lstStyle/>
          <a:p>
            <a:pPr marL="502920" indent="-457200">
              <a:buFont typeface="+mj-lt"/>
              <a:buAutoNum type="arabicPeriod"/>
            </a:pPr>
            <a:r>
              <a:rPr lang="en-US" altLang="zh-TW" dirty="0"/>
              <a:t>An inductive argument could be strong or weak, cogent or </a:t>
            </a:r>
            <a:r>
              <a:rPr lang="en-US" altLang="zh-TW" dirty="0" err="1"/>
              <a:t>uncogent</a:t>
            </a:r>
            <a:r>
              <a:rPr lang="en-US" altLang="zh-TW" dirty="0"/>
              <a:t>.</a:t>
            </a:r>
          </a:p>
          <a:p>
            <a:pPr marL="502920" indent="-457200">
              <a:buFont typeface="+mj-lt"/>
              <a:buAutoNum type="arabicPeriod"/>
            </a:pPr>
            <a:r>
              <a:rPr lang="en-US" altLang="zh-TW" dirty="0"/>
              <a:t>An induction is strong if and only if the conclusion follows probably from the premises. For otherwise, it is weak.</a:t>
            </a:r>
          </a:p>
          <a:p>
            <a:pPr marL="502920" indent="-457200">
              <a:buFont typeface="+mj-lt"/>
              <a:buAutoNum type="arabicPeriod"/>
            </a:pPr>
            <a:r>
              <a:rPr lang="en-US" altLang="zh-TW" dirty="0"/>
              <a:t>There is no standard test for determining whether an inductive argument is strong or weak.</a:t>
            </a:r>
          </a:p>
          <a:p>
            <a:pPr marL="502920" indent="-457200">
              <a:buFont typeface="+mj-lt"/>
              <a:buAutoNum type="arabicPeriod"/>
            </a:pPr>
            <a:r>
              <a:rPr lang="en-US" altLang="zh-TW" dirty="0"/>
              <a:t>The argument can be strengthened or weakened by adding new premises.</a:t>
            </a:r>
            <a:endParaRPr lang="zh-TW" altLang="en-US" dirty="0"/>
          </a:p>
          <a:p>
            <a:pPr marL="502920" indent="-457200">
              <a:buFont typeface="+mj-lt"/>
              <a:buAutoNum type="arabicPeriod"/>
            </a:pPr>
            <a:r>
              <a:rPr lang="en-US" altLang="zh-TW" dirty="0"/>
              <a:t>The conclusion does come in degrees and have exception.</a:t>
            </a:r>
          </a:p>
          <a:p>
            <a:pPr marL="502920" indent="-457200">
              <a:buFont typeface="+mj-lt"/>
              <a:buAutoNum type="arabicPeriod"/>
            </a:pPr>
            <a:r>
              <a:rPr lang="en-US" altLang="zh-TW" dirty="0"/>
              <a:t>An induction is cogent if and only if it is strong and all its premises are true. It is </a:t>
            </a:r>
            <a:r>
              <a:rPr lang="en-US" altLang="zh-TW" dirty="0" err="1"/>
              <a:t>uncogent</a:t>
            </a:r>
            <a:r>
              <a:rPr lang="en-US" altLang="zh-TW" dirty="0"/>
              <a:t> if and only if it is weak or having at least one false premise.</a:t>
            </a:r>
          </a:p>
          <a:p>
            <a:pPr marL="457200" indent="-457200">
              <a:buFont typeface="+mj-lt"/>
              <a:buAutoNum type="arabicPeriod"/>
            </a:pPr>
            <a:endParaRPr lang="en-US" altLang="zh-TW" dirty="0">
              <a:solidFill>
                <a:schemeClr val="tx1"/>
              </a:solidFill>
            </a:endParaRPr>
          </a:p>
          <a:p>
            <a:pPr marL="502920" indent="-457200">
              <a:buFont typeface="+mj-lt"/>
              <a:buAutoNum type="arabicPeriod"/>
            </a:pPr>
            <a:endParaRPr lang="zh-TW" altLang="en-US" dirty="0"/>
          </a:p>
        </p:txBody>
      </p:sp>
    </p:spTree>
    <p:extLst>
      <p:ext uri="{BB962C8B-B14F-4D97-AF65-F5344CB8AC3E}">
        <p14:creationId xmlns:p14="http://schemas.microsoft.com/office/powerpoint/2010/main" val="27763271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內容版面配置區 3"/>
          <p:cNvGraphicFramePr>
            <a:graphicFrameLocks noGrp="1"/>
          </p:cNvGraphicFramePr>
          <p:nvPr>
            <p:ph idx="4294967295"/>
            <p:extLst>
              <p:ext uri="{D42A27DB-BD31-4B8C-83A1-F6EECF244321}">
                <p14:modId xmlns:p14="http://schemas.microsoft.com/office/powerpoint/2010/main" val="432753044"/>
              </p:ext>
            </p:extLst>
          </p:nvPr>
        </p:nvGraphicFramePr>
        <p:xfrm>
          <a:off x="1981200" y="612775"/>
          <a:ext cx="8229600" cy="56324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橢圓 2"/>
          <p:cNvSpPr/>
          <p:nvPr/>
        </p:nvSpPr>
        <p:spPr>
          <a:xfrm>
            <a:off x="6580908" y="5112327"/>
            <a:ext cx="2784764" cy="1229994"/>
          </a:xfrm>
          <a:prstGeom prst="ellipse">
            <a:avLst/>
          </a:prstGeom>
          <a:noFill/>
          <a:ln w="38100">
            <a:solidFill>
              <a:srgbClr val="FF0000"/>
            </a:solidFill>
          </a:ln>
        </p:spPr>
        <p:style>
          <a:lnRef idx="1">
            <a:schemeClr val="accent6"/>
          </a:lnRef>
          <a:fillRef idx="2">
            <a:schemeClr val="accent6"/>
          </a:fillRef>
          <a:effectRef idx="1">
            <a:schemeClr val="accent6"/>
          </a:effectRef>
          <a:fontRef idx="minor">
            <a:schemeClr val="dk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TW" alt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18324279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Inductive Strength</a:t>
            </a:r>
            <a:endParaRPr lang="zh-TW" altLang="en-US" dirty="0"/>
          </a:p>
        </p:txBody>
      </p:sp>
      <p:sp>
        <p:nvSpPr>
          <p:cNvPr id="3" name="內容版面配置區 2"/>
          <p:cNvSpPr>
            <a:spLocks noGrp="1"/>
          </p:cNvSpPr>
          <p:nvPr>
            <p:ph idx="1"/>
          </p:nvPr>
        </p:nvSpPr>
        <p:spPr/>
        <p:txBody>
          <a:bodyPr>
            <a:normAutofit/>
          </a:bodyPr>
          <a:lstStyle/>
          <a:p>
            <a:pPr marL="400050">
              <a:buFont typeface="+mj-lt"/>
              <a:buAutoNum type="arabicPeriod"/>
            </a:pPr>
            <a:r>
              <a:rPr lang="en-US" altLang="zh-TW" sz="2000" b="1" u="sng" dirty="0"/>
              <a:t>Inductive strength </a:t>
            </a:r>
            <a:r>
              <a:rPr lang="en-US" altLang="zh-TW" sz="2000" dirty="0"/>
              <a:t>depends on </a:t>
            </a:r>
            <a:r>
              <a:rPr lang="en-US" altLang="zh-TW" sz="2000" b="1" u="sng" dirty="0"/>
              <a:t>how far extent </a:t>
            </a:r>
            <a:r>
              <a:rPr lang="en-US" altLang="zh-TW" sz="2000" dirty="0"/>
              <a:t>the conclusion can derive from the premises.</a:t>
            </a:r>
          </a:p>
          <a:p>
            <a:pPr marL="400050">
              <a:buFont typeface="+mj-lt"/>
              <a:buAutoNum type="arabicPeriod"/>
            </a:pPr>
            <a:r>
              <a:rPr lang="en-US" altLang="zh-TW" sz="2000" dirty="0"/>
              <a:t>It depends on whether the conclusion would </a:t>
            </a:r>
            <a:r>
              <a:rPr lang="en-US" altLang="zh-TW" sz="2000" b="1" u="sng" dirty="0"/>
              <a:t>probable</a:t>
            </a:r>
            <a:r>
              <a:rPr lang="en-US" altLang="zh-TW" sz="2000" dirty="0"/>
              <a:t> be true if the premises were true.</a:t>
            </a:r>
          </a:p>
          <a:p>
            <a:endParaRPr lang="en-US" altLang="zh-TW" sz="2000" dirty="0"/>
          </a:p>
          <a:p>
            <a:r>
              <a:rPr lang="en-US" altLang="zh-TW" sz="2000" b="1" dirty="0"/>
              <a:t>Inductive Strength:</a:t>
            </a:r>
          </a:p>
          <a:p>
            <a:pPr marL="457200" indent="-457200">
              <a:buFont typeface="+mj-lt"/>
              <a:buAutoNum type="arabicPeriod"/>
            </a:pPr>
            <a:r>
              <a:rPr lang="en-US" altLang="zh-TW" sz="2000" b="1" dirty="0">
                <a:solidFill>
                  <a:srgbClr val="FF0000"/>
                </a:solidFill>
              </a:rPr>
              <a:t>Strong</a:t>
            </a:r>
            <a:r>
              <a:rPr lang="en-US" altLang="zh-TW" sz="2000" dirty="0"/>
              <a:t>: the conclusion follows probably from the premises.</a:t>
            </a:r>
            <a:endParaRPr lang="zh-TW" altLang="en-US" sz="2000" dirty="0"/>
          </a:p>
          <a:p>
            <a:pPr marL="457200" indent="-457200">
              <a:buFont typeface="+mj-lt"/>
              <a:buAutoNum type="arabicPeriod"/>
            </a:pPr>
            <a:r>
              <a:rPr lang="en-US" altLang="zh-TW" sz="2000" b="1" dirty="0">
                <a:solidFill>
                  <a:srgbClr val="FF0000"/>
                </a:solidFill>
              </a:rPr>
              <a:t>Weak</a:t>
            </a:r>
            <a:r>
              <a:rPr lang="en-US" altLang="zh-TW" sz="2000" dirty="0"/>
              <a:t>: the conclusion follow improbably from the premises.</a:t>
            </a:r>
          </a:p>
          <a:p>
            <a:endParaRPr lang="zh-TW" altLang="en-US" sz="2000" dirty="0"/>
          </a:p>
        </p:txBody>
      </p:sp>
    </p:spTree>
    <p:extLst>
      <p:ext uri="{BB962C8B-B14F-4D97-AF65-F5344CB8AC3E}">
        <p14:creationId xmlns:p14="http://schemas.microsoft.com/office/powerpoint/2010/main" val="26051955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Inductive Strength</a:t>
            </a:r>
            <a:endParaRPr lang="zh-TW" altLang="en-US" dirty="0"/>
          </a:p>
        </p:txBody>
      </p:sp>
      <p:sp>
        <p:nvSpPr>
          <p:cNvPr id="3" name="內容版面配置區 2"/>
          <p:cNvSpPr>
            <a:spLocks noGrp="1"/>
          </p:cNvSpPr>
          <p:nvPr>
            <p:ph idx="1"/>
          </p:nvPr>
        </p:nvSpPr>
        <p:spPr/>
        <p:txBody>
          <a:bodyPr>
            <a:normAutofit/>
          </a:bodyPr>
          <a:lstStyle/>
          <a:p>
            <a:r>
              <a:rPr lang="en-US" altLang="zh-TW" b="1" dirty="0">
                <a:solidFill>
                  <a:srgbClr val="FF0000"/>
                </a:solidFill>
              </a:rPr>
              <a:t>If the argument’s premises were all true, would the conclusion be probably true?</a:t>
            </a:r>
          </a:p>
          <a:p>
            <a:r>
              <a:rPr lang="en-US" altLang="zh-TW" b="1" dirty="0"/>
              <a:t>No strong inductive argument can have true premises and a probably false conclusion.</a:t>
            </a:r>
          </a:p>
        </p:txBody>
      </p:sp>
      <p:sp>
        <p:nvSpPr>
          <p:cNvPr id="4" name="矩形 3"/>
          <p:cNvSpPr/>
          <p:nvPr/>
        </p:nvSpPr>
        <p:spPr>
          <a:xfrm>
            <a:off x="1039091" y="4552551"/>
            <a:ext cx="4059381" cy="1200329"/>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altLang="zh-TW" dirty="0"/>
              <a:t>P1: All previous Prime Minister have been women.</a:t>
            </a:r>
          </a:p>
          <a:p>
            <a:r>
              <a:rPr lang="en-US" altLang="zh-TW" dirty="0"/>
              <a:t>C: Therefore, the next Prime Minister will probably be a woman.</a:t>
            </a:r>
            <a:endParaRPr lang="zh-TW" altLang="en-US" dirty="0"/>
          </a:p>
        </p:txBody>
      </p:sp>
      <p:sp>
        <p:nvSpPr>
          <p:cNvPr id="5" name="矩形 4"/>
          <p:cNvSpPr/>
          <p:nvPr/>
        </p:nvSpPr>
        <p:spPr>
          <a:xfrm>
            <a:off x="6714332" y="4552550"/>
            <a:ext cx="4087090" cy="1200329"/>
          </a:xfrm>
          <a:prstGeom prst="rect">
            <a:avLst/>
          </a:prstGeom>
        </p:spPr>
        <p:style>
          <a:lnRef idx="2">
            <a:schemeClr val="accent4"/>
          </a:lnRef>
          <a:fillRef idx="1">
            <a:schemeClr val="lt1"/>
          </a:fillRef>
          <a:effectRef idx="0">
            <a:schemeClr val="accent4"/>
          </a:effectRef>
          <a:fontRef idx="minor">
            <a:schemeClr val="dk1"/>
          </a:fontRef>
        </p:style>
        <p:txBody>
          <a:bodyPr wrap="square">
            <a:spAutoFit/>
          </a:bodyPr>
          <a:lstStyle/>
          <a:p>
            <a:r>
              <a:rPr lang="en-US" altLang="zh-TW" dirty="0"/>
              <a:t>P1: All previous Prime Minister have been women.</a:t>
            </a:r>
          </a:p>
          <a:p>
            <a:r>
              <a:rPr lang="en-US" altLang="zh-TW" dirty="0"/>
              <a:t>C: Therefore, the next Prime Minister will probably be a man.</a:t>
            </a:r>
            <a:endParaRPr lang="zh-TW" altLang="en-US" dirty="0"/>
          </a:p>
        </p:txBody>
      </p:sp>
      <p:sp>
        <p:nvSpPr>
          <p:cNvPr id="6" name="文字方塊 5"/>
          <p:cNvSpPr txBox="1"/>
          <p:nvPr/>
        </p:nvSpPr>
        <p:spPr>
          <a:xfrm>
            <a:off x="5459207" y="4968048"/>
            <a:ext cx="789709" cy="369332"/>
          </a:xfrm>
          <a:prstGeom prst="rect">
            <a:avLst/>
          </a:prstGeom>
          <a:noFill/>
        </p:spPr>
        <p:txBody>
          <a:bodyPr wrap="square" rtlCol="0">
            <a:spAutoFit/>
          </a:bodyPr>
          <a:lstStyle/>
          <a:p>
            <a:pPr algn="ctr"/>
            <a:r>
              <a:rPr lang="en-US" altLang="zh-TW" dirty="0"/>
              <a:t>VS.</a:t>
            </a:r>
            <a:endParaRPr lang="zh-TW" altLang="en-US" dirty="0"/>
          </a:p>
        </p:txBody>
      </p:sp>
      <p:sp>
        <p:nvSpPr>
          <p:cNvPr id="7" name="矩形: 圓角 6"/>
          <p:cNvSpPr/>
          <p:nvPr/>
        </p:nvSpPr>
        <p:spPr>
          <a:xfrm rot="20305299">
            <a:off x="4055758" y="5825836"/>
            <a:ext cx="1901513" cy="623454"/>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TW" sz="2400" b="1" dirty="0"/>
              <a:t>Strong</a:t>
            </a:r>
            <a:endParaRPr lang="zh-TW" altLang="en-US" sz="2400" b="1" dirty="0"/>
          </a:p>
        </p:txBody>
      </p:sp>
      <p:sp>
        <p:nvSpPr>
          <p:cNvPr id="8" name="矩形: 圓角 7"/>
          <p:cNvSpPr/>
          <p:nvPr/>
        </p:nvSpPr>
        <p:spPr>
          <a:xfrm rot="20288173">
            <a:off x="9964067" y="5825837"/>
            <a:ext cx="1901513" cy="623454"/>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400" b="1" dirty="0"/>
              <a:t>Weak</a:t>
            </a:r>
            <a:endParaRPr lang="zh-TW" altLang="en-US" sz="2400" b="1" dirty="0"/>
          </a:p>
        </p:txBody>
      </p:sp>
    </p:spTree>
    <p:extLst>
      <p:ext uri="{BB962C8B-B14F-4D97-AF65-F5344CB8AC3E}">
        <p14:creationId xmlns:p14="http://schemas.microsoft.com/office/powerpoint/2010/main" val="38879230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Inductive Strength</a:t>
            </a:r>
            <a:endParaRPr lang="zh-TW" altLang="en-US" dirty="0"/>
          </a:p>
        </p:txBody>
      </p:sp>
      <p:sp>
        <p:nvSpPr>
          <p:cNvPr id="3" name="內容版面配置區 2"/>
          <p:cNvSpPr>
            <a:spLocks noGrp="1"/>
          </p:cNvSpPr>
          <p:nvPr>
            <p:ph idx="1"/>
          </p:nvPr>
        </p:nvSpPr>
        <p:spPr/>
        <p:txBody>
          <a:bodyPr>
            <a:normAutofit lnSpcReduction="10000"/>
          </a:bodyPr>
          <a:lstStyle/>
          <a:p>
            <a:r>
              <a:rPr lang="en-US" altLang="zh-TW" b="1" dirty="0"/>
              <a:t>Strong Inductive Argument:</a:t>
            </a:r>
          </a:p>
          <a:p>
            <a:pPr marL="0" indent="0">
              <a:buNone/>
            </a:pPr>
            <a:r>
              <a:rPr lang="en-US" altLang="zh-TW" dirty="0"/>
              <a:t>P1: Most SUC members own a smart phone.</a:t>
            </a:r>
          </a:p>
          <a:p>
            <a:pPr marL="0" indent="0">
              <a:buNone/>
            </a:pPr>
            <a:r>
              <a:rPr lang="en-US" altLang="zh-TW" dirty="0"/>
              <a:t>P2: Andy is SUC members.</a:t>
            </a:r>
          </a:p>
          <a:p>
            <a:pPr marL="0" indent="0">
              <a:buNone/>
            </a:pPr>
            <a:r>
              <a:rPr lang="en-US" altLang="zh-TW" dirty="0"/>
              <a:t>C: So, Andy probably owns a smart phone.</a:t>
            </a:r>
          </a:p>
          <a:p>
            <a:endParaRPr lang="en-US" altLang="zh-TW" dirty="0"/>
          </a:p>
          <a:p>
            <a:r>
              <a:rPr lang="en-US" altLang="zh-TW" b="1" dirty="0"/>
              <a:t>Weak Inductive Argument:</a:t>
            </a:r>
          </a:p>
          <a:p>
            <a:pPr marL="0" indent="0">
              <a:buNone/>
            </a:pPr>
            <a:r>
              <a:rPr lang="en-US" altLang="zh-TW" dirty="0"/>
              <a:t>P1: Most SUC members own a smart phone.</a:t>
            </a:r>
          </a:p>
          <a:p>
            <a:pPr marL="0" indent="0">
              <a:buNone/>
            </a:pPr>
            <a:r>
              <a:rPr lang="en-US" altLang="zh-TW" dirty="0"/>
              <a:t>P2: Andy is SUC members.</a:t>
            </a:r>
          </a:p>
          <a:p>
            <a:pPr marL="0" indent="0">
              <a:buNone/>
            </a:pPr>
            <a:r>
              <a:rPr lang="en-US" altLang="zh-TW" dirty="0"/>
              <a:t>C: So, Andy probably does not own a smart phone.</a:t>
            </a:r>
          </a:p>
        </p:txBody>
      </p:sp>
      <p:sp>
        <p:nvSpPr>
          <p:cNvPr id="4" name="圖說文字: 向左箭號 3"/>
          <p:cNvSpPr/>
          <p:nvPr/>
        </p:nvSpPr>
        <p:spPr>
          <a:xfrm>
            <a:off x="6965479" y="2432890"/>
            <a:ext cx="3699163" cy="1121698"/>
          </a:xfrm>
          <a:prstGeom prst="leftArrowCallout">
            <a:avLst>
              <a:gd name="adj1" fmla="val 25000"/>
              <a:gd name="adj2" fmla="val 25000"/>
              <a:gd name="adj3" fmla="val 25000"/>
              <a:gd name="adj4" fmla="val 81831"/>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TW" b="1" dirty="0"/>
              <a:t>Based on the true premises, the conclusion can be probably true!</a:t>
            </a:r>
            <a:endParaRPr lang="zh-TW" altLang="en-US" b="1" dirty="0"/>
          </a:p>
        </p:txBody>
      </p:sp>
      <p:sp>
        <p:nvSpPr>
          <p:cNvPr id="7" name="圖說文字: 向左箭號 6"/>
          <p:cNvSpPr/>
          <p:nvPr/>
        </p:nvSpPr>
        <p:spPr>
          <a:xfrm>
            <a:off x="6965479" y="4746975"/>
            <a:ext cx="3699163" cy="1114891"/>
          </a:xfrm>
          <a:prstGeom prst="leftArrowCallout">
            <a:avLst>
              <a:gd name="adj1" fmla="val 25000"/>
              <a:gd name="adj2" fmla="val 25000"/>
              <a:gd name="adj3" fmla="val 25000"/>
              <a:gd name="adj4" fmla="val 81831"/>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TW" b="1" dirty="0"/>
              <a:t>Based on the true premises, the conclusion can be probably false!</a:t>
            </a:r>
            <a:endParaRPr lang="zh-TW" altLang="en-US" b="1" dirty="0"/>
          </a:p>
        </p:txBody>
      </p:sp>
    </p:spTree>
    <p:extLst>
      <p:ext uri="{BB962C8B-B14F-4D97-AF65-F5344CB8AC3E}">
        <p14:creationId xmlns:p14="http://schemas.microsoft.com/office/powerpoint/2010/main" val="1533807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Inductive Strength</a:t>
            </a:r>
            <a:endParaRPr lang="zh-TW" altLang="en-US" dirty="0"/>
          </a:p>
        </p:txBody>
      </p:sp>
      <p:sp>
        <p:nvSpPr>
          <p:cNvPr id="3" name="內容版面配置區 2"/>
          <p:cNvSpPr>
            <a:spLocks noGrp="1"/>
          </p:cNvSpPr>
          <p:nvPr>
            <p:ph idx="1"/>
          </p:nvPr>
        </p:nvSpPr>
        <p:spPr/>
        <p:txBody>
          <a:bodyPr>
            <a:normAutofit lnSpcReduction="10000"/>
          </a:bodyPr>
          <a:lstStyle/>
          <a:p>
            <a:pPr marL="0" indent="0">
              <a:buNone/>
            </a:pPr>
            <a:r>
              <a:rPr lang="en-US" altLang="zh-TW" b="1" dirty="0"/>
              <a:t>Cogent argument:</a:t>
            </a:r>
          </a:p>
          <a:p>
            <a:r>
              <a:rPr lang="en-US" altLang="zh-TW" dirty="0"/>
              <a:t>Strong + having all true premises</a:t>
            </a:r>
          </a:p>
          <a:p>
            <a:pPr marL="0" indent="0">
              <a:buNone/>
            </a:pPr>
            <a:r>
              <a:rPr lang="en-US" altLang="zh-TW" dirty="0"/>
              <a:t>P1: Most of SUC students are </a:t>
            </a:r>
            <a:r>
              <a:rPr lang="en-US" altLang="zh-TW" dirty="0" err="1"/>
              <a:t>Johorians</a:t>
            </a:r>
            <a:r>
              <a:rPr lang="en-US" altLang="zh-TW" dirty="0"/>
              <a:t>.  </a:t>
            </a:r>
          </a:p>
          <a:p>
            <a:pPr marL="0" indent="0">
              <a:buNone/>
            </a:pPr>
            <a:r>
              <a:rPr lang="en-US" altLang="zh-TW" dirty="0"/>
              <a:t>C: Therefore, probably most of the freshmen for the next semester are </a:t>
            </a:r>
            <a:r>
              <a:rPr lang="en-US" altLang="zh-TW" dirty="0" err="1"/>
              <a:t>Johorians</a:t>
            </a:r>
            <a:r>
              <a:rPr lang="en-US" altLang="zh-TW" dirty="0"/>
              <a:t>.</a:t>
            </a:r>
          </a:p>
          <a:p>
            <a:endParaRPr lang="en-US" altLang="zh-TW" dirty="0"/>
          </a:p>
          <a:p>
            <a:pPr marL="0" indent="0">
              <a:buNone/>
            </a:pPr>
            <a:r>
              <a:rPr lang="en-US" altLang="zh-TW" b="1" dirty="0" err="1"/>
              <a:t>Uncogent</a:t>
            </a:r>
            <a:r>
              <a:rPr lang="en-US" altLang="zh-TW" b="1" dirty="0"/>
              <a:t> argument:</a:t>
            </a:r>
          </a:p>
          <a:p>
            <a:r>
              <a:rPr lang="en-US" altLang="zh-TW" dirty="0"/>
              <a:t>Inductively weak or having at least one false premise</a:t>
            </a:r>
          </a:p>
          <a:p>
            <a:pPr marL="0" indent="0">
              <a:buNone/>
            </a:pPr>
            <a:r>
              <a:rPr lang="en-US" altLang="zh-TW" dirty="0"/>
              <a:t>P1: All previous Prime Minister were football players.</a:t>
            </a:r>
          </a:p>
          <a:p>
            <a:pPr marL="0" indent="0">
              <a:buNone/>
            </a:pPr>
            <a:r>
              <a:rPr lang="en-US" altLang="zh-TW" dirty="0"/>
              <a:t>C: Therefore, the next Prime Minister will be a football player.</a:t>
            </a:r>
            <a:endParaRPr lang="zh-TW" altLang="en-US" dirty="0"/>
          </a:p>
        </p:txBody>
      </p:sp>
      <p:sp>
        <p:nvSpPr>
          <p:cNvPr id="4" name="圖說文字: 向左箭號 3"/>
          <p:cNvSpPr/>
          <p:nvPr/>
        </p:nvSpPr>
        <p:spPr>
          <a:xfrm rot="20755700">
            <a:off x="6658618" y="2012452"/>
            <a:ext cx="3699163" cy="762843"/>
          </a:xfrm>
          <a:prstGeom prst="leftArrowCallout">
            <a:avLst>
              <a:gd name="adj1" fmla="val 25000"/>
              <a:gd name="adj2" fmla="val 25000"/>
              <a:gd name="adj3" fmla="val 25000"/>
              <a:gd name="adj4" fmla="val 81831"/>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TW" b="1" dirty="0"/>
              <a:t>The premise is </a:t>
            </a:r>
            <a:r>
              <a:rPr lang="en-US" altLang="zh-TW" b="1" u="sng" dirty="0">
                <a:solidFill>
                  <a:srgbClr val="FFFF00"/>
                </a:solidFill>
              </a:rPr>
              <a:t>true</a:t>
            </a:r>
            <a:r>
              <a:rPr lang="en-US" altLang="zh-TW" b="1" dirty="0"/>
              <a:t> and the argument is strong!</a:t>
            </a:r>
            <a:endParaRPr lang="zh-TW" altLang="en-US" b="1" dirty="0"/>
          </a:p>
        </p:txBody>
      </p:sp>
      <p:sp>
        <p:nvSpPr>
          <p:cNvPr id="5" name="圖說文字: 向左箭號 4"/>
          <p:cNvSpPr/>
          <p:nvPr/>
        </p:nvSpPr>
        <p:spPr>
          <a:xfrm rot="20755700">
            <a:off x="7850110" y="4273354"/>
            <a:ext cx="3699163" cy="762843"/>
          </a:xfrm>
          <a:prstGeom prst="leftArrowCallout">
            <a:avLst>
              <a:gd name="adj1" fmla="val 25000"/>
              <a:gd name="adj2" fmla="val 25000"/>
              <a:gd name="adj3" fmla="val 25000"/>
              <a:gd name="adj4" fmla="val 81831"/>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TW" b="1" dirty="0"/>
              <a:t>The premise is </a:t>
            </a:r>
            <a:r>
              <a:rPr lang="en-US" altLang="zh-TW" b="1" u="sng" dirty="0">
                <a:solidFill>
                  <a:srgbClr val="FFFF00"/>
                </a:solidFill>
              </a:rPr>
              <a:t>false </a:t>
            </a:r>
            <a:r>
              <a:rPr lang="en-US" altLang="zh-TW" b="1" dirty="0"/>
              <a:t>even the argument is strong!</a:t>
            </a:r>
            <a:endParaRPr lang="zh-TW" altLang="en-US" b="1" dirty="0"/>
          </a:p>
        </p:txBody>
      </p:sp>
    </p:spTree>
    <p:extLst>
      <p:ext uri="{BB962C8B-B14F-4D97-AF65-F5344CB8AC3E}">
        <p14:creationId xmlns:p14="http://schemas.microsoft.com/office/powerpoint/2010/main" val="532948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b="1" dirty="0"/>
              <a:t>Inductive Generalization</a:t>
            </a:r>
          </a:p>
        </p:txBody>
      </p:sp>
      <p:sp>
        <p:nvSpPr>
          <p:cNvPr id="3" name="內容版面配置區 2"/>
          <p:cNvSpPr>
            <a:spLocks noGrp="1"/>
          </p:cNvSpPr>
          <p:nvPr>
            <p:ph idx="1"/>
          </p:nvPr>
        </p:nvSpPr>
        <p:spPr>
          <a:xfrm>
            <a:off x="1143001" y="2057400"/>
            <a:ext cx="5890336" cy="4038600"/>
          </a:xfrm>
        </p:spPr>
        <p:txBody>
          <a:bodyPr>
            <a:normAutofit/>
          </a:bodyPr>
          <a:lstStyle/>
          <a:p>
            <a:pPr marL="457200" indent="-457200">
              <a:buAutoNum type="arabicParenBoth"/>
            </a:pPr>
            <a:r>
              <a:rPr lang="en-US" altLang="zh-TW" dirty="0"/>
              <a:t>Attributing </a:t>
            </a:r>
            <a:r>
              <a:rPr lang="en-US" altLang="zh-TW" i="1" u="sng" dirty="0"/>
              <a:t>some characteristic </a:t>
            </a:r>
            <a:r>
              <a:rPr lang="en-US" altLang="zh-TW" dirty="0"/>
              <a:t>to </a:t>
            </a:r>
            <a:r>
              <a:rPr lang="en-US" altLang="zh-TW" i="1" u="sng" dirty="0"/>
              <a:t>all, most, or some </a:t>
            </a:r>
            <a:r>
              <a:rPr lang="en-US" altLang="zh-TW" dirty="0"/>
              <a:t>members of a given set</a:t>
            </a:r>
          </a:p>
          <a:p>
            <a:pPr marL="457200" indent="-457200">
              <a:buAutoNum type="arabicParenBoth"/>
            </a:pPr>
            <a:r>
              <a:rPr lang="en-US" altLang="zh-TW" dirty="0"/>
              <a:t>Sample population </a:t>
            </a:r>
            <a:r>
              <a:rPr lang="en-US" altLang="zh-TW" dirty="0">
                <a:sym typeface="Wingdings"/>
              </a:rPr>
              <a:t> population as a whole</a:t>
            </a:r>
          </a:p>
          <a:p>
            <a:pPr>
              <a:buFont typeface="+mj-lt"/>
              <a:buAutoNum type="arabicPeriod"/>
            </a:pPr>
            <a:endParaRPr lang="en-US" altLang="zh-TW" dirty="0"/>
          </a:p>
          <a:p>
            <a:pPr marL="0" indent="0">
              <a:buNone/>
            </a:pPr>
            <a:r>
              <a:rPr lang="en-US" altLang="zh-TW" dirty="0"/>
              <a:t>Form of Argument:</a:t>
            </a:r>
          </a:p>
          <a:p>
            <a:pPr marL="0" indent="0">
              <a:buNone/>
            </a:pPr>
            <a:r>
              <a:rPr lang="en-US" altLang="zh-TW" dirty="0"/>
              <a:t>P: A1 has the quality of x, A2 has the quality of x…</a:t>
            </a:r>
          </a:p>
          <a:p>
            <a:pPr marL="0" indent="0">
              <a:buNone/>
            </a:pPr>
            <a:r>
              <a:rPr lang="en-US" altLang="zh-TW" dirty="0"/>
              <a:t>C: Therefore, all A has the quality of x.</a:t>
            </a:r>
            <a:endParaRPr lang="zh-TW" altLang="en-US" dirty="0"/>
          </a:p>
        </p:txBody>
      </p:sp>
      <p:pic>
        <p:nvPicPr>
          <p:cNvPr id="4" name="圖片 3"/>
          <p:cNvPicPr>
            <a:picLocks noChangeAspect="1"/>
          </p:cNvPicPr>
          <p:nvPr/>
        </p:nvPicPr>
        <p:blipFill>
          <a:blip r:embed="rId2"/>
          <a:stretch>
            <a:fillRect/>
          </a:stretch>
        </p:blipFill>
        <p:spPr>
          <a:xfrm>
            <a:off x="7033336" y="2374564"/>
            <a:ext cx="4842716" cy="3874172"/>
          </a:xfrm>
          <a:prstGeom prst="rect">
            <a:avLst/>
          </a:prstGeom>
        </p:spPr>
      </p:pic>
    </p:spTree>
    <p:extLst>
      <p:ext uri="{BB962C8B-B14F-4D97-AF65-F5344CB8AC3E}">
        <p14:creationId xmlns:p14="http://schemas.microsoft.com/office/powerpoint/2010/main" val="328708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b="1" dirty="0"/>
              <a:t>Inductive Generalization</a:t>
            </a:r>
          </a:p>
        </p:txBody>
      </p:sp>
      <p:sp>
        <p:nvSpPr>
          <p:cNvPr id="3" name="內容版面配置區 2"/>
          <p:cNvSpPr>
            <a:spLocks noGrp="1"/>
          </p:cNvSpPr>
          <p:nvPr>
            <p:ph idx="1"/>
          </p:nvPr>
        </p:nvSpPr>
        <p:spPr/>
        <p:txBody>
          <a:bodyPr>
            <a:normAutofit lnSpcReduction="10000"/>
          </a:bodyPr>
          <a:lstStyle/>
          <a:p>
            <a:r>
              <a:rPr lang="en-US" altLang="zh-TW" b="1" dirty="0">
                <a:sym typeface="Wingdings"/>
              </a:rPr>
              <a:t>Good inductive generalization:</a:t>
            </a:r>
          </a:p>
          <a:p>
            <a:pPr>
              <a:buFont typeface="+mj-lt"/>
              <a:buAutoNum type="arabicPeriod"/>
            </a:pPr>
            <a:r>
              <a:rPr lang="en-US" altLang="zh-TW" dirty="0">
                <a:sym typeface="Wingdings"/>
              </a:rPr>
              <a:t>The conclusion should not claim more than its premise can support.</a:t>
            </a:r>
          </a:p>
          <a:p>
            <a:pPr>
              <a:buFont typeface="+mj-lt"/>
              <a:buAutoNum type="arabicPeriod"/>
            </a:pPr>
            <a:r>
              <a:rPr lang="en-US" altLang="zh-TW" dirty="0"/>
              <a:t>Should not overstate its conclusions</a:t>
            </a:r>
          </a:p>
          <a:p>
            <a:endParaRPr lang="en-US" altLang="zh-TW" dirty="0">
              <a:sym typeface="Wingdings"/>
            </a:endParaRPr>
          </a:p>
          <a:p>
            <a:pPr marL="0" indent="0">
              <a:buNone/>
            </a:pPr>
            <a:r>
              <a:rPr lang="en-US" altLang="zh-TW" dirty="0">
                <a:sym typeface="Wingdings"/>
              </a:rPr>
              <a:t>P1: Most of the fishes Alan has caught in </a:t>
            </a:r>
            <a:r>
              <a:rPr lang="en-US" altLang="zh-TW" dirty="0" err="1">
                <a:sym typeface="Wingdings"/>
              </a:rPr>
              <a:t>Skudai</a:t>
            </a:r>
            <a:r>
              <a:rPr lang="en-US" altLang="zh-TW" dirty="0">
                <a:sym typeface="Wingdings"/>
              </a:rPr>
              <a:t> River have weighted </a:t>
            </a:r>
            <a:r>
              <a:rPr lang="en-US" altLang="zh-TW" dirty="0">
                <a:solidFill>
                  <a:srgbClr val="FF0000"/>
                </a:solidFill>
                <a:sym typeface="Wingdings"/>
              </a:rPr>
              <a:t>less than 2kg</a:t>
            </a:r>
            <a:r>
              <a:rPr lang="en-US" altLang="zh-TW" dirty="0">
                <a:sym typeface="Wingdings"/>
              </a:rPr>
              <a:t>.</a:t>
            </a:r>
          </a:p>
          <a:p>
            <a:pPr marL="0" indent="0">
              <a:buNone/>
            </a:pPr>
            <a:r>
              <a:rPr lang="en-US" altLang="zh-TW" dirty="0">
                <a:sym typeface="Wingdings"/>
              </a:rPr>
              <a:t>C: So, all of the fishes Alan catches in </a:t>
            </a:r>
            <a:r>
              <a:rPr lang="en-US" altLang="zh-TW" dirty="0" err="1">
                <a:sym typeface="Wingdings"/>
              </a:rPr>
              <a:t>Skudai</a:t>
            </a:r>
            <a:r>
              <a:rPr lang="en-US" altLang="zh-TW" dirty="0">
                <a:sym typeface="Wingdings"/>
              </a:rPr>
              <a:t> River weigh </a:t>
            </a:r>
            <a:r>
              <a:rPr lang="en-US" altLang="zh-TW" dirty="0">
                <a:solidFill>
                  <a:srgbClr val="FF0000"/>
                </a:solidFill>
                <a:sym typeface="Wingdings"/>
              </a:rPr>
              <a:t>less than 2kg</a:t>
            </a:r>
            <a:r>
              <a:rPr lang="en-US" altLang="zh-TW" dirty="0">
                <a:sym typeface="Wingdings"/>
              </a:rPr>
              <a:t>.</a:t>
            </a:r>
          </a:p>
          <a:p>
            <a:pPr marL="0" indent="0">
              <a:buNone/>
            </a:pPr>
            <a:endParaRPr lang="en-US" altLang="zh-TW" dirty="0">
              <a:sym typeface="Wingdings"/>
            </a:endParaRPr>
          </a:p>
          <a:p>
            <a:pPr marL="0" indent="0">
              <a:buNone/>
            </a:pPr>
            <a:r>
              <a:rPr lang="en-US" altLang="zh-TW" dirty="0">
                <a:sym typeface="Wingdings"/>
              </a:rPr>
              <a:t>P1: No dog </a:t>
            </a:r>
            <a:r>
              <a:rPr lang="en-US" altLang="zh-TW" dirty="0">
                <a:solidFill>
                  <a:srgbClr val="FF0000"/>
                </a:solidFill>
                <a:sym typeface="Wingdings"/>
              </a:rPr>
              <a:t>Alan has come across </a:t>
            </a:r>
            <a:r>
              <a:rPr lang="en-US" altLang="zh-TW" dirty="0">
                <a:sym typeface="Wingdings"/>
              </a:rPr>
              <a:t>has tried to attack him.</a:t>
            </a:r>
          </a:p>
          <a:p>
            <a:pPr marL="0" indent="0">
              <a:buNone/>
            </a:pPr>
            <a:r>
              <a:rPr lang="en-US" altLang="zh-TW" dirty="0">
                <a:sym typeface="Wingdings"/>
              </a:rPr>
              <a:t>C: So, </a:t>
            </a:r>
            <a:r>
              <a:rPr lang="en-US" altLang="zh-TW" dirty="0">
                <a:solidFill>
                  <a:srgbClr val="FF0000"/>
                </a:solidFill>
                <a:sym typeface="Wingdings"/>
              </a:rPr>
              <a:t>most dogs </a:t>
            </a:r>
            <a:r>
              <a:rPr lang="en-US" altLang="zh-TW" dirty="0">
                <a:sym typeface="Wingdings"/>
              </a:rPr>
              <a:t>are not inclined to attack </a:t>
            </a:r>
            <a:r>
              <a:rPr lang="en-US" altLang="zh-TW" dirty="0">
                <a:solidFill>
                  <a:srgbClr val="FF0000"/>
                </a:solidFill>
                <a:sym typeface="Wingdings"/>
              </a:rPr>
              <a:t>human beings</a:t>
            </a:r>
            <a:r>
              <a:rPr lang="en-US" altLang="zh-TW" dirty="0">
                <a:sym typeface="Wingdings"/>
              </a:rPr>
              <a:t>.</a:t>
            </a:r>
          </a:p>
        </p:txBody>
      </p:sp>
      <p:sp>
        <p:nvSpPr>
          <p:cNvPr id="4" name="箭號: 向左 3">
            <a:extLst>
              <a:ext uri="{FF2B5EF4-FFF2-40B4-BE49-F238E27FC236}">
                <a16:creationId xmlns:a16="http://schemas.microsoft.com/office/drawing/2014/main" id="{3C557352-7122-4CD9-B881-58BA0FC243B1}"/>
              </a:ext>
            </a:extLst>
          </p:cNvPr>
          <p:cNvSpPr/>
          <p:nvPr/>
        </p:nvSpPr>
        <p:spPr>
          <a:xfrm>
            <a:off x="9916366" y="4156364"/>
            <a:ext cx="1693743" cy="845127"/>
          </a:xfrm>
          <a:prstGeom prst="lef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2000" b="1" dirty="0"/>
              <a:t>Strong</a:t>
            </a:r>
            <a:endParaRPr lang="zh-TW" altLang="en-US" sz="2000" b="1" dirty="0"/>
          </a:p>
        </p:txBody>
      </p:sp>
      <p:sp>
        <p:nvSpPr>
          <p:cNvPr id="5" name="箭號: 向左 4">
            <a:extLst>
              <a:ext uri="{FF2B5EF4-FFF2-40B4-BE49-F238E27FC236}">
                <a16:creationId xmlns:a16="http://schemas.microsoft.com/office/drawing/2014/main" id="{54EB94AD-21D7-4A17-9F45-A8D5B5B334DA}"/>
              </a:ext>
            </a:extLst>
          </p:cNvPr>
          <p:cNvSpPr/>
          <p:nvPr/>
        </p:nvSpPr>
        <p:spPr>
          <a:xfrm>
            <a:off x="8222623" y="5250873"/>
            <a:ext cx="1693743" cy="845127"/>
          </a:xfrm>
          <a:prstGeom prst="lef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2000" b="1" dirty="0"/>
              <a:t>Weak</a:t>
            </a:r>
            <a:endParaRPr lang="zh-TW" altLang="en-US" sz="2000" b="1" dirty="0"/>
          </a:p>
        </p:txBody>
      </p:sp>
    </p:spTree>
    <p:extLst>
      <p:ext uri="{BB962C8B-B14F-4D97-AF65-F5344CB8AC3E}">
        <p14:creationId xmlns:p14="http://schemas.microsoft.com/office/powerpoint/2010/main" val="1405730168"/>
      </p:ext>
    </p:extLst>
  </p:cSld>
  <p:clrMapOvr>
    <a:masterClrMapping/>
  </p:clrMapOvr>
</p:sld>
</file>

<file path=ppt/theme/theme1.xml><?xml version="1.0" encoding="utf-8"?>
<a:theme xmlns:a="http://schemas.openxmlformats.org/drawingml/2006/main" name="基礎">
  <a:themeElements>
    <a:clrScheme name="基礎">
      <a:dk1>
        <a:srgbClr val="000000"/>
      </a:dk1>
      <a:lt1>
        <a:srgbClr val="FFFFFF"/>
      </a:lt1>
      <a:dk2>
        <a:srgbClr val="565349"/>
      </a:dk2>
      <a:lt2>
        <a:srgbClr val="DDDDDD"/>
      </a:lt2>
      <a:accent1>
        <a:srgbClr val="A6B727"/>
      </a:accent1>
      <a:accent2>
        <a:srgbClr val="DF5327"/>
      </a:accent2>
      <a:accent3>
        <a:srgbClr val="FE9E00"/>
      </a:accent3>
      <a:accent4>
        <a:srgbClr val="418AB3"/>
      </a:accent4>
      <a:accent5>
        <a:srgbClr val="D7D447"/>
      </a:accent5>
      <a:accent6>
        <a:srgbClr val="818183"/>
      </a:accent6>
      <a:hlink>
        <a:srgbClr val="F59E00"/>
      </a:hlink>
      <a:folHlink>
        <a:srgbClr val="B2B2B2"/>
      </a:folHlink>
    </a:clrScheme>
    <a:fontScheme name="基礎">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基礎">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ACC63D00-1EE0-4159-BF5A-6FF02000B710}"/>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文件" ma:contentTypeID="0x010100F60C4C3CB86BD740BAFB51B8E9F1E688" ma:contentTypeVersion="2" ma:contentTypeDescription="建立新的文件。" ma:contentTypeScope="" ma:versionID="5f90607258fe9739a6cd3b36417c15ab">
  <xsd:schema xmlns:xsd="http://www.w3.org/2001/XMLSchema" xmlns:xs="http://www.w3.org/2001/XMLSchema" xmlns:p="http://schemas.microsoft.com/office/2006/metadata/properties" xmlns:ns2="182deeb9-3ae7-4e4a-ba9b-7f9e5ca651a7" targetNamespace="http://schemas.microsoft.com/office/2006/metadata/properties" ma:root="true" ma:fieldsID="3433bf76d0d87954399cf6b8f23b0341" ns2:_="">
    <xsd:import namespace="182deeb9-3ae7-4e4a-ba9b-7f9e5ca651a7"/>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82deeb9-3ae7-4e4a-ba9b-7f9e5ca651a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內容類型"/>
        <xsd:element ref="dc:title" minOccurs="0" maxOccurs="1" ma:index="4" ma:displayName="標題"/>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AEC14F4-0AFE-4C77-B945-2F1FB228FC12}"/>
</file>

<file path=customXml/itemProps2.xml><?xml version="1.0" encoding="utf-8"?>
<ds:datastoreItem xmlns:ds="http://schemas.openxmlformats.org/officeDocument/2006/customXml" ds:itemID="{7378FD3C-016F-4D87-B447-D068110615D7}"/>
</file>

<file path=customXml/itemProps3.xml><?xml version="1.0" encoding="utf-8"?>
<ds:datastoreItem xmlns:ds="http://schemas.openxmlformats.org/officeDocument/2006/customXml" ds:itemID="{EF7CE49B-DAE4-4E65-A554-36D286CF7759}"/>
</file>

<file path=docProps/app.xml><?xml version="1.0" encoding="utf-8"?>
<Properties xmlns="http://schemas.openxmlformats.org/officeDocument/2006/extended-properties" xmlns:vt="http://schemas.openxmlformats.org/officeDocument/2006/docPropsVTypes">
  <TotalTime>12</TotalTime>
  <Words>1415</Words>
  <Application>Microsoft Office PowerPoint</Application>
  <PresentationFormat>寬螢幕</PresentationFormat>
  <Paragraphs>181</Paragraphs>
  <Slides>21</Slides>
  <Notes>0</Notes>
  <HiddenSlides>0</HiddenSlides>
  <MMClips>0</MMClips>
  <ScaleCrop>false</ScaleCrop>
  <HeadingPairs>
    <vt:vector size="6" baseType="variant">
      <vt:variant>
        <vt:lpstr>使用字型</vt:lpstr>
      </vt:variant>
      <vt:variant>
        <vt:i4>2</vt:i4>
      </vt:variant>
      <vt:variant>
        <vt:lpstr>佈景主題</vt:lpstr>
      </vt:variant>
      <vt:variant>
        <vt:i4>1</vt:i4>
      </vt:variant>
      <vt:variant>
        <vt:lpstr>投影片標題</vt:lpstr>
      </vt:variant>
      <vt:variant>
        <vt:i4>21</vt:i4>
      </vt:variant>
    </vt:vector>
  </HeadingPairs>
  <TitlesOfParts>
    <vt:vector size="24" baseType="lpstr">
      <vt:lpstr>Corbel</vt:lpstr>
      <vt:lpstr>Wingdings</vt:lpstr>
      <vt:lpstr>基礎</vt:lpstr>
      <vt:lpstr>Lecture 9</vt:lpstr>
      <vt:lpstr>This week…</vt:lpstr>
      <vt:lpstr>PowerPoint 簡報</vt:lpstr>
      <vt:lpstr>Inductive Strength</vt:lpstr>
      <vt:lpstr>Inductive Strength</vt:lpstr>
      <vt:lpstr>Inductive Strength</vt:lpstr>
      <vt:lpstr>Inductive Strength</vt:lpstr>
      <vt:lpstr>Inductive Generalization</vt:lpstr>
      <vt:lpstr>Inductive Generalization</vt:lpstr>
      <vt:lpstr>Inductive Generalization</vt:lpstr>
      <vt:lpstr>Statistical Argument</vt:lpstr>
      <vt:lpstr>Statistical Argument</vt:lpstr>
      <vt:lpstr>Statistical Argument</vt:lpstr>
      <vt:lpstr>Argument from Analogy</vt:lpstr>
      <vt:lpstr>Argument from Analogy</vt:lpstr>
      <vt:lpstr>Causal Argument</vt:lpstr>
      <vt:lpstr>Causal Argument</vt:lpstr>
      <vt:lpstr>Argument from Authority</vt:lpstr>
      <vt:lpstr>Predictive Argument</vt:lpstr>
      <vt:lpstr>Inductive Strength</vt:lpstr>
      <vt:lpstr>Concluding Remarks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9</dc:title>
  <dc:creator>Lenovo</dc:creator>
  <cp:lastModifiedBy>Lenovo</cp:lastModifiedBy>
  <cp:revision>2</cp:revision>
  <dcterms:created xsi:type="dcterms:W3CDTF">2020-12-11T08:34:01Z</dcterms:created>
  <dcterms:modified xsi:type="dcterms:W3CDTF">2020-12-11T08:46:21Z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0x010100F60C4C3CB86BD740BAFB51B8E9F1E688</vt:lpwstr>
  </property>
</Properties>
</file>