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81" r:id="rId10"/>
    <p:sldId id="264" r:id="rId11"/>
    <p:sldId id="265" r:id="rId12"/>
    <p:sldId id="266" r:id="rId13"/>
    <p:sldId id="270" r:id="rId14"/>
    <p:sldId id="267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A14A3-CAE6-481B-BA26-94C68F5B310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5A68-8B5B-455D-9248-2AC0E1697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4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E5A68-8B5B-455D-9248-2AC0E16979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6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6DD14-99EB-5217-3854-2B903CB2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7A33D-55B3-AA0D-09FE-A1BD844FD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7FB14-8C2B-FDCC-306F-35DDB148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BEB4A-077E-D75A-F1AD-E1428CDB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C9CCD-5821-86FC-EF3E-2EECD1E7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9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1ABBF-FDC7-83E1-78F8-6936E7EE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0BE41-62CA-A936-D446-426050868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79128-5E30-1E77-1135-77C8743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9971-4D9F-F696-2CD4-3DB1769C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A4E6E-A74F-204E-F988-43A15B35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EB3B-B762-0102-8D89-1A6102B90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AD34C-FFCF-A3D0-BADA-92D42808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F9CF0-C31D-F8C9-9F48-5F69DC94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CA3C0-3259-2C35-6D83-372A0741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2757D-D7CD-A70C-415E-1228F457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C0E48-6056-2BD3-F81A-526E096D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902B3-FEE9-FB88-01FE-BC14E7E3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FFB54-AE76-B363-6B6F-93ACC632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32F96-88E4-2B9E-B360-E5CEF69D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0C2B-9FEC-35AB-3B44-D61FA720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0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5521B-6C20-8CF0-619D-764E7EA9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3206B-B81D-95D5-1274-236DF810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BC0A7-8FEA-8FC0-A036-421F635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D8539-8072-1902-D981-F44A6DE8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C51B0-722B-FB84-5EEE-BE9F5FDB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49953-2493-5612-E3B0-62DC87DA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D715-56E2-9B04-E126-82296D03F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206AC-C2D2-82FE-D6F7-FA515781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28F46-420D-E0F3-4897-20664352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59E5B-00E0-85AB-C931-1CA23F48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D1F7D-54E1-938B-9288-24C8ED8D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1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B824-DD1B-C5B9-263E-4F6CAF99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0F7C2-A0C6-CFD8-BC05-F25B0427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C233B-9DE3-6267-975F-CEDB0487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4E9D97-040F-9F46-1330-A0E479617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8B1923-4FC3-7D40-CA39-E04468E60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72DBA4-FCFB-BA7B-F032-3F200C48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726799-AA4B-63BC-987B-D87F4557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9F4942-976F-3C64-99F2-2B1F0497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8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D121C-3023-1ADE-DEFA-1AE76BE7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6D1793-CAA2-0941-DF69-8CEC47A2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DFF97-D8CD-C64D-8DF0-C12D8BE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4177C6-740F-B735-950B-E08FF78F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23031-538B-3766-8F6B-8B9B92EA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94F643-0A80-E201-34E7-81C928B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816DA-421D-6742-329F-21DC2FCA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6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5204D-F014-8E83-A792-3711697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53EDE-503C-4294-21E7-F12DEF89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BC3F1-D722-5887-9A3D-B9576909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BB03F-42D6-7054-CD5D-9118690B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5FA31-6912-8E20-207B-D11470BE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BB91E-648D-FD1D-547B-61637FB0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1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7F1B-9FFE-F00C-6794-5A6F8B72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A04BE-9D34-655F-5BD9-A1250F3DA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BCCA4-8CA2-D6A6-14F1-0DFB3E45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13AF5-9CF1-6A87-6640-625F3927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E0FC3-655F-39AC-FC27-71880F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C054A-8BFC-91B6-734C-B8AD19C8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2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2F376F-42E2-8A2C-2B6A-9555F83B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49D8E-2950-1B6F-A76B-6C296139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DB1B2-BE0F-7461-D2BE-ABFB31C48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94B78-CDD1-4C1A-A905-8AFBA908184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A3DF6-6170-6AD1-1AF2-AC81D8CC4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6F70E-A579-53E7-72C9-926377926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E45ED-D4E0-4DDD-A5B8-8BC9F491F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9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o8CH4us-8aV8Na_GHE_JJ4QYF1FNBQ8?hl=ko#scrollTo=SxFRNQytoyR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78424-1AC8-C8ED-4898-7111FED31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YOU LIVE ONLY ONCE</a:t>
            </a:r>
            <a:endParaRPr lang="ko-KR" altLang="en-US" sz="5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65793-A245-F50A-0E35-12FEF1A1A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YOU LOOK ONLY ONCE</a:t>
            </a:r>
            <a:endParaRPr lang="ko-KR" altLang="en-US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91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BD7BB8-CCC4-EEBB-9676-619FB3C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r>
              <a:rPr lang="ko-KR" altLang="en-US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0A6EAF-0A4F-7B63-C47E-320D0179E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3" b="484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6AE4F-E880-D121-3C6A-1AE3DE24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완전 연결 계층 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앞에서 얻은 피처 </a:t>
            </a:r>
            <a:r>
              <a:rPr lang="ko-KR" altLang="en-US" sz="20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맵을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처리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여기서 </a:t>
            </a:r>
            <a:r>
              <a:rPr lang="ko-KR" altLang="en-US" sz="20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바운딩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박스와 클래스 확률 계산</a:t>
            </a:r>
            <a:endParaRPr lang="en-US" altLang="ko-KR" sz="2000" dirty="0">
              <a:solidFill>
                <a:schemeClr val="bg1">
                  <a:alpha val="8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피처 맵 평탄화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크기의 출력 </a:t>
            </a:r>
            <a:r>
              <a:rPr lang="ko-KR" altLang="en-US" sz="20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텐서로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변환</a:t>
            </a:r>
            <a:endParaRPr lang="en-US" altLang="ko-KR" sz="2000" dirty="0">
              <a:solidFill>
                <a:schemeClr val="bg1">
                  <a:alpha val="8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7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BD7BB8-CCC4-EEBB-9676-619FB3C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r>
              <a:rPr lang="ko-KR" altLang="en-US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0A6EAF-0A4F-7B63-C47E-320D0179E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3" b="484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6AE4F-E880-D121-3C6A-1AE3DE24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출력 </a:t>
            </a:r>
            <a:r>
              <a:rPr lang="ko-KR" altLang="en-US" sz="19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텐서는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S*S*(B*5+C)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크기를 가짐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여기서 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그리드 셀의 수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B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각 그리드 셀이 예측하는 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bounding box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수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5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bounding box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좌표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19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x,y,w,h</a:t>
            </a:r>
            <a:r>
              <a:rPr lang="en-US" altLang="ko-KR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)+confidence </a:t>
            </a:r>
            <a:r>
              <a:rPr lang="en-US" altLang="ko-KR" sz="19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score,C</a:t>
            </a:r>
            <a:r>
              <a:rPr lang="ko-KR" altLang="en-US" sz="19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클래스의 수</a:t>
            </a:r>
            <a:endParaRPr lang="en-US" altLang="ko-KR" sz="1900" dirty="0">
              <a:solidFill>
                <a:schemeClr val="bg1">
                  <a:alpha val="8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19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8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BD7BB8-CCC4-EEBB-9676-619FB3C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latinLnBrk="0"/>
            <a:r>
              <a:rPr lang="en-US" altLang="ko-KR" sz="5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r>
              <a:rPr lang="ko-KR" altLang="en-US" sz="5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6AE4F-E880-D121-3C6A-1AE3DE24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713" y="4716472"/>
            <a:ext cx="3494088" cy="101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latinLnBrk="0">
              <a:buNone/>
            </a:pP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그리드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출력 </a:t>
            </a:r>
            <a:r>
              <a:rPr lang="ko-KR" altLang="en-US" sz="22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텐서를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S*S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그리드 셀로 분할해서 정보전달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0A6EAF-0A4F-7B63-C47E-320D0179E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3" b="484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9" name="Group 13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9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BD7BB8-CCC4-EEBB-9676-619FB3C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r>
              <a:rPr lang="ko-KR" altLang="en-US" sz="37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백본 모델</a:t>
            </a:r>
            <a:r>
              <a:rPr lang="en-US" altLang="ko-KR" sz="37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+</a:t>
            </a:r>
            <a:r>
              <a:rPr lang="ko-KR" altLang="en-US" sz="37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완전 연결 계층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069709-8252-DD83-18A5-2C7FD173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56" b="557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6AE4F-E880-D121-3C6A-1AE3DE24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r>
              <a:rPr lang="en-US" altLang="ko-KR" sz="17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GoogLeNet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model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(inception)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영감을 받음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마지막을 제외하면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Leaky </a:t>
            </a:r>
            <a:r>
              <a:rPr lang="en-US" altLang="ko-KR" sz="17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Relu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</a:t>
            </a:r>
            <a:endParaRPr lang="en-US" altLang="ko-KR" sz="1700" dirty="0">
              <a:solidFill>
                <a:schemeClr val="bg1">
                  <a:alpha val="8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convolutional layers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완전 연결 계층으로 이루어짐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ko-KR" altLang="en-US" sz="17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1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59EB8F-BC25-16B9-449C-3C3A28FA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392540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출력텐서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E418E-0275-494F-6084-E27528B7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앞에서 본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7*7*(2*5+20)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대한 해석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6A9C64-8970-BC26-1952-3259E4E04506}"/>
              </a:ext>
            </a:extLst>
          </p:cNvPr>
          <p:cNvSpPr/>
          <p:nvPr/>
        </p:nvSpPr>
        <p:spPr>
          <a:xfrm>
            <a:off x="5753227" y="3064706"/>
            <a:ext cx="2792962" cy="2962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5681D4B0-AEDB-BA7E-369A-135BE3C03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69772"/>
              </p:ext>
            </p:extLst>
          </p:nvPr>
        </p:nvGraphicFramePr>
        <p:xfrm>
          <a:off x="5753228" y="3064706"/>
          <a:ext cx="2792965" cy="2962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995">
                  <a:extLst>
                    <a:ext uri="{9D8B030D-6E8A-4147-A177-3AD203B41FA5}">
                      <a16:colId xmlns:a16="http://schemas.microsoft.com/office/drawing/2014/main" val="3231097033"/>
                    </a:ext>
                  </a:extLst>
                </a:gridCol>
                <a:gridCol w="398995">
                  <a:extLst>
                    <a:ext uri="{9D8B030D-6E8A-4147-A177-3AD203B41FA5}">
                      <a16:colId xmlns:a16="http://schemas.microsoft.com/office/drawing/2014/main" val="1694778561"/>
                    </a:ext>
                  </a:extLst>
                </a:gridCol>
                <a:gridCol w="398995">
                  <a:extLst>
                    <a:ext uri="{9D8B030D-6E8A-4147-A177-3AD203B41FA5}">
                      <a16:colId xmlns:a16="http://schemas.microsoft.com/office/drawing/2014/main" val="1103758048"/>
                    </a:ext>
                  </a:extLst>
                </a:gridCol>
                <a:gridCol w="398995">
                  <a:extLst>
                    <a:ext uri="{9D8B030D-6E8A-4147-A177-3AD203B41FA5}">
                      <a16:colId xmlns:a16="http://schemas.microsoft.com/office/drawing/2014/main" val="896321811"/>
                    </a:ext>
                  </a:extLst>
                </a:gridCol>
                <a:gridCol w="398995">
                  <a:extLst>
                    <a:ext uri="{9D8B030D-6E8A-4147-A177-3AD203B41FA5}">
                      <a16:colId xmlns:a16="http://schemas.microsoft.com/office/drawing/2014/main" val="680571969"/>
                    </a:ext>
                  </a:extLst>
                </a:gridCol>
                <a:gridCol w="398995">
                  <a:extLst>
                    <a:ext uri="{9D8B030D-6E8A-4147-A177-3AD203B41FA5}">
                      <a16:colId xmlns:a16="http://schemas.microsoft.com/office/drawing/2014/main" val="3375217944"/>
                    </a:ext>
                  </a:extLst>
                </a:gridCol>
                <a:gridCol w="398995">
                  <a:extLst>
                    <a:ext uri="{9D8B030D-6E8A-4147-A177-3AD203B41FA5}">
                      <a16:colId xmlns:a16="http://schemas.microsoft.com/office/drawing/2014/main" val="3986430493"/>
                    </a:ext>
                  </a:extLst>
                </a:gridCol>
              </a:tblGrid>
              <a:tr h="4232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60439"/>
                  </a:ext>
                </a:extLst>
              </a:tr>
              <a:tr h="423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04975"/>
                  </a:ext>
                </a:extLst>
              </a:tr>
              <a:tr h="423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56277"/>
                  </a:ext>
                </a:extLst>
              </a:tr>
              <a:tr h="423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71763"/>
                  </a:ext>
                </a:extLst>
              </a:tr>
              <a:tr h="423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81746"/>
                  </a:ext>
                </a:extLst>
              </a:tr>
              <a:tr h="423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29775"/>
                  </a:ext>
                </a:extLst>
              </a:tr>
              <a:tr h="423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16390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2030EC7-DF67-1FD6-5595-6C6C3B641B60}"/>
              </a:ext>
            </a:extLst>
          </p:cNvPr>
          <p:cNvCxnSpPr/>
          <p:nvPr/>
        </p:nvCxnSpPr>
        <p:spPr>
          <a:xfrm flipV="1">
            <a:off x="7502652" y="2799201"/>
            <a:ext cx="1444752" cy="29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BEB929-675D-95E2-17EC-F1881E9A5CD7}"/>
              </a:ext>
            </a:extLst>
          </p:cNvPr>
          <p:cNvSpPr/>
          <p:nvPr/>
        </p:nvSpPr>
        <p:spPr>
          <a:xfrm>
            <a:off x="9006840" y="2194560"/>
            <a:ext cx="1179576" cy="722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095EB9-BE48-4AF8-2026-7E9606D77833}"/>
              </a:ext>
            </a:extLst>
          </p:cNvPr>
          <p:cNvSpPr/>
          <p:nvPr/>
        </p:nvSpPr>
        <p:spPr>
          <a:xfrm>
            <a:off x="9006837" y="3182112"/>
            <a:ext cx="1179576" cy="722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238BD8E-5039-DD9B-1FC9-8B43374FE02E}"/>
              </a:ext>
            </a:extLst>
          </p:cNvPr>
          <p:cNvSpPr/>
          <p:nvPr/>
        </p:nvSpPr>
        <p:spPr>
          <a:xfrm>
            <a:off x="10336638" y="817628"/>
            <a:ext cx="1792227" cy="5705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1.person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2.bird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3.cat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4.cow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5.dog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6.horse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7.sheep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8.aeroplane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9.bicycle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10.boat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11.bus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12.car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13.motorbike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14.train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15.bottle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16.chair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17.Dining table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18.Potted plant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19.sofa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20.tv monitor</a:t>
            </a:r>
          </a:p>
        </p:txBody>
      </p:sp>
    </p:spTree>
    <p:extLst>
      <p:ext uri="{BB962C8B-B14F-4D97-AF65-F5344CB8AC3E}">
        <p14:creationId xmlns:p14="http://schemas.microsoft.com/office/powerpoint/2010/main" val="11535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508524-ABAF-69F1-AA89-28F7A81B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b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그리드 넣기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AA068-A29D-A83F-5CBB-B8E0DBEA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</a:t>
            </a:r>
            <a:r>
              <a:rPr lang="ko-KR" altLang="en-US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그리드셀은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bounding boxes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confidence score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가짐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cell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있는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bounding boxes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한 클래스만 가질 수 있음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(object)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cell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안에 물체가 있나 없나 보는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0,1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형태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Intersection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Over Union, IOU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중요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Bounding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boxes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사이의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IOU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해 중복되는지 확인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Confidence score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CFC66C1-A0DD-C2D2-5972-EAA184BF3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84" y="5685829"/>
            <a:ext cx="5210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3C601A-03BC-2532-914C-C8508C5D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877492"/>
            <a:ext cx="4213911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한계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F05A0-C246-5F5D-A4A4-CC65342E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grid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안에 한 개의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검출 가능함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이런 이유 때문에 작은 객체가 여러 개 있을 경우 검출 불가능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모델을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학습할때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downsampling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하며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학습을 하여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rough feature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학습했기 때문에 일반화 능력이 떨어짐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그래도 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R-CNN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보다는 일반화 능력이 좋았음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238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4BF211-B879-41A6-BE80-E2DDE1B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패치노트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YOLOv2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D476-532F-FEFE-8847-A63DFF57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YOLOv2(2017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YOLOv2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anchor box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개념 추가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K-means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사용</a:t>
            </a:r>
            <a:endParaRPr lang="en-US" altLang="ko-KR" sz="22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배치 정규화 적용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– convolutional layer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</a:t>
            </a:r>
            <a:r>
              <a:rPr lang="ko-KR" altLang="en-US" sz="22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넣을때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바로 </a:t>
            </a:r>
            <a:r>
              <a:rPr lang="ko-KR" altLang="en-US" sz="22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넣지않고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정규화해서 값을 넣음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완전 연결 계층 제거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 </a:t>
            </a:r>
            <a:r>
              <a:rPr lang="ko-KR" altLang="en-US" sz="22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맵을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개로 분할하고 마지막에 합침</a:t>
            </a:r>
            <a:endParaRPr lang="en-US" altLang="ko-KR" sz="22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원래 학습용 해상도는 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224*224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였는데 이것을 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448*448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업그레이드</a:t>
            </a:r>
            <a:endParaRPr lang="en-US" altLang="ko-KR" sz="22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448*448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</a:t>
            </a:r>
            <a:r>
              <a:rPr lang="ko-KR" altLang="en-US" sz="22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학습할때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 해상도를 다양한 크기로 변화 시키면서 학습</a:t>
            </a:r>
            <a:r>
              <a:rPr lang="en-US" altLang="ko-KR" sz="2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95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4BF211-B879-41A6-BE80-E2DDE1B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패치노트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YOLOv3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D476-532F-FEFE-8847-A63DFF57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YOLOv3(2018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en-US" altLang="ko-KR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DarkNet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– 53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사용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Feature Pyramid Networks(FPN)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사용 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다중 특징 맵 사용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업샘플링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작업을 함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업샘플링을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하며 손실된 정보는 </a:t>
            </a:r>
            <a:r>
              <a:rPr lang="en-US" altLang="ko-KR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resnet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모델의 </a:t>
            </a:r>
            <a:r>
              <a:rPr lang="ko-KR" altLang="en-US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잔차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연결 기법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이렇게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 출력 </a:t>
            </a:r>
            <a:r>
              <a:rPr lang="ko-KR" altLang="en-US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텐서를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얻고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1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큰 객체 검출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작은 객체 검출에 유리하게 만듦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28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F6C82-6998-9D04-F27A-6C50D827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YOLOv3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F85E8-8969-685A-8EC3-85723A99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2072640"/>
            <a:ext cx="9570720" cy="44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9AB921-C2EC-3706-12EE-4CF95954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34B87-5DFA-4572-C2F0-C52ECB61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 탐지에 대해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대해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YOLOv2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YOLOv3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YOLOv4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YOLOv5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YOLOv6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YOLOv7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YOLOv8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980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4BF211-B879-41A6-BE80-E2DDE1B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패치노트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YOLOv4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D476-532F-FEFE-8847-A63DFF57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YOLOv4(2020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CSP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DarkNet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– 53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사용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SPP(Spatial Pyramid Pooling)-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맵에서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고정된 크기의 출력 벡터 생성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경로 집합 네트워크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FPN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주의추가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기술 적용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모자이크 합성 학습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–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학습할때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사진을 붙여서 학습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AEEB4A-E75A-5E53-190D-748303A3C061}"/>
              </a:ext>
            </a:extLst>
          </p:cNvPr>
          <p:cNvSpPr/>
          <p:nvPr/>
        </p:nvSpPr>
        <p:spPr>
          <a:xfrm>
            <a:off x="5939636" y="5251909"/>
            <a:ext cx="574343" cy="46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C52F05-1756-D0CA-2C17-C69D27098512}"/>
              </a:ext>
            </a:extLst>
          </p:cNvPr>
          <p:cNvSpPr/>
          <p:nvPr/>
        </p:nvSpPr>
        <p:spPr>
          <a:xfrm>
            <a:off x="6513770" y="5262388"/>
            <a:ext cx="574343" cy="460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91B6B9-5F74-70D8-37BE-A5A0B8879EFD}"/>
              </a:ext>
            </a:extLst>
          </p:cNvPr>
          <p:cNvSpPr/>
          <p:nvPr/>
        </p:nvSpPr>
        <p:spPr>
          <a:xfrm>
            <a:off x="5947696" y="5712459"/>
            <a:ext cx="574343" cy="4605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AA3634-AB19-C8FF-7983-E578417FCD00}"/>
              </a:ext>
            </a:extLst>
          </p:cNvPr>
          <p:cNvSpPr/>
          <p:nvPr/>
        </p:nvSpPr>
        <p:spPr>
          <a:xfrm>
            <a:off x="6522039" y="5709542"/>
            <a:ext cx="574343" cy="4605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6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4BF211-B879-41A6-BE80-E2DDE1B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패치노트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YOLOv5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D476-532F-FEFE-8847-A63DFF57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YOLOv5(2020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Pytorch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사용할 수 있게 만들어서 대중적으로 사용되게 됨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모델을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Nano,Small,Medium,Large,Extra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large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나눔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이미지를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부분으로 병렬 처리함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7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4BF211-B879-41A6-BE80-E2DDE1B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패치노트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YOLOv6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D476-532F-FEFE-8847-A63DFF57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YOLOv6(2022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RepBlock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적용해 인식 성능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추론 속도 개선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RepBlock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매개변수 재정의 기법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RepVGG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구조에서 나옴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Anchor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box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삭제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878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4BF211-B879-41A6-BE80-E2DDE1B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패치노트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YOLOv7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D476-532F-FEFE-8847-A63DFF57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YOLOv7(2022</a:t>
            </a:r>
            <a:r>
              <a:rPr lang="ko-KR" altLang="en-US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</a:t>
            </a:r>
            <a:r>
              <a:rPr lang="en-US" altLang="ko-KR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9</a:t>
            </a:r>
            <a:r>
              <a:rPr lang="ko-KR" altLang="en-US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r>
              <a:rPr lang="en-US" altLang="ko-KR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en-US" altLang="ko-KR" sz="26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RepBlock</a:t>
            </a:r>
            <a:r>
              <a:rPr lang="en-US" altLang="ko-KR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구조를 개선한 </a:t>
            </a:r>
            <a:r>
              <a:rPr lang="en-US" altLang="ko-KR" sz="26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RepConvN</a:t>
            </a:r>
            <a:r>
              <a:rPr lang="ko-KR" altLang="en-US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사용</a:t>
            </a:r>
            <a:endParaRPr lang="en-US" altLang="ko-KR" sz="2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6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항등</a:t>
            </a:r>
            <a:r>
              <a:rPr lang="ko-KR" altLang="en-US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매핑 계층을 제거</a:t>
            </a:r>
            <a:endParaRPr lang="en-US" altLang="ko-KR" sz="2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모델의 최종 출력에 주 출력과 학습을 보조하는 보조 출력을 나눠서 구성함</a:t>
            </a:r>
            <a:r>
              <a:rPr lang="en-US" altLang="ko-KR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보조 출력 학습 과정에서</a:t>
            </a:r>
            <a:r>
              <a:rPr lang="en-US" altLang="ko-KR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 출력의 값과 정답 값을 기반으로 약한 레이블로 </a:t>
            </a:r>
            <a:r>
              <a:rPr lang="ko-KR" altLang="en-US" sz="26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재학습</a:t>
            </a:r>
            <a:r>
              <a:rPr lang="en-US" altLang="ko-KR" sz="2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31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4BF211-B879-41A6-BE80-E2DDE1B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패치노트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YOLOv8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D476-532F-FEFE-8847-A63DFF57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YOLOv8(2023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여태까지 나온 모델들을 통합하여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YOLOv5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처럼 대중적으로 쓰일 수 있게 만듦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10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4A4945-ADE9-9DF0-C798-A2C19561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실습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C8B62-3C03-E5CD-9342-56AC0196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2"/>
              </a:rPr>
              <a:t>https://colab.research.google.com/drive/1Eo8CH4us-8aV8Na_GHE_JJ4QYF1FNBQ8?hl=ko#scrollTo=SxFRNQytoyRb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1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AAFC14-C9A7-2E3F-DF17-922988AC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 탐지에 </a:t>
            </a:r>
            <a:b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대해서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488AF-2D7D-7D7C-72D3-98A09606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862"/>
            <a:ext cx="535763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개발자들은 평소 사람이 눈으로 보면 </a:t>
            </a:r>
            <a:r>
              <a:rPr lang="ko-KR" altLang="en-US" u="sng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바로바로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이해하고 복잡한 행동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운전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취할 수 있는데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컴퓨터는 그게 안되나 안타까워했음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37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73660-14AF-AD4B-299C-23442A9E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무엇인가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E3F1D-35C1-8D9C-8E73-33AB50A8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YOU LIVE ONLY ONCE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약자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너는 한번만 </a:t>
            </a:r>
            <a:r>
              <a:rPr lang="ko-KR" altLang="en-US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산다에서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너는 한번만 본다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원래는 잠재적인 후보 찾기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 식별을 따로따로 하는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 단계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예를 들어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R-CNN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단계에서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Selective search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사용하여 잠재적인 후보를 찾고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2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단계에서 이런 후보 영역을 다시 신경망에 입력해 다시 돌려서 후보 영역을 평가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그러나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영역 제안 네트워크를 필요로 하지 않는다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 검출을 하나의 회귀 문제로 간주함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70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30D5F6-57DE-241F-6580-4CC59315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923293"/>
            <a:ext cx="4392541" cy="464172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무엇인가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8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A487A-7914-CA9C-51B2-CBFD4DA1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2016</a:t>
            </a:r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조셉 </a:t>
            </a:r>
            <a:r>
              <a:rPr lang="ko-KR" altLang="en-US" sz="13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레드몬이</a:t>
            </a:r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제안한 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쉬운 구조로 객체 탐지 분야에서 </a:t>
            </a:r>
            <a:r>
              <a:rPr lang="ko-KR" altLang="en-US" sz="13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히트침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2024</a:t>
            </a:r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현재 버전이 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 나옴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버전마다 개량을 했고 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YOLO1</a:t>
            </a:r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자세히 보고 나머지는 그냥 개선된 사항만 </a:t>
            </a:r>
            <a:r>
              <a:rPr lang="ko-KR" altLang="en-US" sz="13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볼것임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아래 논문 제목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YOLOv5,YOLOv8</a:t>
            </a:r>
            <a:r>
              <a:rPr lang="ko-KR" altLang="en-US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논문이 없음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YOLOv1:You Only Look Once: </a:t>
            </a:r>
            <a:r>
              <a:rPr lang="en-US" altLang="ko-KR" sz="13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Unified,Real</a:t>
            </a:r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-Time Object Detection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YOLOv2</a:t>
            </a:r>
            <a:r>
              <a:rPr lang="en-US" altLang="ko-KR" sz="13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: "YOLO9000: Better, Faster, Stronger“</a:t>
            </a:r>
          </a:p>
          <a:p>
            <a:r>
              <a:rPr lang="en-US" altLang="ko-KR" sz="13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YOLOv3</a:t>
            </a:r>
            <a:r>
              <a:rPr lang="en-US" altLang="ko-KR" sz="13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: "YOLOv3: An Incremental Improvement“</a:t>
            </a:r>
          </a:p>
          <a:p>
            <a:r>
              <a:rPr lang="en-US" altLang="ko-KR" sz="13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YOLOv4</a:t>
            </a:r>
            <a:r>
              <a:rPr lang="en-US" altLang="ko-KR" sz="13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: "YOLOv4: Optimal Speed and Accuracy of Object Detection" - YOLOv4</a:t>
            </a:r>
          </a:p>
          <a:p>
            <a:r>
              <a:rPr lang="en-US" altLang="ko-KR" sz="13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YOLOv6: A Single-Stage Object Detection Framework for Industrial Applications</a:t>
            </a:r>
          </a:p>
          <a:p>
            <a:r>
              <a:rPr lang="en-US" altLang="ko-KR" sz="13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YOLOv7: Trainable bag-of-freebies sets new state-of-the-art for real-time object detectors</a:t>
            </a:r>
          </a:p>
          <a:p>
            <a:endParaRPr lang="ko-KR" altLang="en-US" sz="1300" dirty="0">
              <a:solidFill>
                <a:schemeClr val="bg1"/>
              </a:solidFill>
            </a:endParaRPr>
          </a:p>
        </p:txBody>
      </p:sp>
      <p:grpSp>
        <p:nvGrpSpPr>
          <p:cNvPr id="49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50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8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62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18F6A9-3D21-C335-ABA0-BD5B569C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29897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YOLO-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참고사항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D38E-B681-F496-3B28-C8EB0B5F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2123440"/>
            <a:ext cx="5489772" cy="335874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우선 시작하기전에 앞서 밝혀야 할 사항은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버전이 개선되면 될수록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이랑 많이 달라짐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15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074E56-797B-8083-F007-C61F1A1E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구조 기초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0A9CF-ACA8-BCEA-A4DD-057998C7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이미지의 크기를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448*448(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px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크기로 조정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이미지에 대해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single convolutional network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실행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돌려서 나온 결과를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임계값과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계산한 후 출력한다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과정이 매우 단순해서 속도가 </a:t>
            </a:r>
            <a:r>
              <a:rPr lang="ko-KR" altLang="en-US" u="sng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정말 빠름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07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C14A5D-4779-C634-89A9-15755606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r>
              <a:rPr lang="ko-KR" altLang="en-US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구조 기초 </a:t>
            </a:r>
            <a:r>
              <a:rPr lang="en-US" altLang="ko-KR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(3. </a:t>
            </a:r>
            <a:r>
              <a:rPr lang="ko-KR" altLang="en-US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 설명</a:t>
            </a:r>
            <a:r>
              <a:rPr lang="en-US" altLang="ko-KR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A53AD-E381-FB69-73EE-90D8A34A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사진을 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S*S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나눈다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2.Bounding box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신뢰도 측정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 식별 확률 계산</a:t>
            </a:r>
            <a:endParaRPr lang="en-US" altLang="ko-KR" sz="2400" dirty="0">
              <a:solidFill>
                <a:schemeClr val="bg1">
                  <a:alpha val="8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두개를 종합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2A4AA3-8B69-D24E-BA05-7C6B3D0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66790"/>
            <a:ext cx="5260976" cy="34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BD7BB8-CCC4-EEBB-9676-619FB3C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YOLOv1 </a:t>
            </a:r>
            <a:r>
              <a:rPr lang="ko-KR" altLang="en-US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0A6EAF-0A4F-7B63-C47E-320D0179E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3" b="484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6AE4F-E880-D121-3C6A-1AE3DE24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백본 모델은 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Darknet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이라는 독자 개발 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CNN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이미지를 피처 </a:t>
            </a:r>
            <a:r>
              <a:rPr lang="ko-KR" altLang="en-US" sz="2000" dirty="0" err="1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맵으로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변환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8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995</Words>
  <Application>Microsoft Office PowerPoint</Application>
  <PresentationFormat>와이드스크린</PresentationFormat>
  <Paragraphs>135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메이플스토리</vt:lpstr>
      <vt:lpstr>Arial</vt:lpstr>
      <vt:lpstr>Office 테마</vt:lpstr>
      <vt:lpstr>YOU LIVE ONLY ONCE</vt:lpstr>
      <vt:lpstr>목차</vt:lpstr>
      <vt:lpstr>객체 탐지에  대해서</vt:lpstr>
      <vt:lpstr>YOLO 무엇인가?</vt:lpstr>
      <vt:lpstr>YOLO 무엇인가2</vt:lpstr>
      <vt:lpstr>YOLO- 참고사항</vt:lpstr>
      <vt:lpstr>YOLOv1 모델 구조 기초</vt:lpstr>
      <vt:lpstr>YOLOv1 모델 구조 기초 (3. 추가 설명)</vt:lpstr>
      <vt:lpstr>YOLOv1 모델 구조</vt:lpstr>
      <vt:lpstr>YOLOv1 모델 구조</vt:lpstr>
      <vt:lpstr>YOLOv1 모델 구조</vt:lpstr>
      <vt:lpstr>YOLOv1 모델 구조</vt:lpstr>
      <vt:lpstr>YOLOv1 백본 모델+완전 연결 계층</vt:lpstr>
      <vt:lpstr>YOLOv1 출력텐서</vt:lpstr>
      <vt:lpstr>YOLOv1  그리드 넣기</vt:lpstr>
      <vt:lpstr>YOLOv1의 한계</vt:lpstr>
      <vt:lpstr>YOLO 패치노트  YOLOv2</vt:lpstr>
      <vt:lpstr>YOLO 패치노트 YOLOv3</vt:lpstr>
      <vt:lpstr>YOLOv3 구조</vt:lpstr>
      <vt:lpstr>YOLO 패치노트 YOLOv4</vt:lpstr>
      <vt:lpstr>YOLO 패치노트 YOLOv5</vt:lpstr>
      <vt:lpstr>YOLO패치노트 YOLOv6</vt:lpstr>
      <vt:lpstr>YOLO패치노트 YOLOv7</vt:lpstr>
      <vt:lpstr>YOLO패치노트 YOLOv8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LIVE ONLY ONCE</dc:title>
  <dc:creator>임홍철</dc:creator>
  <cp:lastModifiedBy>임홍철</cp:lastModifiedBy>
  <cp:revision>6</cp:revision>
  <dcterms:created xsi:type="dcterms:W3CDTF">2024-05-14T06:37:04Z</dcterms:created>
  <dcterms:modified xsi:type="dcterms:W3CDTF">2024-07-01T16:24:33Z</dcterms:modified>
</cp:coreProperties>
</file>