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priyankakadam/Documents/SPRINGBOARD%20CASE%202/Case2-initial%20(Autosaved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priyankakadam/Documents/SPRINGBOARD%20CASE%202/Case2-initial%20(Autosaved)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riyankakadam/Documents/SPRINGBOARD%20CASE%202/Case2-initial%20(Autosaved)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priyankakadam/Documents/SPRINGBOARD%20CASE%202/Case2-initial%20(Autosaved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priyankakadam/Documents/SPRINGBOARD%20CASE%202/Case2-initial%20(Autosaved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priyankakadam/Documents/SPRINGBOARD%20CASE%202/Case2-initial%20(Autosaved)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priyankakadam/Documents/SPRINGBOARD%20CASE%202/Case2-initial%20(Autosav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/>
              <a:t>Weekly Orders and Returns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'Havmo Hypothesis1'!$B$13</c:f>
              <c:strCache>
                <c:ptCount val="1"/>
                <c:pt idx="0">
                  <c:v>Count of OrderID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'Havmo Hypothesis1'!$A$14:$A$17</c:f>
              <c:strCache>
                <c:ptCount val="4"/>
                <c:pt idx="0">
                  <c:v>Week of 12/13/15</c:v>
                </c:pt>
                <c:pt idx="1">
                  <c:v>Week of 12/20/15</c:v>
                </c:pt>
                <c:pt idx="2">
                  <c:v>Week of 12/27/15</c:v>
                </c:pt>
                <c:pt idx="3">
                  <c:v>Week of 1/3/2016</c:v>
                </c:pt>
              </c:strCache>
            </c:strRef>
          </c:cat>
          <c:val>
            <c:numRef>
              <c:f>'Havmo Hypothesis1'!$B$14:$B$17</c:f>
              <c:numCache>
                <c:formatCode>General</c:formatCode>
                <c:ptCount val="4"/>
                <c:pt idx="0">
                  <c:v>39430.0</c:v>
                </c:pt>
                <c:pt idx="1">
                  <c:v>36218.0</c:v>
                </c:pt>
                <c:pt idx="2">
                  <c:v>27945.0</c:v>
                </c:pt>
                <c:pt idx="3">
                  <c:v>29316.0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7"/>
        <c:axId val="1458818928"/>
        <c:axId val="1458629008"/>
      </c:barChart>
      <c:lineChart>
        <c:grouping val="standard"/>
        <c:varyColors val="0"/>
        <c:ser>
          <c:idx val="2"/>
          <c:order val="1"/>
          <c:tx>
            <c:strRef>
              <c:f>'Havmo Hypothesis1'!$D$13</c:f>
              <c:strCache>
                <c:ptCount val="1"/>
                <c:pt idx="0">
                  <c:v>Return Rate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'Havmo Hypothesis1'!$A$14:$A$17</c:f>
              <c:strCache>
                <c:ptCount val="4"/>
                <c:pt idx="0">
                  <c:v>Week of 12/13/15</c:v>
                </c:pt>
                <c:pt idx="1">
                  <c:v>Week of 12/20/15</c:v>
                </c:pt>
                <c:pt idx="2">
                  <c:v>Week of 12/27/15</c:v>
                </c:pt>
                <c:pt idx="3">
                  <c:v>Week of 1/3/2016</c:v>
                </c:pt>
              </c:strCache>
            </c:strRef>
          </c:cat>
          <c:val>
            <c:numRef>
              <c:f>'Havmo Hypothesis1'!$D$14:$D$17</c:f>
              <c:numCache>
                <c:formatCode>0.00%</c:formatCode>
                <c:ptCount val="4"/>
                <c:pt idx="0">
                  <c:v>0.150621354298757</c:v>
                </c:pt>
                <c:pt idx="1">
                  <c:v>0.149152355182506</c:v>
                </c:pt>
                <c:pt idx="2">
                  <c:v>0.149221685453569</c:v>
                </c:pt>
                <c:pt idx="3">
                  <c:v>0.164210669941329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58682832"/>
        <c:axId val="1458679440"/>
      </c:lineChart>
      <c:catAx>
        <c:axId val="1458818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all" baseline="0"/>
                  <a:t>Week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629008"/>
        <c:crosses val="autoZero"/>
        <c:auto val="1"/>
        <c:lblAlgn val="ctr"/>
        <c:lblOffset val="100"/>
        <c:noMultiLvlLbl val="0"/>
      </c:catAx>
      <c:valAx>
        <c:axId val="145862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 i="0" cap="all" baseline="0"/>
                  <a:t>No of Returns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818928"/>
        <c:crosses val="autoZero"/>
        <c:crossBetween val="between"/>
      </c:valAx>
      <c:valAx>
        <c:axId val="145867944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all" baseline="0"/>
                  <a:t>Return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682832"/>
        <c:crosses val="max"/>
        <c:crossBetween val="between"/>
      </c:valAx>
      <c:catAx>
        <c:axId val="14586828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58679440"/>
        <c:crossesAt val="0.14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aseline="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none" baseline="0"/>
              <a:t>Hypothesis 2: Return Rate by Supercategory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882744295656207"/>
          <c:y val="0.142687146284313"/>
          <c:w val="0.791885194632361"/>
          <c:h val="0.65877940125991"/>
        </c:manualLayout>
      </c:layout>
      <c:lineChart>
        <c:grouping val="standard"/>
        <c:varyColors val="0"/>
        <c:ser>
          <c:idx val="0"/>
          <c:order val="0"/>
          <c:tx>
            <c:strRef>
              <c:f>'Havmo Hypothesis2'!$B$13</c:f>
              <c:strCache>
                <c:ptCount val="1"/>
                <c:pt idx="0">
                  <c:v>Electronics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'Havmo Hypothesis2'!$A$14:$A$17</c:f>
              <c:strCache>
                <c:ptCount val="4"/>
                <c:pt idx="0">
                  <c:v>Week of 12/13/15</c:v>
                </c:pt>
                <c:pt idx="1">
                  <c:v>Week of 12/20/15</c:v>
                </c:pt>
                <c:pt idx="2">
                  <c:v>Week of 12/27/15</c:v>
                </c:pt>
                <c:pt idx="3">
                  <c:v>Week of  1/3/16</c:v>
                </c:pt>
              </c:strCache>
            </c:strRef>
          </c:cat>
          <c:val>
            <c:numRef>
              <c:f>'Havmo Hypothesis2'!$B$14:$B$17</c:f>
              <c:numCache>
                <c:formatCode>0.00%</c:formatCode>
                <c:ptCount val="4"/>
                <c:pt idx="0">
                  <c:v>0.152953226357118</c:v>
                </c:pt>
                <c:pt idx="1">
                  <c:v>0.145707831325301</c:v>
                </c:pt>
                <c:pt idx="2">
                  <c:v>0.143803680981595</c:v>
                </c:pt>
                <c:pt idx="3">
                  <c:v>0.150516478111166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'Havmo Hypothesis2'!$C$13</c:f>
              <c:strCache>
                <c:ptCount val="1"/>
                <c:pt idx="0">
                  <c:v>Home &amp; Kitchen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'Havmo Hypothesis2'!$A$14:$A$17</c:f>
              <c:strCache>
                <c:ptCount val="4"/>
                <c:pt idx="0">
                  <c:v>Week of 12/13/15</c:v>
                </c:pt>
                <c:pt idx="1">
                  <c:v>Week of 12/20/15</c:v>
                </c:pt>
                <c:pt idx="2">
                  <c:v>Week of 12/27/15</c:v>
                </c:pt>
                <c:pt idx="3">
                  <c:v>Week of  1/3/16</c:v>
                </c:pt>
              </c:strCache>
            </c:strRef>
          </c:cat>
          <c:val>
            <c:numRef>
              <c:f>'Havmo Hypothesis2'!$C$14:$C$17</c:f>
              <c:numCache>
                <c:formatCode>0.00%</c:formatCode>
                <c:ptCount val="4"/>
                <c:pt idx="0">
                  <c:v>0.155960028551035</c:v>
                </c:pt>
                <c:pt idx="1">
                  <c:v>0.145282273983419</c:v>
                </c:pt>
                <c:pt idx="2">
                  <c:v>0.150614754098361</c:v>
                </c:pt>
                <c:pt idx="3">
                  <c:v>0.149268784669692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'Havmo Hypothesis2'!$D$13</c:f>
              <c:strCache>
                <c:ptCount val="1"/>
                <c:pt idx="0">
                  <c:v>Men's Fashion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'Havmo Hypothesis2'!$A$14:$A$17</c:f>
              <c:strCache>
                <c:ptCount val="4"/>
                <c:pt idx="0">
                  <c:v>Week of 12/13/15</c:v>
                </c:pt>
                <c:pt idx="1">
                  <c:v>Week of 12/20/15</c:v>
                </c:pt>
                <c:pt idx="2">
                  <c:v>Week of 12/27/15</c:v>
                </c:pt>
                <c:pt idx="3">
                  <c:v>Week of  1/3/16</c:v>
                </c:pt>
              </c:strCache>
            </c:strRef>
          </c:cat>
          <c:val>
            <c:numRef>
              <c:f>'Havmo Hypothesis2'!$D$14:$D$17</c:f>
              <c:numCache>
                <c:formatCode>0.00%</c:formatCode>
                <c:ptCount val="4"/>
                <c:pt idx="0">
                  <c:v>0.145968854721072</c:v>
                </c:pt>
                <c:pt idx="1">
                  <c:v>0.155144780425259</c:v>
                </c:pt>
                <c:pt idx="2">
                  <c:v>0.148950855880729</c:v>
                </c:pt>
                <c:pt idx="3">
                  <c:v>0.14575181665735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'Havmo Hypothesis2'!$E$13</c:f>
              <c:strCache>
                <c:ptCount val="1"/>
                <c:pt idx="0">
                  <c:v>Mobiles &amp; Tablets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'Havmo Hypothesis2'!$A$14:$A$17</c:f>
              <c:strCache>
                <c:ptCount val="4"/>
                <c:pt idx="0">
                  <c:v>Week of 12/13/15</c:v>
                </c:pt>
                <c:pt idx="1">
                  <c:v>Week of 12/20/15</c:v>
                </c:pt>
                <c:pt idx="2">
                  <c:v>Week of 12/27/15</c:v>
                </c:pt>
                <c:pt idx="3">
                  <c:v>Week of  1/3/16</c:v>
                </c:pt>
              </c:strCache>
            </c:strRef>
          </c:cat>
          <c:val>
            <c:numRef>
              <c:f>'Havmo Hypothesis2'!$E$14:$E$17</c:f>
              <c:numCache>
                <c:formatCode>0.00%</c:formatCode>
                <c:ptCount val="4"/>
                <c:pt idx="0">
                  <c:v>0.159654499860685</c:v>
                </c:pt>
                <c:pt idx="1">
                  <c:v>0.151319828115408</c:v>
                </c:pt>
                <c:pt idx="2">
                  <c:v>0.154165096117603</c:v>
                </c:pt>
                <c:pt idx="3">
                  <c:v>0.16248097412481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'Havmo Hypothesis2'!$F$13</c:f>
              <c:strCache>
                <c:ptCount val="1"/>
                <c:pt idx="0">
                  <c:v>Women's Fashion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'Havmo Hypothesis2'!$A$14:$A$17</c:f>
              <c:strCache>
                <c:ptCount val="4"/>
                <c:pt idx="0">
                  <c:v>Week of 12/13/15</c:v>
                </c:pt>
                <c:pt idx="1">
                  <c:v>Week of 12/20/15</c:v>
                </c:pt>
                <c:pt idx="2">
                  <c:v>Week of 12/27/15</c:v>
                </c:pt>
                <c:pt idx="3">
                  <c:v>Week of  1/3/16</c:v>
                </c:pt>
              </c:strCache>
            </c:strRef>
          </c:cat>
          <c:val>
            <c:numRef>
              <c:f>'Havmo Hypothesis2'!$F$14:$F$17</c:f>
              <c:numCache>
                <c:formatCode>0.00%</c:formatCode>
                <c:ptCount val="4"/>
                <c:pt idx="0">
                  <c:v>0.149809216319343</c:v>
                </c:pt>
                <c:pt idx="1">
                  <c:v>0.146928154353897</c:v>
                </c:pt>
                <c:pt idx="2">
                  <c:v>0.149904334082023</c:v>
                </c:pt>
                <c:pt idx="3">
                  <c:v>0.180671957279537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5510768"/>
        <c:axId val="1456157888"/>
      </c:lineChart>
      <c:catAx>
        <c:axId val="145551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cap="none" baseline="0"/>
                  <a:t>Week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157888"/>
        <c:crosses val="autoZero"/>
        <c:auto val="1"/>
        <c:lblAlgn val="ctr"/>
        <c:lblOffset val="100"/>
        <c:noMultiLvlLbl val="0"/>
      </c:catAx>
      <c:valAx>
        <c:axId val="1456157888"/>
        <c:scaling>
          <c:orientation val="minMax"/>
          <c:max val="0.19"/>
          <c:min val="0.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Return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51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4624747993457"/>
          <c:y val="0.939565945003583"/>
          <c:w val="0.763996322305138"/>
          <c:h val="0.03834293372157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/>
              <a:t>Hypothesis 2: No  of Returns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407548156196699"/>
          <c:y val="0.185992853655927"/>
          <c:w val="0.943471851096677"/>
          <c:h val="0.6574704788625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'Havmo Hypothesis2'!$A$55</c:f>
              <c:strCache>
                <c:ptCount val="1"/>
                <c:pt idx="0">
                  <c:v>Week of 12/27/15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'Havmo Hypothesis2'!$B$54:$F$54</c:f>
              <c:strCache>
                <c:ptCount val="5"/>
                <c:pt idx="0">
                  <c:v>Electronics</c:v>
                </c:pt>
                <c:pt idx="1">
                  <c:v>Home &amp; Kitchen</c:v>
                </c:pt>
                <c:pt idx="2">
                  <c:v>Men's Fashion</c:v>
                </c:pt>
                <c:pt idx="3">
                  <c:v>Mobiles &amp; Tablets</c:v>
                </c:pt>
                <c:pt idx="4">
                  <c:v>Women's Fashion</c:v>
                </c:pt>
              </c:strCache>
            </c:strRef>
          </c:cat>
          <c:val>
            <c:numRef>
              <c:f>'Havmo Hypothesis2'!$B$55:$F$55</c:f>
              <c:numCache>
                <c:formatCode>General</c:formatCode>
                <c:ptCount val="5"/>
                <c:pt idx="0">
                  <c:v>586.0</c:v>
                </c:pt>
                <c:pt idx="1">
                  <c:v>294.0</c:v>
                </c:pt>
                <c:pt idx="2">
                  <c:v>1079.0</c:v>
                </c:pt>
                <c:pt idx="3">
                  <c:v>409.0</c:v>
                </c:pt>
                <c:pt idx="4">
                  <c:v>1802.0</c:v>
                </c:pt>
              </c:numCache>
            </c:numRef>
          </c:val>
        </c:ser>
        <c:ser>
          <c:idx val="1"/>
          <c:order val="1"/>
          <c:tx>
            <c:strRef>
              <c:f>'Havmo Hypothesis2'!$A$56</c:f>
              <c:strCache>
                <c:ptCount val="1"/>
                <c:pt idx="0">
                  <c:v>Week of 1/3/2016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'Havmo Hypothesis2'!$B$54:$F$54</c:f>
              <c:strCache>
                <c:ptCount val="5"/>
                <c:pt idx="0">
                  <c:v>Electronics</c:v>
                </c:pt>
                <c:pt idx="1">
                  <c:v>Home &amp; Kitchen</c:v>
                </c:pt>
                <c:pt idx="2">
                  <c:v>Men's Fashion</c:v>
                </c:pt>
                <c:pt idx="3">
                  <c:v>Mobiles &amp; Tablets</c:v>
                </c:pt>
                <c:pt idx="4">
                  <c:v>Women's Fashion</c:v>
                </c:pt>
              </c:strCache>
            </c:strRef>
          </c:cat>
          <c:val>
            <c:numRef>
              <c:f>'Havmo Hypothesis2'!$B$56:$F$56</c:f>
              <c:numCache>
                <c:formatCode>General</c:formatCode>
                <c:ptCount val="5"/>
                <c:pt idx="0">
                  <c:v>612.0</c:v>
                </c:pt>
                <c:pt idx="1">
                  <c:v>296.0</c:v>
                </c:pt>
                <c:pt idx="2">
                  <c:v>1043.0</c:v>
                </c:pt>
                <c:pt idx="3">
                  <c:v>427.0</c:v>
                </c:pt>
                <c:pt idx="4">
                  <c:v>2436.0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52613280"/>
        <c:axId val="1454204000"/>
      </c:barChart>
      <c:catAx>
        <c:axId val="145261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4204000"/>
        <c:crosses val="autoZero"/>
        <c:auto val="1"/>
        <c:lblAlgn val="ctr"/>
        <c:lblOffset val="100"/>
        <c:noMultiLvlLbl val="0"/>
      </c:catAx>
      <c:valAx>
        <c:axId val="145420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261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Absolute Returns Week 12/27/2015 - 1/3/2016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258980761005675"/>
          <c:y val="0.008728858469300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544093429270909"/>
          <c:y val="0.147360947319709"/>
          <c:w val="0.917090688540768"/>
          <c:h val="0.7934130976727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'Havmo Hypothesis2'!$A$91</c:f>
              <c:strCache>
                <c:ptCount val="1"/>
                <c:pt idx="0">
                  <c:v>Absolute Difference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'Havmo Hypothesis2'!$B$90:$F$90</c:f>
              <c:strCache>
                <c:ptCount val="5"/>
                <c:pt idx="0">
                  <c:v>Electronics</c:v>
                </c:pt>
                <c:pt idx="1">
                  <c:v>Home &amp; Kitchen</c:v>
                </c:pt>
                <c:pt idx="2">
                  <c:v>Men's Fashion</c:v>
                </c:pt>
                <c:pt idx="3">
                  <c:v>Mobiles &amp; Tablets</c:v>
                </c:pt>
                <c:pt idx="4">
                  <c:v>Women's Fashion</c:v>
                </c:pt>
              </c:strCache>
            </c:strRef>
          </c:cat>
          <c:val>
            <c:numRef>
              <c:f>'Havmo Hypothesis2'!$B$91:$F$91</c:f>
              <c:numCache>
                <c:formatCode>General</c:formatCode>
                <c:ptCount val="5"/>
                <c:pt idx="0">
                  <c:v>26.0</c:v>
                </c:pt>
                <c:pt idx="1">
                  <c:v>2.0</c:v>
                </c:pt>
                <c:pt idx="2">
                  <c:v>-36.0</c:v>
                </c:pt>
                <c:pt idx="3">
                  <c:v>18.0</c:v>
                </c:pt>
                <c:pt idx="4">
                  <c:v>634.0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58844480"/>
        <c:axId val="1458846800"/>
      </c:barChart>
      <c:catAx>
        <c:axId val="145884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846800"/>
        <c:crosses val="autoZero"/>
        <c:auto val="1"/>
        <c:lblAlgn val="ctr"/>
        <c:lblOffset val="100"/>
        <c:noMultiLvlLbl val="0"/>
      </c:catAx>
      <c:valAx>
        <c:axId val="145884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844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Hypothesis</a:t>
            </a:r>
            <a:r>
              <a:rPr lang="en-US" baseline="0" dirty="0"/>
              <a:t> 2: Return Rate by Women's Fashion </a:t>
            </a:r>
            <a:r>
              <a:rPr lang="en-US" baseline="0" dirty="0" smtClean="0"/>
              <a:t>Product Category </a:t>
            </a:r>
            <a:endParaRPr lang="en-US" dirty="0"/>
          </a:p>
        </c:rich>
      </c:tx>
      <c:layout>
        <c:manualLayout>
          <c:xMode val="edge"/>
          <c:yMode val="edge"/>
          <c:x val="0.219040754701208"/>
          <c:y val="0.02155263037314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'Havmo Hypothesis2'!$A$148</c:f>
              <c:strCache>
                <c:ptCount val="1"/>
                <c:pt idx="0">
                  <c:v>Week of 12/27/15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'Havmo Hypothesis2'!$B$147:$H$147</c:f>
              <c:strCache>
                <c:ptCount val="7"/>
                <c:pt idx="0">
                  <c:v>Boots</c:v>
                </c:pt>
                <c:pt idx="1">
                  <c:v>Dress Materials</c:v>
                </c:pt>
                <c:pt idx="2">
                  <c:v>Jackets &amp; Coats</c:v>
                </c:pt>
                <c:pt idx="3">
                  <c:v>Jeans</c:v>
                </c:pt>
                <c:pt idx="4">
                  <c:v>Skirts</c:v>
                </c:pt>
                <c:pt idx="5">
                  <c:v>Sunglasses</c:v>
                </c:pt>
                <c:pt idx="6">
                  <c:v>Tops &amp; Tees</c:v>
                </c:pt>
              </c:strCache>
            </c:strRef>
          </c:cat>
          <c:val>
            <c:numRef>
              <c:f>'Havmo Hypothesis2'!$B$148:$H$148</c:f>
              <c:numCache>
                <c:formatCode>0.00%</c:formatCode>
                <c:ptCount val="7"/>
                <c:pt idx="0">
                  <c:v>0.15983606557377</c:v>
                </c:pt>
                <c:pt idx="1">
                  <c:v>0.133406835722161</c:v>
                </c:pt>
                <c:pt idx="2">
                  <c:v>0.150769230769231</c:v>
                </c:pt>
                <c:pt idx="3">
                  <c:v>0.152794292508918</c:v>
                </c:pt>
                <c:pt idx="4">
                  <c:v>0.15592609283461</c:v>
                </c:pt>
                <c:pt idx="5">
                  <c:v>0.147444751381215</c:v>
                </c:pt>
                <c:pt idx="6">
                  <c:v>0.150213447171825</c:v>
                </c:pt>
              </c:numCache>
            </c:numRef>
          </c:val>
        </c:ser>
        <c:ser>
          <c:idx val="1"/>
          <c:order val="1"/>
          <c:tx>
            <c:strRef>
              <c:f>'Havmo Hypothesis2'!$A$149</c:f>
              <c:strCache>
                <c:ptCount val="1"/>
                <c:pt idx="0">
                  <c:v>Week of 1/3/2016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53976329594699"/>
                  <c:y val="-0.0055511780166023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0153976329594693"/>
                  <c:y val="-0.026166062751801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026166062751801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153976329594699"/>
                  <c:y val="-0.0080284826082412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13594231079796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0153976329594688"/>
                  <c:y val="-0.010811356844019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015397632959471"/>
                  <c:y val="-0.01081135684401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'Havmo Hypothesis2'!$B$147:$H$147</c:f>
              <c:strCache>
                <c:ptCount val="7"/>
                <c:pt idx="0">
                  <c:v>Boots</c:v>
                </c:pt>
                <c:pt idx="1">
                  <c:v>Dress Materials</c:v>
                </c:pt>
                <c:pt idx="2">
                  <c:v>Jackets &amp; Coats</c:v>
                </c:pt>
                <c:pt idx="3">
                  <c:v>Jeans</c:v>
                </c:pt>
                <c:pt idx="4">
                  <c:v>Skirts</c:v>
                </c:pt>
                <c:pt idx="5">
                  <c:v>Sunglasses</c:v>
                </c:pt>
                <c:pt idx="6">
                  <c:v>Tops &amp; Tees</c:v>
                </c:pt>
              </c:strCache>
            </c:strRef>
          </c:cat>
          <c:val>
            <c:numRef>
              <c:f>'Havmo Hypothesis2'!$B$149:$H$149</c:f>
              <c:numCache>
                <c:formatCode>0.00%</c:formatCode>
                <c:ptCount val="7"/>
                <c:pt idx="0">
                  <c:v>0.13135593220339</c:v>
                </c:pt>
                <c:pt idx="1">
                  <c:v>0.129989764585466</c:v>
                </c:pt>
                <c:pt idx="2">
                  <c:v>0.142857142857143</c:v>
                </c:pt>
                <c:pt idx="3">
                  <c:v>0.234111021721641</c:v>
                </c:pt>
                <c:pt idx="4">
                  <c:v>0.148974943052392</c:v>
                </c:pt>
                <c:pt idx="5">
                  <c:v>0.178670788253478</c:v>
                </c:pt>
                <c:pt idx="6">
                  <c:v>0.184554650875894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89083344"/>
        <c:axId val="1489108640"/>
      </c:barChart>
      <c:catAx>
        <c:axId val="148908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108640"/>
        <c:crosses val="autoZero"/>
        <c:auto val="1"/>
        <c:lblAlgn val="ctr"/>
        <c:lblOffset val="100"/>
        <c:noMultiLvlLbl val="0"/>
      </c:catAx>
      <c:valAx>
        <c:axId val="148910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08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baseline="0"/>
              <a:t>Hypothesis 2a: Return Rate by Products added in first week of January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'Havmo Hypothesis2a'!$B$19</c:f>
              <c:strCache>
                <c:ptCount val="1"/>
                <c:pt idx="0">
                  <c:v>Return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'Havmo Hypothesis2a'!$A$20:$A$23</c:f>
              <c:strCache>
                <c:ptCount val="4"/>
                <c:pt idx="0">
                  <c:v>PRD366</c:v>
                </c:pt>
                <c:pt idx="1">
                  <c:v>PRD404</c:v>
                </c:pt>
                <c:pt idx="2">
                  <c:v>PRD420</c:v>
                </c:pt>
                <c:pt idx="3">
                  <c:v>PRD446</c:v>
                </c:pt>
              </c:strCache>
            </c:strRef>
          </c:cat>
          <c:val>
            <c:numRef>
              <c:f>'Havmo Hypothesis2a'!$B$20:$B$23</c:f>
              <c:numCache>
                <c:formatCode>0.00%</c:formatCode>
                <c:ptCount val="4"/>
                <c:pt idx="0">
                  <c:v>0.464183381088825</c:v>
                </c:pt>
                <c:pt idx="1">
                  <c:v>0.401215805471125</c:v>
                </c:pt>
                <c:pt idx="2">
                  <c:v>0.489913544668588</c:v>
                </c:pt>
                <c:pt idx="3">
                  <c:v>0.502890173410405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59262400"/>
        <c:axId val="1452594912"/>
      </c:barChart>
      <c:catAx>
        <c:axId val="14592624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Produc t ID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2594912"/>
        <c:crosses val="autoZero"/>
        <c:auto val="1"/>
        <c:lblAlgn val="ctr"/>
        <c:lblOffset val="100"/>
        <c:noMultiLvlLbl val="0"/>
      </c:catAx>
      <c:valAx>
        <c:axId val="1452594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Return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92624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/>
              <a:t>Hypothesis3 : </a:t>
            </a:r>
          </a:p>
          <a:p>
            <a:pPr>
              <a:defRPr sz="1800" b="1"/>
            </a:pPr>
            <a:r>
              <a:rPr lang="en-US" sz="1800" b="1" i="0" baseline="0"/>
              <a:t>Week of 1/3/2016 Return Reasons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53475329972243"/>
          <c:y val="0.147263157894737"/>
          <c:w val="0.622735701202817"/>
          <c:h val="0.6837014504765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'Havmo Hypothesis3'!$B$23</c:f>
              <c:strCache>
                <c:ptCount val="1"/>
                <c:pt idx="0">
                  <c:v>PRD366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'Havmo Hypothesis3'!$A$24:$A$37</c:f>
              <c:strCache>
                <c:ptCount val="14"/>
                <c:pt idx="0">
                  <c:v>Better price available</c:v>
                </c:pt>
                <c:pt idx="1">
                  <c:v>Both product and shipping box damaged</c:v>
                </c:pt>
                <c:pt idx="2">
                  <c:v>Bought by mistake</c:v>
                </c:pt>
                <c:pt idx="3">
                  <c:v>Didn’t approve purchase</c:v>
                </c:pt>
                <c:pt idx="4">
                  <c:v>Inaccurate website description</c:v>
                </c:pt>
                <c:pt idx="5">
                  <c:v>Incompatible or not useful</c:v>
                </c:pt>
                <c:pt idx="6">
                  <c:v>Item arrived too late</c:v>
                </c:pt>
                <c:pt idx="7">
                  <c:v>Item defective or doesn’t work</c:v>
                </c:pt>
                <c:pt idx="8">
                  <c:v>Missing parts or accessories</c:v>
                </c:pt>
                <c:pt idx="9">
                  <c:v>No longer needed</c:v>
                </c:pt>
                <c:pt idx="10">
                  <c:v>Performance or quality not adequate</c:v>
                </c:pt>
                <c:pt idx="11">
                  <c:v>Product damaged but shipping box OK</c:v>
                </c:pt>
                <c:pt idx="12">
                  <c:v>Received extra item I didn’t buy(no refund needed)</c:v>
                </c:pt>
                <c:pt idx="13">
                  <c:v>Wrong item was sent</c:v>
                </c:pt>
              </c:strCache>
            </c:strRef>
          </c:cat>
          <c:val>
            <c:numRef>
              <c:f>'Havmo Hypothesis3'!$B$24:$B$37</c:f>
              <c:numCache>
                <c:formatCode>General</c:formatCode>
                <c:ptCount val="14"/>
                <c:pt idx="0">
                  <c:v>8.0</c:v>
                </c:pt>
                <c:pt idx="1">
                  <c:v>10.0</c:v>
                </c:pt>
                <c:pt idx="2">
                  <c:v>6.0</c:v>
                </c:pt>
                <c:pt idx="3">
                  <c:v>4.0</c:v>
                </c:pt>
                <c:pt idx="4">
                  <c:v>6.0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2.0</c:v>
                </c:pt>
                <c:pt idx="9">
                  <c:v>3.0</c:v>
                </c:pt>
                <c:pt idx="10">
                  <c:v>12.0</c:v>
                </c:pt>
                <c:pt idx="11">
                  <c:v>2.0</c:v>
                </c:pt>
                <c:pt idx="12">
                  <c:v>5.0</c:v>
                </c:pt>
                <c:pt idx="13">
                  <c:v>86.0</c:v>
                </c:pt>
              </c:numCache>
            </c:numRef>
          </c:val>
        </c:ser>
        <c:ser>
          <c:idx val="1"/>
          <c:order val="1"/>
          <c:tx>
            <c:strRef>
              <c:f>'Havmo Hypothesis3'!$C$23</c:f>
              <c:strCache>
                <c:ptCount val="1"/>
                <c:pt idx="0">
                  <c:v>PRD404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'Havmo Hypothesis3'!$A$24:$A$37</c:f>
              <c:strCache>
                <c:ptCount val="14"/>
                <c:pt idx="0">
                  <c:v>Better price available</c:v>
                </c:pt>
                <c:pt idx="1">
                  <c:v>Both product and shipping box damaged</c:v>
                </c:pt>
                <c:pt idx="2">
                  <c:v>Bought by mistake</c:v>
                </c:pt>
                <c:pt idx="3">
                  <c:v>Didn’t approve purchase</c:v>
                </c:pt>
                <c:pt idx="4">
                  <c:v>Inaccurate website description</c:v>
                </c:pt>
                <c:pt idx="5">
                  <c:v>Incompatible or not useful</c:v>
                </c:pt>
                <c:pt idx="6">
                  <c:v>Item arrived too late</c:v>
                </c:pt>
                <c:pt idx="7">
                  <c:v>Item defective or doesn’t work</c:v>
                </c:pt>
                <c:pt idx="8">
                  <c:v>Missing parts or accessories</c:v>
                </c:pt>
                <c:pt idx="9">
                  <c:v>No longer needed</c:v>
                </c:pt>
                <c:pt idx="10">
                  <c:v>Performance or quality not adequate</c:v>
                </c:pt>
                <c:pt idx="11">
                  <c:v>Product damaged but shipping box OK</c:v>
                </c:pt>
                <c:pt idx="12">
                  <c:v>Received extra item I didn’t buy(no refund needed)</c:v>
                </c:pt>
                <c:pt idx="13">
                  <c:v>Wrong item was sent</c:v>
                </c:pt>
              </c:strCache>
            </c:strRef>
          </c:cat>
          <c:val>
            <c:numRef>
              <c:f>'Havmo Hypothesis3'!$C$24:$C$37</c:f>
              <c:numCache>
                <c:formatCode>General</c:formatCode>
                <c:ptCount val="14"/>
                <c:pt idx="0">
                  <c:v>7.0</c:v>
                </c:pt>
                <c:pt idx="1">
                  <c:v>5.0</c:v>
                </c:pt>
                <c:pt idx="2">
                  <c:v>3.0</c:v>
                </c:pt>
                <c:pt idx="3">
                  <c:v>3.0</c:v>
                </c:pt>
                <c:pt idx="4">
                  <c:v>8.0</c:v>
                </c:pt>
                <c:pt idx="5">
                  <c:v>3.0</c:v>
                </c:pt>
                <c:pt idx="6">
                  <c:v>4.0</c:v>
                </c:pt>
                <c:pt idx="7">
                  <c:v>3.0</c:v>
                </c:pt>
                <c:pt idx="8">
                  <c:v>6.0</c:v>
                </c:pt>
                <c:pt idx="9">
                  <c:v>5.0</c:v>
                </c:pt>
                <c:pt idx="10">
                  <c:v>14.0</c:v>
                </c:pt>
                <c:pt idx="11">
                  <c:v>3.0</c:v>
                </c:pt>
                <c:pt idx="12">
                  <c:v>4.0</c:v>
                </c:pt>
                <c:pt idx="13">
                  <c:v>64.0</c:v>
                </c:pt>
              </c:numCache>
            </c:numRef>
          </c:val>
        </c:ser>
        <c:ser>
          <c:idx val="2"/>
          <c:order val="2"/>
          <c:tx>
            <c:strRef>
              <c:f>'Havmo Hypothesis3'!$D$23</c:f>
              <c:strCache>
                <c:ptCount val="1"/>
                <c:pt idx="0">
                  <c:v>PRD420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'Havmo Hypothesis3'!$A$24:$A$37</c:f>
              <c:strCache>
                <c:ptCount val="14"/>
                <c:pt idx="0">
                  <c:v>Better price available</c:v>
                </c:pt>
                <c:pt idx="1">
                  <c:v>Both product and shipping box damaged</c:v>
                </c:pt>
                <c:pt idx="2">
                  <c:v>Bought by mistake</c:v>
                </c:pt>
                <c:pt idx="3">
                  <c:v>Didn’t approve purchase</c:v>
                </c:pt>
                <c:pt idx="4">
                  <c:v>Inaccurate website description</c:v>
                </c:pt>
                <c:pt idx="5">
                  <c:v>Incompatible or not useful</c:v>
                </c:pt>
                <c:pt idx="6">
                  <c:v>Item arrived too late</c:v>
                </c:pt>
                <c:pt idx="7">
                  <c:v>Item defective or doesn’t work</c:v>
                </c:pt>
                <c:pt idx="8">
                  <c:v>Missing parts or accessories</c:v>
                </c:pt>
                <c:pt idx="9">
                  <c:v>No longer needed</c:v>
                </c:pt>
                <c:pt idx="10">
                  <c:v>Performance or quality not adequate</c:v>
                </c:pt>
                <c:pt idx="11">
                  <c:v>Product damaged but shipping box OK</c:v>
                </c:pt>
                <c:pt idx="12">
                  <c:v>Received extra item I didn’t buy(no refund needed)</c:v>
                </c:pt>
                <c:pt idx="13">
                  <c:v>Wrong item was sent</c:v>
                </c:pt>
              </c:strCache>
            </c:strRef>
          </c:cat>
          <c:val>
            <c:numRef>
              <c:f>'Havmo Hypothesis3'!$D$24:$D$37</c:f>
              <c:numCache>
                <c:formatCode>General</c:formatCode>
                <c:ptCount val="14"/>
                <c:pt idx="0">
                  <c:v>5.0</c:v>
                </c:pt>
                <c:pt idx="1">
                  <c:v>10.0</c:v>
                </c:pt>
                <c:pt idx="2">
                  <c:v>8.0</c:v>
                </c:pt>
                <c:pt idx="3">
                  <c:v>5.0</c:v>
                </c:pt>
                <c:pt idx="4">
                  <c:v>10.0</c:v>
                </c:pt>
                <c:pt idx="5">
                  <c:v>4.0</c:v>
                </c:pt>
                <c:pt idx="6">
                  <c:v>14.0</c:v>
                </c:pt>
                <c:pt idx="7">
                  <c:v>14.0</c:v>
                </c:pt>
                <c:pt idx="8">
                  <c:v>6.0</c:v>
                </c:pt>
                <c:pt idx="9">
                  <c:v>2.0</c:v>
                </c:pt>
                <c:pt idx="10">
                  <c:v>15.0</c:v>
                </c:pt>
                <c:pt idx="11">
                  <c:v>4.0</c:v>
                </c:pt>
                <c:pt idx="12">
                  <c:v>5.0</c:v>
                </c:pt>
                <c:pt idx="13">
                  <c:v>68.0</c:v>
                </c:pt>
              </c:numCache>
            </c:numRef>
          </c:val>
        </c:ser>
        <c:ser>
          <c:idx val="3"/>
          <c:order val="3"/>
          <c:tx>
            <c:strRef>
              <c:f>'Havmo Hypothesis3'!$E$23</c:f>
              <c:strCache>
                <c:ptCount val="1"/>
                <c:pt idx="0">
                  <c:v>PRD446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'Havmo Hypothesis3'!$A$24:$A$37</c:f>
              <c:strCache>
                <c:ptCount val="14"/>
                <c:pt idx="0">
                  <c:v>Better price available</c:v>
                </c:pt>
                <c:pt idx="1">
                  <c:v>Both product and shipping box damaged</c:v>
                </c:pt>
                <c:pt idx="2">
                  <c:v>Bought by mistake</c:v>
                </c:pt>
                <c:pt idx="3">
                  <c:v>Didn’t approve purchase</c:v>
                </c:pt>
                <c:pt idx="4">
                  <c:v>Inaccurate website description</c:v>
                </c:pt>
                <c:pt idx="5">
                  <c:v>Incompatible or not useful</c:v>
                </c:pt>
                <c:pt idx="6">
                  <c:v>Item arrived too late</c:v>
                </c:pt>
                <c:pt idx="7">
                  <c:v>Item defective or doesn’t work</c:v>
                </c:pt>
                <c:pt idx="8">
                  <c:v>Missing parts or accessories</c:v>
                </c:pt>
                <c:pt idx="9">
                  <c:v>No longer needed</c:v>
                </c:pt>
                <c:pt idx="10">
                  <c:v>Performance or quality not adequate</c:v>
                </c:pt>
                <c:pt idx="11">
                  <c:v>Product damaged but shipping box OK</c:v>
                </c:pt>
                <c:pt idx="12">
                  <c:v>Received extra item I didn’t buy(no refund needed)</c:v>
                </c:pt>
                <c:pt idx="13">
                  <c:v>Wrong item was sent</c:v>
                </c:pt>
              </c:strCache>
            </c:strRef>
          </c:cat>
          <c:val>
            <c:numRef>
              <c:f>'Havmo Hypothesis3'!$E$24:$E$37</c:f>
              <c:numCache>
                <c:formatCode>General</c:formatCode>
                <c:ptCount val="14"/>
                <c:pt idx="0">
                  <c:v>8.0</c:v>
                </c:pt>
                <c:pt idx="1">
                  <c:v>5.0</c:v>
                </c:pt>
                <c:pt idx="2">
                  <c:v>11.0</c:v>
                </c:pt>
                <c:pt idx="3">
                  <c:v>5.0</c:v>
                </c:pt>
                <c:pt idx="4">
                  <c:v>7.0</c:v>
                </c:pt>
                <c:pt idx="5">
                  <c:v>7.0</c:v>
                </c:pt>
                <c:pt idx="6">
                  <c:v>6.0</c:v>
                </c:pt>
                <c:pt idx="7">
                  <c:v>11.0</c:v>
                </c:pt>
                <c:pt idx="8">
                  <c:v>6.0</c:v>
                </c:pt>
                <c:pt idx="9">
                  <c:v>2.0</c:v>
                </c:pt>
                <c:pt idx="10">
                  <c:v>17.0</c:v>
                </c:pt>
                <c:pt idx="11">
                  <c:v>4.0</c:v>
                </c:pt>
                <c:pt idx="12">
                  <c:v>1.0</c:v>
                </c:pt>
                <c:pt idx="13">
                  <c:v>84.0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59216720"/>
        <c:axId val="1487971472"/>
      </c:barChart>
      <c:catAx>
        <c:axId val="1459216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Return Reasons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971472"/>
        <c:crosses val="autoZero"/>
        <c:auto val="1"/>
        <c:lblAlgn val="ctr"/>
        <c:lblOffset val="100"/>
        <c:noMultiLvlLbl val="0"/>
      </c:catAx>
      <c:valAx>
        <c:axId val="1487971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Product ID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921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18393190959044"/>
          <c:y val="0.933676750932449"/>
          <c:w val="0.296546951415246"/>
          <c:h val="0.04737588064649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0.39067</cdr:x>
      <cdr:y>0.09786</cdr:y>
    </cdr:from>
    <cdr:to>
      <cdr:x>0.632</cdr:x>
      <cdr:y>0.14679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089121" y="446595"/>
          <a:ext cx="2526044" cy="2232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Week of </a:t>
          </a:r>
          <a:r>
            <a:rPr lang="en-US" sz="1200" baseline="0" dirty="0"/>
            <a:t>12/27/15</a:t>
          </a:r>
          <a:r>
            <a:rPr lang="en-US" sz="1100" baseline="0" dirty="0"/>
            <a:t> -Week of 1/3/2016</a:t>
          </a:r>
        </a:p>
        <a:p xmlns:a="http://schemas.openxmlformats.org/drawingml/2006/main"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64F4-FB11-9D4B-954A-172E7639E5F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FEAC-B9FF-554B-93F9-EB4E64E5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2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64F4-FB11-9D4B-954A-172E7639E5F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FEAC-B9FF-554B-93F9-EB4E64E5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6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64F4-FB11-9D4B-954A-172E7639E5F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FEAC-B9FF-554B-93F9-EB4E64E5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0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64F4-FB11-9D4B-954A-172E7639E5F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FEAC-B9FF-554B-93F9-EB4E64E5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64F4-FB11-9D4B-954A-172E7639E5F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FEAC-B9FF-554B-93F9-EB4E64E5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64F4-FB11-9D4B-954A-172E7639E5F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FEAC-B9FF-554B-93F9-EB4E64E5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64F4-FB11-9D4B-954A-172E7639E5F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FEAC-B9FF-554B-93F9-EB4E64E5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0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64F4-FB11-9D4B-954A-172E7639E5F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FEAC-B9FF-554B-93F9-EB4E64E5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64F4-FB11-9D4B-954A-172E7639E5F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FEAC-B9FF-554B-93F9-EB4E64E5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5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64F4-FB11-9D4B-954A-172E7639E5F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FEAC-B9FF-554B-93F9-EB4E64E5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3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64F4-FB11-9D4B-954A-172E7639E5F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FEAC-B9FF-554B-93F9-EB4E64E5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64F4-FB11-9D4B-954A-172E7639E5F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FEAC-B9FF-554B-93F9-EB4E64E5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7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Havmo</a:t>
            </a:r>
            <a:r>
              <a:rPr lang="en-US" dirty="0" smtClean="0"/>
              <a:t>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-Priyanka Kadam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13"/>
            <a:ext cx="10515600" cy="101763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Hypothesis 1: </a:t>
            </a:r>
            <a:r>
              <a:rPr lang="en-US" sz="2800" dirty="0" smtClean="0"/>
              <a:t>The return rates surge higher (15.44%) than the increase in sales (4.91%) in the week of 1/3/2016. Thus seasonality does not explain the surge in returns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49339"/>
              </p:ext>
            </p:extLst>
          </p:nvPr>
        </p:nvGraphicFramePr>
        <p:xfrm>
          <a:off x="838200" y="1825625"/>
          <a:ext cx="8998974" cy="411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11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Hypothesis 2: After comparing the data for the different super-categories, it is clear that the Women’s Fashion super-category exhibits the greatest increase in return rates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48025"/>
              </p:ext>
            </p:extLst>
          </p:nvPr>
        </p:nvGraphicFramePr>
        <p:xfrm>
          <a:off x="838200" y="1825625"/>
          <a:ext cx="10515600" cy="4699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050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 chart shows the number of Returns for every super category for the weeks 12/27/15 and 1/3/2016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6911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797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is evident that Women’s Fashion has the highest number of absolute returns.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3319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460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After comparing the data, it is clear that three product categories </a:t>
            </a:r>
            <a:r>
              <a:rPr lang="en-US" sz="2800" b="1" dirty="0" smtClean="0"/>
              <a:t>Jeans</a:t>
            </a:r>
            <a:r>
              <a:rPr lang="en-US" sz="2800" dirty="0" smtClean="0"/>
              <a:t>, </a:t>
            </a:r>
            <a:r>
              <a:rPr lang="en-US" sz="2800" b="1" dirty="0" smtClean="0"/>
              <a:t>Sunglasses</a:t>
            </a:r>
            <a:r>
              <a:rPr lang="en-US" sz="2800" dirty="0" smtClean="0"/>
              <a:t>, </a:t>
            </a:r>
            <a:r>
              <a:rPr lang="en-US" sz="2800" b="1" dirty="0" smtClean="0"/>
              <a:t>Tops &amp; Tees </a:t>
            </a:r>
            <a:r>
              <a:rPr lang="en-US" sz="2800" dirty="0" smtClean="0"/>
              <a:t>exhibit highest return rates.</a:t>
            </a:r>
            <a:endParaRPr lang="en-US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9178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09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7543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948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460324"/>
              </p:ext>
            </p:extLst>
          </p:nvPr>
        </p:nvGraphicFramePr>
        <p:xfrm>
          <a:off x="838200" y="1825625"/>
          <a:ext cx="10515600" cy="4907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208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2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208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Havmo Case Study</vt:lpstr>
      <vt:lpstr>Hypothesis 1: The return rates surge higher (15.44%) than the increase in sales (4.91%) in the week of 1/3/2016. Thus seasonality does not explain the surge in returns</vt:lpstr>
      <vt:lpstr>Hypothesis 2: After comparing the data for the different super-categories, it is clear that the Women’s Fashion super-category exhibits the greatest increase in return rates</vt:lpstr>
      <vt:lpstr>The chart shows the number of Returns for every super category for the weeks 12/27/15 and 1/3/2016 </vt:lpstr>
      <vt:lpstr>It is evident that Women’s Fashion has the highest number of absolute returns.</vt:lpstr>
      <vt:lpstr>After comparing the data, it is clear that three product categories Jeans, Sunglasses, Tops &amp; Tees exhibit highest return rates.</vt:lpstr>
      <vt:lpstr>PowerPoint Presentation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Havmo Case Study</dc:title>
  <dc:creator>Priyanka Kadam</dc:creator>
  <cp:lastModifiedBy>Priyanka Kadam</cp:lastModifiedBy>
  <cp:revision>12</cp:revision>
  <dcterms:created xsi:type="dcterms:W3CDTF">2017-09-19T02:38:47Z</dcterms:created>
  <dcterms:modified xsi:type="dcterms:W3CDTF">2017-09-19T03:20:27Z</dcterms:modified>
</cp:coreProperties>
</file>