
<file path=[Content_Types].xml><?xml version="1.0" encoding="utf-8"?>
<Types xmlns="http://schemas.openxmlformats.org/package/2006/content-types">
  <Default Extension="xml" ContentType="application/xml"/>
  <Default Extension="jpeg" ContentType="image/jpeg"/>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18"/>
  </p:normalViewPr>
  <p:slideViewPr>
    <p:cSldViewPr snapToGrid="0" snapToObjects="1">
      <p:cViewPr>
        <p:scale>
          <a:sx n="95" d="100"/>
          <a:sy n="95" d="100"/>
        </p:scale>
        <p:origin x="680"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9.png"/><Relationship Id="rId20" Type="http://schemas.openxmlformats.org/officeDocument/2006/relationships/image" Target="../media/image20.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png"/><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47D6AB-8CF5-8B42-8266-A82F24D7D857}" type="datetimeFigureOut">
              <a:rPr lang="en-US" smtClean="0"/>
              <a:t>10/7/17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72125-E6EC-FC4A-B062-C37429B857A2}" type="slidenum">
              <a:rPr lang="en-US" smtClean="0"/>
              <a:t>‹#›</a:t>
            </a:fld>
            <a:endParaRPr lang="en-US"/>
          </a:p>
        </p:txBody>
      </p:sp>
    </p:spTree>
    <p:extLst>
      <p:ext uri="{BB962C8B-B14F-4D97-AF65-F5344CB8AC3E}">
        <p14:creationId xmlns:p14="http://schemas.microsoft.com/office/powerpoint/2010/main" val="1746260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47D6AB-8CF5-8B42-8266-A82F24D7D857}" type="datetimeFigureOut">
              <a:rPr lang="en-US" smtClean="0"/>
              <a:t>10/7/17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72125-E6EC-FC4A-B062-C37429B857A2}" type="slidenum">
              <a:rPr lang="en-US" smtClean="0"/>
              <a:t>‹#›</a:t>
            </a:fld>
            <a:endParaRPr lang="en-US"/>
          </a:p>
        </p:txBody>
      </p:sp>
    </p:spTree>
    <p:extLst>
      <p:ext uri="{BB962C8B-B14F-4D97-AF65-F5344CB8AC3E}">
        <p14:creationId xmlns:p14="http://schemas.microsoft.com/office/powerpoint/2010/main" val="212706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47D6AB-8CF5-8B42-8266-A82F24D7D857}" type="datetimeFigureOut">
              <a:rPr lang="en-US" smtClean="0"/>
              <a:t>10/7/17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72125-E6EC-FC4A-B062-C37429B857A2}" type="slidenum">
              <a:rPr lang="en-US" smtClean="0"/>
              <a:t>‹#›</a:t>
            </a:fld>
            <a:endParaRPr lang="en-US"/>
          </a:p>
        </p:txBody>
      </p:sp>
    </p:spTree>
    <p:extLst>
      <p:ext uri="{BB962C8B-B14F-4D97-AF65-F5344CB8AC3E}">
        <p14:creationId xmlns:p14="http://schemas.microsoft.com/office/powerpoint/2010/main" val="48222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47D6AB-8CF5-8B42-8266-A82F24D7D857}" type="datetimeFigureOut">
              <a:rPr lang="en-US" smtClean="0"/>
              <a:t>10/7/17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72125-E6EC-FC4A-B062-C37429B857A2}" type="slidenum">
              <a:rPr lang="en-US" smtClean="0"/>
              <a:t>‹#›</a:t>
            </a:fld>
            <a:endParaRPr lang="en-US"/>
          </a:p>
        </p:txBody>
      </p:sp>
    </p:spTree>
    <p:extLst>
      <p:ext uri="{BB962C8B-B14F-4D97-AF65-F5344CB8AC3E}">
        <p14:creationId xmlns:p14="http://schemas.microsoft.com/office/powerpoint/2010/main" val="188473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47D6AB-8CF5-8B42-8266-A82F24D7D857}" type="datetimeFigureOut">
              <a:rPr lang="en-US" smtClean="0"/>
              <a:t>10/7/17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72125-E6EC-FC4A-B062-C37429B857A2}" type="slidenum">
              <a:rPr lang="en-US" smtClean="0"/>
              <a:t>‹#›</a:t>
            </a:fld>
            <a:endParaRPr lang="en-US"/>
          </a:p>
        </p:txBody>
      </p:sp>
    </p:spTree>
    <p:extLst>
      <p:ext uri="{BB962C8B-B14F-4D97-AF65-F5344CB8AC3E}">
        <p14:creationId xmlns:p14="http://schemas.microsoft.com/office/powerpoint/2010/main" val="1393419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47D6AB-8CF5-8B42-8266-A82F24D7D857}" type="datetimeFigureOut">
              <a:rPr lang="en-US" smtClean="0"/>
              <a:t>10/7/17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72125-E6EC-FC4A-B062-C37429B857A2}" type="slidenum">
              <a:rPr lang="en-US" smtClean="0"/>
              <a:t>‹#›</a:t>
            </a:fld>
            <a:endParaRPr lang="en-US"/>
          </a:p>
        </p:txBody>
      </p:sp>
    </p:spTree>
    <p:extLst>
      <p:ext uri="{BB962C8B-B14F-4D97-AF65-F5344CB8AC3E}">
        <p14:creationId xmlns:p14="http://schemas.microsoft.com/office/powerpoint/2010/main" val="89357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47D6AB-8CF5-8B42-8266-A82F24D7D857}" type="datetimeFigureOut">
              <a:rPr lang="en-US" smtClean="0"/>
              <a:t>10/7/17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972125-E6EC-FC4A-B062-C37429B857A2}" type="slidenum">
              <a:rPr lang="en-US" smtClean="0"/>
              <a:t>‹#›</a:t>
            </a:fld>
            <a:endParaRPr lang="en-US"/>
          </a:p>
        </p:txBody>
      </p:sp>
    </p:spTree>
    <p:extLst>
      <p:ext uri="{BB962C8B-B14F-4D97-AF65-F5344CB8AC3E}">
        <p14:creationId xmlns:p14="http://schemas.microsoft.com/office/powerpoint/2010/main" val="979848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47D6AB-8CF5-8B42-8266-A82F24D7D857}" type="datetimeFigureOut">
              <a:rPr lang="en-US" smtClean="0"/>
              <a:t>10/7/17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972125-E6EC-FC4A-B062-C37429B857A2}" type="slidenum">
              <a:rPr lang="en-US" smtClean="0"/>
              <a:t>‹#›</a:t>
            </a:fld>
            <a:endParaRPr lang="en-US"/>
          </a:p>
        </p:txBody>
      </p:sp>
    </p:spTree>
    <p:extLst>
      <p:ext uri="{BB962C8B-B14F-4D97-AF65-F5344CB8AC3E}">
        <p14:creationId xmlns:p14="http://schemas.microsoft.com/office/powerpoint/2010/main" val="140429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47D6AB-8CF5-8B42-8266-A82F24D7D857}" type="datetimeFigureOut">
              <a:rPr lang="en-US" smtClean="0"/>
              <a:t>10/7/17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972125-E6EC-FC4A-B062-C37429B857A2}" type="slidenum">
              <a:rPr lang="en-US" smtClean="0"/>
              <a:t>‹#›</a:t>
            </a:fld>
            <a:endParaRPr lang="en-US"/>
          </a:p>
        </p:txBody>
      </p:sp>
    </p:spTree>
    <p:extLst>
      <p:ext uri="{BB962C8B-B14F-4D97-AF65-F5344CB8AC3E}">
        <p14:creationId xmlns:p14="http://schemas.microsoft.com/office/powerpoint/2010/main" val="112209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47D6AB-8CF5-8B42-8266-A82F24D7D857}" type="datetimeFigureOut">
              <a:rPr lang="en-US" smtClean="0"/>
              <a:t>10/7/17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72125-E6EC-FC4A-B062-C37429B857A2}" type="slidenum">
              <a:rPr lang="en-US" smtClean="0"/>
              <a:t>‹#›</a:t>
            </a:fld>
            <a:endParaRPr lang="en-US"/>
          </a:p>
        </p:txBody>
      </p:sp>
    </p:spTree>
    <p:extLst>
      <p:ext uri="{BB962C8B-B14F-4D97-AF65-F5344CB8AC3E}">
        <p14:creationId xmlns:p14="http://schemas.microsoft.com/office/powerpoint/2010/main" val="199820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47D6AB-8CF5-8B42-8266-A82F24D7D857}" type="datetimeFigureOut">
              <a:rPr lang="en-US" smtClean="0"/>
              <a:t>10/7/17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72125-E6EC-FC4A-B062-C37429B857A2}" type="slidenum">
              <a:rPr lang="en-US" smtClean="0"/>
              <a:t>‹#›</a:t>
            </a:fld>
            <a:endParaRPr lang="en-US"/>
          </a:p>
        </p:txBody>
      </p:sp>
    </p:spTree>
    <p:extLst>
      <p:ext uri="{BB962C8B-B14F-4D97-AF65-F5344CB8AC3E}">
        <p14:creationId xmlns:p14="http://schemas.microsoft.com/office/powerpoint/2010/main" val="15005668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47D6AB-8CF5-8B42-8266-A82F24D7D857}" type="datetimeFigureOut">
              <a:rPr lang="en-US" smtClean="0"/>
              <a:t>10/7/17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72125-E6EC-FC4A-B062-C37429B857A2}" type="slidenum">
              <a:rPr lang="en-US" smtClean="0"/>
              <a:t>‹#›</a:t>
            </a:fld>
            <a:endParaRPr lang="en-US"/>
          </a:p>
        </p:txBody>
      </p:sp>
    </p:spTree>
    <p:extLst>
      <p:ext uri="{BB962C8B-B14F-4D97-AF65-F5344CB8AC3E}">
        <p14:creationId xmlns:p14="http://schemas.microsoft.com/office/powerpoint/2010/main" val="1956183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image" Target="../media/image2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Crowned Jewelers: Conversion Funnel Analysis</a:t>
            </a:r>
            <a:endParaRPr lang="en-US" sz="4800" dirty="0"/>
          </a:p>
        </p:txBody>
      </p:sp>
      <p:sp>
        <p:nvSpPr>
          <p:cNvPr id="3" name="Subtitle 2"/>
          <p:cNvSpPr>
            <a:spLocks noGrp="1"/>
          </p:cNvSpPr>
          <p:nvPr>
            <p:ph type="subTitle" idx="1"/>
          </p:nvPr>
        </p:nvSpPr>
        <p:spPr/>
        <p:txBody>
          <a:bodyPr/>
          <a:lstStyle/>
          <a:p>
            <a:pPr algn="r"/>
            <a:r>
              <a:rPr lang="en-US" dirty="0" smtClean="0"/>
              <a:t>-Priyanka Kadam</a:t>
            </a:r>
            <a:endParaRPr lang="en-US" dirty="0"/>
          </a:p>
        </p:txBody>
      </p:sp>
    </p:spTree>
    <p:extLst>
      <p:ext uri="{BB962C8B-B14F-4D97-AF65-F5344CB8AC3E}">
        <p14:creationId xmlns:p14="http://schemas.microsoft.com/office/powerpoint/2010/main" val="176073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Crowned Jewelers Conversion Funnel</a:t>
            </a:r>
            <a:br>
              <a:rPr lang="en-US" sz="4000" dirty="0" smtClean="0"/>
            </a:br>
            <a:r>
              <a:rPr lang="en-US" sz="2200" dirty="0" smtClean="0"/>
              <a:t>From our conversion funnel, out of 2000 who landed on the home page,1591 were interested in learning more and chose a product category and  658 desired to buy an item from the chosen product categories.</a:t>
            </a:r>
            <a:r>
              <a:rPr lang="en-US" sz="4000" dirty="0" smtClean="0"/>
              <a:t/>
            </a:r>
            <a:br>
              <a:rPr lang="en-US" sz="4000" dirty="0" smtClean="0"/>
            </a:br>
            <a:endParaRPr lang="en-US" sz="4000" dirty="0"/>
          </a:p>
        </p:txBody>
      </p:sp>
      <p:pic>
        <p:nvPicPr>
          <p:cNvPr id="33" name="Content Placeholder 32"/>
          <p:cNvPicPr>
            <a:picLocks noGrp="1"/>
          </p:cNvPicPr>
          <p:nvPr>
            <p:ph idx="1"/>
          </p:nvPr>
        </p:nvPicPr>
        <p:blipFill>
          <a:blip r:embed="rId3"/>
          <a:stretch>
            <a:fillRect/>
          </a:stretch>
        </p:blipFill>
        <p:spPr>
          <a:xfrm>
            <a:off x="2876550" y="1638300"/>
            <a:ext cx="6007100" cy="4722812"/>
          </a:xfrm>
          <a:prstGeom prst="rect">
            <a:avLst/>
          </a:prstGeom>
        </p:spPr>
      </p:pic>
    </p:spTree>
    <p:extLst>
      <p:ext uri="{BB962C8B-B14F-4D97-AF65-F5344CB8AC3E}">
        <p14:creationId xmlns:p14="http://schemas.microsoft.com/office/powerpoint/2010/main" val="1586140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Device usage by region</a:t>
            </a:r>
            <a:r>
              <a:rPr lang="en-US" dirty="0" smtClean="0"/>
              <a:t/>
            </a:r>
            <a:br>
              <a:rPr lang="en-US" dirty="0" smtClean="0"/>
            </a:br>
            <a:r>
              <a:rPr lang="en-US" sz="2000" dirty="0" smtClean="0"/>
              <a:t>1. From the data, Mobile is used more than Desktop and Tablet in all the regions as the viewing device to buy Jewelry.</a:t>
            </a:r>
            <a:br>
              <a:rPr lang="en-US" sz="2000" dirty="0" smtClean="0"/>
            </a:br>
            <a:r>
              <a:rPr lang="en-US" sz="2000" dirty="0" smtClean="0"/>
              <a:t>2. Must pay special attention to mobile conversion optimization strategies.</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872" y="1825625"/>
            <a:ext cx="7960658" cy="4351338"/>
          </a:xfrm>
        </p:spPr>
      </p:pic>
    </p:spTree>
    <p:extLst>
      <p:ext uri="{BB962C8B-B14F-4D97-AF65-F5344CB8AC3E}">
        <p14:creationId xmlns:p14="http://schemas.microsoft.com/office/powerpoint/2010/main" val="1756334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499"/>
          </a:xfrm>
        </p:spPr>
        <p:txBody>
          <a:bodyPr>
            <a:normAutofit fontScale="90000"/>
          </a:bodyPr>
          <a:lstStyle/>
          <a:p>
            <a:r>
              <a:rPr lang="en-US" sz="4000" dirty="0" smtClean="0"/>
              <a:t>Purchases vs </a:t>
            </a:r>
            <a:r>
              <a:rPr lang="en-US" sz="4000" dirty="0" err="1" smtClean="0"/>
              <a:t>Avg</a:t>
            </a:r>
            <a:r>
              <a:rPr lang="en-US" sz="4000" dirty="0" smtClean="0"/>
              <a:t> time viewing products</a:t>
            </a:r>
            <a:br>
              <a:rPr lang="en-US" sz="4000" dirty="0" smtClean="0"/>
            </a:br>
            <a:r>
              <a:rPr lang="en-US" sz="2000" dirty="0" smtClean="0"/>
              <a:t>1. From the given data, there is no specific trend to the purchase behavior. </a:t>
            </a:r>
            <a:r>
              <a:rPr lang="en-US" sz="2000" dirty="0" err="1" smtClean="0"/>
              <a:t>Avg</a:t>
            </a:r>
            <a:r>
              <a:rPr lang="en-US" sz="2000" dirty="0" smtClean="0"/>
              <a:t> time spent viewing watches is the highest when compared to other product categories, but the no of watch purchases made is the lowest.</a:t>
            </a:r>
            <a:br>
              <a:rPr lang="en-US" sz="2000" dirty="0" smtClean="0"/>
            </a:br>
            <a:r>
              <a:rPr lang="en-US" sz="2000" dirty="0" smtClean="0"/>
              <a:t>Whereas for Rings, the </a:t>
            </a:r>
            <a:r>
              <a:rPr lang="en-US" sz="2000" dirty="0" err="1" smtClean="0"/>
              <a:t>Avg</a:t>
            </a:r>
            <a:r>
              <a:rPr lang="en-US" sz="2000" dirty="0" smtClean="0"/>
              <a:t> time spent is less but purchases made higher than watches. For Earrings and Necklaces, the more the time spent , more purchases were made.</a:t>
            </a:r>
            <a:endParaRPr lang="en-US" sz="20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4329" y="1825624"/>
            <a:ext cx="7476565" cy="4857564"/>
          </a:xfrm>
        </p:spPr>
      </p:pic>
    </p:spTree>
    <p:extLst>
      <p:ext uri="{BB962C8B-B14F-4D97-AF65-F5344CB8AC3E}">
        <p14:creationId xmlns:p14="http://schemas.microsoft.com/office/powerpoint/2010/main" val="877281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Relation of GDP data to Purchase data</a:t>
            </a:r>
            <a:br>
              <a:rPr lang="en-US" sz="4000" dirty="0" smtClean="0"/>
            </a:br>
            <a:r>
              <a:rPr lang="en-US" sz="2000" dirty="0" smtClean="0"/>
              <a:t>1. We observe that the GDP of Brazil and Europe regions has decreased in comparison to 2014.  And seems like there is a correlation between the GDP growth rates and the Payment methods used in the various regions.</a:t>
            </a:r>
            <a:endParaRPr lang="en-US" sz="2000"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5978" y="1825625"/>
            <a:ext cx="4587822" cy="4351338"/>
          </a:xfrm>
        </p:spPr>
      </p:pic>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74176" y="1825625"/>
            <a:ext cx="4613930" cy="4351338"/>
          </a:xfrm>
        </p:spPr>
      </p:pic>
    </p:spTree>
    <p:extLst>
      <p:ext uri="{BB962C8B-B14F-4D97-AF65-F5344CB8AC3E}">
        <p14:creationId xmlns:p14="http://schemas.microsoft.com/office/powerpoint/2010/main" val="887865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706"/>
            <a:ext cx="10515600" cy="645459"/>
          </a:xfrm>
        </p:spPr>
        <p:txBody>
          <a:bodyPr>
            <a:normAutofit fontScale="90000"/>
          </a:bodyPr>
          <a:lstStyle/>
          <a:p>
            <a:r>
              <a:rPr lang="en-US" dirty="0" smtClean="0"/>
              <a:t>Recommendations</a:t>
            </a:r>
            <a:endParaRPr lang="en-US" dirty="0"/>
          </a:p>
        </p:txBody>
      </p:sp>
      <p:sp>
        <p:nvSpPr>
          <p:cNvPr id="3" name="Content Placeholder 2"/>
          <p:cNvSpPr>
            <a:spLocks noGrp="1"/>
          </p:cNvSpPr>
          <p:nvPr>
            <p:ph idx="1"/>
          </p:nvPr>
        </p:nvSpPr>
        <p:spPr>
          <a:xfrm>
            <a:off x="838200" y="1048871"/>
            <a:ext cx="10515600" cy="5128092"/>
          </a:xfrm>
        </p:spPr>
        <p:txBody>
          <a:bodyPr>
            <a:normAutofit lnSpcReduction="10000"/>
          </a:bodyPr>
          <a:lstStyle/>
          <a:p>
            <a:r>
              <a:rPr lang="en-US" sz="2200" dirty="0" smtClean="0"/>
              <a:t>We should focus our efforts where opportunity to increase conversions is highest.</a:t>
            </a:r>
            <a:endParaRPr lang="en-US" sz="2200" dirty="0"/>
          </a:p>
          <a:p>
            <a:r>
              <a:rPr lang="en-US" sz="2200" dirty="0" smtClean="0"/>
              <a:t>From the funnel, we observe that </a:t>
            </a:r>
            <a:r>
              <a:rPr lang="en-US" sz="2200" dirty="0" smtClean="0"/>
              <a:t>658 desired to buy an item from the chosen product categories and clicked add to cart. But only 66 out of 658 ended up making the purchase.</a:t>
            </a:r>
          </a:p>
          <a:p>
            <a:r>
              <a:rPr lang="en-US" sz="2200" dirty="0" smtClean="0"/>
              <a:t>This tells us that the motivation to take action to make the purchase is being lost on the check out page. </a:t>
            </a:r>
          </a:p>
          <a:p>
            <a:r>
              <a:rPr lang="en-US" sz="2200" dirty="0" smtClean="0"/>
              <a:t>Since payment form is pivotal ,we need to take appropriate actions to optimize our payment forms and checkout.</a:t>
            </a:r>
          </a:p>
          <a:p>
            <a:r>
              <a:rPr lang="en-US" sz="2200" dirty="0" smtClean="0"/>
              <a:t>Since we provide two different payment method offerings, we need to have clear concise information about the two which can lead to better conversion rates.</a:t>
            </a:r>
          </a:p>
          <a:p>
            <a:r>
              <a:rPr lang="en-US" sz="2200" dirty="0" smtClean="0"/>
              <a:t>From the data, we see that Mobile is widely used in all the regions to search and purchase Jewelry, and we should pay special attention to optimization for mobile specially the payment and checkout.</a:t>
            </a:r>
          </a:p>
          <a:p>
            <a:r>
              <a:rPr lang="en-US" sz="2200" dirty="0" smtClean="0"/>
              <a:t>Additionally increase awareness by posting ads and making sure our site ranks well in Google search result pages which can potentially lead to increase in number of customers landing on the home page.</a:t>
            </a:r>
          </a:p>
          <a:p>
            <a:endParaRPr lang="en-US" dirty="0"/>
          </a:p>
        </p:txBody>
      </p:sp>
    </p:spTree>
    <p:extLst>
      <p:ext uri="{BB962C8B-B14F-4D97-AF65-F5344CB8AC3E}">
        <p14:creationId xmlns:p14="http://schemas.microsoft.com/office/powerpoint/2010/main" val="619762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220</Words>
  <Application>Microsoft Macintosh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Arial</vt:lpstr>
      <vt:lpstr>Office Theme</vt:lpstr>
      <vt:lpstr>Crowned Jewelers: Conversion Funnel Analysis</vt:lpstr>
      <vt:lpstr>Crowned Jewelers Conversion Funnel From our conversion funnel, out of 2000 who landed on the home page,1591 were interested in learning more and chose a product category and  658 desired to buy an item from the chosen product categories. </vt:lpstr>
      <vt:lpstr>Device usage by region 1. From the data, Mobile is used more than Desktop and Tablet in all the regions as the viewing device to buy Jewelry. 2. Must pay special attention to mobile conversion optimization strategies.</vt:lpstr>
      <vt:lpstr>Purchases vs Avg time viewing products 1. From the given data, there is no specific trend to the purchase behavior. Avg time spent viewing watches is the highest when compared to other product categories, but the no of watch purchases made is the lowest. Whereas for Rings, the Avg time spent is less but purchases made higher than watches. For Earrings and Necklaces, the more the time spent , more purchases were made.</vt:lpstr>
      <vt:lpstr>Relation of GDP data to Purchase data 1. We observe that the GDP of Brazil and Europe regions has decreased in comparison to 2014.  And seems like there is a correlation between the GDP growth rates and the Payment methods used in the various regions.</vt:lpstr>
      <vt:lpstr>Recommendations</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Crowned Jewelers: Conversion Funnel Analysis</dc:title>
  <dc:creator>Priyanka Kadam</dc:creator>
  <cp:lastModifiedBy>Priyanka Kadam</cp:lastModifiedBy>
  <cp:revision>17</cp:revision>
  <dcterms:created xsi:type="dcterms:W3CDTF">2017-10-08T01:38:53Z</dcterms:created>
  <dcterms:modified xsi:type="dcterms:W3CDTF">2017-10-08T07:48:43Z</dcterms:modified>
</cp:coreProperties>
</file>