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72" r:id="rId9"/>
    <p:sldId id="261" r:id="rId10"/>
    <p:sldId id="273" r:id="rId11"/>
    <p:sldId id="262" r:id="rId12"/>
    <p:sldId id="264" r:id="rId13"/>
    <p:sldId id="271" r:id="rId14"/>
    <p:sldId id="263" r:id="rId15"/>
    <p:sldId id="265" r:id="rId16"/>
    <p:sldId id="266" r:id="rId17"/>
    <p:sldId id="267" r:id="rId18"/>
    <p:sldId id="270" r:id="rId19"/>
    <p:sldId id="268" r:id="rId20"/>
    <p:sldId id="26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69" autoAdjust="0"/>
  </p:normalViewPr>
  <p:slideViewPr>
    <p:cSldViewPr snapToGrid="0">
      <p:cViewPr varScale="1">
        <p:scale>
          <a:sx n="93" d="100"/>
          <a:sy n="93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534C-AE6B-4D92-9DF3-341BFF28A6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50DE-A424-41F9-8DA1-B01F34C639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dirty="0" smtClean="0"/>
              <a:t>https://caniuse.com/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https://my.oschina.net/zhangstephen/blog/591575</a:t>
            </a:r>
            <a:endParaRPr lang="en-US" altLang="zh-CN" dirty="0" smtClean="0"/>
          </a:p>
          <a:p>
            <a:r>
              <a:rPr lang="en-US" altLang="zh-CN" dirty="0" smtClean="0"/>
              <a:t>https://www.html5rocks.com/en/tutorials/offline/quota-research/</a:t>
            </a:r>
            <a:endParaRPr lang="en-US" altLang="zh-CN" dirty="0" smtClean="0"/>
          </a:p>
          <a:p>
            <a:r>
              <a:rPr lang="en-US" altLang="zh-CN" dirty="0" smtClean="0"/>
              <a:t>https://developers.google.com/web/updates/2011/11/Quota-Management-API-Fast-Facts?hl=en</a:t>
            </a:r>
            <a:endParaRPr lang="en-US" altLang="zh-CN" dirty="0" smtClean="0"/>
          </a:p>
          <a:p>
            <a:r>
              <a:rPr lang="en-US" altLang="zh-CN" dirty="0" smtClean="0"/>
              <a:t>https://medium.com/dev-channel/offline-storage-for-progressive-web-apps-70d52695513c</a:t>
            </a:r>
            <a:endParaRPr lang="en-US" altLang="zh-CN" dirty="0" smtClean="0"/>
          </a:p>
          <a:p>
            <a:r>
              <a:rPr lang="en-US" altLang="zh-CN" dirty="0" smtClean="0"/>
              <a:t>https://docs.google.com/presentation/d/11CJnf77N45qPFAhASwnfRNeEMJfR-E_x05v1Z6Rh5HA/edit#slide=id.p</a:t>
            </a:r>
            <a:endParaRPr lang="en-US" altLang="zh-CN" dirty="0" smtClean="0"/>
          </a:p>
          <a:p>
            <a:r>
              <a:rPr lang="en-US" altLang="zh-CN" dirty="0" smtClean="0"/>
              <a:t>https://demo.agektmr.com/storage/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https://www.w3.org/TR/2012/WD-file-system-api-20120417/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http://browsercookielimits.squawky.net/ </a:t>
            </a:r>
            <a:r>
              <a:rPr lang="zh-CN" altLang="en-US" dirty="0" smtClean="0"/>
              <a:t>（测试浏览器</a:t>
            </a:r>
            <a:r>
              <a:rPr lang="en-US" altLang="zh-CN" dirty="0" smtClean="0"/>
              <a:t>cookie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个数和大小，</a:t>
            </a:r>
            <a:r>
              <a:rPr lang="zh-CN" altLang="en-US" dirty="0" smtClean="0"/>
              <a:t>可能需要翻墙，因为引用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jquery.min.js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https://arty.name/localstorage.html </a:t>
            </a:r>
            <a:r>
              <a:rPr lang="zh-CN" altLang="en-US" dirty="0" smtClean="0"/>
              <a:t>可以测试</a:t>
            </a:r>
            <a:r>
              <a:rPr lang="en-US" altLang="zh-CN" dirty="0" err="1" smtClean="0"/>
              <a:t>localStotage</a:t>
            </a:r>
            <a:r>
              <a:rPr lang="zh-CN" altLang="en-US" dirty="0" smtClean="0"/>
              <a:t>的上限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dirty="0" smtClean="0"/>
              <a:t>https://developers.google.com/web/fundamentals/instant-and-offline/web-storage/offline-for-pwa</a:t>
            </a:r>
            <a:endParaRPr lang="en-US" altLang="zh-CN" dirty="0" smtClean="0"/>
          </a:p>
          <a:p>
            <a:r>
              <a:rPr lang="en-US" altLang="zh-CN" dirty="0" smtClean="0"/>
              <a:t>https://www.html5rocks.com/en/tutorials/offline/quota-research/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https://www.w3.org/TR/2012/WD-file-system-api-20120417/#using-localfilesystem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r>
              <a:rPr lang="en-US" altLang="zh-CN" dirty="0" smtClean="0"/>
              <a:t>https://demo.agektmr.com/storage/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演示地址：</a:t>
            </a:r>
            <a:r>
              <a:rPr lang="en-US" altLang="zh-CN" dirty="0" smtClean="0"/>
              <a:t>https://xiangwenhu.github.io/FileSystem/demo/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750DE-A424-41F9-8DA1-B01F34C63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1F7C-FCE3-4A16-9A67-0524B3D2A9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1F7C-FCE3-4A16-9A67-0524B3D2A9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1F7C-FCE3-4A16-9A67-0524B3D2A9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1F7C-FCE3-4A16-9A67-0524B3D2A9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1F7C-FCE3-4A16-9A67-0524B3D2A9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11F7C-FCE3-4A16-9A67-0524B3D2A9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95C5-1733-42E2-873F-A506DDDE3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C11F7C-FCE3-4A16-9A67-0524B3D2A9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95C5-1733-42E2-873F-A506DDDE3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4C11F7C-FCE3-4A16-9A67-0524B3D2A9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babydairy2017.cloudapp.net:8084/" TargetMode="External"/><Relationship Id="rId1" Type="http://schemas.openxmlformats.org/officeDocument/2006/relationships/hyperlink" Target="https://babydairy2017.cloudapp.net:8082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https://caniuse.com/#search=promise" TargetMode="External"/><Relationship Id="rId6" Type="http://schemas.openxmlformats.org/officeDocument/2006/relationships/hyperlink" Target="http://www.w3.org/TR/IndexedDB/" TargetMode="External"/><Relationship Id="rId5" Type="http://schemas.openxmlformats.org/officeDocument/2006/relationships/hyperlink" Target="https://github.com/ebidel/idb.filesystem.js" TargetMode="External"/><Relationship Id="rId4" Type="http://schemas.openxmlformats.org/officeDocument/2006/relationships/hyperlink" Target="https://github.com/localForage/localForage" TargetMode="External"/><Relationship Id="rId3" Type="http://schemas.openxmlformats.org/officeDocument/2006/relationships/hyperlink" Target="https://github.com/erikolson186/zangodb" TargetMode="External"/><Relationship Id="rId2" Type="http://schemas.openxmlformats.org/officeDocument/2006/relationships/hyperlink" Target="http://www.dexie.org/" TargetMode="External"/><Relationship Id="rId1" Type="http://schemas.openxmlformats.org/officeDocument/2006/relationships/hyperlink" Target="https://github.com/xiangwenhu/FileSystem/tree/master/sr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https://xiangwenhu.github.io/FileSystem/dem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33938" y="1772729"/>
            <a:ext cx="8915399" cy="91008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浏览器大型文件存储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72291" y="2682816"/>
            <a:ext cx="8915399" cy="1126283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indexedDB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打造的大型非结构化数据存储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0622"/>
          </a:xfrm>
        </p:spPr>
        <p:txBody>
          <a:bodyPr/>
          <a:lstStyle/>
          <a:p>
            <a:r>
              <a:rPr lang="zh-CN" altLang="en-US" dirty="0" smtClean="0"/>
              <a:t>怎么使用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1403" y="1880379"/>
            <a:ext cx="4886325" cy="1924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1256"/>
          </a:xfrm>
        </p:spPr>
        <p:txBody>
          <a:bodyPr/>
          <a:lstStyle/>
          <a:p>
            <a:r>
              <a:rPr lang="zh-CN" altLang="en-US" dirty="0" smtClean="0"/>
              <a:t>怎么查看原始数据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89212" y="1428108"/>
            <a:ext cx="8915400" cy="4828854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Ø"/>
            </a:pPr>
            <a:r>
              <a:rPr lang="zh-CN" altLang="en-US" dirty="0" smtClean="0"/>
              <a:t>浏览器</a:t>
            </a:r>
            <a:endParaRPr lang="en-US" altLang="zh-CN" dirty="0" smtClean="0"/>
          </a:p>
          <a:p>
            <a:pPr>
              <a:buFont typeface="Wingdings" charset="0"/>
              <a:buChar char="Ø"/>
            </a:pPr>
            <a:endParaRPr lang="en-US" altLang="zh-CN" dirty="0"/>
          </a:p>
          <a:p>
            <a:pPr>
              <a:buFont typeface="Wingdings" charset="0"/>
              <a:buChar char="Ø"/>
            </a:pPr>
            <a:endParaRPr lang="en-US" altLang="zh-CN" dirty="0" smtClean="0"/>
          </a:p>
          <a:p>
            <a:pPr>
              <a:buFont typeface="Wingdings" charset="0"/>
              <a:buChar char="Ø"/>
            </a:pPr>
            <a:endParaRPr lang="en-US" altLang="zh-CN" dirty="0"/>
          </a:p>
          <a:p>
            <a:pPr>
              <a:buFont typeface="Wingdings" charset="0"/>
              <a:buChar char="Ø"/>
            </a:pPr>
            <a:endParaRPr lang="en-US" altLang="zh-CN" dirty="0" smtClean="0"/>
          </a:p>
          <a:p>
            <a:pPr>
              <a:buFont typeface="Wingdings" charset="0"/>
              <a:buChar char="Ø"/>
            </a:pPr>
            <a:endParaRPr lang="en-US" altLang="zh-CN" dirty="0"/>
          </a:p>
          <a:p>
            <a:pPr>
              <a:buFont typeface="Wingdings" charset="0"/>
              <a:buChar char="Ø"/>
            </a:pPr>
            <a:endParaRPr lang="en-US" altLang="zh-CN" dirty="0" smtClean="0"/>
          </a:p>
          <a:p>
            <a:pPr>
              <a:buFont typeface="Wingdings" charset="0"/>
              <a:buChar char="Ø"/>
            </a:pPr>
            <a:endParaRPr lang="en-US" altLang="zh-CN" dirty="0"/>
          </a:p>
          <a:p>
            <a:pPr>
              <a:buFont typeface="Wingdings" charset="0"/>
              <a:buChar char="Ø"/>
            </a:pPr>
            <a:r>
              <a:rPr lang="zh-CN" altLang="en-US" dirty="0" smtClean="0"/>
              <a:t>磁盘</a:t>
            </a:r>
            <a:endParaRPr lang="en-US" altLang="zh-CN" dirty="0" smtClean="0"/>
          </a:p>
          <a:p>
            <a:pPr lvl="1">
              <a:buFont typeface="Wingdings" charset="0"/>
              <a:buChar char="Ø"/>
            </a:pPr>
            <a:r>
              <a:rPr lang="en-US" altLang="zh-CN" sz="1400" dirty="0" smtClean="0"/>
              <a:t>IE</a:t>
            </a:r>
            <a:r>
              <a:rPr lang="en-US" altLang="zh-CN" dirty="0" smtClean="0"/>
              <a:t>:</a:t>
            </a:r>
            <a:r>
              <a:rPr lang="en-US" altLang="zh-CN" dirty="0"/>
              <a:t> </a:t>
            </a:r>
            <a:r>
              <a:rPr lang="en-US" altLang="zh-CN" sz="1200" dirty="0"/>
              <a:t>C:\Users\&lt;&lt;USER&gt;&gt;\AppData\Local\Microsoft\Internet Explorer\Indexed DB</a:t>
            </a:r>
            <a:r>
              <a:rPr lang="en-US" altLang="zh-CN" sz="1200" dirty="0" smtClean="0"/>
              <a:t>\</a:t>
            </a:r>
            <a:endParaRPr lang="en-US" altLang="zh-CN" sz="1200" dirty="0" smtClean="0"/>
          </a:p>
          <a:p>
            <a:pPr lvl="1">
              <a:buFont typeface="Wingdings" charset="0"/>
              <a:buChar char="Ø"/>
            </a:pPr>
            <a:r>
              <a:rPr lang="en-US" altLang="zh-CN" sz="1200" dirty="0"/>
              <a:t>Chrome</a:t>
            </a:r>
            <a:r>
              <a:rPr lang="en-US" altLang="zh-CN" sz="1200" dirty="0" smtClean="0"/>
              <a:t>: C</a:t>
            </a:r>
            <a:r>
              <a:rPr lang="en-US" altLang="zh-CN" sz="1200" dirty="0"/>
              <a:t>:\Users</a:t>
            </a:r>
            <a:r>
              <a:rPr lang="en-US" altLang="zh-CN" sz="1200" dirty="0" smtClean="0"/>
              <a:t>\&lt;USER&gt;\</a:t>
            </a:r>
            <a:r>
              <a:rPr lang="en-US" altLang="zh-CN" sz="1200" dirty="0"/>
              <a:t>AppData\Local\Google\Chrome\User Data\Default\</a:t>
            </a:r>
            <a:r>
              <a:rPr lang="en-US" altLang="zh-CN" sz="1200" dirty="0" err="1"/>
              <a:t>IndexedDB</a:t>
            </a:r>
            <a:endParaRPr lang="en-US" altLang="zh-CN" sz="1200" dirty="0" smtClean="0"/>
          </a:p>
          <a:p>
            <a:pPr lvl="1">
              <a:buFont typeface="Wingdings" charset="0"/>
              <a:buChar char="Ø"/>
            </a:pPr>
            <a:r>
              <a:rPr lang="en-US" altLang="zh-CN" sz="1200" dirty="0" smtClean="0"/>
              <a:t>Firefox</a:t>
            </a:r>
            <a:r>
              <a:rPr lang="en-US" altLang="zh-CN" sz="1200" dirty="0"/>
              <a:t>: C:\Users</a:t>
            </a:r>
            <a:r>
              <a:rPr lang="en-US" altLang="zh-CN" sz="1200" dirty="0" smtClean="0"/>
              <a:t>\&lt;</a:t>
            </a:r>
            <a:r>
              <a:rPr lang="en-US" altLang="zh-CN" sz="1200" dirty="0"/>
              <a:t>USER&gt;</a:t>
            </a:r>
            <a:r>
              <a:rPr lang="en-US" altLang="zh-CN" sz="1200" dirty="0" smtClean="0"/>
              <a:t>\</a:t>
            </a:r>
            <a:r>
              <a:rPr lang="en-US" altLang="zh-CN" sz="1200" dirty="0"/>
              <a:t>AppData\Roaming\Mozilla\Firefox\Profiles\tzrkwhtd.default\storage\default</a:t>
            </a:r>
            <a:endParaRPr lang="en-US" altLang="zh-CN" sz="1200" dirty="0" smtClean="0"/>
          </a:p>
          <a:p>
            <a:pPr lvl="1">
              <a:buFont typeface="Wingdings" charset="0"/>
              <a:buChar char="Ø"/>
            </a:pPr>
            <a:endParaRPr lang="zh-CN" alt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6786" y="1428107"/>
            <a:ext cx="6366002" cy="32363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9248"/>
          </a:xfrm>
        </p:spPr>
        <p:txBody>
          <a:bodyPr/>
          <a:lstStyle/>
          <a:p>
            <a:r>
              <a:rPr lang="en-US" altLang="zh-CN" dirty="0" smtClean="0"/>
              <a:t>FileSystem.js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5914" y="1564256"/>
            <a:ext cx="8915400" cy="4487864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zh-CN" altLang="en-US" dirty="0" smtClean="0"/>
              <a:t>核心</a:t>
            </a:r>
            <a:r>
              <a:rPr lang="en-US" altLang="zh-CN" dirty="0" smtClean="0"/>
              <a:t>class</a:t>
            </a:r>
            <a:endParaRPr lang="en-US" altLang="zh-CN" dirty="0" smtClean="0"/>
          </a:p>
          <a:p>
            <a:pPr>
              <a:buFont typeface="Wingdings" charset="0"/>
              <a:buChar char="Ø"/>
            </a:pPr>
            <a:r>
              <a:rPr lang="en-US" altLang="zh-CN" dirty="0" smtClean="0"/>
              <a:t>Entry</a:t>
            </a:r>
            <a:endParaRPr lang="en-US" altLang="zh-CN" dirty="0" smtClean="0"/>
          </a:p>
          <a:p>
            <a:pPr>
              <a:buFont typeface="Wingdings" charset="0"/>
              <a:buChar char="Ø"/>
            </a:pPr>
            <a:r>
              <a:rPr lang="en-US" altLang="zh-CN" dirty="0" err="1"/>
              <a:t>FileEntry</a:t>
            </a:r>
            <a:endParaRPr lang="en-US" altLang="zh-CN" dirty="0"/>
          </a:p>
          <a:p>
            <a:pPr>
              <a:buFont typeface="Wingdings" charset="0"/>
              <a:buChar char="Ø"/>
            </a:pPr>
            <a:r>
              <a:rPr lang="en-US" altLang="zh-CN" dirty="0" err="1"/>
              <a:t>DirectoryEntry</a:t>
            </a:r>
            <a:endParaRPr lang="en-US" altLang="zh-CN" dirty="0"/>
          </a:p>
          <a:p>
            <a:pPr>
              <a:buFont typeface="Wingdings" charset="0"/>
              <a:buChar char="Ø"/>
            </a:pPr>
            <a:r>
              <a:rPr lang="en-US" altLang="zh-CN" dirty="0" err="1"/>
              <a:t>FileSystem</a:t>
            </a:r>
            <a:endParaRPr lang="en-US" altLang="zh-CN" dirty="0"/>
          </a:p>
          <a:p>
            <a:pPr>
              <a:buFont typeface="Wingdings" charset="0"/>
              <a:buChar char="Ø"/>
            </a:pPr>
            <a:r>
              <a:rPr lang="en-US" altLang="zh-CN" dirty="0" err="1"/>
              <a:t>ReaderUtil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76889" y="769873"/>
            <a:ext cx="1164567" cy="32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Entry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79146" y="1728024"/>
            <a:ext cx="1840303" cy="32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DirectoryEnty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58333" y="1730900"/>
            <a:ext cx="1670648" cy="32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FileEntry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453886" y="2835215"/>
            <a:ext cx="1407543" cy="32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FileSystem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6" idx="2"/>
            <a:endCxn id="7" idx="0"/>
          </p:cNvCxnSpPr>
          <p:nvPr/>
        </p:nvCxnSpPr>
        <p:spPr>
          <a:xfrm>
            <a:off x="8193657" y="2058704"/>
            <a:ext cx="964001" cy="77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2"/>
            <a:endCxn id="7" idx="0"/>
          </p:cNvCxnSpPr>
          <p:nvPr/>
        </p:nvCxnSpPr>
        <p:spPr>
          <a:xfrm flipH="1">
            <a:off x="9157658" y="2055828"/>
            <a:ext cx="1041640" cy="77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340090" y="4287520"/>
            <a:ext cx="1559560" cy="375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indexedDB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764438" y="3209026"/>
            <a:ext cx="60385" cy="107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9489057" y="3163021"/>
            <a:ext cx="87700" cy="107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307238" y="1268083"/>
            <a:ext cx="59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继承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9279146" y="1243455"/>
            <a:ext cx="59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继承</a:t>
            </a:r>
            <a:endParaRPr lang="zh-CN" altLang="en-US" sz="1400" dirty="0"/>
          </a:p>
        </p:txBody>
      </p:sp>
      <p:cxnSp>
        <p:nvCxnSpPr>
          <p:cNvPr id="28" name="直接箭头连接符 27"/>
          <p:cNvCxnSpPr>
            <a:stCxn id="6" idx="0"/>
            <a:endCxn id="4" idx="2"/>
          </p:cNvCxnSpPr>
          <p:nvPr/>
        </p:nvCxnSpPr>
        <p:spPr>
          <a:xfrm flipV="1">
            <a:off x="8193657" y="1097677"/>
            <a:ext cx="865516" cy="63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0"/>
            <a:endCxn id="4" idx="2"/>
          </p:cNvCxnSpPr>
          <p:nvPr/>
        </p:nvCxnSpPr>
        <p:spPr>
          <a:xfrm flipH="1" flipV="1">
            <a:off x="9059173" y="1097677"/>
            <a:ext cx="1140125" cy="63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072170" y="2291632"/>
            <a:ext cx="956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dispatch</a:t>
            </a:r>
            <a:endParaRPr lang="zh-CN" altLang="en-US" sz="1400" dirty="0"/>
          </a:p>
        </p:txBody>
      </p:sp>
      <p:sp>
        <p:nvSpPr>
          <p:cNvPr id="44" name="文本框 43"/>
          <p:cNvSpPr txBox="1"/>
          <p:nvPr/>
        </p:nvSpPr>
        <p:spPr>
          <a:xfrm>
            <a:off x="9290975" y="2283915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dispatch</a:t>
            </a:r>
            <a:endParaRPr lang="zh-CN" altLang="en-US" sz="1400" dirty="0"/>
          </a:p>
        </p:txBody>
      </p:sp>
      <p:cxnSp>
        <p:nvCxnSpPr>
          <p:cNvPr id="46" name="直接箭头连接符 45"/>
          <p:cNvCxnSpPr>
            <a:stCxn id="7" idx="1"/>
          </p:cNvCxnSpPr>
          <p:nvPr/>
        </p:nvCxnSpPr>
        <p:spPr>
          <a:xfrm flipH="1" flipV="1">
            <a:off x="7435970" y="2055828"/>
            <a:ext cx="1017916" cy="94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7" idx="3"/>
          </p:cNvCxnSpPr>
          <p:nvPr/>
        </p:nvCxnSpPr>
        <p:spPr>
          <a:xfrm flipV="1">
            <a:off x="9861429" y="2055828"/>
            <a:ext cx="1258020" cy="94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Enry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Ø"/>
            </a:pPr>
            <a:r>
              <a:rPr lang="en-US" altLang="zh-CN" dirty="0" err="1" smtClean="0"/>
              <a:t>getMetadata</a:t>
            </a:r>
            <a:r>
              <a:rPr lang="zh-CN" altLang="en-US" dirty="0"/>
              <a:t>：</a:t>
            </a:r>
            <a:r>
              <a:rPr lang="zh-CN" altLang="en-US" dirty="0" smtClean="0"/>
              <a:t>获取元数据 </a:t>
            </a:r>
            <a:r>
              <a:rPr lang="en-US" altLang="zh-CN" dirty="0" err="1" smtClean="0"/>
              <a:t>modificationTime</a:t>
            </a:r>
            <a:r>
              <a:rPr lang="en-US" altLang="zh-CN" dirty="0"/>
              <a:t>, </a:t>
            </a:r>
            <a:r>
              <a:rPr lang="en-US" altLang="zh-CN" dirty="0" smtClean="0"/>
              <a:t>size</a:t>
            </a:r>
            <a:endParaRPr lang="en-US" altLang="zh-CN" dirty="0" smtClean="0"/>
          </a:p>
          <a:p>
            <a:pPr>
              <a:buFont typeface="Wingdings" charset="0"/>
              <a:buChar char="Ø"/>
            </a:pPr>
            <a:r>
              <a:rPr lang="en-US" altLang="zh-CN" dirty="0" err="1" smtClean="0"/>
              <a:t>moveTo</a:t>
            </a:r>
            <a:r>
              <a:rPr lang="zh-CN" altLang="en-US" dirty="0"/>
              <a:t>：</a:t>
            </a:r>
            <a:r>
              <a:rPr lang="zh-CN" altLang="en-US" dirty="0" smtClean="0"/>
              <a:t>移动（未实现）</a:t>
            </a:r>
            <a:endParaRPr lang="en-US" altLang="zh-CN" dirty="0" smtClean="0"/>
          </a:p>
          <a:p>
            <a:pPr>
              <a:buFont typeface="Wingdings" charset="0"/>
              <a:buChar char="Ø"/>
            </a:pPr>
            <a:r>
              <a:rPr lang="en-US" altLang="zh-CN" dirty="0" err="1" smtClean="0"/>
              <a:t>copyTo</a:t>
            </a:r>
            <a:r>
              <a:rPr lang="zh-CN" altLang="en-US" dirty="0"/>
              <a:t>：</a:t>
            </a:r>
            <a:r>
              <a:rPr lang="zh-CN" altLang="en-US" dirty="0" smtClean="0"/>
              <a:t>复制（未实现）</a:t>
            </a:r>
            <a:endParaRPr lang="en-US" altLang="zh-CN" dirty="0" smtClean="0"/>
          </a:p>
          <a:p>
            <a:pPr>
              <a:buFont typeface="Wingdings" charset="0"/>
              <a:buChar char="Ø"/>
            </a:pPr>
            <a:r>
              <a:rPr lang="en-US" altLang="zh-CN" dirty="0" err="1" smtClean="0"/>
              <a:t>toURL</a:t>
            </a:r>
            <a:r>
              <a:rPr lang="zh-CN" altLang="en-US" dirty="0" smtClean="0"/>
              <a:t>：变成格式为 </a:t>
            </a:r>
            <a:r>
              <a:rPr lang="en-US" altLang="zh-CN" dirty="0" err="1"/>
              <a:t>blob:https</a:t>
            </a:r>
            <a:r>
              <a:rPr lang="en-US" altLang="zh-CN" dirty="0" smtClean="0"/>
              <a:t>://[</a:t>
            </a:r>
            <a:r>
              <a:rPr lang="en-US" altLang="zh-CN" i="1" dirty="0" err="1" smtClean="0"/>
              <a:t>domain:port</a:t>
            </a:r>
            <a:r>
              <a:rPr lang="en-US" altLang="zh-CN" dirty="0" smtClean="0"/>
              <a:t>]/[</a:t>
            </a:r>
            <a:r>
              <a:rPr lang="en-US" altLang="zh-CN" i="1" dirty="0" err="1" smtClean="0"/>
              <a:t>uuid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pPr marL="0" indent="0">
              <a:buFont typeface="Wingdings" charset="0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例如：</a:t>
            </a:r>
            <a:r>
              <a:rPr lang="en-US" altLang="zh-CN" dirty="0"/>
              <a:t> </a:t>
            </a:r>
            <a:r>
              <a:rPr lang="en-US" altLang="zh-CN" sz="1400" dirty="0" err="1"/>
              <a:t>blob:https</a:t>
            </a:r>
            <a:r>
              <a:rPr lang="en-US" altLang="zh-CN" sz="1400" dirty="0"/>
              <a:t>://</a:t>
            </a:r>
            <a:r>
              <a:rPr lang="en-US" altLang="zh-CN" sz="1400" dirty="0" smtClean="0"/>
              <a:t>xiangwenhu.github.io/652c7cfa-616b-4288-aaee-c30c37768237</a:t>
            </a:r>
            <a:endParaRPr lang="en-US" altLang="zh-CN" sz="1400" dirty="0" smtClean="0"/>
          </a:p>
          <a:p>
            <a:pPr>
              <a:buFont typeface="Wingdings" charset="0"/>
              <a:buChar char="Ø"/>
            </a:pPr>
            <a:r>
              <a:rPr lang="en-US" altLang="zh-CN" dirty="0" smtClean="0"/>
              <a:t>remove</a:t>
            </a:r>
            <a:r>
              <a:rPr lang="zh-CN" altLang="en-US" dirty="0" smtClean="0"/>
              <a:t>：删除目录或者文件</a:t>
            </a:r>
            <a:endParaRPr lang="en-US" altLang="zh-CN" dirty="0" smtClean="0"/>
          </a:p>
          <a:p>
            <a:pPr>
              <a:buFont typeface="Wingdings" charset="0"/>
              <a:buChar char="Ø"/>
            </a:pPr>
            <a:r>
              <a:rPr lang="en-US" altLang="zh-CN" dirty="0" err="1" smtClean="0"/>
              <a:t>getParent</a:t>
            </a:r>
            <a:r>
              <a:rPr lang="zh-CN" altLang="en-US" dirty="0" smtClean="0"/>
              <a:t>：获得父目录</a:t>
            </a:r>
            <a:endParaRPr lang="en-US" altLang="zh-CN" dirty="0"/>
          </a:p>
          <a:p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FileEntry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Ø"/>
            </a:pPr>
            <a:r>
              <a:rPr lang="en-US" altLang="zh-CN" dirty="0" smtClean="0"/>
              <a:t>write</a:t>
            </a:r>
            <a:r>
              <a:rPr lang="zh-CN" altLang="en-US" dirty="0" smtClean="0"/>
              <a:t>：写入内容</a:t>
            </a:r>
            <a:endParaRPr lang="en-US" altLang="zh-CN" dirty="0" smtClean="0"/>
          </a:p>
          <a:p>
            <a:pPr>
              <a:buFont typeface="Wingdings" charset="0"/>
              <a:buChar char="Ø"/>
            </a:pPr>
            <a:r>
              <a:rPr lang="en-US" altLang="zh-CN" dirty="0" err="1" smtClean="0"/>
              <a:t>getBlob</a:t>
            </a:r>
            <a:r>
              <a:rPr lang="zh-CN" altLang="en-US" dirty="0" smtClean="0"/>
              <a:t>：获得原始的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对象</a:t>
            </a:r>
            <a:endParaRPr lang="en-US" altLang="zh-CN" dirty="0"/>
          </a:p>
          <a:p>
            <a:pPr>
              <a:buFont typeface="Wingdings" charset="0"/>
              <a:buChar char="Ø"/>
            </a:pPr>
            <a:r>
              <a:rPr lang="en-US" altLang="zh-CN" dirty="0" err="1" smtClean="0"/>
              <a:t>readAsArrayBuffer</a:t>
            </a:r>
            <a:r>
              <a:rPr lang="zh-CN" altLang="en-US" dirty="0" smtClean="0"/>
              <a:t>：</a:t>
            </a:r>
            <a:r>
              <a:rPr lang="zh-CN" altLang="en-US" dirty="0"/>
              <a:t>参考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FileReader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/>
              <a:t>readAsArrayBuffer</a:t>
            </a:r>
            <a:endParaRPr lang="en-US" altLang="zh-CN" dirty="0"/>
          </a:p>
          <a:p>
            <a:pPr>
              <a:buFont typeface="Wingdings" charset="0"/>
              <a:buChar char="Ø"/>
            </a:pPr>
            <a:r>
              <a:rPr lang="en-US" altLang="zh-CN" dirty="0" err="1" smtClean="0"/>
              <a:t>readAsBinaryString</a:t>
            </a:r>
            <a:r>
              <a:rPr lang="zh-CN" altLang="en-US" dirty="0" smtClean="0"/>
              <a:t>：</a:t>
            </a:r>
            <a:r>
              <a:rPr lang="zh-CN" altLang="en-US" dirty="0"/>
              <a:t>参考</a:t>
            </a:r>
            <a:r>
              <a:rPr lang="en-US" altLang="zh-CN" dirty="0"/>
              <a:t> </a:t>
            </a:r>
            <a:r>
              <a:rPr lang="en-US" altLang="zh-CN" dirty="0" err="1"/>
              <a:t>FileReader</a:t>
            </a:r>
            <a:r>
              <a:rPr lang="en-US" altLang="zh-CN" dirty="0"/>
              <a:t>. </a:t>
            </a:r>
            <a:r>
              <a:rPr lang="en-US" altLang="zh-CN" dirty="0" err="1"/>
              <a:t>readAsArrayBuffer</a:t>
            </a:r>
            <a:endParaRPr lang="en-US" altLang="zh-CN" dirty="0"/>
          </a:p>
          <a:p>
            <a:pPr>
              <a:buFont typeface="Wingdings" charset="0"/>
              <a:buChar char="Ø"/>
            </a:pPr>
            <a:r>
              <a:rPr lang="en-US" altLang="zh-CN" dirty="0" err="1" smtClean="0"/>
              <a:t>readAsDataURL</a:t>
            </a:r>
            <a:r>
              <a:rPr lang="zh-CN" altLang="en-US" dirty="0" smtClean="0"/>
              <a:t>：</a:t>
            </a:r>
            <a:r>
              <a:rPr lang="zh-CN" altLang="en-US" dirty="0"/>
              <a:t>参考</a:t>
            </a:r>
            <a:r>
              <a:rPr lang="en-US" altLang="zh-CN" dirty="0"/>
              <a:t> </a:t>
            </a:r>
            <a:r>
              <a:rPr lang="en-US" altLang="zh-CN" dirty="0" err="1"/>
              <a:t>FileReader</a:t>
            </a:r>
            <a:r>
              <a:rPr lang="en-US" altLang="zh-CN" dirty="0"/>
              <a:t>. </a:t>
            </a:r>
            <a:r>
              <a:rPr lang="en-US" altLang="zh-CN" dirty="0" err="1"/>
              <a:t>readAsDataURL</a:t>
            </a:r>
            <a:endParaRPr lang="en-US" altLang="zh-CN" dirty="0"/>
          </a:p>
          <a:p>
            <a:pPr>
              <a:buFont typeface="Wingdings" charset="0"/>
              <a:buChar char="Ø"/>
            </a:pPr>
            <a:r>
              <a:rPr lang="en-US" altLang="zh-CN" dirty="0" err="1" smtClean="0"/>
              <a:t>readAsText</a:t>
            </a:r>
            <a:r>
              <a:rPr lang="zh-CN" altLang="en-US" dirty="0" smtClean="0"/>
              <a:t>：</a:t>
            </a:r>
            <a:r>
              <a:rPr lang="zh-CN" altLang="en-US" dirty="0"/>
              <a:t>参考</a:t>
            </a:r>
            <a:r>
              <a:rPr lang="en-US" altLang="zh-CN" dirty="0"/>
              <a:t> </a:t>
            </a:r>
            <a:r>
              <a:rPr lang="en-US" altLang="zh-CN" dirty="0" err="1"/>
              <a:t>FileReader</a:t>
            </a:r>
            <a:r>
              <a:rPr lang="en-US" altLang="zh-CN" dirty="0"/>
              <a:t>. </a:t>
            </a:r>
            <a:r>
              <a:rPr lang="en-US" altLang="zh-CN" dirty="0" err="1"/>
              <a:t>readAsText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DirectoryEntry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Ø"/>
            </a:pPr>
            <a:r>
              <a:rPr lang="en-US" altLang="zh-CN" dirty="0" err="1" smtClean="0"/>
              <a:t>getFile</a:t>
            </a:r>
            <a:r>
              <a:rPr lang="zh-CN" altLang="en-US" dirty="0" smtClean="0"/>
              <a:t>：获取文件</a:t>
            </a:r>
            <a:endParaRPr lang="en-US" altLang="zh-CN" dirty="0"/>
          </a:p>
          <a:p>
            <a:pPr>
              <a:buFont typeface="Wingdings" charset="0"/>
              <a:buChar char="Ø"/>
            </a:pPr>
            <a:r>
              <a:rPr lang="en-US" altLang="zh-CN" dirty="0" err="1" smtClean="0"/>
              <a:t>getDirectory</a:t>
            </a:r>
            <a:r>
              <a:rPr lang="zh-CN" altLang="en-US" dirty="0" smtClean="0"/>
              <a:t>：获取目录</a:t>
            </a:r>
            <a:endParaRPr lang="en-US" altLang="zh-CN" dirty="0"/>
          </a:p>
          <a:p>
            <a:pPr>
              <a:buFont typeface="Wingdings" charset="0"/>
              <a:buChar char="Ø"/>
            </a:pPr>
            <a:r>
              <a:rPr lang="en-US" altLang="zh-CN" dirty="0"/>
              <a:t>r</a:t>
            </a:r>
            <a:r>
              <a:rPr lang="en-US" altLang="zh-CN" dirty="0" smtClean="0"/>
              <a:t>emove</a:t>
            </a:r>
            <a:r>
              <a:rPr lang="zh-CN" altLang="en-US" dirty="0" smtClean="0"/>
              <a:t>： 递归删除</a:t>
            </a:r>
            <a:endParaRPr lang="en-US" altLang="zh-CN" dirty="0"/>
          </a:p>
          <a:p>
            <a:pPr>
              <a:buFont typeface="Wingdings" charset="0"/>
              <a:buChar char="Ø"/>
            </a:pPr>
            <a:r>
              <a:rPr lang="en-US" altLang="zh-CN" dirty="0" err="1" smtClean="0"/>
              <a:t>getEntries</a:t>
            </a:r>
            <a:r>
              <a:rPr lang="zh-CN" altLang="en-US" dirty="0" smtClean="0"/>
              <a:t>：获得目录下的目录和文件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Ø"/>
            </a:pPr>
            <a:r>
              <a:rPr lang="en-US" altLang="zh-CN" dirty="0" smtClean="0"/>
              <a:t>Pdf</a:t>
            </a:r>
            <a:r>
              <a:rPr lang="zh-CN" altLang="en-US" dirty="0" smtClean="0"/>
              <a:t>文件缓存：例子</a:t>
            </a:r>
            <a:r>
              <a:rPr lang="en-US" altLang="zh-CN" dirty="0">
                <a:hlinkClick r:id="rId1"/>
              </a:rPr>
              <a:t>https://babydairy2017.cloudapp.net:8082</a:t>
            </a:r>
            <a:r>
              <a:rPr lang="en-US" altLang="zh-CN" dirty="0" smtClean="0">
                <a:hlinkClick r:id="rId1"/>
              </a:rPr>
              <a:t>/</a:t>
            </a:r>
            <a:endParaRPr lang="en-US" altLang="zh-CN" dirty="0" smtClean="0"/>
          </a:p>
          <a:p>
            <a:pPr>
              <a:buFont typeface="Wingdings" charset="0"/>
              <a:buChar char="Ø"/>
            </a:pPr>
            <a:r>
              <a:rPr lang="zh-CN" altLang="en-US" dirty="0" smtClean="0"/>
              <a:t>音乐缓存：</a:t>
            </a:r>
            <a:r>
              <a:rPr lang="en-US" altLang="zh-CN" dirty="0">
                <a:hlinkClick r:id="rId2"/>
              </a:rPr>
              <a:t>https://babydairy2017.cloudapp.net:8084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>
              <a:buFont typeface="Wingdings" charset="0"/>
              <a:buChar char="Ø"/>
            </a:pPr>
            <a:r>
              <a:rPr lang="zh-CN" altLang="en-US" dirty="0" smtClean="0"/>
              <a:t>静态资源缓存：</a:t>
            </a:r>
            <a:endParaRPr lang="en-US" altLang="zh-CN" dirty="0" smtClean="0"/>
          </a:p>
          <a:p>
            <a:pPr>
              <a:buFont typeface="Wingdings" charset="0"/>
              <a:buChar char="Ø"/>
            </a:pPr>
            <a:r>
              <a:rPr lang="zh-CN" altLang="en-US" dirty="0" smtClean="0"/>
              <a:t>离线记事本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>
              <a:buFont typeface="Wingdings" charset="0"/>
              <a:buChar char="Ø"/>
            </a:pPr>
            <a:r>
              <a:rPr lang="en-US" altLang="zh-CN" dirty="0" smtClean="0"/>
              <a:t>……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charset="0"/>
              <a:buChar char="Ø"/>
            </a:pPr>
            <a:r>
              <a:rPr lang="zh-CN" altLang="en-US" dirty="0" smtClean="0"/>
              <a:t>单表设计，</a:t>
            </a:r>
            <a:r>
              <a:rPr lang="en-US" altLang="zh-CN" dirty="0"/>
              <a:t>b</a:t>
            </a:r>
            <a:r>
              <a:rPr lang="en-US" altLang="zh-CN" dirty="0" smtClean="0"/>
              <a:t>lob</a:t>
            </a:r>
            <a:r>
              <a:rPr lang="zh-CN" altLang="en-US" dirty="0" smtClean="0"/>
              <a:t>和其他元数据对性能的影响</a:t>
            </a:r>
            <a:endParaRPr lang="en-US" altLang="zh-CN" dirty="0" smtClean="0"/>
          </a:p>
          <a:p>
            <a:pPr marL="285750" indent="-285750">
              <a:buFont typeface="Wingdings" charset="0"/>
              <a:buChar char="Ø"/>
            </a:pPr>
            <a:r>
              <a:rPr lang="en-US" altLang="zh-CN" dirty="0"/>
              <a:t>p</a:t>
            </a:r>
            <a:r>
              <a:rPr lang="en-US" altLang="zh-CN" dirty="0" smtClean="0"/>
              <a:t>romise</a:t>
            </a:r>
            <a:r>
              <a:rPr lang="zh-CN" altLang="en-US" dirty="0" smtClean="0"/>
              <a:t>兼容性 </a:t>
            </a:r>
            <a:r>
              <a:rPr lang="en-US" altLang="zh-CN" dirty="0" smtClean="0"/>
              <a:t>88%</a:t>
            </a:r>
            <a:endParaRPr lang="en-US" altLang="zh-CN" dirty="0" smtClean="0"/>
          </a:p>
          <a:p>
            <a:pPr marL="285750" indent="-285750">
              <a:buFont typeface="Wingdings" charset="0"/>
              <a:buChar char="Ø"/>
            </a:pPr>
            <a:r>
              <a:rPr lang="en-US" altLang="zh-CN" dirty="0"/>
              <a:t>m</a:t>
            </a:r>
            <a:r>
              <a:rPr lang="en-US" altLang="zh-CN" dirty="0" smtClean="0"/>
              <a:t>ove, copy</a:t>
            </a:r>
            <a:r>
              <a:rPr lang="zh-CN" altLang="en-US" dirty="0" smtClean="0"/>
              <a:t>的实现</a:t>
            </a:r>
            <a:endParaRPr lang="en-US" altLang="zh-CN" dirty="0" smtClean="0"/>
          </a:p>
          <a:p>
            <a:pPr marL="285750" indent="-285750">
              <a:buFont typeface="Wingdings" charset="0"/>
              <a:buChar char="Ø"/>
            </a:pPr>
            <a:r>
              <a:rPr lang="en-US" altLang="zh-CN" dirty="0"/>
              <a:t>a</a:t>
            </a:r>
            <a:r>
              <a:rPr lang="en-US" altLang="zh-CN" dirty="0" smtClean="0"/>
              <a:t>ppend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marL="285750" indent="-285750">
              <a:buFont typeface="Wingdings" charset="0"/>
              <a:buChar char="Ø"/>
            </a:pPr>
            <a:r>
              <a:rPr lang="zh-CN" altLang="en-US" dirty="0"/>
              <a:t>大</a:t>
            </a:r>
            <a:r>
              <a:rPr lang="zh-CN" altLang="en-US" dirty="0" smtClean="0"/>
              <a:t>文件分块存储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Ø"/>
            </a:pPr>
            <a:r>
              <a:rPr lang="zh-CN" altLang="en-US" dirty="0" smtClean="0"/>
              <a:t>源码地址：</a:t>
            </a:r>
            <a:r>
              <a:rPr lang="en-US" altLang="zh-CN" dirty="0">
                <a:hlinkClick r:id="rId1"/>
              </a:rPr>
              <a:t>https://</a:t>
            </a:r>
            <a:r>
              <a:rPr lang="en-US" altLang="zh-CN" dirty="0" smtClean="0">
                <a:hlinkClick r:id="rId1"/>
              </a:rPr>
              <a:t>github.com/xiangwenhu/FileSystem/tree/master/src</a:t>
            </a:r>
            <a:endParaRPr lang="en-US" altLang="zh-CN" dirty="0" smtClean="0"/>
          </a:p>
          <a:p>
            <a:pPr>
              <a:buFont typeface="Wingdings" charset="0"/>
              <a:buChar char="Ø"/>
            </a:pPr>
            <a:r>
              <a:rPr lang="zh-CN" altLang="en-US" dirty="0" smtClean="0"/>
              <a:t>现有成熟库：</a:t>
            </a:r>
            <a:r>
              <a:rPr lang="en-US" altLang="zh-CN" dirty="0" smtClean="0">
                <a:hlinkClick r:id="rId2"/>
              </a:rPr>
              <a:t>dexie.js</a:t>
            </a:r>
            <a:r>
              <a:rPr lang="en-US" altLang="zh-CN" dirty="0"/>
              <a:t> </a:t>
            </a:r>
            <a:r>
              <a:rPr lang="en-US" altLang="zh-CN" dirty="0" err="1" smtClean="0">
                <a:hlinkClick r:id="rId3"/>
              </a:rPr>
              <a:t>zangodb</a:t>
            </a:r>
            <a:r>
              <a:rPr lang="en-US" altLang="zh-CN" dirty="0" smtClean="0"/>
              <a:t> </a:t>
            </a:r>
            <a:r>
              <a:rPr lang="en-US" altLang="zh-CN" u="sng" dirty="0" err="1" smtClean="0">
                <a:hlinkClick r:id="rId4"/>
              </a:rPr>
              <a:t>localForage</a:t>
            </a:r>
            <a:r>
              <a:rPr lang="en-US" altLang="zh-CN" dirty="0" smtClean="0"/>
              <a:t> </a:t>
            </a:r>
            <a:r>
              <a:rPr lang="en-US" altLang="zh-CN" u="sng" dirty="0" smtClean="0">
                <a:hlinkClick r:id="rId5"/>
              </a:rPr>
              <a:t>idb.filesystem.js</a:t>
            </a:r>
            <a:endParaRPr lang="en-US" altLang="zh-CN" u="sng" dirty="0" smtClean="0"/>
          </a:p>
          <a:p>
            <a:pPr>
              <a:buFont typeface="Wingdings" charset="0"/>
              <a:buChar char="Ø"/>
            </a:pPr>
            <a:r>
              <a:rPr lang="en-US" altLang="zh-CN" dirty="0" err="1" smtClean="0"/>
              <a:t>indxedDB</a:t>
            </a:r>
            <a:r>
              <a:rPr lang="en-US" altLang="zh-CN" dirty="0" smtClean="0"/>
              <a:t> : </a:t>
            </a:r>
            <a:r>
              <a:rPr lang="en-US" altLang="zh-CN" dirty="0" err="1" smtClean="0">
                <a:hlinkClick r:id="rId6"/>
              </a:rPr>
              <a:t>indexedDB</a:t>
            </a:r>
            <a:endParaRPr lang="en-US" altLang="zh-CN" dirty="0" smtClean="0"/>
          </a:p>
          <a:p>
            <a:pPr>
              <a:buFont typeface="Wingdings" charset="0"/>
              <a:buChar char="Ø"/>
            </a:pPr>
            <a:r>
              <a:rPr lang="en-US" altLang="zh-CN" dirty="0" smtClean="0"/>
              <a:t>promise </a:t>
            </a:r>
            <a:r>
              <a:rPr lang="zh-CN" altLang="en-US" dirty="0" smtClean="0"/>
              <a:t>支持程度：</a:t>
            </a:r>
            <a:r>
              <a:rPr lang="en-US" altLang="zh-CN" dirty="0" smtClean="0"/>
              <a:t> </a:t>
            </a:r>
            <a:r>
              <a:rPr lang="en-US" altLang="zh-CN" dirty="0">
                <a:hlinkClick r:id="rId7"/>
              </a:rPr>
              <a:t>https://caniuse.com/#search=promise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8301"/>
          </a:xfrm>
        </p:spPr>
        <p:txBody>
          <a:bodyPr/>
          <a:lstStyle/>
          <a:p>
            <a:r>
              <a:rPr lang="zh-CN" altLang="en-US" dirty="0" smtClean="0"/>
              <a:t>缓存种类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332411"/>
            <a:ext cx="8915400" cy="4578811"/>
          </a:xfrm>
        </p:spPr>
        <p:txBody>
          <a:bodyPr/>
          <a:lstStyle/>
          <a:p>
            <a:pPr>
              <a:buFont typeface="Wingdings" charset="0"/>
              <a:buChar char="Ø"/>
            </a:pPr>
            <a:r>
              <a:rPr lang="en-US" altLang="zh-CN" dirty="0"/>
              <a:t>http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pPr>
              <a:buFont typeface="Wingdings" charset="0"/>
              <a:buChar char="Ø"/>
            </a:pPr>
            <a:r>
              <a:rPr lang="en-US" altLang="zh-CN" dirty="0"/>
              <a:t>cookie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" charset="0"/>
              <a:buChar char="Ø"/>
            </a:pPr>
            <a:r>
              <a:rPr lang="en-US" altLang="zh-CN" dirty="0" err="1"/>
              <a:t>localstorage</a:t>
            </a:r>
            <a:r>
              <a:rPr lang="en-US" altLang="zh-CN" dirty="0"/>
              <a:t>  95% </a:t>
            </a:r>
            <a:r>
              <a:rPr lang="zh-CN" altLang="en-US" dirty="0"/>
              <a:t>，</a:t>
            </a:r>
            <a:r>
              <a:rPr lang="en-US" altLang="zh-CN" strike="sngStrike" dirty="0"/>
              <a:t>Opera Mini</a:t>
            </a:r>
            <a:endParaRPr lang="en-US" altLang="zh-CN" strike="sngStrike" dirty="0"/>
          </a:p>
          <a:p>
            <a:pPr>
              <a:buFont typeface="Wingdings" charset="0"/>
              <a:buChar char="Ø"/>
            </a:pPr>
            <a:r>
              <a:rPr lang="en-US" altLang="zh-CN" dirty="0" err="1"/>
              <a:t>sessionstorage</a:t>
            </a:r>
            <a:r>
              <a:rPr lang="zh-CN" altLang="en-US" dirty="0"/>
              <a:t> </a:t>
            </a:r>
            <a:r>
              <a:rPr lang="en-US" altLang="zh-CN" dirty="0"/>
              <a:t>95% </a:t>
            </a:r>
            <a:r>
              <a:rPr lang="zh-CN" altLang="en-US" dirty="0"/>
              <a:t>，</a:t>
            </a:r>
            <a:r>
              <a:rPr lang="en-US" altLang="zh-CN" strike="sngStrike" dirty="0"/>
              <a:t>Opera </a:t>
            </a:r>
            <a:r>
              <a:rPr lang="en-US" altLang="zh-CN" strike="sngStrike" dirty="0" smtClean="0"/>
              <a:t>Mini</a:t>
            </a:r>
            <a:endParaRPr lang="en-US" altLang="zh-CN" strike="sngStrike" dirty="0" smtClean="0"/>
          </a:p>
          <a:p>
            <a:pPr>
              <a:buFont typeface="Wingdings" charset="0"/>
              <a:buChar char="Ø"/>
            </a:pPr>
            <a:endParaRPr lang="en-US" altLang="zh-CN" dirty="0" smtClean="0"/>
          </a:p>
          <a:p>
            <a:pPr>
              <a:buFont typeface="Wingdings" charset="0"/>
              <a:buChar char="Ø"/>
            </a:pPr>
            <a:r>
              <a:rPr lang="en-US" altLang="zh-CN" strike="sngStrike" dirty="0" err="1"/>
              <a:t>w</a:t>
            </a:r>
            <a:r>
              <a:rPr lang="en-US" altLang="zh-CN" strike="sngStrike" dirty="0" err="1" smtClean="0"/>
              <a:t>ebsql</a:t>
            </a:r>
            <a:r>
              <a:rPr lang="en-US" altLang="zh-CN" strike="sngStrike" dirty="0" smtClean="0"/>
              <a:t>   </a:t>
            </a:r>
            <a:r>
              <a:rPr lang="en-US" altLang="zh-CN" strike="sngStrike" dirty="0" smtClean="0">
                <a:solidFill>
                  <a:schemeClr val="tx1"/>
                </a:solidFill>
              </a:rPr>
              <a:t>83%,</a:t>
            </a:r>
            <a:r>
              <a:rPr lang="zh-CN" altLang="en-US" b="1" strike="sngStrike" dirty="0" smtClean="0">
                <a:solidFill>
                  <a:srgbClr val="FF0000"/>
                </a:solidFill>
              </a:rPr>
              <a:t>过时</a:t>
            </a:r>
            <a:endParaRPr lang="en-US" altLang="zh-CN" b="1" strike="sngStrike" dirty="0" smtClean="0">
              <a:solidFill>
                <a:srgbClr val="FF0000"/>
              </a:solidFill>
            </a:endParaRPr>
          </a:p>
          <a:p>
            <a:pPr>
              <a:buFont typeface="Wingdings" charset="0"/>
              <a:buChar char="Ø"/>
            </a:pPr>
            <a:r>
              <a:rPr lang="en-US" altLang="zh-CN" dirty="0" err="1"/>
              <a:t>i</a:t>
            </a:r>
            <a:r>
              <a:rPr lang="en-US" altLang="zh-CN" dirty="0" err="1" smtClean="0"/>
              <a:t>ndexedDB</a:t>
            </a:r>
            <a:r>
              <a:rPr lang="en-US" altLang="zh-CN" dirty="0"/>
              <a:t> </a:t>
            </a:r>
            <a:r>
              <a:rPr lang="en-US" altLang="zh-CN" dirty="0" smtClean="0"/>
              <a:t>93%  </a:t>
            </a:r>
            <a:r>
              <a:rPr lang="en-US" altLang="zh-CN" strike="sngStrike" dirty="0"/>
              <a:t>Opera </a:t>
            </a:r>
            <a:r>
              <a:rPr lang="en-US" altLang="zh-CN" strike="sngStrike" dirty="0" smtClean="0"/>
              <a:t>Mini</a:t>
            </a:r>
            <a:endParaRPr lang="en-US" altLang="zh-CN" dirty="0" smtClean="0"/>
          </a:p>
          <a:p>
            <a:pPr>
              <a:buFont typeface="Wingdings" charset="0"/>
              <a:buChar char="Ø"/>
            </a:pPr>
            <a:r>
              <a:rPr lang="en-US" altLang="zh-CN" strike="sngStrike" dirty="0" smtClean="0"/>
              <a:t>application cache 94%, </a:t>
            </a:r>
            <a:r>
              <a:rPr lang="en-US" altLang="zh-CN" strike="sngStrike" dirty="0"/>
              <a:t>Opera </a:t>
            </a:r>
            <a:r>
              <a:rPr lang="en-US" altLang="zh-CN" strike="sngStrike" dirty="0" smtClean="0"/>
              <a:t>Mini</a:t>
            </a:r>
            <a:r>
              <a:rPr lang="zh-CN" altLang="en-US" b="1" strike="sngStrike" dirty="0">
                <a:solidFill>
                  <a:srgbClr val="FF0000"/>
                </a:solidFill>
              </a:rPr>
              <a:t> </a:t>
            </a:r>
            <a:r>
              <a:rPr lang="zh-CN" altLang="en-US" b="1" strike="sngStrike" dirty="0" smtClean="0">
                <a:solidFill>
                  <a:srgbClr val="FF0000"/>
                </a:solidFill>
              </a:rPr>
              <a:t>废除？</a:t>
            </a:r>
            <a:endParaRPr lang="en-US" altLang="zh-CN" b="1" strike="sngStrike" dirty="0" smtClean="0">
              <a:solidFill>
                <a:srgbClr val="FF0000"/>
              </a:solidFill>
            </a:endParaRPr>
          </a:p>
          <a:p>
            <a:pPr>
              <a:buFont typeface="Wingdings" charset="0"/>
              <a:buChar char="Ø"/>
            </a:pPr>
            <a:r>
              <a:rPr lang="en-US" altLang="zh-CN" dirty="0" smtClean="0"/>
              <a:t>Service Worker 73%</a:t>
            </a:r>
            <a:endParaRPr lang="en-US" altLang="zh-CN" dirty="0" smtClean="0"/>
          </a:p>
          <a:p>
            <a:pPr>
              <a:buFont typeface="Wingdings" charset="0"/>
              <a:buChar char="Ø"/>
            </a:pPr>
            <a:endParaRPr lang="en-US" altLang="zh-CN" b="1" dirty="0">
              <a:solidFill>
                <a:srgbClr val="FF0000"/>
              </a:solidFill>
            </a:endParaRPr>
          </a:p>
          <a:p>
            <a:pPr>
              <a:buFont typeface="Wingdings" charset="0"/>
              <a:buChar char="Ø"/>
            </a:pPr>
            <a:r>
              <a:rPr lang="en-US" altLang="zh-CN" b="1" dirty="0" err="1">
                <a:solidFill>
                  <a:srgbClr val="FF0000"/>
                </a:solidFill>
              </a:rPr>
              <a:t>Filesystem</a:t>
            </a:r>
            <a:r>
              <a:rPr lang="en-US" altLang="zh-CN" b="1" dirty="0">
                <a:solidFill>
                  <a:srgbClr val="FF0000"/>
                </a:solidFill>
              </a:rPr>
              <a:t> &amp; </a:t>
            </a:r>
            <a:r>
              <a:rPr lang="en-US" altLang="zh-CN" b="1" dirty="0" err="1">
                <a:solidFill>
                  <a:srgbClr val="FF0000"/>
                </a:solidFill>
              </a:rPr>
              <a:t>FileWriter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API  </a:t>
            </a: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chrome and opera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obly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en-US" altLang="zh-CN" b="1" dirty="0" smtClean="0">
                <a:solidFill>
                  <a:srgbClr val="FF0000"/>
                </a:solidFill>
              </a:rPr>
              <a:t>56%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Ø"/>
            </a:pPr>
            <a:r>
              <a:rPr lang="zh-CN" altLang="en-US" dirty="0" smtClean="0"/>
              <a:t>每个域名下的个数和大小有限制（仅供参考）</a:t>
            </a:r>
            <a:endParaRPr lang="en-US" altLang="zh-CN" dirty="0" smtClean="0"/>
          </a:p>
          <a:p>
            <a:pPr>
              <a:buFont typeface="Wingdings" charset="0"/>
              <a:buChar char="Ø"/>
            </a:pPr>
            <a:endParaRPr lang="en-US" altLang="zh-CN" dirty="0" smtClean="0"/>
          </a:p>
          <a:p>
            <a:pPr>
              <a:buFont typeface="Wingdings" charset="0"/>
              <a:buChar char="Ø"/>
            </a:pPr>
            <a:endParaRPr lang="en-US" altLang="zh-CN" dirty="0"/>
          </a:p>
          <a:p>
            <a:pPr>
              <a:buFont typeface="Wingdings" charset="0"/>
              <a:buChar char="Ø"/>
            </a:pPr>
            <a:endParaRPr lang="en-US" altLang="zh-CN" dirty="0" smtClean="0"/>
          </a:p>
          <a:p>
            <a:pPr>
              <a:buFont typeface="Wingdings" charset="0"/>
              <a:buChar char="Ø"/>
            </a:pPr>
            <a:endParaRPr lang="en-US" altLang="zh-CN" dirty="0"/>
          </a:p>
          <a:p>
            <a:pPr>
              <a:buFont typeface="Wingdings" charset="0"/>
              <a:buChar char="Ø"/>
            </a:pPr>
            <a:endParaRPr lang="en-US" altLang="zh-CN" dirty="0"/>
          </a:p>
          <a:p>
            <a:pPr>
              <a:buFont typeface="Wingdings" charset="0"/>
              <a:buChar char="Ø"/>
            </a:pPr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>
              <a:buFont typeface="Wingdings" charset="0"/>
              <a:buChar char="Ø"/>
            </a:pPr>
            <a:r>
              <a:rPr lang="zh-CN" altLang="en-US" dirty="0"/>
              <a:t>小</a:t>
            </a:r>
            <a:endParaRPr lang="en-US" altLang="zh-CN" dirty="0" smtClean="0"/>
          </a:p>
          <a:p>
            <a:pPr lvl="1">
              <a:buFont typeface="Wingdings" charset="0"/>
              <a:buChar char="Ø"/>
            </a:pPr>
            <a:r>
              <a:rPr lang="zh-CN" altLang="en-US" dirty="0" smtClean="0"/>
              <a:t>存储越多，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请求负担越大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589212" y="2488971"/>
          <a:ext cx="8915403" cy="1920240"/>
        </p:xfrm>
        <a:graphic>
          <a:graphicData uri="http://schemas.openxmlformats.org/drawingml/2006/table">
            <a:tbl>
              <a:tblPr/>
              <a:tblGrid>
                <a:gridCol w="1273629"/>
                <a:gridCol w="1273629"/>
                <a:gridCol w="1273629"/>
                <a:gridCol w="1273629"/>
                <a:gridCol w="1273629"/>
                <a:gridCol w="1273629"/>
                <a:gridCol w="1273629"/>
              </a:tblGrid>
              <a:tr h="64008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IE6.0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IE7.0/8.0/9.0+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Opera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Safari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Chrome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/>
                        <a:t>cookie</a:t>
                      </a:r>
                      <a:r>
                        <a:rPr lang="zh-CN" altLang="en-US" sz="1800" dirty="0"/>
                        <a:t>个数 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每个域为</a:t>
                      </a:r>
                      <a:r>
                        <a:rPr lang="en-US" altLang="zh-CN" sz="1800"/>
                        <a:t>20</a:t>
                      </a:r>
                      <a:r>
                        <a:rPr lang="zh-CN" altLang="en-US" sz="1800"/>
                        <a:t>个 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每个域为</a:t>
                      </a:r>
                      <a:r>
                        <a:rPr lang="en-US" altLang="zh-CN" sz="1800" dirty="0"/>
                        <a:t>50</a:t>
                      </a:r>
                      <a:r>
                        <a:rPr lang="zh-CN" altLang="en-US" sz="1800" dirty="0"/>
                        <a:t>个 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每个域为</a:t>
                      </a:r>
                      <a:r>
                        <a:rPr lang="en-US" altLang="zh-CN" sz="1800"/>
                        <a:t>30</a:t>
                      </a:r>
                      <a:r>
                        <a:rPr lang="zh-CN" altLang="en-US" sz="1800"/>
                        <a:t>个 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每个域为</a:t>
                      </a:r>
                      <a:r>
                        <a:rPr lang="en-US" altLang="zh-CN" sz="1800"/>
                        <a:t>50</a:t>
                      </a:r>
                      <a:r>
                        <a:rPr lang="zh-CN" altLang="en-US" sz="1800"/>
                        <a:t>个 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没有个数限制 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每个域为</a:t>
                      </a:r>
                      <a:r>
                        <a:rPr lang="en-US" altLang="zh-CN" sz="1800"/>
                        <a:t>53</a:t>
                      </a:r>
                      <a:r>
                        <a:rPr lang="zh-CN" altLang="en-US" sz="1800"/>
                        <a:t>个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cookie</a:t>
                      </a:r>
                      <a:r>
                        <a:rPr lang="zh-CN" altLang="en-US" sz="1800"/>
                        <a:t>大小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4095</a:t>
                      </a:r>
                      <a:r>
                        <a:rPr lang="zh-CN" altLang="en-US" sz="1800"/>
                        <a:t>个字节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4095</a:t>
                      </a:r>
                      <a:r>
                        <a:rPr lang="zh-CN" altLang="en-US" sz="1800"/>
                        <a:t>个字节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4096</a:t>
                      </a:r>
                      <a:r>
                        <a:rPr lang="zh-CN" altLang="en-US" sz="1800"/>
                        <a:t>个字节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4097</a:t>
                      </a:r>
                      <a:r>
                        <a:rPr lang="zh-CN" altLang="en-US" sz="1800" dirty="0"/>
                        <a:t>个字节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4097</a:t>
                      </a:r>
                      <a:r>
                        <a:rPr lang="zh-CN" altLang="en-US" sz="1800"/>
                        <a:t>个字节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4097</a:t>
                      </a:r>
                      <a:r>
                        <a:rPr lang="zh-CN" altLang="en-US" sz="1800" dirty="0"/>
                        <a:t>个字节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253299" y="46396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0953" y="-25257"/>
            <a:ext cx="4911047" cy="20445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localStorage</a:t>
            </a:r>
            <a:br>
              <a:rPr lang="en-US" altLang="zh-CN" dirty="0" smtClean="0"/>
            </a:br>
            <a:r>
              <a:rPr lang="en-US" altLang="zh-CN" dirty="0" err="1" smtClean="0"/>
              <a:t>sessionStorage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Ø"/>
            </a:pPr>
            <a:r>
              <a:rPr lang="zh-CN" altLang="en-US" dirty="0" smtClean="0"/>
              <a:t>仅供参考 ： （单位字符数）</a:t>
            </a:r>
            <a:endParaRPr lang="en-US" altLang="zh-CN" dirty="0" smtClean="0"/>
          </a:p>
          <a:p>
            <a:pPr>
              <a:buFont typeface="Wingdings" charset="0"/>
              <a:buChar char="Ø"/>
            </a:pPr>
            <a:r>
              <a:rPr lang="en-US" altLang="zh-CN" dirty="0" smtClean="0"/>
              <a:t>IE9 </a:t>
            </a:r>
            <a:r>
              <a:rPr lang="en-US" altLang="zh-CN" dirty="0"/>
              <a:t>&gt; 4999995 + 5 = </a:t>
            </a:r>
            <a:r>
              <a:rPr lang="en-US" altLang="zh-CN" dirty="0" smtClean="0"/>
              <a:t>5000 000 </a:t>
            </a:r>
            <a:endParaRPr lang="en-US" altLang="zh-CN" dirty="0" smtClean="0"/>
          </a:p>
          <a:p>
            <a:pPr>
              <a:buFont typeface="Wingdings" charset="0"/>
              <a:buChar char="Ø"/>
            </a:pPr>
            <a:r>
              <a:rPr lang="en-US" altLang="zh-CN" dirty="0" err="1" smtClean="0"/>
              <a:t>firefox</a:t>
            </a:r>
            <a:r>
              <a:rPr lang="en-US" altLang="zh-CN" dirty="0" smtClean="0"/>
              <a:t> </a:t>
            </a:r>
            <a:r>
              <a:rPr lang="en-US" altLang="zh-CN" dirty="0"/>
              <a:t>22.0 &gt; 5242875 + 5 = </a:t>
            </a:r>
            <a:r>
              <a:rPr lang="en-US" altLang="zh-CN" dirty="0" smtClean="0"/>
              <a:t>5242 880</a:t>
            </a:r>
            <a:endParaRPr lang="en-US" altLang="zh-CN" dirty="0"/>
          </a:p>
          <a:p>
            <a:pPr>
              <a:buFont typeface="Wingdings" charset="0"/>
              <a:buChar char="Ø"/>
            </a:pPr>
            <a:r>
              <a:rPr lang="en-US" altLang="zh-CN" dirty="0"/>
              <a:t>chrome  28.0  &gt; 2621435 + 5 = </a:t>
            </a:r>
            <a:r>
              <a:rPr lang="en-US" altLang="zh-CN" dirty="0" smtClean="0"/>
              <a:t>262 1440</a:t>
            </a:r>
            <a:endParaRPr lang="en-US" altLang="zh-CN" dirty="0"/>
          </a:p>
          <a:p>
            <a:pPr>
              <a:buFont typeface="Wingdings" charset="0"/>
              <a:buChar char="Ø"/>
            </a:pPr>
            <a:r>
              <a:rPr lang="en-US" altLang="zh-CN" dirty="0"/>
              <a:t>safari  5.1   &gt; 2621435 + 5 = </a:t>
            </a:r>
            <a:r>
              <a:rPr lang="en-US" altLang="zh-CN" dirty="0" smtClean="0"/>
              <a:t>2621 440</a:t>
            </a:r>
            <a:endParaRPr lang="en-US" altLang="zh-CN" dirty="0"/>
          </a:p>
          <a:p>
            <a:pPr>
              <a:buFont typeface="Wingdings" charset="0"/>
              <a:buChar char="Ø"/>
            </a:pPr>
            <a:r>
              <a:rPr lang="en-US" altLang="zh-CN" dirty="0"/>
              <a:t>opera   12.15 &gt; 5M </a:t>
            </a:r>
            <a:r>
              <a:rPr lang="zh-CN" altLang="en-US" dirty="0"/>
              <a:t>（超出则会弹出允许请求更多空间的对话框）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4393" y="0"/>
            <a:ext cx="4987608" cy="3226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worker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293962"/>
            <a:ext cx="8915400" cy="4617260"/>
          </a:xfrm>
        </p:spPr>
        <p:txBody>
          <a:bodyPr/>
          <a:lstStyle/>
          <a:p>
            <a:r>
              <a:rPr lang="zh-CN" altLang="en-US" dirty="0" smtClean="0"/>
              <a:t>定额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缓存的是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支持程度相对低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对缓存可操作性低</a:t>
            </a: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720047" y="1667774"/>
          <a:ext cx="8153400" cy="2125980"/>
        </p:xfrm>
        <a:graphic>
          <a:graphicData uri="http://schemas.openxmlformats.org/drawingml/2006/table">
            <a:tbl>
              <a:tblPr/>
              <a:tblGrid>
                <a:gridCol w="3999930"/>
                <a:gridCol w="4153470"/>
              </a:tblGrid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b="0" i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浏览器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b="0" i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限制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212121"/>
                          </a:solidFill>
                          <a:effectLst/>
                        </a:rPr>
                        <a:t>Chrome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212121"/>
                          </a:solidFill>
                          <a:effectLst/>
                        </a:rPr>
                        <a:t>可用空间 </a:t>
                      </a:r>
                      <a:r>
                        <a:rPr lang="en-US" altLang="zh-CN" dirty="0">
                          <a:solidFill>
                            <a:srgbClr val="212121"/>
                          </a:solidFill>
                          <a:effectLst/>
                        </a:rPr>
                        <a:t>&lt;6%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Firebox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212121"/>
                          </a:solidFill>
                          <a:effectLst/>
                        </a:rPr>
                        <a:t>可用空间 </a:t>
                      </a:r>
                      <a:r>
                        <a:rPr lang="en-US" altLang="zh-CN" dirty="0">
                          <a:solidFill>
                            <a:srgbClr val="212121"/>
                          </a:solidFill>
                          <a:effectLst/>
                        </a:rPr>
                        <a:t>&lt;10%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Safari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&lt;50MB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IE10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12121"/>
                          </a:solidFill>
                          <a:effectLst/>
                        </a:rPr>
                        <a:t>&lt;250MB</a:t>
                      </a:r>
                    </a:p>
                  </a:txBody>
                  <a:tcPr marL="76200" marR="76200" marT="66675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8909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</a:rPr>
              <a:t>Filesystem</a:t>
            </a:r>
            <a:r>
              <a:rPr lang="en-US" altLang="zh-CN" dirty="0">
                <a:solidFill>
                  <a:schemeClr val="tx1"/>
                </a:solidFill>
              </a:rPr>
              <a:t> &amp; </a:t>
            </a:r>
            <a:r>
              <a:rPr lang="en-US" altLang="zh-CN" dirty="0" err="1">
                <a:solidFill>
                  <a:schemeClr val="tx1"/>
                </a:solidFill>
              </a:rPr>
              <a:t>FileWriter</a:t>
            </a:r>
            <a:r>
              <a:rPr lang="en-US" altLang="zh-CN" dirty="0">
                <a:solidFill>
                  <a:schemeClr val="tx1"/>
                </a:solidFill>
              </a:rPr>
              <a:t> API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58929"/>
            <a:ext cx="8915400" cy="5024063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buFont typeface="Wingdings" charset="0"/>
              <a:buChar char="Ø"/>
            </a:pPr>
            <a:endParaRPr lang="en-US" altLang="zh-CN" dirty="0"/>
          </a:p>
          <a:p>
            <a:pPr>
              <a:buFont typeface="Wingdings" charset="0"/>
              <a:buChar char="Ø"/>
            </a:pPr>
            <a:r>
              <a:rPr lang="zh-CN" altLang="en-US" dirty="0" smtClean="0"/>
              <a:t>仅仅有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opera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>
              <a:buFont typeface="Wingdings" charset="0"/>
              <a:buChar char="Ø"/>
            </a:pPr>
            <a:r>
              <a:rPr lang="zh-CN" altLang="en-US" dirty="0" smtClean="0"/>
              <a:t>异步回调陷阱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2378" y="1458930"/>
            <a:ext cx="7023189" cy="3990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indexedDB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Ø"/>
            </a:pPr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>
              <a:buFont typeface="Wingdings" charset="0"/>
              <a:buChar char="Ø"/>
            </a:pPr>
            <a:r>
              <a:rPr lang="zh-CN" altLang="en-US" dirty="0"/>
              <a:t>支持度相对高</a:t>
            </a:r>
            <a:endParaRPr lang="en-US" altLang="zh-CN" dirty="0"/>
          </a:p>
          <a:p>
            <a:pPr lvl="1">
              <a:buFont typeface="Wingdings" charset="0"/>
              <a:buChar char="Ø"/>
            </a:pPr>
            <a:r>
              <a:rPr lang="zh-CN" altLang="en-US" dirty="0"/>
              <a:t>定额大</a:t>
            </a:r>
            <a:endParaRPr lang="en-US" altLang="zh-CN" dirty="0"/>
          </a:p>
          <a:p>
            <a:pPr lvl="1">
              <a:buFont typeface="Wingdings" charset="0"/>
              <a:buChar char="Ø"/>
            </a:pPr>
            <a:r>
              <a:rPr lang="zh-CN" altLang="en-US" dirty="0"/>
              <a:t>支持</a:t>
            </a:r>
            <a:r>
              <a:rPr lang="en-US" altLang="zh-CN" dirty="0"/>
              <a:t>JSON</a:t>
            </a:r>
            <a:r>
              <a:rPr lang="zh-CN" altLang="en-US" dirty="0"/>
              <a:t>和</a:t>
            </a:r>
            <a:r>
              <a:rPr lang="en-US" altLang="zh-CN" dirty="0"/>
              <a:t>Blob</a:t>
            </a:r>
            <a:r>
              <a:rPr lang="zh-CN" altLang="en-US" dirty="0"/>
              <a:t>存储</a:t>
            </a:r>
            <a:endParaRPr lang="en-US" altLang="zh-CN" dirty="0"/>
          </a:p>
          <a:p>
            <a:pPr lvl="1">
              <a:buFont typeface="Wingdings" charset="0"/>
              <a:buChar char="Ø"/>
            </a:pPr>
            <a:r>
              <a:rPr lang="zh-CN" altLang="en-US" dirty="0"/>
              <a:t>可操作性高</a:t>
            </a:r>
            <a:endParaRPr lang="en-US" altLang="zh-CN" dirty="0"/>
          </a:p>
          <a:p>
            <a:pPr lvl="1">
              <a:buFont typeface="Wingdings" charset="0"/>
              <a:buChar char="Ø"/>
            </a:pPr>
            <a:r>
              <a:rPr lang="zh-CN" altLang="en-US" dirty="0"/>
              <a:t>大量数据有</a:t>
            </a:r>
            <a:r>
              <a:rPr lang="zh-CN" altLang="en-US" dirty="0" smtClean="0"/>
              <a:t>游标</a:t>
            </a:r>
            <a:endParaRPr lang="en-US" altLang="zh-CN" dirty="0" smtClean="0"/>
          </a:p>
          <a:p>
            <a:pPr lvl="1">
              <a:buFont typeface="Wingdings" charset="0"/>
              <a:buChar char="Ø"/>
            </a:pPr>
            <a:r>
              <a:rPr lang="zh-CN" altLang="en-US" dirty="0" smtClean="0"/>
              <a:t>高性能  （最新</a:t>
            </a:r>
            <a:r>
              <a:rPr lang="en-US" altLang="zh-CN" dirty="0" err="1" smtClean="0"/>
              <a:t>firefox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20</a:t>
            </a:r>
            <a:r>
              <a:rPr lang="zh-CN" altLang="en-US" dirty="0" smtClean="0"/>
              <a:t>多</a:t>
            </a:r>
            <a:r>
              <a:rPr lang="en-US" altLang="zh-CN" dirty="0" smtClean="0"/>
              <a:t>M/S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charset="0"/>
              <a:buChar char="Ø"/>
            </a:pPr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>
              <a:buFont typeface="Wingdings" charset="0"/>
              <a:buChar char="Ø"/>
            </a:pPr>
            <a:r>
              <a:rPr lang="zh-CN" altLang="en-US" dirty="0" smtClean="0"/>
              <a:t>查询功能相对弱</a:t>
            </a:r>
            <a:endParaRPr lang="en-US" altLang="zh-CN" dirty="0" smtClean="0"/>
          </a:p>
          <a:p>
            <a:pPr lvl="1">
              <a:buFont typeface="Wingdings" charset="0"/>
              <a:buChar char="Ø"/>
            </a:pPr>
            <a:r>
              <a:rPr lang="zh-CN" altLang="en-US" dirty="0"/>
              <a:t>升级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0160"/>
          </a:xfrm>
        </p:spPr>
        <p:txBody>
          <a:bodyPr/>
          <a:lstStyle/>
          <a:p>
            <a:r>
              <a:rPr lang="en-US" altLang="zh-CN" dirty="0" err="1" smtClean="0"/>
              <a:t>FileSystem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1" y="1428108"/>
            <a:ext cx="9133601" cy="4483114"/>
          </a:xfrm>
        </p:spPr>
        <p:txBody>
          <a:bodyPr/>
          <a:lstStyle/>
          <a:p>
            <a:pPr>
              <a:buFont typeface="Wingdings" charset="0"/>
              <a:buChar char="Ø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promise </a:t>
            </a:r>
            <a:r>
              <a:rPr lang="zh-CN" altLang="en-US" dirty="0" smtClean="0"/>
              <a:t>，遍历深层次的回调，兼容性</a:t>
            </a:r>
            <a:r>
              <a:rPr lang="en-US" altLang="zh-CN" dirty="0" smtClean="0"/>
              <a:t>88%</a:t>
            </a:r>
            <a:r>
              <a:rPr lang="zh-CN" altLang="en-US" dirty="0" smtClean="0"/>
              <a:t>，其余可以引入</a:t>
            </a:r>
            <a:r>
              <a:rPr lang="en-US" altLang="zh-CN" dirty="0" smtClean="0"/>
              <a:t>es6-promise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promise</a:t>
            </a:r>
            <a:endParaRPr lang="en-US" altLang="zh-CN" dirty="0" smtClean="0"/>
          </a:p>
          <a:p>
            <a:pPr>
              <a:buFont typeface="Wingdings" charset="0"/>
              <a:buChar char="Ø"/>
            </a:pPr>
            <a:r>
              <a:rPr lang="zh-CN" altLang="en-US" dirty="0" smtClean="0"/>
              <a:t>基于</a:t>
            </a:r>
            <a:r>
              <a:rPr lang="en-US" altLang="zh-CN" dirty="0" err="1" smtClean="0"/>
              <a:t>indexedDB</a:t>
            </a:r>
            <a:r>
              <a:rPr lang="en-US" altLang="zh-CN" dirty="0" smtClean="0"/>
              <a:t>, </a:t>
            </a:r>
            <a:r>
              <a:rPr lang="zh-CN" altLang="en-US" dirty="0" smtClean="0"/>
              <a:t>支持度高</a:t>
            </a:r>
            <a:r>
              <a:rPr lang="en-US" altLang="zh-CN" dirty="0" smtClean="0"/>
              <a:t>93%</a:t>
            </a:r>
            <a:r>
              <a:rPr lang="zh-CN" altLang="en-US" dirty="0" smtClean="0"/>
              <a:t>，除了</a:t>
            </a:r>
            <a:r>
              <a:rPr lang="en-US" altLang="zh-CN" dirty="0" smtClean="0"/>
              <a:t>opera mini</a:t>
            </a:r>
            <a:r>
              <a:rPr lang="zh-CN" altLang="en-US" dirty="0" smtClean="0"/>
              <a:t>，主流均已经很好的支持</a:t>
            </a:r>
            <a:endParaRPr lang="en-US" altLang="zh-CN" dirty="0" smtClean="0"/>
          </a:p>
          <a:p>
            <a:pPr>
              <a:buFont typeface="Wingdings" charset="0"/>
              <a:buChar char="Ø"/>
            </a:pPr>
            <a:r>
              <a:rPr lang="zh-CN" altLang="en-US" dirty="0"/>
              <a:t>大</a:t>
            </a:r>
            <a:r>
              <a:rPr lang="zh-CN" altLang="en-US" dirty="0" smtClean="0"/>
              <a:t>容量</a:t>
            </a:r>
            <a:endParaRPr lang="en-US" altLang="zh-CN" dirty="0" smtClean="0"/>
          </a:p>
          <a:p>
            <a:pPr>
              <a:buFont typeface="Wingdings" charset="0"/>
              <a:buChar char="Ø"/>
            </a:pPr>
            <a:r>
              <a:rPr lang="zh-CN" altLang="en-US" dirty="0" smtClean="0"/>
              <a:t>高效，</a:t>
            </a:r>
            <a:r>
              <a:rPr lang="en-US" altLang="zh-CN" dirty="0" smtClean="0"/>
              <a:t>20</a:t>
            </a:r>
            <a:r>
              <a:rPr lang="zh-CN" altLang="en-US" dirty="0" smtClean="0"/>
              <a:t>多</a:t>
            </a:r>
            <a:r>
              <a:rPr lang="en-US" altLang="zh-CN" dirty="0" smtClean="0"/>
              <a:t>M/S</a:t>
            </a:r>
            <a:r>
              <a:rPr lang="zh-CN" altLang="en-US" dirty="0" smtClean="0"/>
              <a:t>的写入速度（最新</a:t>
            </a:r>
            <a:r>
              <a:rPr lang="en-US" altLang="zh-CN" dirty="0" err="1" smtClean="0"/>
              <a:t>firefox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测试）</a:t>
            </a:r>
            <a:endParaRPr lang="en-US" altLang="zh-CN" dirty="0" smtClean="0"/>
          </a:p>
          <a:p>
            <a:pPr>
              <a:buFont typeface="Wingdings" charset="0"/>
              <a:buChar char="Ø"/>
            </a:pPr>
            <a:r>
              <a:rPr lang="zh-CN" altLang="en-US" dirty="0" smtClean="0"/>
              <a:t>小巧，（注释</a:t>
            </a:r>
            <a:r>
              <a:rPr lang="en-US" altLang="zh-CN" dirty="0" smtClean="0"/>
              <a:t>+</a:t>
            </a:r>
            <a:r>
              <a:rPr lang="zh-CN" altLang="en-US" dirty="0"/>
              <a:t>代码</a:t>
            </a:r>
            <a:r>
              <a:rPr lang="zh-CN" altLang="en-US" dirty="0" smtClean="0"/>
              <a:t>）不到</a:t>
            </a:r>
            <a:r>
              <a:rPr lang="en-US" altLang="zh-CN" dirty="0" smtClean="0"/>
              <a:t>600</a:t>
            </a:r>
            <a:r>
              <a:rPr lang="zh-CN" altLang="en-US" dirty="0" smtClean="0"/>
              <a:t>行代码，不压缩</a:t>
            </a:r>
            <a:r>
              <a:rPr lang="en-US" altLang="zh-CN" dirty="0" smtClean="0"/>
              <a:t>21KB,</a:t>
            </a:r>
            <a:r>
              <a:rPr lang="zh-CN" altLang="en-US" dirty="0" smtClean="0"/>
              <a:t>压缩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，美美哒</a:t>
            </a:r>
            <a:endParaRPr lang="en-US" altLang="zh-CN" dirty="0" smtClean="0"/>
          </a:p>
          <a:p>
            <a:pPr>
              <a:buFont typeface="Wingdings" charset="0"/>
              <a:buChar char="Ø"/>
            </a:pPr>
            <a:r>
              <a:rPr lang="zh-CN" altLang="en-US" dirty="0" smtClean="0"/>
              <a:t>内置便捷的文件读取，</a:t>
            </a:r>
            <a:r>
              <a:rPr lang="en-US" altLang="zh-CN" dirty="0"/>
              <a:t> </a:t>
            </a:r>
            <a:r>
              <a:rPr lang="en-US" altLang="zh-CN" dirty="0" err="1" smtClean="0"/>
              <a:t>readAsArrayBuffer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 smtClean="0"/>
              <a:t>readAsBinaryString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 smtClean="0"/>
              <a:t>readAsDataURL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readAsText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3697" y="624110"/>
            <a:ext cx="9800916" cy="528302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hlinkClick r:id="rId1"/>
              </a:rPr>
              <a:t>Demo</a:t>
            </a:r>
            <a:r>
              <a:rPr lang="en-US" altLang="zh-CN" sz="2800" dirty="0"/>
              <a:t> https://github.com/xiangwenhu/FileSystem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486" y="1264555"/>
            <a:ext cx="4473895" cy="28674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418" y="1264555"/>
            <a:ext cx="3406356" cy="2694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696" y="4244196"/>
            <a:ext cx="4939722" cy="25275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547" y="4132053"/>
            <a:ext cx="3666227" cy="2639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2522</Words>
  <Application>Kingsoft Office WPP</Application>
  <PresentationFormat>宽屏</PresentationFormat>
  <Paragraphs>269</Paragraphs>
  <Slides>18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丝状</vt:lpstr>
      <vt:lpstr>浏览器大型文件存储</vt:lpstr>
      <vt:lpstr>缓存种类</vt:lpstr>
      <vt:lpstr>cookie</vt:lpstr>
      <vt:lpstr>localStorage sessionStorage</vt:lpstr>
      <vt:lpstr>service worker</vt:lpstr>
      <vt:lpstr>Filesystem &amp; FileWriter API</vt:lpstr>
      <vt:lpstr>indexedDB</vt:lpstr>
      <vt:lpstr>FileSystem</vt:lpstr>
      <vt:lpstr>Demo https://github.com/xiangwenhu/FileSystem</vt:lpstr>
      <vt:lpstr>怎么使用</vt:lpstr>
      <vt:lpstr>怎么查看原始数据</vt:lpstr>
      <vt:lpstr>FileSystem.js</vt:lpstr>
      <vt:lpstr>Enry</vt:lpstr>
      <vt:lpstr>FileEntry</vt:lpstr>
      <vt:lpstr>DirectoryEntry</vt:lpstr>
      <vt:lpstr>实际应用</vt:lpstr>
      <vt:lpstr>问题</vt:lpstr>
      <vt:lpstr>参考引用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浏览器文件系统</dc:title>
  <dc:creator>胡祥文</dc:creator>
  <cp:lastModifiedBy>huxw</cp:lastModifiedBy>
  <cp:revision>117</cp:revision>
  <dcterms:created xsi:type="dcterms:W3CDTF">2017-07-30T13:42:00Z</dcterms:created>
  <dcterms:modified xsi:type="dcterms:W3CDTF">2018-12-26T04:36:07Z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