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60" r:id="rId2"/>
    <p:sldId id="261" r:id="rId3"/>
    <p:sldId id="283" r:id="rId4"/>
    <p:sldId id="284" r:id="rId5"/>
    <p:sldId id="259" r:id="rId6"/>
    <p:sldId id="262" r:id="rId7"/>
    <p:sldId id="267" r:id="rId8"/>
    <p:sldId id="277" r:id="rId9"/>
    <p:sldId id="275" r:id="rId10"/>
    <p:sldId id="276" r:id="rId11"/>
    <p:sldId id="280" r:id="rId12"/>
    <p:sldId id="266" r:id="rId13"/>
    <p:sldId id="270" r:id="rId14"/>
    <p:sldId id="278" r:id="rId15"/>
    <p:sldId id="282" r:id="rId16"/>
    <p:sldId id="256" r:id="rId17"/>
    <p:sldId id="274" r:id="rId18"/>
    <p:sldId id="272" r:id="rId19"/>
    <p:sldId id="273" r:id="rId20"/>
    <p:sldId id="27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3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5180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49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36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799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F88261-EEAE-43E1-A79F-8B877133CAB3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B824553-E168-4710-894B-EC589207D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300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4F9F-39C9-4997-8DB7-85C97D79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66" y="2484242"/>
            <a:ext cx="9688818" cy="1841736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Craft Beer 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6A52D-1527-44C2-9D0F-13170445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0" y="27903"/>
            <a:ext cx="4249915" cy="258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6D029-987D-4527-A961-BA62E100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0" y="4196816"/>
            <a:ext cx="4249915" cy="263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3CD75-92A2-4522-8B23-1A4D15604479}"/>
              </a:ext>
            </a:extLst>
          </p:cNvPr>
          <p:cNvSpPr txBox="1"/>
          <p:nvPr/>
        </p:nvSpPr>
        <p:spPr>
          <a:xfrm>
            <a:off x="8271164" y="4461162"/>
            <a:ext cx="3158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Limin Zheng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Eliasen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E3B1F-E63A-4BC7-B610-FD1901DC4C79}"/>
              </a:ext>
            </a:extLst>
          </p:cNvPr>
          <p:cNvSpPr/>
          <p:nvPr/>
        </p:nvSpPr>
        <p:spPr>
          <a:xfrm>
            <a:off x="5112327" y="5993368"/>
            <a:ext cx="7033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https://www.youtube.com/watch?v=a-df27UrlJ0</a:t>
            </a:r>
          </a:p>
        </p:txBody>
      </p:sp>
    </p:spTree>
    <p:extLst>
      <p:ext uri="{BB962C8B-B14F-4D97-AF65-F5344CB8AC3E}">
        <p14:creationId xmlns:p14="http://schemas.microsoft.com/office/powerpoint/2010/main" val="208476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93C83C-9DB3-4B3D-8A98-1F31E748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71" y="1474182"/>
            <a:ext cx="8441155" cy="5193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9F655F-E6D1-49BC-8979-48570E25ABFF}"/>
              </a:ext>
            </a:extLst>
          </p:cNvPr>
          <p:cNvSpPr txBox="1"/>
          <p:nvPr/>
        </p:nvSpPr>
        <p:spPr>
          <a:xfrm>
            <a:off x="926433" y="45801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Relationship 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Breweries Per Capita (100,000 adult 21+) 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Gallons Per Adult in Each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0E374B-3817-479F-B03F-069C775A8D8D}"/>
              </a:ext>
            </a:extLst>
          </p:cNvPr>
          <p:cNvSpPr/>
          <p:nvPr/>
        </p:nvSpPr>
        <p:spPr>
          <a:xfrm>
            <a:off x="9628908" y="3653960"/>
            <a:ext cx="1315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0.750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AED5CE-C347-49A5-A688-37DB1A69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906" y="4040071"/>
            <a:ext cx="225734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 = 2.416e-10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19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5E617-7CF9-432C-961A-A442FC0B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2" y="1444464"/>
            <a:ext cx="5760463" cy="3604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4B9E4-6C2D-41CD-9ABD-280F6368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47" y="1444464"/>
            <a:ext cx="5858271" cy="3604452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1650BBA-61FC-46E2-B690-D2F072B968EA}"/>
              </a:ext>
            </a:extLst>
          </p:cNvPr>
          <p:cNvSpPr/>
          <p:nvPr/>
        </p:nvSpPr>
        <p:spPr>
          <a:xfrm>
            <a:off x="10323099" y="3400928"/>
            <a:ext cx="409069" cy="38501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FEFEE47-EA71-4656-8D31-33D55912E04E}"/>
              </a:ext>
            </a:extLst>
          </p:cNvPr>
          <p:cNvSpPr/>
          <p:nvPr/>
        </p:nvSpPr>
        <p:spPr>
          <a:xfrm>
            <a:off x="3370302" y="2430381"/>
            <a:ext cx="409069" cy="38501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4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56CACA-C92C-46BA-999A-8647643BB546}"/>
              </a:ext>
            </a:extLst>
          </p:cNvPr>
          <p:cNvSpPr txBox="1"/>
          <p:nvPr/>
        </p:nvSpPr>
        <p:spPr>
          <a:xfrm>
            <a:off x="720436" y="41546"/>
            <a:ext cx="1088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Median ABV and Median IBU by State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600EA-D1FA-4923-AF6D-74E4F9A6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85" y="872543"/>
            <a:ext cx="9891428" cy="58860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06B814-1182-4D5A-96CA-D0B8ECD7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29" y="872543"/>
            <a:ext cx="9585470" cy="59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56CACA-C92C-46BA-999A-8647643BB546}"/>
              </a:ext>
            </a:extLst>
          </p:cNvPr>
          <p:cNvSpPr txBox="1"/>
          <p:nvPr/>
        </p:nvSpPr>
        <p:spPr>
          <a:xfrm>
            <a:off x="720436" y="150730"/>
            <a:ext cx="1088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Relationship between ABV and IBU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BA4C6-523D-4997-8DA9-573992EE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55" y="1354056"/>
            <a:ext cx="6934200" cy="4105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427D1C-516C-4C21-A706-25E4FCBADCE7}"/>
              </a:ext>
            </a:extLst>
          </p:cNvPr>
          <p:cNvSpPr txBox="1"/>
          <p:nvPr/>
        </p:nvSpPr>
        <p:spPr>
          <a:xfrm>
            <a:off x="6853447" y="298857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B0EF3-619E-4CAE-B606-4042B2C8870F}"/>
              </a:ext>
            </a:extLst>
          </p:cNvPr>
          <p:cNvSpPr txBox="1"/>
          <p:nvPr/>
        </p:nvSpPr>
        <p:spPr>
          <a:xfrm>
            <a:off x="4531055" y="2052205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0CCA3-C13F-49DA-A495-C8FCAD5D9A03}"/>
              </a:ext>
            </a:extLst>
          </p:cNvPr>
          <p:cNvSpPr/>
          <p:nvPr/>
        </p:nvSpPr>
        <p:spPr>
          <a:xfrm>
            <a:off x="5178647" y="4271728"/>
            <a:ext cx="1222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Cor: 0.671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424833-3883-4AFC-B1B5-7EA3FCD9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349" y="1815721"/>
            <a:ext cx="4049249" cy="60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5CE466-072F-49B0-B7D5-345F3D7200B8}"/>
              </a:ext>
            </a:extLst>
          </p:cNvPr>
          <p:cNvSpPr/>
          <p:nvPr/>
        </p:nvSpPr>
        <p:spPr>
          <a:xfrm>
            <a:off x="8065843" y="1354056"/>
            <a:ext cx="3544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stats for ABV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EBD6E-7C90-4126-B1B3-59FA5302FC7F}"/>
              </a:ext>
            </a:extLst>
          </p:cNvPr>
          <p:cNvSpPr/>
          <p:nvPr/>
        </p:nvSpPr>
        <p:spPr>
          <a:xfrm>
            <a:off x="8122707" y="3239724"/>
            <a:ext cx="3544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stats for IBU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34D8E4-48AB-4F46-A669-C4E307E25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349" y="3680012"/>
            <a:ext cx="4049249" cy="6276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39221C-4B9F-4409-9D47-1557A7171F5F}"/>
              </a:ext>
            </a:extLst>
          </p:cNvPr>
          <p:cNvSpPr/>
          <p:nvPr/>
        </p:nvSpPr>
        <p:spPr>
          <a:xfrm>
            <a:off x="5189341" y="456052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2.2e-16</a:t>
            </a:r>
          </a:p>
        </p:txBody>
      </p:sp>
    </p:spTree>
    <p:extLst>
      <p:ext uri="{BB962C8B-B14F-4D97-AF65-F5344CB8AC3E}">
        <p14:creationId xmlns:p14="http://schemas.microsoft.com/office/powerpoint/2010/main" val="12225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F2C200-9605-41FC-9338-E2447156C330}"/>
              </a:ext>
            </a:extLst>
          </p:cNvPr>
          <p:cNvSpPr txBox="1"/>
          <p:nvPr/>
        </p:nvSpPr>
        <p:spPr>
          <a:xfrm>
            <a:off x="720436" y="6346"/>
            <a:ext cx="1088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Craft Beer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6B670A-31C6-45B3-9A7B-13B47927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967" y="652677"/>
            <a:ext cx="3921996" cy="59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32567-ABBC-4E40-8BDB-314927FBEF3B}"/>
              </a:ext>
            </a:extLst>
          </p:cNvPr>
          <p:cNvSpPr txBox="1"/>
          <p:nvPr/>
        </p:nvSpPr>
        <p:spPr>
          <a:xfrm>
            <a:off x="1172817" y="150730"/>
            <a:ext cx="10437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Conclusions and Suggestions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7EA6D-0D2F-4D01-9617-420E4471C3A2}"/>
              </a:ext>
            </a:extLst>
          </p:cNvPr>
          <p:cNvSpPr/>
          <p:nvPr/>
        </p:nvSpPr>
        <p:spPr>
          <a:xfrm>
            <a:off x="1257301" y="1292087"/>
            <a:ext cx="935769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between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 million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breweries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between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breweries per capita (100,000 adult 21+)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Gallons Per Adult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state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between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IPA is the most popular beer 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analysis on specific state, like PA.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analysis between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 of beers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6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23D003-B1EA-404B-8F07-857E4518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0" y="27903"/>
            <a:ext cx="4249915" cy="258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E6F2F-12D9-4828-A9A1-0F2A087E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0" y="4196816"/>
            <a:ext cx="4249915" cy="26332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71E039-8F72-4A82-A84B-1E3DD3BE5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180" y="2484241"/>
            <a:ext cx="8718699" cy="1992065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75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5459EE-57FA-44DC-A6CB-1061C6395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504" y="5134211"/>
            <a:ext cx="1743075" cy="188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C3A652-BF79-4F6C-9BF8-1512ACFD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54" y="1076822"/>
            <a:ext cx="1522508" cy="4844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A3552-4879-4662-BF0B-B5ADF196A644}"/>
              </a:ext>
            </a:extLst>
          </p:cNvPr>
          <p:cNvSpPr txBox="1"/>
          <p:nvPr/>
        </p:nvSpPr>
        <p:spPr>
          <a:xfrm>
            <a:off x="720436" y="150730"/>
            <a:ext cx="10889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310B5-714C-4623-B496-28967B0D5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920" y="1133948"/>
            <a:ext cx="1476375" cy="3629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1A8E8-DFA5-455E-950A-9DED0918E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253" y="1133948"/>
            <a:ext cx="1362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BC9C-A47F-40FF-B8F1-74DA8B83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04" y="247"/>
            <a:ext cx="10542896" cy="1529542"/>
          </a:xfrm>
        </p:spPr>
        <p:txBody>
          <a:bodyPr>
            <a:normAutofit fontScale="90000"/>
          </a:bodyPr>
          <a:lstStyle/>
          <a:p>
            <a:r>
              <a:rPr lang="en-US" sz="5400" cap="none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Breweries Per Capita by State</a:t>
            </a:r>
            <a:br>
              <a:rPr lang="en-US" sz="5400" cap="none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cap="none" spc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(100,000 adult 21+)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3E63A-0B18-4EEC-B83C-563EAE46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60" y="1382994"/>
            <a:ext cx="6426389" cy="5347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D1362-819D-46B2-92D5-5D3120A2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23" y="1382437"/>
            <a:ext cx="1510156" cy="432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20FC3-312F-45F6-92EB-9AE631054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483" y="1382437"/>
            <a:ext cx="1446413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9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F2FD9A-FC40-485E-8921-AAF33DBA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1100955"/>
            <a:ext cx="7130956" cy="56565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85C376-2BE8-4E72-A4B5-D1201EE1B332}"/>
              </a:ext>
            </a:extLst>
          </p:cNvPr>
          <p:cNvSpPr/>
          <p:nvPr/>
        </p:nvSpPr>
        <p:spPr>
          <a:xfrm>
            <a:off x="1078173" y="269958"/>
            <a:ext cx="103518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Gallons Per Adult by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D0371-0FAA-4B9F-8F9E-B09D809D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157" y="875613"/>
            <a:ext cx="2114815" cy="54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2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805710-F8AE-4EE6-B85F-C4B6C200B4E6}"/>
              </a:ext>
            </a:extLst>
          </p:cNvPr>
          <p:cNvSpPr txBox="1"/>
          <p:nvPr/>
        </p:nvSpPr>
        <p:spPr>
          <a:xfrm>
            <a:off x="1229419" y="381000"/>
            <a:ext cx="7507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Available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9ACC4-96E5-4129-8CCA-04C9E7F7514A}"/>
              </a:ext>
            </a:extLst>
          </p:cNvPr>
          <p:cNvSpPr txBox="1"/>
          <p:nvPr/>
        </p:nvSpPr>
        <p:spPr>
          <a:xfrm>
            <a:off x="858638" y="1473517"/>
            <a:ext cx="554199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 Beers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Name of the beer.</a:t>
            </a:r>
          </a:p>
          <a:p>
            <a:pPr marL="27432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Beer_ID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of the beer.</a:t>
            </a:r>
          </a:p>
          <a:p>
            <a:pPr marL="274320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ABV: Alcohol by volume of the beer.</a:t>
            </a:r>
          </a:p>
          <a:p>
            <a:pPr marL="274320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IBU: International Bitterness Units of the beer.</a:t>
            </a:r>
          </a:p>
          <a:p>
            <a:pPr marL="274320"/>
            <a:r>
              <a:rPr lang="en-US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Brewery_ID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Brewery id associated with the beer.</a:t>
            </a:r>
          </a:p>
          <a:p>
            <a:pPr marL="274320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Style: Style of the beer.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Ounces: Ounces of beer.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Breweries</a:t>
            </a:r>
          </a:p>
          <a:p>
            <a:pPr marL="27432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Brew_ID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of the brewery.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Name of the brewery.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City: City where the brewery is located.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 U.S. State where the brewery is located.</a:t>
            </a:r>
          </a:p>
        </p:txBody>
      </p:sp>
    </p:spTree>
    <p:extLst>
      <p:ext uri="{BB962C8B-B14F-4D97-AF65-F5344CB8AC3E}">
        <p14:creationId xmlns:p14="http://schemas.microsoft.com/office/powerpoint/2010/main" val="1859198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25BB9-2866-4EEA-AEC0-4D14656F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6" y="1298773"/>
            <a:ext cx="5752686" cy="478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A28DEB-49CE-400B-AACC-93632BACF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8773"/>
            <a:ext cx="5936513" cy="47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7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AEF1E2-507B-4E4D-B03C-43CC231B86B4}"/>
              </a:ext>
            </a:extLst>
          </p:cNvPr>
          <p:cNvSpPr txBox="1"/>
          <p:nvPr/>
        </p:nvSpPr>
        <p:spPr>
          <a:xfrm>
            <a:off x="1161764" y="67100"/>
            <a:ext cx="1052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Showcase of Datasets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0A6132-C02D-43DF-892A-8C5297EA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30" y="1406648"/>
            <a:ext cx="10480339" cy="51507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8FF95F-7B06-46D4-86DE-FD90CA7A05A8}"/>
              </a:ext>
            </a:extLst>
          </p:cNvPr>
          <p:cNvSpPr/>
          <p:nvPr/>
        </p:nvSpPr>
        <p:spPr>
          <a:xfrm>
            <a:off x="1242107" y="921540"/>
            <a:ext cx="757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Breweries by state, Median ABV/IBU and economic impact</a:t>
            </a:r>
          </a:p>
        </p:txBody>
      </p:sp>
    </p:spTree>
    <p:extLst>
      <p:ext uri="{BB962C8B-B14F-4D97-AF65-F5344CB8AC3E}">
        <p14:creationId xmlns:p14="http://schemas.microsoft.com/office/powerpoint/2010/main" val="304772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D3CB27-5A48-4C67-B20A-0B5784014133}"/>
              </a:ext>
            </a:extLst>
          </p:cNvPr>
          <p:cNvSpPr txBox="1"/>
          <p:nvPr/>
        </p:nvSpPr>
        <p:spPr>
          <a:xfrm>
            <a:off x="1229419" y="381000"/>
            <a:ext cx="7507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5B0E3-8307-45B2-8600-5D225949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80" y="1106077"/>
            <a:ext cx="6472685" cy="5536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1D9C7-A1B8-4AE7-A2CD-AA8FEAA04F1F}"/>
              </a:ext>
            </a:extLst>
          </p:cNvPr>
          <p:cNvSpPr txBox="1"/>
          <p:nvPr/>
        </p:nvSpPr>
        <p:spPr>
          <a:xfrm>
            <a:off x="628391" y="1362681"/>
            <a:ext cx="50293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Stats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State: U.S. State where the brewery is located.</a:t>
            </a:r>
          </a:p>
          <a:p>
            <a:pPr marL="274320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Breweries Per Capita: Craft breweries per 100,000 people aged 21 years and older</a:t>
            </a:r>
          </a:p>
          <a:p>
            <a:pPr marL="274320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 Mil: Economic Impact ( million dollar)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 Rank: Revenue per year rank</a:t>
            </a:r>
          </a:p>
          <a:p>
            <a:pPr marL="2743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Barrels Per Year</a:t>
            </a:r>
          </a:p>
          <a:p>
            <a:pPr marL="274320"/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Gallons Per Adult: Consumption per person per year</a:t>
            </a:r>
          </a:p>
          <a:p>
            <a:pPr marL="274320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https://www.brewersassociation.org/statistics/national-beer-sales-production-data/</a:t>
            </a:r>
          </a:p>
        </p:txBody>
      </p:sp>
    </p:spTree>
    <p:extLst>
      <p:ext uri="{BB962C8B-B14F-4D97-AF65-F5344CB8AC3E}">
        <p14:creationId xmlns:p14="http://schemas.microsoft.com/office/powerpoint/2010/main" val="350931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A14029-7BA3-4B6F-97CB-AAE3AB8C496A}"/>
              </a:ext>
            </a:extLst>
          </p:cNvPr>
          <p:cNvSpPr/>
          <p:nvPr/>
        </p:nvSpPr>
        <p:spPr>
          <a:xfrm>
            <a:off x="1257300" y="1371600"/>
            <a:ext cx="1006186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007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Breweries in each state</a:t>
            </a:r>
          </a:p>
          <a:p>
            <a:pPr marL="56007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 Mil: Revenue income ( million dollar)</a:t>
            </a:r>
          </a:p>
          <a:p>
            <a:pPr marL="56007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Breweries Per Capita: Craft breweries per 100,000 people aged 21 years and older</a:t>
            </a:r>
          </a:p>
          <a:p>
            <a:pPr marL="56007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Gallons Per Adult: Consumption per person per year</a:t>
            </a:r>
          </a:p>
          <a:p>
            <a:pPr marL="56007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ABV: Alcohol by volume of the beer.</a:t>
            </a:r>
          </a:p>
          <a:p>
            <a:pPr marL="56007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IBU: International Bitterness Units of the beer.</a:t>
            </a:r>
          </a:p>
          <a:p>
            <a:pPr marL="56007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Style: Style of the beer.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/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/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/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/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D548B-58AE-4792-8538-1EB85032AF46}"/>
              </a:ext>
            </a:extLst>
          </p:cNvPr>
          <p:cNvSpPr txBox="1"/>
          <p:nvPr/>
        </p:nvSpPr>
        <p:spPr>
          <a:xfrm>
            <a:off x="1201883" y="346368"/>
            <a:ext cx="7479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8661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FC7868-A473-4FBA-840E-26FA5EE34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310934"/>
            <a:ext cx="10821128" cy="3430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6C6571-D275-4D1D-8254-8C55D2E7D442}"/>
              </a:ext>
            </a:extLst>
          </p:cNvPr>
          <p:cNvSpPr txBox="1"/>
          <p:nvPr/>
        </p:nvSpPr>
        <p:spPr>
          <a:xfrm>
            <a:off x="1257300" y="39801"/>
            <a:ext cx="1052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Datasets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454A8-0A20-4D87-927E-5B2E463F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572" y="5165100"/>
            <a:ext cx="9438409" cy="634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0080AD-D1FF-462A-8E79-41F98AF73332}"/>
              </a:ext>
            </a:extLst>
          </p:cNvPr>
          <p:cNvSpPr txBox="1"/>
          <p:nvPr/>
        </p:nvSpPr>
        <p:spPr>
          <a:xfrm>
            <a:off x="1399309" y="4724968"/>
            <a:ext cx="178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CDCA5-80D4-4AAA-B2AA-99F133DE3740}"/>
              </a:ext>
            </a:extLst>
          </p:cNvPr>
          <p:cNvSpPr txBox="1"/>
          <p:nvPr/>
        </p:nvSpPr>
        <p:spPr>
          <a:xfrm>
            <a:off x="1025236" y="849454"/>
            <a:ext cx="394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Beer and Breweries dataset</a:t>
            </a:r>
          </a:p>
        </p:txBody>
      </p:sp>
    </p:spTree>
    <p:extLst>
      <p:ext uri="{BB962C8B-B14F-4D97-AF65-F5344CB8AC3E}">
        <p14:creationId xmlns:p14="http://schemas.microsoft.com/office/powerpoint/2010/main" val="171353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356CACA-C92C-46BA-999A-8647643BB546}"/>
              </a:ext>
            </a:extLst>
          </p:cNvPr>
          <p:cNvSpPr txBox="1"/>
          <p:nvPr/>
        </p:nvSpPr>
        <p:spPr>
          <a:xfrm>
            <a:off x="900545" y="150730"/>
            <a:ext cx="8562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Breweries </a:t>
            </a: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5DB50-4D71-48B3-AB8A-CAACDEB3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53" y="884464"/>
            <a:ext cx="1191405" cy="5478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509E2D-2503-4A4C-98D8-45FF39820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873" y="884464"/>
            <a:ext cx="1191405" cy="5277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5DF3-9859-4C10-BE60-1D04E0C7F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22" y="990448"/>
            <a:ext cx="6319520" cy="52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AA8CF7-0890-4D82-A6A0-541CFC0D192F}"/>
              </a:ext>
            </a:extLst>
          </p:cNvPr>
          <p:cNvSpPr/>
          <p:nvPr/>
        </p:nvSpPr>
        <p:spPr>
          <a:xfrm>
            <a:off x="1078173" y="159118"/>
            <a:ext cx="103518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in Million $ by State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B40C3-A3F2-4231-A897-E30F39C2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779" y="1638972"/>
            <a:ext cx="1958558" cy="3657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1D6693-E753-4760-8CEC-2B30B4EAA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0" y="990115"/>
            <a:ext cx="6847609" cy="57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E64C94-FA87-4B0E-A7FC-59827598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64" y="795867"/>
            <a:ext cx="5572377" cy="4643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63BFB-B952-47B2-90F9-9EE98353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41" y="795867"/>
            <a:ext cx="5361680" cy="45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0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92C2CA-C48F-48E7-9B3E-A7E91928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8" y="1270022"/>
            <a:ext cx="8930440" cy="5587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C1594-A9EE-4A59-8BA4-AE7C8C36793C}"/>
              </a:ext>
            </a:extLst>
          </p:cNvPr>
          <p:cNvSpPr txBox="1"/>
          <p:nvPr/>
        </p:nvSpPr>
        <p:spPr>
          <a:xfrm>
            <a:off x="720436" y="54474"/>
            <a:ext cx="10889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Relationship 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4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EconomicImpactM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Breweries in Each 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tate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B8043-E9F1-413C-88F0-5C79C52BBADD}"/>
              </a:ext>
            </a:extLst>
          </p:cNvPr>
          <p:cNvSpPr/>
          <p:nvPr/>
        </p:nvSpPr>
        <p:spPr>
          <a:xfrm>
            <a:off x="9561458" y="3580136"/>
            <a:ext cx="1316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Cor: 0.779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24B18-EE82-473A-ACD4-BD77401AB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458" y="3895534"/>
            <a:ext cx="243840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 = 1.607e-10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939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1959</TotalTime>
  <Words>452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Gill Sans MT</vt:lpstr>
      <vt:lpstr>Impact</vt:lpstr>
      <vt:lpstr>Times New Roman</vt:lpstr>
      <vt:lpstr>Wingdings</vt:lpstr>
      <vt:lpstr>Badge</vt:lpstr>
      <vt:lpstr>Craft Beer  market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Number of Breweries Per Capita by State (100,000 adult 21+)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 Beer market analysis</dc:title>
  <dc:creator>Zheng, Limin</dc:creator>
  <cp:lastModifiedBy>Zheng, Limin</cp:lastModifiedBy>
  <cp:revision>160</cp:revision>
  <dcterms:created xsi:type="dcterms:W3CDTF">2019-02-27T23:10:56Z</dcterms:created>
  <dcterms:modified xsi:type="dcterms:W3CDTF">2019-03-03T00:02:09Z</dcterms:modified>
</cp:coreProperties>
</file>