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70" r:id="rId10"/>
    <p:sldId id="271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982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674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7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31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4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2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2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46D5E99-4414-4A65-A303-0E473364E97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D0FAE34-1F06-44AE-8C49-EB21B056F7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4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70857D-D437-4508-B2F5-66633B3CA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B0C62-16C4-418B-AAF4-54F241D35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942" y="1662798"/>
            <a:ext cx="9217385" cy="3725126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Data Science</a:t>
            </a:r>
            <a:br>
              <a:rPr lang="en-US" sz="5400" dirty="0"/>
            </a:br>
            <a:r>
              <a:rPr lang="en-US" sz="5400" dirty="0"/>
              <a:t>talent management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BA21-29C0-4773-959B-FBAC35D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7673" y="610830"/>
            <a:ext cx="8296654" cy="891102"/>
          </a:xfrm>
        </p:spPr>
        <p:txBody>
          <a:bodyPr anchor="b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Limin Zheng</a:t>
            </a:r>
          </a:p>
          <a:p>
            <a:pPr algn="r">
              <a:spcAft>
                <a:spcPts val="600"/>
              </a:spcAft>
            </a:pPr>
            <a:r>
              <a:rPr lang="en-US" dirty="0"/>
              <a:t> DDS Analytics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8107F1A5-C94A-46CA-91A3-9EA76DFDC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6ACACA-C347-444A-B449-DC346194D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E77C-528C-4252-83E5-7DD73059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1" y="458098"/>
            <a:ext cx="10053855" cy="81915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Objective 1 Predict Attrition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99BD2A-2F6A-45FA-845D-6E9DD70CEAC5}"/>
              </a:ext>
            </a:extLst>
          </p:cNvPr>
          <p:cNvSpPr txBox="1"/>
          <p:nvPr/>
        </p:nvSpPr>
        <p:spPr>
          <a:xfrm>
            <a:off x="1083210" y="1631851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 Bayes model fitting after outlier removal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F6960-358C-4DCB-BD90-94E3ED2A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0" y="2001183"/>
            <a:ext cx="31242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9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E77C-528C-4252-83E5-7DD73059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1" y="247078"/>
            <a:ext cx="10053855" cy="81915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Objective 2 Predict Salary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FC9F23-E498-4329-9BDB-8B2A43A4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51" y="2531149"/>
            <a:ext cx="6353175" cy="3883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A2BE5-6073-4408-B6EB-B7E51967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2441982"/>
            <a:ext cx="1114425" cy="209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51A254-6E3E-4C72-8E04-78C3E5A60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164" y="999179"/>
            <a:ext cx="6353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E77C-528C-4252-83E5-7DD73059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1" y="314742"/>
            <a:ext cx="10053855" cy="81915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Objective 2 Predict Salary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A49B4C-1537-4412-A593-2E4592F2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6" y="1152135"/>
            <a:ext cx="6281299" cy="881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E8403-301A-46D9-9BC6-66D8D0E8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051801"/>
            <a:ext cx="5476875" cy="421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6781F3-26B0-43FB-82AA-936DFF9D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891" y="2158090"/>
            <a:ext cx="5779331" cy="338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28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E77C-528C-4252-83E5-7DD73059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26" y="2678464"/>
            <a:ext cx="8832898" cy="3798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altLang="zh-CN" sz="8000" cap="all" dirty="0">
                <a:solidFill>
                  <a:schemeClr val="tx2"/>
                </a:solidFill>
              </a:rPr>
              <a:t>Thank you</a:t>
            </a:r>
            <a:endParaRPr lang="en-US" sz="8000" cap="all" dirty="0">
              <a:solidFill>
                <a:schemeClr val="tx2"/>
              </a:solidFill>
            </a:endParaRP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729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CEC71-A28D-472E-A42F-4B12E4BD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94CE-0A65-47C9-B11A-AE1C1FCF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sz="2800" dirty="0"/>
              <a:t>Employee replacement cost 50-60% of annual salary, total turnover can go up to 200%</a:t>
            </a:r>
          </a:p>
          <a:p>
            <a:r>
              <a:rPr lang="en-US" sz="2800" dirty="0"/>
              <a:t>Employee Retention Strategies: pinpoint the root cause</a:t>
            </a:r>
          </a:p>
          <a:p>
            <a:r>
              <a:rPr lang="en-US" sz="2800" dirty="0"/>
              <a:t>Data Science in talent management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0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9F530-517A-4E14-B522-3B7E6531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Summary of Project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CA81-71AF-4965-A72D-14D9C907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720100"/>
            <a:ext cx="10266681" cy="3938608"/>
          </a:xfrm>
        </p:spPr>
        <p:txBody>
          <a:bodyPr>
            <a:normAutofit/>
          </a:bodyPr>
          <a:lstStyle/>
          <a:p>
            <a:r>
              <a:rPr lang="en-US" sz="2800" dirty="0"/>
              <a:t>Attrition: 140 (Yes)   730 (No)</a:t>
            </a:r>
          </a:p>
          <a:p>
            <a:r>
              <a:rPr lang="en-US" sz="2800" dirty="0"/>
              <a:t>Variables (35): ID, Age, Gender, </a:t>
            </a:r>
            <a:r>
              <a:rPr lang="en-US" sz="2800" dirty="0" err="1"/>
              <a:t>MaritalStatus</a:t>
            </a:r>
            <a:r>
              <a:rPr lang="en-US" sz="2800" dirty="0"/>
              <a:t>, </a:t>
            </a:r>
            <a:r>
              <a:rPr lang="en-US" sz="2800" dirty="0" err="1"/>
              <a:t>MonthlyIncome</a:t>
            </a:r>
            <a:r>
              <a:rPr lang="en-US" sz="2800" dirty="0"/>
              <a:t>, </a:t>
            </a:r>
            <a:r>
              <a:rPr lang="en-US" sz="2800" dirty="0" err="1"/>
              <a:t>JobLevel,JobRole</a:t>
            </a:r>
            <a:r>
              <a:rPr lang="en-US" sz="2800" dirty="0"/>
              <a:t>, </a:t>
            </a:r>
            <a:r>
              <a:rPr lang="en-US" sz="2800" dirty="0" err="1"/>
              <a:t>JobSatisfication</a:t>
            </a:r>
            <a:r>
              <a:rPr lang="en-US" sz="2800" dirty="0"/>
              <a:t>, </a:t>
            </a:r>
            <a:r>
              <a:rPr lang="en-US" sz="2800" dirty="0" err="1"/>
              <a:t>OverTime</a:t>
            </a:r>
            <a:r>
              <a:rPr lang="en-US" sz="2800" dirty="0"/>
              <a:t>, </a:t>
            </a:r>
            <a:r>
              <a:rPr lang="en-US" sz="2800" dirty="0" err="1"/>
              <a:t>WorkLifeBalance</a:t>
            </a:r>
            <a:r>
              <a:rPr lang="en-US" sz="2800" dirty="0"/>
              <a:t>, </a:t>
            </a:r>
            <a:r>
              <a:rPr lang="en-US" sz="2800" dirty="0" err="1"/>
              <a:t>BusinesssTravel</a:t>
            </a:r>
            <a:r>
              <a:rPr lang="en-US" sz="2800" dirty="0"/>
              <a:t>, </a:t>
            </a:r>
            <a:r>
              <a:rPr lang="en-US" sz="2800" dirty="0" err="1"/>
              <a:t>YearsInCurrentRole</a:t>
            </a:r>
            <a:r>
              <a:rPr lang="en-US" sz="2800" dirty="0"/>
              <a:t>, </a:t>
            </a:r>
            <a:r>
              <a:rPr lang="en-US" sz="2800" dirty="0" err="1"/>
              <a:t>YearsSinceLastPromotion</a:t>
            </a:r>
            <a:r>
              <a:rPr lang="en-US" sz="2800" dirty="0"/>
              <a:t>, </a:t>
            </a:r>
            <a:r>
              <a:rPr lang="en-US" sz="2800" dirty="0" err="1"/>
              <a:t>RelationshipSatisfication</a:t>
            </a:r>
            <a:r>
              <a:rPr lang="en-US" sz="2800" dirty="0"/>
              <a:t>, </a:t>
            </a:r>
            <a:r>
              <a:rPr lang="en-US" sz="2800" dirty="0" err="1"/>
              <a:t>PercentSalaryHike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 </a:t>
            </a:r>
          </a:p>
          <a:p>
            <a:r>
              <a:rPr lang="en-US" sz="2800" dirty="0"/>
              <a:t>Objective 1: Attrition Prediction. </a:t>
            </a:r>
          </a:p>
          <a:p>
            <a:r>
              <a:rPr lang="en-US" sz="2800" dirty="0"/>
              <a:t>Objective 2: Salary Prediction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E77C-528C-4252-83E5-7DD73059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1" y="458098"/>
            <a:ext cx="10053855" cy="81915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Exploratory Data Analysis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2CE804-2BCA-4862-8CBF-915F32D62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27" y="1654483"/>
            <a:ext cx="6235945" cy="41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05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E77C-528C-4252-83E5-7DD73059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1" y="458098"/>
            <a:ext cx="10053855" cy="81915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Exploratory Data Analysis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79ABC9-54B2-4CD3-9497-E05C9787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1" y="1850195"/>
            <a:ext cx="5233157" cy="4122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639140-EABE-4413-BCAA-9AB3715D9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299" y="1880542"/>
            <a:ext cx="5134161" cy="4091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6F0269-AEFF-4C21-9E52-3413E0861C1A}"/>
              </a:ext>
            </a:extLst>
          </p:cNvPr>
          <p:cNvSpPr txBox="1"/>
          <p:nvPr/>
        </p:nvSpPr>
        <p:spPr>
          <a:xfrm>
            <a:off x="1041009" y="1450596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plot of continuous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C17E1-B04B-494F-8DF6-238ABB8B924D}"/>
              </a:ext>
            </a:extLst>
          </p:cNvPr>
          <p:cNvSpPr txBox="1"/>
          <p:nvPr/>
        </p:nvSpPr>
        <p:spPr>
          <a:xfrm>
            <a:off x="6806419" y="1462616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plot of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982342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E77C-528C-4252-83E5-7DD73059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1" y="458098"/>
            <a:ext cx="10053855" cy="81915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Exploratory Data Analysis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908C15-A0B4-4AA5-9421-1C6E1E3C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376362"/>
            <a:ext cx="6638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60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E77C-528C-4252-83E5-7DD73059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1" y="458098"/>
            <a:ext cx="10053855" cy="81915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Exploratory Data Analysis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CBD0EB9-FDB6-4C06-B8A3-82E97043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8" y="2308951"/>
            <a:ext cx="5464666" cy="3402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138F2-FF3B-42D5-B58E-CDB720BA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8951"/>
            <a:ext cx="5477049" cy="34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7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E77C-528C-4252-83E5-7DD73059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1" y="458098"/>
            <a:ext cx="10053855" cy="81915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Objective 1 Predict Attrition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B65AE2B-E682-4547-B69D-75883ED50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8" y="1699068"/>
            <a:ext cx="7906033" cy="40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7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DE77C-528C-4252-83E5-7DD73059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1" y="458098"/>
            <a:ext cx="10053855" cy="81915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Objective 1 Predict Attrition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233C7A-D757-4425-953F-C9503C54487A}"/>
              </a:ext>
            </a:extLst>
          </p:cNvPr>
          <p:cNvSpPr txBox="1"/>
          <p:nvPr/>
        </p:nvSpPr>
        <p:spPr>
          <a:xfrm>
            <a:off x="6091313" y="1589647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Customized Naïve Bayes model 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282778-CC33-49CB-935F-EF2F71D9D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46" y="2074442"/>
            <a:ext cx="3553577" cy="39746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A53D26-A66A-425A-B774-3E29C6CAB607}"/>
              </a:ext>
            </a:extLst>
          </p:cNvPr>
          <p:cNvSpPr/>
          <p:nvPr/>
        </p:nvSpPr>
        <p:spPr>
          <a:xfrm>
            <a:off x="931674" y="155448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Naïve Bayes model fitting with all predictors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F676A-7395-4B3A-A0FB-CD50BEA6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553" y="2074442"/>
            <a:ext cx="3567007" cy="39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43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371</TotalTime>
  <Words>160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Century Schoolbook</vt:lpstr>
      <vt:lpstr>Corbel</vt:lpstr>
      <vt:lpstr>Headlines</vt:lpstr>
      <vt:lpstr>Data Science talent management Solutions</vt:lpstr>
      <vt:lpstr>Background</vt:lpstr>
      <vt:lpstr>Summary of Project</vt:lpstr>
      <vt:lpstr>Exploratory Data Analysis</vt:lpstr>
      <vt:lpstr>Exploratory Data Analysis</vt:lpstr>
      <vt:lpstr>Exploratory Data Analysis</vt:lpstr>
      <vt:lpstr>Exploratory Data Analysis</vt:lpstr>
      <vt:lpstr>Objective 1 Predict Attrition</vt:lpstr>
      <vt:lpstr>Objective 1 Predict Attrition</vt:lpstr>
      <vt:lpstr>Objective 1 Predict Attrition</vt:lpstr>
      <vt:lpstr>Objective 2 Predict Salary</vt:lpstr>
      <vt:lpstr>Objective 2 Predict Salary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talent management Solutions</dc:title>
  <dc:creator>Zheng, Limin</dc:creator>
  <cp:lastModifiedBy>Zheng, Limin</cp:lastModifiedBy>
  <cp:revision>25</cp:revision>
  <dcterms:created xsi:type="dcterms:W3CDTF">2019-04-18T18:52:41Z</dcterms:created>
  <dcterms:modified xsi:type="dcterms:W3CDTF">2019-04-19T01:04:19Z</dcterms:modified>
</cp:coreProperties>
</file>