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81250" autoAdjust="0"/>
  </p:normalViewPr>
  <p:slideViewPr>
    <p:cSldViewPr>
      <p:cViewPr>
        <p:scale>
          <a:sx n="64" d="100"/>
          <a:sy n="64" d="100"/>
        </p:scale>
        <p:origin x="-299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89" d="100"/>
          <a:sy n="89" d="100"/>
        </p:scale>
        <p:origin x="-1668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fld id="{C311246E-7B1E-44BC-8EA3-9A8DD4B9AC2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02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860925"/>
            <a:ext cx="56737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21" tIns="47709" rIns="95421" bIns="47709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imes New Roman" pitchFamily="18" charset="0"/>
              </a:defRPr>
            </a:lvl1pPr>
          </a:lstStyle>
          <a:p>
            <a:fld id="{AD275431-77FC-44F0-B10B-075AA821772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03976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04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731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7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67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75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/>
              <a:t>プログラミング研修での留意点</a:t>
            </a:r>
            <a:endParaRPr lang="en-US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ja-JP" altLang="en-US"/>
              <a:t>2007年6月29日版</a:t>
            </a:r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5431-77FC-44F0-B10B-075AA8217723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775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sukahara\Dropbox\05_NSSOL\NSSOLlogo\logo_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79797"/>
            <a:ext cx="150018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コネクタ 4"/>
          <p:cNvCxnSpPr/>
          <p:nvPr/>
        </p:nvCxnSpPr>
        <p:spPr>
          <a:xfrm>
            <a:off x="2571683" y="3277726"/>
            <a:ext cx="6156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98501" y="1334076"/>
            <a:ext cx="6048672" cy="1911558"/>
          </a:xfrm>
        </p:spPr>
        <p:txBody>
          <a:bodyPr anchor="b" anchorCtr="0"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2542045" y="3378466"/>
            <a:ext cx="6048672" cy="1944514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z="1800"/>
              <a:t>マスター サブタイトルの書式設定</a:t>
            </a:r>
            <a:endParaRPr lang="en-US" altLang="ja-JP" sz="1800" dirty="0"/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6" name="正方形/長方形 1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0987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9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2411760" y="188640"/>
            <a:ext cx="6480720" cy="6264548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462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9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2411760" y="188640"/>
            <a:ext cx="6480720" cy="302433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11213" indent="-18415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984250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1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2411760" y="3396233"/>
            <a:ext cx="6480720" cy="302433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09625" indent="-182563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984250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76564" y="2714620"/>
            <a:ext cx="2191180" cy="13573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帯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 noChangeAspect="1"/>
          </p:cNvSpPr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577013"/>
            <a:ext cx="9144000" cy="2841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6575425"/>
            <a:ext cx="914400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 30"/>
          <p:cNvSpPr>
            <a:spLocks noGrp="1"/>
          </p:cNvSpPr>
          <p:nvPr>
            <p:ph type="sldNum" sz="quarter" idx="10"/>
          </p:nvPr>
        </p:nvSpPr>
        <p:spPr bwMode="auto">
          <a:xfrm>
            <a:off x="8582025" y="6559550"/>
            <a:ext cx="542925" cy="285750"/>
          </a:xfrm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1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4213" y="5072074"/>
            <a:ext cx="8064251" cy="1285884"/>
          </a:xfrm>
        </p:spPr>
        <p:txBody>
          <a:bodyPr/>
          <a:lstStyle>
            <a:lvl1pPr marL="0" indent="0" algn="r">
              <a:buFontTx/>
              <a:buNone/>
              <a:defRPr sz="1800"/>
            </a:lvl1pPr>
          </a:lstStyle>
          <a:p>
            <a:r>
              <a:rPr lang="ja-JP" altLang="en-US" dirty="0"/>
              <a:t>発行者</a:t>
            </a:r>
          </a:p>
        </p:txBody>
      </p:sp>
      <p:sp>
        <p:nvSpPr>
          <p:cNvPr id="17" name="コンテンツ プレースホルダ 16"/>
          <p:cNvSpPr>
            <a:spLocks noGrp="1"/>
          </p:cNvSpPr>
          <p:nvPr>
            <p:ph sz="quarter" idx="11" hasCustomPrompt="1"/>
          </p:nvPr>
        </p:nvSpPr>
        <p:spPr>
          <a:xfrm>
            <a:off x="714374" y="4214818"/>
            <a:ext cx="8035049" cy="428626"/>
          </a:xfrm>
        </p:spPr>
        <p:txBody>
          <a:bodyPr anchor="b"/>
          <a:lstStyle>
            <a:lvl1pPr algn="r">
              <a:buNone/>
              <a:defRPr sz="1800"/>
            </a:lvl1pPr>
            <a:lvl2pPr algn="r">
              <a:buNone/>
              <a:defRPr sz="1800"/>
            </a:lvl2pPr>
            <a:lvl3pPr algn="r">
              <a:buNone/>
              <a:defRPr sz="1800"/>
            </a:lvl3pPr>
            <a:lvl4pPr algn="r">
              <a:buNone/>
              <a:defRPr sz="1800"/>
            </a:lvl4pPr>
            <a:lvl5pPr algn="r">
              <a:buNone/>
              <a:defRPr sz="1800"/>
            </a:lvl5pPr>
          </a:lstStyle>
          <a:p>
            <a:pPr lvl="0"/>
            <a:r>
              <a:rPr kumimoji="1" lang="ja-JP" altLang="en-US" dirty="0"/>
              <a:t>日付</a:t>
            </a:r>
          </a:p>
        </p:txBody>
      </p:sp>
      <p:pic>
        <p:nvPicPr>
          <p:cNvPr id="1026" name="Picture 2" descr="C:\Users\kawaguch\Desktop\new_type_j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17762"/>
            <a:ext cx="4609472" cy="2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9115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115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1155" name="Rectangle 1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9115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70EAC0-8049-4D5A-9A54-9960F20F77C6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93D22-F980-419D-9D7D-1D32930BEF5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047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09C2C-5A4D-4C38-8850-0C26C614C4F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669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1366" y="188640"/>
            <a:ext cx="8519106" cy="1008111"/>
          </a:xfr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マスター</a:t>
            </a:r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>
            <a:lvl1pPr marL="357188" indent="-357188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627063" indent="-271463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96938" indent="-26670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 marL="1077913" indent="-180975" defTabSz="1079500">
              <a:buClr>
                <a:schemeClr val="accent3">
                  <a:lumMod val="75000"/>
                </a:schemeClr>
              </a:buClr>
              <a:defRPr sz="1600"/>
            </a:lvl4pPr>
            <a:lvl5pPr marL="1257300" indent="-171450">
              <a:buClr>
                <a:schemeClr val="accent3">
                  <a:lumMod val="75000"/>
                </a:schemeClr>
              </a:buCl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>
    <p:fade/>
  </p:transition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76808-160C-45B3-9383-794BFAB79C8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8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（画像なし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-1397000" y="2278627"/>
            <a:ext cx="4786312" cy="19923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2112963" y="3275578"/>
            <a:ext cx="5651500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2294" y="1419815"/>
            <a:ext cx="6972194" cy="1835131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039974" y="3367655"/>
            <a:ext cx="6934910" cy="180077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17240" y="2737663"/>
            <a:ext cx="914400" cy="914400"/>
          </a:xfrm>
        </p:spPr>
        <p:txBody>
          <a:bodyPr wrap="square" lIns="36000" rIns="36000" anchor="ctr">
            <a:normAutofit/>
          </a:bodyPr>
          <a:lstStyle>
            <a:lvl1pPr algn="ctr">
              <a:defRPr sz="80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9" name="フリーフォーム 8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Copyright ©2017 NS Solutions Corporation. All Rights Reserved.</a:t>
            </a:r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セクション見出し（画像あ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" y="5373688"/>
            <a:ext cx="9144000" cy="1484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4794" y="5808801"/>
            <a:ext cx="7772400" cy="593735"/>
          </a:xfrm>
        </p:spPr>
        <p:txBody>
          <a:bodyPr anchor="t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5629296"/>
            <a:ext cx="914400" cy="914400"/>
          </a:xfrm>
        </p:spPr>
        <p:txBody>
          <a:bodyPr wrap="square" lIns="0" rIns="0" anchor="ctr" anchorCtr="0">
            <a:normAutofit/>
          </a:bodyPr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Copyright ©2017 NS Solutions Corporation. All Rights Reserved.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1320316" y="6322020"/>
            <a:ext cx="7788188" cy="0"/>
          </a:xfrm>
          <a:prstGeom prst="line">
            <a:avLst/>
          </a:prstGeom>
          <a:ln w="9525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239690"/>
            <a:ext cx="8229600" cy="5826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1125538"/>
            <a:ext cx="4032126" cy="532765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9388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4250" indent="-889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4743450" y="1124744"/>
            <a:ext cx="4032126" cy="532765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74625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5963" indent="-18097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7425" indent="-90488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1" name="正方形/長方形 20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10" name="直角三角形 9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239690"/>
            <a:ext cx="8229600" cy="5826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4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6" name="正方形/長方形 15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8" name="直角三角形 7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型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32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9" name="直角三角形 8"/>
          <p:cNvSpPr>
            <a:spLocks noChangeAspect="1"/>
          </p:cNvSpPr>
          <p:nvPr/>
        </p:nvSpPr>
        <p:spPr>
          <a:xfrm rot="10800000">
            <a:off x="8100381" y="-1"/>
            <a:ext cx="1043637" cy="1043637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8100392" y="0"/>
            <a:ext cx="1043608" cy="1043637"/>
          </a:xfrm>
          <a:custGeom>
            <a:avLst/>
            <a:gdLst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358537 w 1410788"/>
              <a:gd name="connsiteY2" fmla="*/ 148046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199170 w 1410788"/>
              <a:gd name="connsiteY2" fmla="*/ 212958 h 1419497"/>
              <a:gd name="connsiteX3" fmla="*/ 0 w 1410788"/>
              <a:gd name="connsiteY3" fmla="*/ 0 h 1419497"/>
              <a:gd name="connsiteX0" fmla="*/ 0 w 1410788"/>
              <a:gd name="connsiteY0" fmla="*/ 0 h 1419497"/>
              <a:gd name="connsiteX1" fmla="*/ 1410788 w 1410788"/>
              <a:gd name="connsiteY1" fmla="*/ 1419497 h 1419497"/>
              <a:gd name="connsiteX2" fmla="*/ 1269709 w 1410788"/>
              <a:gd name="connsiteY2" fmla="*/ 141985 h 1419497"/>
              <a:gd name="connsiteX3" fmla="*/ 0 w 1410788"/>
              <a:gd name="connsiteY3" fmla="*/ 0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88" h="1419497">
                <a:moveTo>
                  <a:pt x="0" y="0"/>
                </a:moveTo>
                <a:lnTo>
                  <a:pt x="1410788" y="1419497"/>
                </a:lnTo>
                <a:lnTo>
                  <a:pt x="1269709" y="14198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8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980728"/>
            <a:ext cx="8496300" cy="5472460"/>
          </a:xfrm>
        </p:spPr>
        <p:txBody>
          <a:bodyPr>
            <a:normAutofit/>
          </a:bodyPr>
          <a:lstStyle>
            <a:lvl1pPr marL="357188" indent="-357188"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627063" indent="-263525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896938" indent="-266700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800"/>
            </a:lvl3pPr>
            <a:lvl4pPr marL="1079500" indent="-18256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600"/>
            </a:lvl4pPr>
            <a:lvl5pPr marL="1254125" indent="-174625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帯型_タイトルとテキスト2段組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" y="0"/>
            <a:ext cx="9144000" cy="6842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01366" y="71414"/>
            <a:ext cx="7913972" cy="582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スライド番号プレースホルダ 30"/>
          <p:cNvSpPr>
            <a:spLocks noGrp="1"/>
          </p:cNvSpPr>
          <p:nvPr>
            <p:ph type="sldNum" sz="quarter" idx="10"/>
          </p:nvPr>
        </p:nvSpPr>
        <p:spPr>
          <a:xfrm>
            <a:off x="8582025" y="6559550"/>
            <a:ext cx="542925" cy="285750"/>
          </a:xfrm>
        </p:spPr>
        <p:txBody>
          <a:bodyPr/>
          <a:lstStyle>
            <a:lvl1pPr>
              <a:defRPr/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15" name="コンテンツ プレースホルダ 27"/>
          <p:cNvSpPr>
            <a:spLocks noGrp="1"/>
          </p:cNvSpPr>
          <p:nvPr>
            <p:ph sz="quarter" idx="11"/>
          </p:nvPr>
        </p:nvSpPr>
        <p:spPr>
          <a:xfrm>
            <a:off x="323850" y="980728"/>
            <a:ext cx="4032126" cy="547246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539750" indent="-184150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 marL="714375" indent="-174625"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809625" indent="-9525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984250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 27"/>
          <p:cNvSpPr>
            <a:spLocks noGrp="1"/>
          </p:cNvSpPr>
          <p:nvPr>
            <p:ph sz="quarter" idx="12"/>
          </p:nvPr>
        </p:nvSpPr>
        <p:spPr>
          <a:xfrm>
            <a:off x="4743450" y="979934"/>
            <a:ext cx="4032126" cy="547246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buSzPct val="80000"/>
              <a:buFont typeface="Wingdings" pitchFamily="2" charset="2"/>
              <a:buChar char="u"/>
              <a:defRPr sz="2400"/>
            </a:lvl1pPr>
            <a:lvl2pPr marL="444500" indent="-176213">
              <a:buClr>
                <a:schemeClr val="accent3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/>
            </a:lvl2pPr>
            <a:lvl3pPr>
              <a:buClr>
                <a:schemeClr val="accent3">
                  <a:lumMod val="75000"/>
                </a:schemeClr>
              </a:buClr>
              <a:buFont typeface="Segoe UI" pitchFamily="34" charset="0"/>
              <a:buChar char="–"/>
              <a:defRPr sz="1600"/>
            </a:lvl3pPr>
            <a:lvl4pPr marL="714375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200"/>
            </a:lvl4pPr>
            <a:lvl5pPr marL="896938" indent="-87313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0" name="正方形/長方形 19"/>
          <p:cNvSpPr>
            <a:spLocks noChangeAspect="1"/>
          </p:cNvSpPr>
          <p:nvPr/>
        </p:nvSpPr>
        <p:spPr>
          <a:xfrm>
            <a:off x="0" y="6529705"/>
            <a:ext cx="142875" cy="328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8913" y="6646863"/>
            <a:ext cx="29254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404040"/>
                </a:solidFill>
                <a:latin typeface="+mn-lt"/>
              </a:rPr>
              <a:t>Copyright ©2017 NS Solutions Corporation. All Rights Reserved.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4048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 dirty="0"/>
              <a:t>Copyright © 1997-20</a:t>
            </a:r>
            <a:r>
              <a:rPr lang="en-US" altLang="ja-JP" dirty="0"/>
              <a:t>1</a:t>
            </a:r>
            <a:r>
              <a:rPr lang="ja-JP" altLang="en-US" dirty="0"/>
              <a:t>7 NS Solutions Corporation, All Rights Reserved.</a:t>
            </a: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82025" y="6477000"/>
            <a:ext cx="5429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4E507807-F9B3-4778-B08D-2AE4B358002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404040"/>
          </a:solidFill>
          <a:latin typeface="+mj-lt"/>
          <a:ea typeface="+mj-ea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4040"/>
          </a:solidFill>
          <a:latin typeface="Segoe UI" charset="0"/>
          <a:ea typeface="メイリオ" pitchFamily="50" charset="-128"/>
          <a:cs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Calibri" pitchFamily="34" charset="0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umimoji="1" sz="28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1pPr>
      <a:lvl2pPr marL="180975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umimoji="1" sz="24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2pPr>
      <a:lvl3pPr marL="6286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3pPr>
      <a:lvl4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tabLst/>
        <a:defRPr kumimoji="1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4pPr>
      <a:lvl5pPr marL="1162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kern="1200">
          <a:solidFill>
            <a:srgbClr val="404040"/>
          </a:solidFill>
          <a:latin typeface="+mn-lt"/>
          <a:ea typeface="+mn-ea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808" y="5301208"/>
            <a:ext cx="5976664" cy="1152426"/>
          </a:xfrm>
        </p:spPr>
        <p:txBody>
          <a:bodyPr/>
          <a:lstStyle/>
          <a:p>
            <a:pPr algn="r"/>
            <a:r>
              <a:rPr lang="ja-JP" altLang="ja-JP" dirty="0"/>
              <a:t>新日鉄住金軟件（上海）有限公司</a:t>
            </a:r>
            <a:endParaRPr lang="en-US" altLang="ja-JP" dirty="0"/>
          </a:p>
          <a:p>
            <a:pPr algn="r"/>
            <a:r>
              <a:rPr lang="ja-JP" altLang="en-US" dirty="0"/>
              <a:t>第五セグメント</a:t>
            </a:r>
            <a:endParaRPr lang="en-US" altLang="ja-JP" dirty="0"/>
          </a:p>
          <a:p>
            <a:pPr algn="r"/>
            <a:r>
              <a:rPr lang="ja-JP" altLang="en-US"/>
              <a:t>システム研究部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endParaRPr lang="ja-JP" altLang="en-US" sz="20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01075" y="6477000"/>
            <a:ext cx="542925" cy="365125"/>
          </a:xfrm>
        </p:spPr>
        <p:txBody>
          <a:bodyPr/>
          <a:lstStyle/>
          <a:p>
            <a:fld id="{9A7DC24E-46F3-4C2A-A271-F5F362A3FC29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3768" y="1916832"/>
            <a:ext cx="6048672" cy="191155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ＭＳ 明朝" pitchFamily="17" charset="-128"/>
                <a:ea typeface="ＭＳ 明朝" pitchFamily="17" charset="-128"/>
              </a:rPr>
              <a:t>HTML5</a:t>
            </a:r>
            <a:r>
              <a:rPr lang="ja-JP" altLang="en-US" sz="4000" dirty="0">
                <a:latin typeface="ＭＳ 明朝" pitchFamily="17" charset="-128"/>
                <a:ea typeface="ＭＳ 明朝" pitchFamily="17" charset="-128"/>
              </a:rPr>
              <a:t>教育演習</a:t>
            </a:r>
            <a:r>
              <a:rPr lang="en-US" altLang="ja-JP" sz="4000" dirty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4000" dirty="0">
                <a:latin typeface="ＭＳ 明朝" pitchFamily="17" charset="-128"/>
                <a:ea typeface="ＭＳ 明朝" pitchFamily="17" charset="-128"/>
              </a:rPr>
            </a:br>
            <a:r>
              <a:rPr lang="zh-CN" altLang="en-US" sz="3600" dirty="0">
                <a:latin typeface="ＭＳ 明朝" pitchFamily="17" charset="-128"/>
                <a:ea typeface="ＭＳ 明朝" pitchFamily="17" charset="-128"/>
              </a:rPr>
              <a:t>练习题目（五）</a:t>
            </a:r>
            <a:endParaRPr lang="ja-JP" altLang="en-US" sz="3600" dirty="0">
              <a:latin typeface="ＭＳ 明朝" pitchFamily="17" charset="-128"/>
              <a:ea typeface="ＭＳ 明朝" pitchFamily="17" charset="-128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题目：滚动条动态加载数据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要求：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滚动条滚动到底部一定位置时，向服务器发送新的数据请求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数据请求使用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Ajax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技术，异步程序尽量使用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Promise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的写法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到数据加载结束后，底部出现“到底了”的字样提示</a:t>
            </a:r>
            <a:endParaRPr lang="en-US" altLang="zh-CN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页面右下增加一个“返回底部”的按钮，并实现它返回底部效果</a:t>
            </a:r>
            <a:endParaRPr lang="en-US" altLang="zh-CN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知识点：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CSS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定位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scroll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事件响应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Ajax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技术（推荐使用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jQuery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的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ajax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方法）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异步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Promise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的写法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理解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Promise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对象和优点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2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学会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Promise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的基本方法</a:t>
            </a:r>
            <a:r>
              <a:rPr lang="zh-CN" altLang="en-US" dirty="0" smtClean="0">
                <a:latin typeface="ＭＳ 明朝" pitchFamily="17" charset="-128"/>
                <a:ea typeface="ＭＳ 明朝" pitchFamily="17" charset="-128"/>
              </a:rPr>
              <a:t>调用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pPr lvl="1"/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防抖和节流（推荐使用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jQuery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相关插件</a:t>
            </a:r>
            <a:r>
              <a:rPr lang="zh-CN" altLang="en-US" dirty="0" smtClean="0">
                <a:latin typeface="ＭＳ 明朝" pitchFamily="17" charset="-128"/>
                <a:ea typeface="ＭＳ 明朝" pitchFamily="17" charset="-128"/>
              </a:rPr>
              <a:t>）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相关学习</a:t>
            </a:r>
            <a:r>
              <a:rPr lang="zh-CN" altLang="en-US" dirty="0" smtClean="0">
                <a:latin typeface="ＭＳ 明朝" pitchFamily="17" charset="-128"/>
                <a:ea typeface="ＭＳ 明朝" pitchFamily="17" charset="-128"/>
              </a:rPr>
              <a:t>资料：</a:t>
            </a:r>
            <a:endParaRPr lang="en-US" altLang="zh-CN" dirty="0" smtClean="0">
              <a:latin typeface="ＭＳ 明朝" pitchFamily="17" charset="-128"/>
              <a:ea typeface="ＭＳ 明朝" pitchFamily="17" charset="-128"/>
            </a:endParaRPr>
          </a:p>
          <a:p>
            <a:pPr marL="0" indent="0">
              <a:buNone/>
            </a:pPr>
            <a:r>
              <a:rPr lang="en-US" altLang="zh-CN" dirty="0" smtClean="0">
                <a:latin typeface="ＭＳ 明朝" pitchFamily="17" charset="-128"/>
                <a:ea typeface="ＭＳ 明朝" pitchFamily="17" charset="-128"/>
              </a:rPr>
              <a:t>  《</a:t>
            </a:r>
            <a:r>
              <a:rPr lang="zh-CN" altLang="en-US" dirty="0" smtClean="0">
                <a:latin typeface="ＭＳ 明朝" pitchFamily="17" charset="-128"/>
                <a:ea typeface="ＭＳ 明朝" pitchFamily="17" charset="-128"/>
              </a:rPr>
              <a:t>补充学习材料（四）</a:t>
            </a:r>
            <a:r>
              <a:rPr lang="en-US" altLang="zh-CN" dirty="0" smtClean="0">
                <a:latin typeface="ＭＳ 明朝" pitchFamily="17" charset="-128"/>
                <a:ea typeface="ＭＳ 明朝" pitchFamily="17" charset="-128"/>
              </a:rPr>
              <a:t>》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基本要求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33924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扩展要求：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>
                <a:latin typeface="ＭＳ 明朝" pitchFamily="17" charset="-128"/>
                <a:ea typeface="ＭＳ 明朝" pitchFamily="17" charset="-128"/>
              </a:rPr>
              <a:pPr/>
              <a:t>3</a:t>
            </a:fld>
            <a:endParaRPr lang="en-US" altLang="ja-JP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1340768"/>
            <a:ext cx="8496300" cy="51124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CSS3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编写“加载中”图标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  <a:p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使用</a:t>
            </a:r>
            <a:r>
              <a:rPr lang="en-US" altLang="zh-CN" dirty="0">
                <a:latin typeface="ＭＳ 明朝" pitchFamily="17" charset="-128"/>
                <a:ea typeface="ＭＳ 明朝" pitchFamily="17" charset="-128"/>
              </a:rPr>
              <a:t>CSS3</a:t>
            </a:r>
            <a:r>
              <a:rPr lang="zh-CN" altLang="en-US" dirty="0">
                <a:latin typeface="ＭＳ 明朝" pitchFamily="17" charset="-128"/>
                <a:ea typeface="ＭＳ 明朝" pitchFamily="17" charset="-128"/>
              </a:rPr>
              <a:t>编写返回顶部的箭头图标</a:t>
            </a:r>
            <a:endParaRPr lang="en-US" altLang="zh-CN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7557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完成效果：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1"/>
          </p:nvPr>
        </p:nvSpPr>
        <p:spPr>
          <a:xfrm>
            <a:off x="323850" y="6094412"/>
            <a:ext cx="8496300" cy="358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b="1" dirty="0">
                <a:latin typeface="ＭＳ 明朝" pitchFamily="17" charset="-128"/>
                <a:ea typeface="ＭＳ 明朝" pitchFamily="17" charset="-128"/>
              </a:rPr>
              <a:t>* </a:t>
            </a:r>
            <a:r>
              <a:rPr lang="zh-CN" altLang="en-US" sz="1200" b="1" dirty="0">
                <a:latin typeface="ＭＳ 明朝" pitchFamily="17" charset="-128"/>
                <a:ea typeface="ＭＳ 明朝" pitchFamily="17" charset="-128"/>
              </a:rPr>
              <a:t>动态效果详见 </a:t>
            </a:r>
            <a:r>
              <a:rPr lang="en-US" altLang="zh-CN" sz="1200" b="1" dirty="0">
                <a:latin typeface="ＭＳ 明朝" pitchFamily="17" charset="-128"/>
                <a:ea typeface="ＭＳ 明朝" pitchFamily="17" charset="-128"/>
              </a:rPr>
              <a:t>ex2.gif</a:t>
            </a:r>
            <a:endParaRPr lang="zh-CN" altLang="en-US" sz="1200" b="1" dirty="0">
              <a:latin typeface="ＭＳ 明朝" pitchFamily="17" charset="-128"/>
              <a:ea typeface="ＭＳ 明朝" pitchFamily="17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1" y="1052736"/>
            <a:ext cx="5075162" cy="2363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5" y="3774727"/>
            <a:ext cx="5003477" cy="2353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47" y="4248208"/>
            <a:ext cx="3673303" cy="17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233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>
                <a:latin typeface="ＭＳ 明朝" pitchFamily="17" charset="-128"/>
                <a:ea typeface="ＭＳ 明朝" pitchFamily="17" charset="-128"/>
              </a:rPr>
              <a:t>数据包：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>
                <a:latin typeface="ＭＳ 明朝" pitchFamily="17" charset="-128"/>
                <a:ea typeface="ＭＳ 明朝" pitchFamily="17" charset="-128"/>
              </a:rPr>
              <a:pPr/>
              <a:t>5</a:t>
            </a:fld>
            <a:endParaRPr lang="en-US" altLang="ja-JP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683568" y="1124744"/>
            <a:ext cx="727280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1800" b="0" dirty="0">
                <a:latin typeface="ＭＳ 明朝" pitchFamily="17" charset="-128"/>
                <a:ea typeface="ＭＳ 明朝" pitchFamily="17" charset="-128"/>
              </a:rPr>
              <a:t>题目及要求：</a:t>
            </a:r>
            <a:endParaRPr lang="en-US" altLang="zh-CN" sz="1800" b="0" dirty="0">
              <a:latin typeface="ＭＳ 明朝" pitchFamily="17" charset="-128"/>
              <a:ea typeface="ＭＳ 明朝" pitchFamily="17" charset="-128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./question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ex5.ppt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ex5.gif</a:t>
            </a:r>
          </a:p>
          <a:p>
            <a:endParaRPr lang="en-US" altLang="zh-CN" sz="1800" b="0" dirty="0">
              <a:latin typeface="ＭＳ 明朝" pitchFamily="17" charset="-128"/>
              <a:ea typeface="ＭＳ 明朝" pitchFamily="17" charset="-128"/>
            </a:endParaRP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1800" b="0" dirty="0">
                <a:latin typeface="ＭＳ 明朝" pitchFamily="17" charset="-128"/>
                <a:ea typeface="ＭＳ 明朝" pitchFamily="17" charset="-128"/>
              </a:rPr>
              <a:t>素材：</a:t>
            </a:r>
            <a:endParaRPr lang="en-US" altLang="zh-CN" sz="1800" b="0" dirty="0">
              <a:latin typeface="ＭＳ 明朝" pitchFamily="17" charset="-128"/>
              <a:ea typeface="ＭＳ 明朝" pitchFamily="17" charset="-128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./materials</a:t>
            </a:r>
          </a:p>
          <a:p>
            <a:pPr marL="1257300" lvl="2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jquery.min.js</a:t>
            </a:r>
          </a:p>
          <a:p>
            <a:pPr marL="1257300" lvl="2" indent="-342900">
              <a:buFont typeface="Wingdings" pitchFamily="2" charset="2"/>
              <a:buChar char="u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/</a:t>
            </a:r>
            <a:r>
              <a:rPr lang="en-US" altLang="zh-CN" sz="1600" b="0" dirty="0" err="1">
                <a:latin typeface="ＭＳ 明朝" pitchFamily="17" charset="-128"/>
                <a:ea typeface="ＭＳ 明朝" pitchFamily="17" charset="-128"/>
              </a:rPr>
              <a:t>img</a:t>
            </a:r>
            <a:endParaRPr lang="en-US" altLang="zh-CN" sz="1600" b="0" dirty="0">
              <a:latin typeface="ＭＳ 明朝" pitchFamily="17" charset="-128"/>
              <a:ea typeface="ＭＳ 明朝" pitchFamily="17" charset="-128"/>
            </a:endParaRP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dirty="0">
                <a:latin typeface="ＭＳ 明朝" pitchFamily="17" charset="-128"/>
                <a:ea typeface="ＭＳ 明朝" pitchFamily="17" charset="-128"/>
              </a:rPr>
              <a:t>1.jpg</a:t>
            </a: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2.jpg</a:t>
            </a: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dirty="0">
                <a:latin typeface="ＭＳ 明朝" pitchFamily="17" charset="-128"/>
                <a:ea typeface="ＭＳ 明朝" pitchFamily="17" charset="-128"/>
              </a:rPr>
              <a:t>3.jpg</a:t>
            </a: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4.jpg</a:t>
            </a: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dirty="0">
                <a:latin typeface="ＭＳ 明朝" pitchFamily="17" charset="-128"/>
                <a:ea typeface="ＭＳ 明朝" pitchFamily="17" charset="-128"/>
              </a:rPr>
              <a:t>5.jpg</a:t>
            </a:r>
          </a:p>
          <a:p>
            <a:pPr marL="1714500" lvl="3" indent="-342900">
              <a:buFont typeface="Wingdings" pitchFamily="2" charset="2"/>
              <a:buChar char="p"/>
            </a:pP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6.jpg</a:t>
            </a:r>
          </a:p>
          <a:p>
            <a:endParaRPr lang="en-US" altLang="zh-CN" sz="1800" b="0" dirty="0">
              <a:latin typeface="ＭＳ 明朝" pitchFamily="17" charset="-128"/>
              <a:ea typeface="ＭＳ 明朝" pitchFamily="17" charset="-128"/>
            </a:endParaRP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sz="1800" b="0" dirty="0">
                <a:latin typeface="ＭＳ 明朝" pitchFamily="17" charset="-128"/>
                <a:ea typeface="ＭＳ 明朝" pitchFamily="17" charset="-128"/>
              </a:rPr>
              <a:t>样例：</a:t>
            </a:r>
            <a:endParaRPr lang="en-US" altLang="zh-CN" sz="1800" b="0" dirty="0">
              <a:latin typeface="ＭＳ 明朝" pitchFamily="17" charset="-128"/>
              <a:ea typeface="ＭＳ 明朝" pitchFamily="17" charset="-128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ja-JP" sz="1600" b="0" dirty="0">
                <a:latin typeface="ＭＳ 明朝" pitchFamily="17" charset="-128"/>
                <a:ea typeface="ＭＳ 明朝" pitchFamily="17" charset="-128"/>
              </a:rPr>
              <a:t>../../answers/ex</a:t>
            </a:r>
            <a:r>
              <a:rPr lang="en-US" altLang="zh-CN" sz="1600" b="0" dirty="0">
                <a:latin typeface="ＭＳ 明朝" pitchFamily="17" charset="-128"/>
                <a:ea typeface="ＭＳ 明朝" pitchFamily="17" charset="-128"/>
              </a:rPr>
              <a:t>5</a:t>
            </a:r>
            <a:r>
              <a:rPr lang="en-US" altLang="ja-JP" sz="1600" b="0" dirty="0">
                <a:latin typeface="ＭＳ 明朝" pitchFamily="17" charset="-128"/>
                <a:ea typeface="ＭＳ 明朝" pitchFamily="17" charset="-128"/>
              </a:rPr>
              <a:t>/</a:t>
            </a:r>
            <a:r>
              <a:rPr lang="en-US" altLang="ja-JP" sz="1600" b="0" dirty="0" err="1">
                <a:latin typeface="ＭＳ 明朝" pitchFamily="17" charset="-128"/>
                <a:ea typeface="ＭＳ 明朝" pitchFamily="17" charset="-128"/>
              </a:rPr>
              <a:t>src</a:t>
            </a:r>
            <a:endParaRPr lang="en-US" altLang="ja-JP" sz="1600" b="0" dirty="0">
              <a:latin typeface="ＭＳ 明朝" pitchFamily="17" charset="-128"/>
              <a:ea typeface="ＭＳ 明朝" pitchFamily="17" charset="-128"/>
            </a:endParaRPr>
          </a:p>
          <a:p>
            <a:pPr marL="1257300" lvl="2" indent="-342900">
              <a:buFont typeface="Wingdings" pitchFamily="2" charset="2"/>
              <a:buChar char="p"/>
            </a:pPr>
            <a:r>
              <a:rPr lang="en-US" altLang="ja-JP" sz="1600" dirty="0">
                <a:latin typeface="ＭＳ 明朝" pitchFamily="17" charset="-128"/>
                <a:ea typeface="ＭＳ 明朝" pitchFamily="17" charset="-128"/>
              </a:rPr>
              <a:t>exercise_005_pictureOfduolaAmon.html</a:t>
            </a:r>
            <a:endParaRPr lang="ja-JP" altLang="en-US" sz="1600" b="0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037" y="5995122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u="sng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注： 学员的优秀回答样例会被我们采用，在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&lt;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样例</a:t>
            </a:r>
            <a:r>
              <a:rPr kumimoji="1" lang="en-US" altLang="zh-CN" sz="1600" b="1" u="sng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&gt;</a:t>
            </a:r>
            <a:r>
              <a:rPr kumimoji="1" lang="zh-CN" altLang="en-US" sz="1600" b="1" u="sng" dirty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中发表，供今后学员学习参考。</a:t>
            </a:r>
            <a:endParaRPr kumimoji="1" lang="en-US" altLang="zh-CN" sz="1600" b="1" u="sng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14589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366" y="188640"/>
            <a:ext cx="8519106" cy="1008111"/>
          </a:xfrm>
        </p:spPr>
        <p:txBody>
          <a:bodyPr/>
          <a:lstStyle/>
          <a:p>
            <a:r>
              <a:rPr kumimoji="1" lang="zh-CN" altLang="en-US" dirty="0" smtClean="0">
                <a:latin typeface="ＭＳ 明朝" pitchFamily="17" charset="-128"/>
                <a:ea typeface="ＭＳ 明朝" pitchFamily="17" charset="-128"/>
              </a:rPr>
              <a:t>代码要求：</a:t>
            </a:r>
            <a:endParaRPr kumimoji="1" lang="ja-JP" altLang="en-US" dirty="0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07807-F9B3-4778-B08D-2AE4B3580023}" type="slidenum">
              <a:rPr lang="ja-JP" altLang="en-US" smtClean="0">
                <a:latin typeface="ＭＳ 明朝" pitchFamily="17" charset="-128"/>
                <a:ea typeface="ＭＳ 明朝" pitchFamily="17" charset="-128"/>
              </a:rPr>
              <a:pPr/>
              <a:t>6</a:t>
            </a:fld>
            <a:endParaRPr lang="en-US" altLang="ja-JP"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683568" y="1700808"/>
            <a:ext cx="72728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メイリオ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404040"/>
                </a:solidFill>
                <a:latin typeface="Segoe UI" charset="0"/>
                <a:ea typeface="メイリオ" pitchFamily="50" charset="-128"/>
                <a:cs typeface="メイリオ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595959"/>
                </a:solidFill>
                <a:latin typeface="Calibri" pitchFamily="34" charset="0"/>
                <a:ea typeface="メイリオ" pitchFamily="50" charset="-128"/>
                <a:cs typeface="メイリオ" pitchFamily="50" charset="-128"/>
              </a:defRPr>
            </a:lvl9pPr>
          </a:lstStyle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u"/>
            </a:pPr>
            <a:r>
              <a:rPr lang="zh-CN" altLang="en-US" sz="2000" b="0" dirty="0" smtClean="0">
                <a:latin typeface="ＭＳ 明朝" pitchFamily="17" charset="-128"/>
                <a:ea typeface="ＭＳ 明朝" pitchFamily="17" charset="-128"/>
              </a:rPr>
              <a:t>关于作业中提交的代码要求，请参考以下文档：</a:t>
            </a:r>
            <a:endParaRPr lang="en-US" altLang="zh-CN" sz="2000" b="0" dirty="0" smtClean="0">
              <a:latin typeface="ＭＳ 明朝" pitchFamily="17" charset="-128"/>
              <a:ea typeface="ＭＳ 明朝" pitchFamily="17" charset="-128"/>
            </a:endParaRP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en-US" altLang="zh-CN" sz="1600" b="0" dirty="0" smtClean="0">
                <a:latin typeface="ＭＳ 明朝" pitchFamily="17" charset="-128"/>
                <a:ea typeface="ＭＳ 明朝" pitchFamily="17" charset="-128"/>
              </a:rPr>
              <a:t>1.&lt;</a:t>
            </a:r>
            <a:r>
              <a:rPr lang="zh-CN" altLang="en-US" sz="1600" b="0" dirty="0" smtClean="0">
                <a:latin typeface="ＭＳ 明朝" pitchFamily="17" charset="-128"/>
                <a:ea typeface="ＭＳ 明朝" pitchFamily="17" charset="-128"/>
              </a:rPr>
              <a:t>补充学习材料（六）</a:t>
            </a:r>
            <a:r>
              <a:rPr lang="en-US" altLang="zh-CN" sz="1600" b="0" dirty="0" smtClean="0">
                <a:latin typeface="ＭＳ 明朝" pitchFamily="17" charset="-128"/>
                <a:ea typeface="ＭＳ 明朝" pitchFamily="17" charset="-128"/>
              </a:rPr>
              <a:t>&gt;-</a:t>
            </a:r>
            <a:r>
              <a:rPr lang="zh-CN" altLang="en-US" sz="1600" b="0" dirty="0" smtClean="0">
                <a:latin typeface="ＭＳ 明朝" pitchFamily="17" charset="-128"/>
                <a:ea typeface="ＭＳ 明朝" pitchFamily="17" charset="-128"/>
              </a:rPr>
              <a:t>代码规范</a:t>
            </a:r>
            <a:endParaRPr lang="en-US" altLang="zh-CN" sz="1600" dirty="0">
              <a:latin typeface="ＭＳ 明朝" pitchFamily="17" charset="-128"/>
              <a:ea typeface="ＭＳ 明朝" pitchFamily="17" charset="-128"/>
            </a:endParaRP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l"/>
            </a:pPr>
            <a:r>
              <a:rPr lang="en-US" altLang="ja-JP" sz="2000" b="0" dirty="0" smtClean="0">
                <a:latin typeface="ＭＳ 明朝" pitchFamily="17" charset="-128"/>
                <a:ea typeface="ＭＳ 明朝" pitchFamily="17" charset="-128"/>
              </a:rPr>
              <a:t>2.</a:t>
            </a:r>
            <a:r>
              <a:rPr lang="en-US" altLang="zh-CN" sz="2000" b="0" dirty="0" smtClean="0">
                <a:latin typeface="ＭＳ 明朝" pitchFamily="17" charset="-128"/>
                <a:ea typeface="ＭＳ 明朝" pitchFamily="17" charset="-128"/>
              </a:rPr>
              <a:t>&lt;</a:t>
            </a:r>
            <a:r>
              <a:rPr lang="zh-CN" altLang="en-US" sz="2000" b="0" dirty="0">
                <a:latin typeface="ＭＳ 明朝" pitchFamily="17" charset="-128"/>
                <a:ea typeface="ＭＳ 明朝" pitchFamily="17" charset="-128"/>
              </a:rPr>
              <a:t>补充学习材料</a:t>
            </a:r>
            <a:r>
              <a:rPr lang="zh-CN" altLang="en-US" sz="2000" b="0" dirty="0" smtClean="0">
                <a:latin typeface="ＭＳ 明朝" pitchFamily="17" charset="-128"/>
                <a:ea typeface="ＭＳ 明朝" pitchFamily="17" charset="-128"/>
              </a:rPr>
              <a:t>（</a:t>
            </a:r>
            <a:r>
              <a:rPr lang="zh-CN" altLang="en-US" sz="2000" b="0" dirty="0">
                <a:latin typeface="ＭＳ 明朝" pitchFamily="17" charset="-128"/>
                <a:ea typeface="ＭＳ 明朝" pitchFamily="17" charset="-128"/>
              </a:rPr>
              <a:t>七</a:t>
            </a:r>
            <a:r>
              <a:rPr lang="zh-CN" altLang="en-US" sz="2000" b="0" dirty="0" smtClean="0">
                <a:latin typeface="ＭＳ 明朝" pitchFamily="17" charset="-128"/>
                <a:ea typeface="ＭＳ 明朝" pitchFamily="17" charset="-128"/>
              </a:rPr>
              <a:t>）</a:t>
            </a:r>
            <a:r>
              <a:rPr lang="en-US" altLang="zh-CN" sz="2000" b="0" dirty="0">
                <a:latin typeface="ＭＳ 明朝" pitchFamily="17" charset="-128"/>
                <a:ea typeface="ＭＳ 明朝" pitchFamily="17" charset="-128"/>
              </a:rPr>
              <a:t>&gt;-</a:t>
            </a:r>
            <a:r>
              <a:rPr lang="en-US" altLang="zh-CN" sz="2000" b="0" dirty="0" smtClean="0">
                <a:latin typeface="ＭＳ 明朝" pitchFamily="17" charset="-128"/>
                <a:ea typeface="ＭＳ 明朝" pitchFamily="17" charset="-128"/>
              </a:rPr>
              <a:t>JavaScript</a:t>
            </a:r>
            <a:r>
              <a:rPr lang="zh-CN" altLang="en-US" sz="2000" b="0" dirty="0" smtClean="0">
                <a:latin typeface="ＭＳ 明朝" pitchFamily="17" charset="-128"/>
                <a:ea typeface="ＭＳ 明朝" pitchFamily="17" charset="-128"/>
              </a:rPr>
              <a:t>作用域</a:t>
            </a:r>
            <a:r>
              <a:rPr lang="zh-CN" altLang="en-US" sz="2000" b="0" dirty="0">
                <a:latin typeface="ＭＳ 明朝" pitchFamily="17" charset="-128"/>
                <a:ea typeface="ＭＳ 明朝" pitchFamily="17" charset="-128"/>
              </a:rPr>
              <a:t>和作用域链</a:t>
            </a:r>
            <a:endParaRPr lang="en-US" altLang="zh-CN" sz="2000" b="0" dirty="0">
              <a:latin typeface="ＭＳ 明朝" pitchFamily="17" charset="-128"/>
              <a:ea typeface="ＭＳ 明朝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4223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ssol_MA_2016">
  <a:themeElements>
    <a:clrScheme name="NSSOLformat">
      <a:dk1>
        <a:sysClr val="windowText" lastClr="000000"/>
      </a:dk1>
      <a:lt1>
        <a:sysClr val="window" lastClr="FFFFFF"/>
      </a:lt1>
      <a:dk2>
        <a:srgbClr val="095195"/>
      </a:dk2>
      <a:lt2>
        <a:srgbClr val="4CBCD7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FFFF4C"/>
      </a:accent5>
      <a:accent6>
        <a:srgbClr val="E8B7B7"/>
      </a:accent6>
      <a:hlink>
        <a:srgbClr val="DB5353"/>
      </a:hlink>
      <a:folHlink>
        <a:srgbClr val="903638"/>
      </a:folHlink>
    </a:clrScheme>
    <a:fontScheme name="NSSOL Standard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nssol_MA_2016</Template>
  <TotalTime>12020</TotalTime>
  <Words>317</Words>
  <Application>Microsoft Office PowerPoint</Application>
  <PresentationFormat>全屏显示(4:3)</PresentationFormat>
  <Paragraphs>74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nssol_MA_2016</vt:lpstr>
      <vt:lpstr>HTML5教育演習 练习题目（五）</vt:lpstr>
      <vt:lpstr>基本要求</vt:lpstr>
      <vt:lpstr>扩展要求：</vt:lpstr>
      <vt:lpstr>完成效果：</vt:lpstr>
      <vt:lpstr>数据包：</vt:lpstr>
      <vt:lpstr>代码要求：</vt:lpstr>
    </vt:vector>
  </TitlesOfParts>
  <Company>NS Solutions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プログラミング研修での留意点</dc:title>
  <dc:creator>T.Tatsumi</dc:creator>
  <cp:lastModifiedBy>sun.zhengwei</cp:lastModifiedBy>
  <cp:revision>510</cp:revision>
  <dcterms:created xsi:type="dcterms:W3CDTF">1601-01-01T00:00:00Z</dcterms:created>
  <dcterms:modified xsi:type="dcterms:W3CDTF">2017-07-20T05:36:05Z</dcterms:modified>
</cp:coreProperties>
</file>