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Fredoka One"/>
      <p:regular r:id="rId49"/>
    </p:embeddedFont>
    <p:embeddedFont>
      <p:font typeface="Palanquin Dark"/>
      <p:regular r:id="rId50"/>
      <p:bold r:id="rId51"/>
    </p:embeddedFont>
    <p:embeddedFont>
      <p:font typeface="Orbitron"/>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CB7E6C-C612-445F-B392-3B7FC5EE7E21}">
  <a:tblStyle styleId="{6FCB7E6C-C612-445F-B392-3B7FC5EE7E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Fredok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alanquinDark-bold.fntdata"/><Relationship Id="rId50" Type="http://schemas.openxmlformats.org/officeDocument/2006/relationships/font" Target="fonts/PalanquinDark-regular.fntdata"/><Relationship Id="rId53" Type="http://schemas.openxmlformats.org/officeDocument/2006/relationships/font" Target="fonts/Orbitron-bold.fntdata"/><Relationship Id="rId52" Type="http://schemas.openxmlformats.org/officeDocument/2006/relationships/font" Target="fonts/Orbitron-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day everyone. We are  group 7 from lab dsf2 and this is our sc1015 mini project entitled app performance predictor.Our group members consists of Aaron, yifei and me, Ivan, and in </a:t>
            </a:r>
            <a:r>
              <a:rPr lang="en"/>
              <a:t>this</a:t>
            </a:r>
            <a:r>
              <a:rPr lang="en"/>
              <a:t> presentation, we will present the the key findings of the analysis of the </a:t>
            </a:r>
            <a:r>
              <a:rPr lang="en"/>
              <a:t>android</a:t>
            </a:r>
            <a:r>
              <a:rPr lang="en"/>
              <a:t> market and takeaways of this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2550c4fe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2550c4fe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we are left with around 17 thousand apps and 18 columns to explore with. Next, I’ll pass my time to Aaron for eda.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2244caad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2244caad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AutoNum type="arabicPeriod"/>
            </a:pPr>
            <a:r>
              <a:rPr lang="en" sz="1900">
                <a:solidFill>
                  <a:schemeClr val="dk1"/>
                </a:solidFill>
              </a:rPr>
              <a:t>Before we start with the EDA, we will do some feature engineering. </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lang="en" sz="1900">
                <a:solidFill>
                  <a:schemeClr val="dk1"/>
                </a:solidFill>
              </a:rPr>
              <a:t>We have changed some numerical variables to categorical.</a:t>
            </a:r>
            <a:endParaRPr sz="1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2244caad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2244caad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AutoNum type="arabicPeriod"/>
            </a:pPr>
            <a:r>
              <a:rPr lang="en" sz="1700">
                <a:solidFill>
                  <a:schemeClr val="dk1"/>
                </a:solidFill>
              </a:rPr>
              <a:t>For example, we changed the SIZE feature to SIZEBAND and PRICE feature to PRICEBAND. </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244caad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244caad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reason we did this is to improve the signal-to-noise ratio. Fitting a model into bins reduces the impact that small fluctuates in the data have on the model. Each bin minimises the noises in sections of the data.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Also, we simplified the developer's address into a COUNTRY column for the geospatial analysis later on. This is done using Google's API. </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2244caad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2244caad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So if we take a look at all variables we have in hand, we can consider using rating or installs as an indicator of the performance of an app. But, if we look closely:</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Installs have a higher association value with other variables compared to ratings. </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And the categorical variables have higher association values compared to its numerical form.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244caad1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244caad1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Hence, our primary EDA will focus on the behaviour of installs_group.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2244caad1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2244caad1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Almost half the number of apps have been installed, between one hundred thousand and 10 million.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The distribution of installs is highly skewed positively.</a:t>
            </a:r>
            <a:endParaRPr sz="105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Paid apps with more than 10M installs are most likely to be rated higher, and it's less spread out on the rating axis. </a:t>
            </a:r>
            <a:endParaRPr sz="105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The red vertical line in the right figure is the average rating of apps on Google Playstore, which is 4.16.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2244caad1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2244caad1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Next, we noticed that most of the apps are not awarded with 'Editor's Choice'. But there's a slight increase in the likeliness of an app being an 'Editor's Choice' app if they have more installs.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Apps with more than 100K installs are more likely to be free. And if an app is paid, it's more likely to have less than 100K installs.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2244caad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2244caad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Apps with more than 100K installs are more likely to be ad-supported and have in-app purchases as the developer company might need a source of income to maintain the company and the app.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2244caad1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2244caad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Most of the apps in this dataset are for everyone. And 'Adults' apps are significantly low in all install groups, especially for apps with more than 10M installs.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c6ac5e8787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c6ac5e8787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flow of our presentation, we will begin by </a:t>
            </a:r>
            <a:r>
              <a:rPr lang="en"/>
              <a:t>introducing</a:t>
            </a:r>
            <a:r>
              <a:rPr lang="en"/>
              <a:t> our motivation, followed by how we came up with the problem formulation. Followed by data preparation, eda, and machine learning. Finally, we conclude our key findings and what we learnt in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2244caad1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2244caad1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Most of the apps are updated more than six months ago or within one month. Especially for apps with more than 10M installs, they were updated a few days ago or within one month ago.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244caad1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244caad1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There's a significant increase in installs as the apps get more reviews. Apps with more than 10M installs have an extreme review count. But the distribution is quite even compared to the other 2 groups because the majority of the apps with 10M installs are dispersed in 1000 to 4000 reviews. This is considered a wide gap compared to apps with less than 100K installs.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2244caad1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2244caad1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There's a strong linear relationship between max installs and size, but their correlation is very low. But if we were to change our perspective to comparing installs group and size band, the association value looks more reasonable.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2244caad1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2244caad1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Based on app count, games are the most developed sector. 39% of the apps in the market are games, followed by tools, music and audio, entertainment, education, productivity, etc.</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2244caad1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2244caad1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But, if we switch our angle to median installs, photography takes the lead, with social being placed at the second high. We decided to use median instead of mean because it does a better job of capturing the central distribution location when there are extreme outliers present in the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2244caad1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2244caad1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Then, if we further dissect this analysis into whether it's free or paid. The result changes. Photography is still the most installed in free apps. But, game apps came back to the top in the paid app sector.</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2244caad1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2244caad1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These are the key takeaways from our EDA on installs. We have come to the end of our EDA, but we did extra EDA on Singapore apps, FANG companies, and some geospatial analysis. But they are not related to our problem statement. So, we won't present them in this video. Please refer to our EDA notebook.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I will pass the time with Yifei on model building and machine learning.</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223beade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223beade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move to another part, let's make a recap of our problem statement, which is “How different features of an app affect its popularity?” After our EDA, we decided that we would use installs as an indicator of the popularity of an app. So, we narrowed down the question, and changed it to “Would an app exceed one million installs in a year after its release?”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223beade8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223beade8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in model building, our first step is to extract those apps which are released no longer than a year. It turns out that there are 2981 apps that meet this criteria, with 2091 of them having below 1 million installs while the 890 have over 1 million installs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Since the data here is a little imbalanced, we decided that we would do some oversampling. We approach this in two ways, the first one is random oversampling, and the other one Synthetic Minority Oversampling Technique, commonly known as smote.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223beade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223beade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Also, we like to mention that we converted all of the predictors into categorical variables by using one hot encoding and label encoding. we used label encoder to encode ordinal categorical variables. For example in PRICEBAND, we map free to 0, cheap to 1, and so on. On the other hand, we used one hot encoder for nominal categorical variables such as “CATEGORY” of the app, which is game, or non-game app.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6ac5e8787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6ac5e8787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world, apps have been playing an important role in every one’s daily life. This apps can be Exommerce apps, social media apps and entertainment mobile apps. </a:t>
            </a:r>
            <a:r>
              <a:rPr lang="en"/>
              <a:t>Therefore</a:t>
            </a:r>
            <a:r>
              <a:rPr lang="en"/>
              <a:t> it is nearly </a:t>
            </a:r>
            <a:r>
              <a:rPr lang="en"/>
              <a:t>impossible</a:t>
            </a:r>
            <a:r>
              <a:rPr lang="en"/>
              <a:t> for us to stay away from any apps in our life.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statista, the total installations for mobile apps has reached 190 billion downloads in 2018</a:t>
            </a:r>
            <a:r>
              <a:rPr lang="en"/>
              <a:t>, and it is projected to grow to 230 billion by the end of 2023. However, not all apps are as successful as the ones in the global leaderboard due to various reasons. Due to this, we are motivated to explore the reasons behind why some apps can be successful while others failed.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2550c4fe9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2550c4fe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all the data is ready, so we can move to machine learning. Here is the list of 10 predictors that we chose. Because our problem is a classification problem, we decided to use the decision tree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2550c4fe9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2550c4fe9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our first attempt at using the decision tree model with the original data, which means there are no oversampling.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got 86% accuracy and 77% precision in the train data, in the test set, we got 84% accuracy and 74% precision. The results are decent, but we also tried using random forest. In total, we made 7 attempts to compare which model is better.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2550c4fe9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2550c4fe9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here is why we think so.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is a summarise of the performance we got from the test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oversampled data has accuracy around .80 to 0.81, which is lower compared to the data without any oversampling, that is 0.82 to 0.84. We think the oversampling has caused an increased weight in some training samples which leads to increase bias, causing overfitting to occur.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2550c4fe9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2550c4fe9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here is why we think so.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summarise the performance we got from the test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we compare the oversampled data to the original data, the oversampled data set has a lower accuracy on average, which is around .80 to 0.81 compared to the data without any oversampling, which is 0.82 to 0.84. We think the oversampling has caused an increased weight in some training samples which leads to increase bias. Eventually, causing overfitting to occur.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2550c4fe9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2550c4fe9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the model is ready, we deployed it</a:t>
            </a:r>
            <a:r>
              <a:rPr lang="en">
                <a:solidFill>
                  <a:schemeClr val="dk1"/>
                </a:solidFill>
              </a:rPr>
              <a:t> into a web app, </a:t>
            </a:r>
            <a:r>
              <a:rPr lang="en">
                <a:solidFill>
                  <a:schemeClr val="dk1"/>
                </a:solidFill>
              </a:rPr>
              <a:t>as you can see here, you may key in the values of these variables. Then based on the value, it would determine if the app would exceed 1 million within a year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0facb75130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0facb75130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sum up, what have we learned from this mini project is that we learned to do web scraping using API. We scrap apps ranging from different categories across google play store. Next, we learned two oversampling techniques, which are random oversampling and SMOTE. Moreover, we also learned GridSearchCV to optimise the results of the machine learning models. Lastly, to deploy our model, we also learned to use the streamlit web app framework.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12244caad4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12244caad4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The performance of an app doesn’t just depend entirely on the features we scrap. So. an improvement is to use sentimental analysis to determine if the app has good reviews or not which could potentially help to improve our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2550c4fe9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2550c4fe9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the outcomes of our project. Other than having a web app that could predict if an app has a high chance in exceeding 1 million installs in a year.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got to know the features that affect the installs of an app. We come out with a few possible strategies to increase the number of installs. One way is to make the app free. Also, it would be helpful to increase the review and rating rate of the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the end of our presentation. Thank you!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0facb75130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0facb75130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0facb75130_0_23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0facb75130_0_23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0facb75130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0facb75130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to our problem formulation, which is</a:t>
            </a:r>
            <a:r>
              <a:rPr lang="en"/>
              <a:t> how </a:t>
            </a:r>
            <a:r>
              <a:rPr lang="en">
                <a:solidFill>
                  <a:srgbClr val="383536"/>
                </a:solidFill>
                <a:latin typeface="Roboto"/>
                <a:ea typeface="Roboto"/>
                <a:cs typeface="Roboto"/>
                <a:sym typeface="Roboto"/>
              </a:rPr>
              <a:t>different features of an app affect its popularity</a:t>
            </a:r>
            <a:r>
              <a:rPr lang="en"/>
              <a:t>.We have considered to </a:t>
            </a:r>
            <a:r>
              <a:rPr lang="en"/>
              <a:t>analyse the market on google play store to solve this problem </a:t>
            </a:r>
            <a:r>
              <a:rPr lang="en">
                <a:solidFill>
                  <a:schemeClr val="dk1"/>
                </a:solidFill>
              </a:rPr>
              <a:t>as it has the largest market in the mobile apps industry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0facb7513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0facb7513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being said, we moved on to prepare our data by web scraping on the google play store.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2554d650a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2554d650a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step, we wrote a program to </a:t>
            </a:r>
            <a:r>
              <a:rPr lang="en"/>
              <a:t>execute</a:t>
            </a:r>
            <a:r>
              <a:rPr lang="en"/>
              <a:t> the google play store api in javascript to scrape the google play store. We </a:t>
            </a:r>
            <a:r>
              <a:rPr lang="en"/>
              <a:t>achieve</a:t>
            </a:r>
            <a:r>
              <a:rPr lang="en"/>
              <a:t> our target by scraping across 54 categories such as action games, lifestyle apps, sports ec cetera. We also targeted the big 3 collections in the </a:t>
            </a:r>
            <a:r>
              <a:rPr lang="en"/>
              <a:t>android</a:t>
            </a:r>
            <a:r>
              <a:rPr lang="en"/>
              <a:t> market, which are the top free apps, top paid, and top grossing. In the end, we are able to scrape for around 24 thousand apps.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256b67c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256b67c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t>
            </a:r>
            <a:r>
              <a:rPr lang="en"/>
              <a:t>output</a:t>
            </a:r>
            <a:r>
              <a:rPr lang="en"/>
              <a:t> of our web scraping. We are left with 29 columns and around 24000 apps.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2550c4fe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2550c4fe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data cleaning, we did mainly 5 steps to ensure our data is ready for </a:t>
            </a:r>
            <a:r>
              <a:rPr lang="en"/>
              <a:t>exploration. </a:t>
            </a:r>
            <a:r>
              <a:rPr lang="en"/>
              <a:t>First, we removed irrelevant columns. We then reformatted our dates to a format of date/month/year. Next, we dealed with null values from the scraped data using 3 methods which are either dropping them, impute them with median or set them to a unique category. And then, we dropped duplicate apps. Which brings us to our </a:t>
            </a:r>
            <a:r>
              <a:rPr lang="en"/>
              <a:t>final step which is to deal with addresses which I ll elaborate more on this step.</a:t>
            </a:r>
            <a:r>
              <a:rPr lang="en">
                <a:solidFill>
                  <a:schemeClr val="dk1"/>
                </a:solidFil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256b67c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256b67c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raw data, we noticed that the developer address is the actual address of the developer which is not useful in its current form. So we decided to only extract the country of the developer’s address for eda purposes. (next) This brings us to write a program using the google maps api, to predict the country of the given address. (next) So this is the results of the program and we just replace every developer address with its country in the eda. </a:t>
            </a:r>
            <a:r>
              <a:rPr lang="en">
                <a:solidFill>
                  <a:schemeClr val="dk1"/>
                </a:solidFill>
              </a:rPr>
              <a:t>The other cleaning steps are further elaborated in the jupyter notebook.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29521" y="-366300"/>
              <a:ext cx="3031815" cy="200457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flipH="1" rot="10800000">
              <a:off x="6369828" y="-1150069"/>
              <a:ext cx="6654639" cy="7636641"/>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flipH="1" rot="10800000">
              <a:off x="6016263" y="1621720"/>
              <a:ext cx="2553081" cy="3705670"/>
              <a:chOff x="6769513" y="299393"/>
              <a:chExt cx="1308620" cy="1899525"/>
            </a:xfrm>
          </p:grpSpPr>
          <p:sp>
            <p:nvSpPr>
              <p:cNvPr id="32" name="Google Shape;32;p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flipH="1" rot="10800000">
              <a:off x="7424539" y="4645063"/>
              <a:ext cx="727773" cy="727773"/>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txBox="1"/>
          <p:nvPr>
            <p:ph type="ctrTitle"/>
          </p:nvPr>
        </p:nvSpPr>
        <p:spPr>
          <a:xfrm>
            <a:off x="1296163" y="1263600"/>
            <a:ext cx="65517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0" name="Google Shape;50;p2"/>
          <p:cNvSpPr txBox="1"/>
          <p:nvPr>
            <p:ph idx="1" type="subTitle"/>
          </p:nvPr>
        </p:nvSpPr>
        <p:spPr>
          <a:xfrm>
            <a:off x="1296138" y="3416400"/>
            <a:ext cx="6551700" cy="46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7"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11"/>
            <p:cNvGrpSpPr/>
            <p:nvPr/>
          </p:nvGrpSpPr>
          <p:grpSpPr>
            <a:xfrm flipH="1" rot="10800000">
              <a:off x="-2489366" y="-3322835"/>
              <a:ext cx="6322114" cy="9196733"/>
              <a:chOff x="-2661600" y="-960635"/>
              <a:chExt cx="6322114" cy="9196733"/>
            </a:xfrm>
          </p:grpSpPr>
          <p:sp>
            <p:nvSpPr>
              <p:cNvPr id="314" name="Google Shape;314;p11"/>
              <p:cNvSpPr/>
              <p:nvPr/>
            </p:nvSpPr>
            <p:spPr>
              <a:xfrm flipH="1" rot="-5400000">
                <a:off x="-717010" y="-412716"/>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2661600" y="981052"/>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1"/>
              <p:cNvGrpSpPr/>
              <p:nvPr/>
            </p:nvGrpSpPr>
            <p:grpSpPr>
              <a:xfrm flipH="1" rot="10800000">
                <a:off x="-1558013" y="845624"/>
                <a:ext cx="2381713" cy="3328977"/>
                <a:chOff x="7655072" y="-407632"/>
                <a:chExt cx="2008529" cy="2807368"/>
              </a:xfrm>
            </p:grpSpPr>
            <p:sp>
              <p:nvSpPr>
                <p:cNvPr id="317" name="Google Shape;317;p11"/>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1"/>
              <p:cNvGrpSpPr/>
              <p:nvPr/>
            </p:nvGrpSpPr>
            <p:grpSpPr>
              <a:xfrm flipH="1" rot="5400000">
                <a:off x="692685" y="3116270"/>
                <a:ext cx="2375896" cy="3296652"/>
                <a:chOff x="2132995" y="960308"/>
                <a:chExt cx="496177" cy="688438"/>
              </a:xfrm>
            </p:grpSpPr>
            <p:sp>
              <p:nvSpPr>
                <p:cNvPr id="330" name="Google Shape;330;p11"/>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1"/>
              <p:cNvSpPr/>
              <p:nvPr/>
            </p:nvSpPr>
            <p:spPr>
              <a:xfrm>
                <a:off x="6891900" y="39848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1"/>
            <p:cNvGrpSpPr/>
            <p:nvPr/>
          </p:nvGrpSpPr>
          <p:grpSpPr>
            <a:xfrm flipH="1" rot="5400000">
              <a:off x="8783750" y="844197"/>
              <a:ext cx="1183114" cy="2109034"/>
              <a:chOff x="4549150" y="1401575"/>
              <a:chExt cx="1183114" cy="2109034"/>
            </a:xfrm>
          </p:grpSpPr>
          <p:sp>
            <p:nvSpPr>
              <p:cNvPr id="351" name="Google Shape;351;p11"/>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11"/>
          <p:cNvSpPr txBox="1"/>
          <p:nvPr>
            <p:ph hasCustomPrompt="1" type="title"/>
          </p:nvPr>
        </p:nvSpPr>
        <p:spPr>
          <a:xfrm>
            <a:off x="822000" y="1658157"/>
            <a:ext cx="74997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p:nvPr>
            <p:ph idx="1" type="subTitle"/>
          </p:nvPr>
        </p:nvSpPr>
        <p:spPr>
          <a:xfrm flipH="1">
            <a:off x="822300" y="2899240"/>
            <a:ext cx="74997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5"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356" name="Shape 356"/>
        <p:cNvGrpSpPr/>
        <p:nvPr/>
      </p:nvGrpSpPr>
      <p:grpSpPr>
        <a:xfrm>
          <a:off x="0" y="0"/>
          <a:ext cx="0" cy="0"/>
          <a:chOff x="0" y="0"/>
          <a:chExt cx="0" cy="0"/>
        </a:xfrm>
      </p:grpSpPr>
      <p:sp>
        <p:nvSpPr>
          <p:cNvPr id="357" name="Google Shape;357;p13"/>
          <p:cNvSpPr txBox="1"/>
          <p:nvPr>
            <p:ph hasCustomPrompt="1" type="title"/>
          </p:nvPr>
        </p:nvSpPr>
        <p:spPr>
          <a:xfrm>
            <a:off x="210087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p:nvPr>
            <p:ph idx="1" type="subTitle"/>
          </p:nvPr>
        </p:nvSpPr>
        <p:spPr>
          <a:xfrm>
            <a:off x="123402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59" name="Google Shape;359;p13"/>
          <p:cNvSpPr txBox="1"/>
          <p:nvPr>
            <p:ph idx="2" type="subTitle"/>
          </p:nvPr>
        </p:nvSpPr>
        <p:spPr>
          <a:xfrm>
            <a:off x="123402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0" name="Google Shape;360;p13"/>
          <p:cNvSpPr txBox="1"/>
          <p:nvPr>
            <p:ph hasCustomPrompt="1" idx="3" type="title"/>
          </p:nvPr>
        </p:nvSpPr>
        <p:spPr>
          <a:xfrm>
            <a:off x="595832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p:nvPr>
            <p:ph idx="4" type="subTitle"/>
          </p:nvPr>
        </p:nvSpPr>
        <p:spPr>
          <a:xfrm>
            <a:off x="509147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2" name="Google Shape;362;p13"/>
          <p:cNvSpPr txBox="1"/>
          <p:nvPr>
            <p:ph idx="5" type="subTitle"/>
          </p:nvPr>
        </p:nvSpPr>
        <p:spPr>
          <a:xfrm>
            <a:off x="509147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3" name="Google Shape;363;p13"/>
          <p:cNvSpPr txBox="1"/>
          <p:nvPr>
            <p:ph hasCustomPrompt="1" idx="6" type="title"/>
          </p:nvPr>
        </p:nvSpPr>
        <p:spPr>
          <a:xfrm>
            <a:off x="210087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p:nvPr>
            <p:ph idx="7" type="subTitle"/>
          </p:nvPr>
        </p:nvSpPr>
        <p:spPr>
          <a:xfrm>
            <a:off x="123402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5" name="Google Shape;365;p13"/>
          <p:cNvSpPr txBox="1"/>
          <p:nvPr>
            <p:ph idx="8" type="subTitle"/>
          </p:nvPr>
        </p:nvSpPr>
        <p:spPr>
          <a:xfrm>
            <a:off x="123402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6" name="Google Shape;366;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367" name="Google Shape;367;p13"/>
          <p:cNvSpPr txBox="1"/>
          <p:nvPr>
            <p:ph hasCustomPrompt="1" idx="13" type="title"/>
          </p:nvPr>
        </p:nvSpPr>
        <p:spPr>
          <a:xfrm>
            <a:off x="595832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p:nvPr>
            <p:ph idx="14" type="subTitle"/>
          </p:nvPr>
        </p:nvSpPr>
        <p:spPr>
          <a:xfrm>
            <a:off x="509147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9" name="Google Shape;369;p13"/>
          <p:cNvSpPr txBox="1"/>
          <p:nvPr>
            <p:ph idx="15" type="subTitle"/>
          </p:nvPr>
        </p:nvSpPr>
        <p:spPr>
          <a:xfrm>
            <a:off x="509147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99" name="Shape 399"/>
        <p:cNvGrpSpPr/>
        <p:nvPr/>
      </p:nvGrpSpPr>
      <p:grpSpPr>
        <a:xfrm>
          <a:off x="0" y="0"/>
          <a:ext cx="0" cy="0"/>
          <a:chOff x="0" y="0"/>
          <a:chExt cx="0" cy="0"/>
        </a:xfrm>
      </p:grpSpPr>
      <p:sp>
        <p:nvSpPr>
          <p:cNvPr id="400" name="Google Shape;400;p14"/>
          <p:cNvSpPr txBox="1"/>
          <p:nvPr>
            <p:ph type="title"/>
          </p:nvPr>
        </p:nvSpPr>
        <p:spPr>
          <a:xfrm>
            <a:off x="4587168" y="3394725"/>
            <a:ext cx="36210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401" name="Google Shape;401;p14"/>
          <p:cNvSpPr txBox="1"/>
          <p:nvPr>
            <p:ph idx="1" type="subTitle"/>
          </p:nvPr>
        </p:nvSpPr>
        <p:spPr>
          <a:xfrm>
            <a:off x="4587168" y="1310750"/>
            <a:ext cx="3621000" cy="1936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2" name="Google Shape;402;p14"/>
          <p:cNvSpPr/>
          <p:nvPr/>
        </p:nvSpPr>
        <p:spPr>
          <a:xfrm flipH="1" rot="10800000">
            <a:off x="-2805872" y="-33740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4"/>
            <p:cNvGrpSpPr/>
            <p:nvPr/>
          </p:nvGrpSpPr>
          <p:grpSpPr>
            <a:xfrm flipH="1" rot="10800000">
              <a:off x="6484849" y="3631196"/>
              <a:ext cx="2431677" cy="3529318"/>
              <a:chOff x="6769513" y="299393"/>
              <a:chExt cx="1308620" cy="1899525"/>
            </a:xfrm>
          </p:grpSpPr>
          <p:sp>
            <p:nvSpPr>
              <p:cNvPr id="406" name="Google Shape;406;p1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
    <p:spTree>
      <p:nvGrpSpPr>
        <p:cNvPr id="423"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15"/>
          <p:cNvSpPr txBox="1"/>
          <p:nvPr>
            <p:ph hasCustomPrompt="1" type="title"/>
          </p:nvPr>
        </p:nvSpPr>
        <p:spPr>
          <a:xfrm>
            <a:off x="1478734"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p:nvPr>
            <p:ph idx="1" type="subTitle"/>
          </p:nvPr>
        </p:nvSpPr>
        <p:spPr>
          <a:xfrm>
            <a:off x="777784"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1" name="Google Shape;451;p15"/>
          <p:cNvSpPr txBox="1"/>
          <p:nvPr>
            <p:ph idx="2" type="subTitle"/>
          </p:nvPr>
        </p:nvSpPr>
        <p:spPr>
          <a:xfrm>
            <a:off x="777784"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2" name="Google Shape;452;p15"/>
          <p:cNvSpPr txBox="1"/>
          <p:nvPr>
            <p:ph hasCustomPrompt="1" idx="3" type="title"/>
          </p:nvPr>
        </p:nvSpPr>
        <p:spPr>
          <a:xfrm>
            <a:off x="412904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p:nvPr>
            <p:ph idx="4" type="subTitle"/>
          </p:nvPr>
        </p:nvSpPr>
        <p:spPr>
          <a:xfrm>
            <a:off x="3428103"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4" name="Google Shape;454;p15"/>
          <p:cNvSpPr txBox="1"/>
          <p:nvPr>
            <p:ph idx="5" type="subTitle"/>
          </p:nvPr>
        </p:nvSpPr>
        <p:spPr>
          <a:xfrm>
            <a:off x="3428103"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5" name="Google Shape;455;p15"/>
          <p:cNvSpPr txBox="1"/>
          <p:nvPr>
            <p:ph hasCustomPrompt="1" idx="6" type="title"/>
          </p:nvPr>
        </p:nvSpPr>
        <p:spPr>
          <a:xfrm>
            <a:off x="67793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p:nvPr>
            <p:ph idx="7" type="subTitle"/>
          </p:nvPr>
        </p:nvSpPr>
        <p:spPr>
          <a:xfrm>
            <a:off x="6078416"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7" name="Google Shape;457;p15"/>
          <p:cNvSpPr txBox="1"/>
          <p:nvPr>
            <p:ph idx="8" type="subTitle"/>
          </p:nvPr>
        </p:nvSpPr>
        <p:spPr>
          <a:xfrm>
            <a:off x="6078416"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8" name="Google Shape;458;p15"/>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59"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6"/>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6"/>
          <p:cNvSpPr txBox="1"/>
          <p:nvPr>
            <p:ph type="title"/>
          </p:nvPr>
        </p:nvSpPr>
        <p:spPr>
          <a:xfrm>
            <a:off x="720000" y="387600"/>
            <a:ext cx="77016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482" name="Google Shape;482;p16"/>
          <p:cNvSpPr txBox="1"/>
          <p:nvPr>
            <p:ph idx="1" type="subTitle"/>
          </p:nvPr>
        </p:nvSpPr>
        <p:spPr>
          <a:xfrm>
            <a:off x="173525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3" name="Google Shape;483;p16"/>
          <p:cNvSpPr txBox="1"/>
          <p:nvPr>
            <p:ph idx="2" type="subTitle"/>
          </p:nvPr>
        </p:nvSpPr>
        <p:spPr>
          <a:xfrm>
            <a:off x="173525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4" name="Google Shape;484;p16"/>
          <p:cNvSpPr txBox="1"/>
          <p:nvPr>
            <p:ph idx="3" type="subTitle"/>
          </p:nvPr>
        </p:nvSpPr>
        <p:spPr>
          <a:xfrm>
            <a:off x="173525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5" name="Google Shape;485;p16"/>
          <p:cNvSpPr txBox="1"/>
          <p:nvPr>
            <p:ph idx="4" type="subTitle"/>
          </p:nvPr>
        </p:nvSpPr>
        <p:spPr>
          <a:xfrm>
            <a:off x="173525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6" name="Google Shape;486;p16"/>
          <p:cNvSpPr txBox="1"/>
          <p:nvPr>
            <p:ph idx="5" type="subTitle"/>
          </p:nvPr>
        </p:nvSpPr>
        <p:spPr>
          <a:xfrm>
            <a:off x="574140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7" name="Google Shape;487;p16"/>
          <p:cNvSpPr txBox="1"/>
          <p:nvPr>
            <p:ph idx="6" type="subTitle"/>
          </p:nvPr>
        </p:nvSpPr>
        <p:spPr>
          <a:xfrm>
            <a:off x="574140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8" name="Google Shape;488;p16"/>
          <p:cNvSpPr txBox="1"/>
          <p:nvPr>
            <p:ph idx="7" type="subTitle"/>
          </p:nvPr>
        </p:nvSpPr>
        <p:spPr>
          <a:xfrm>
            <a:off x="574140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9" name="Google Shape;489;p16"/>
          <p:cNvSpPr txBox="1"/>
          <p:nvPr>
            <p:ph idx="8" type="subTitle"/>
          </p:nvPr>
        </p:nvSpPr>
        <p:spPr>
          <a:xfrm>
            <a:off x="574140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490" name="Shape 490"/>
        <p:cNvGrpSpPr/>
        <p:nvPr/>
      </p:nvGrpSpPr>
      <p:grpSpPr>
        <a:xfrm>
          <a:off x="0" y="0"/>
          <a:ext cx="0" cy="0"/>
          <a:chOff x="0" y="0"/>
          <a:chExt cx="0" cy="0"/>
        </a:xfrm>
      </p:grpSpPr>
      <p:sp>
        <p:nvSpPr>
          <p:cNvPr id="491" name="Google Shape;491;p17"/>
          <p:cNvSpPr txBox="1"/>
          <p:nvPr>
            <p:ph idx="1" type="subTitle"/>
          </p:nvPr>
        </p:nvSpPr>
        <p:spPr>
          <a:xfrm>
            <a:off x="885175"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2" name="Google Shape;492;p17"/>
          <p:cNvSpPr txBox="1"/>
          <p:nvPr>
            <p:ph idx="2" type="subTitle"/>
          </p:nvPr>
        </p:nvSpPr>
        <p:spPr>
          <a:xfrm>
            <a:off x="88517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3" name="Google Shape;493;p17"/>
          <p:cNvSpPr txBox="1"/>
          <p:nvPr>
            <p:ph idx="3" type="subTitle"/>
          </p:nvPr>
        </p:nvSpPr>
        <p:spPr>
          <a:xfrm>
            <a:off x="3536543"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4" name="Google Shape;494;p17"/>
          <p:cNvSpPr txBox="1"/>
          <p:nvPr>
            <p:ph idx="4" type="subTitle"/>
          </p:nvPr>
        </p:nvSpPr>
        <p:spPr>
          <a:xfrm>
            <a:off x="3536557"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5" name="Google Shape;495;p17"/>
          <p:cNvSpPr txBox="1"/>
          <p:nvPr>
            <p:ph idx="5" type="subTitle"/>
          </p:nvPr>
        </p:nvSpPr>
        <p:spPr>
          <a:xfrm>
            <a:off x="6187925" y="3574317"/>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6" name="Google Shape;496;p17"/>
          <p:cNvSpPr txBox="1"/>
          <p:nvPr>
            <p:ph idx="6" type="subTitle"/>
          </p:nvPr>
        </p:nvSpPr>
        <p:spPr>
          <a:xfrm>
            <a:off x="618792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7" name="Google Shape;497;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
        <p:nvSpPr>
          <p:cNvPr id="498" name="Google Shape;498;p17"/>
          <p:cNvSpPr txBox="1"/>
          <p:nvPr>
            <p:ph idx="7" type="subTitle"/>
          </p:nvPr>
        </p:nvSpPr>
        <p:spPr>
          <a:xfrm>
            <a:off x="88517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9" name="Google Shape;499;p17"/>
          <p:cNvSpPr txBox="1"/>
          <p:nvPr>
            <p:ph idx="8" type="subTitle"/>
          </p:nvPr>
        </p:nvSpPr>
        <p:spPr>
          <a:xfrm>
            <a:off x="88517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0" name="Google Shape;500;p17"/>
          <p:cNvSpPr txBox="1"/>
          <p:nvPr>
            <p:ph idx="9" type="subTitle"/>
          </p:nvPr>
        </p:nvSpPr>
        <p:spPr>
          <a:xfrm>
            <a:off x="3536543"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1" name="Google Shape;501;p17"/>
          <p:cNvSpPr txBox="1"/>
          <p:nvPr>
            <p:ph idx="13" type="subTitle"/>
          </p:nvPr>
        </p:nvSpPr>
        <p:spPr>
          <a:xfrm>
            <a:off x="3536557"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2" name="Google Shape;502;p17"/>
          <p:cNvSpPr txBox="1"/>
          <p:nvPr>
            <p:ph idx="14" type="subTitle"/>
          </p:nvPr>
        </p:nvSpPr>
        <p:spPr>
          <a:xfrm>
            <a:off x="618792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3" name="Google Shape;503;p17"/>
          <p:cNvSpPr txBox="1"/>
          <p:nvPr>
            <p:ph idx="15" type="subTitle"/>
          </p:nvPr>
        </p:nvSpPr>
        <p:spPr>
          <a:xfrm>
            <a:off x="618792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4" name="Google Shape;504;p17"/>
          <p:cNvSpPr txBox="1"/>
          <p:nvPr>
            <p:ph hasCustomPrompt="1" idx="16" type="title"/>
          </p:nvPr>
        </p:nvSpPr>
        <p:spPr>
          <a:xfrm>
            <a:off x="147767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p:nvPr>
            <p:ph hasCustomPrompt="1" idx="17" type="title"/>
          </p:nvPr>
        </p:nvSpPr>
        <p:spPr>
          <a:xfrm>
            <a:off x="4129043"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p:nvPr>
            <p:ph hasCustomPrompt="1" idx="18" type="title"/>
          </p:nvPr>
        </p:nvSpPr>
        <p:spPr>
          <a:xfrm>
            <a:off x="147767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p:nvPr>
            <p:ph hasCustomPrompt="1" idx="19" type="title"/>
          </p:nvPr>
        </p:nvSpPr>
        <p:spPr>
          <a:xfrm>
            <a:off x="4129043"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p:nvPr>
            <p:ph hasCustomPrompt="1" idx="20" type="title"/>
          </p:nvPr>
        </p:nvSpPr>
        <p:spPr>
          <a:xfrm>
            <a:off x="678042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p:nvPr>
            <p:ph hasCustomPrompt="1" idx="21" type="title"/>
          </p:nvPr>
        </p:nvSpPr>
        <p:spPr>
          <a:xfrm>
            <a:off x="678042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7"/>
            <p:cNvGrpSpPr/>
            <p:nvPr/>
          </p:nvGrpSpPr>
          <p:grpSpPr>
            <a:xfrm flipH="1" rot="5400000">
              <a:off x="8520149" y="2304293"/>
              <a:ext cx="457201" cy="78377"/>
              <a:chOff x="2974099" y="851893"/>
              <a:chExt cx="129011" cy="22560"/>
            </a:xfrm>
          </p:grpSpPr>
          <p:sp>
            <p:nvSpPr>
              <p:cNvPr id="519" name="Google Shape;519;p17"/>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flipH="1" rot="5400000">
              <a:off x="-1140839" y="9230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_1_1">
    <p:spTree>
      <p:nvGrpSpPr>
        <p:cNvPr id="542"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rect b="b" l="l" r="r" t="t"/>
                <a:pathLst>
                  <a:path extrusionOk="0" h="2757" w="9341">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flipH="1">
                <a:off x="7881778" y="696098"/>
                <a:ext cx="114567" cy="98180"/>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18"/>
          <p:cNvSpPr txBox="1"/>
          <p:nvPr>
            <p:ph hasCustomPrompt="1" type="title"/>
          </p:nvPr>
        </p:nvSpPr>
        <p:spPr>
          <a:xfrm>
            <a:off x="7758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p:nvPr>
            <p:ph hasCustomPrompt="1" idx="2" type="title"/>
          </p:nvPr>
        </p:nvSpPr>
        <p:spPr>
          <a:xfrm>
            <a:off x="60740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581" name="Google Shape;581;p18"/>
          <p:cNvSpPr txBox="1"/>
          <p:nvPr>
            <p:ph idx="1" type="subTitle"/>
          </p:nvPr>
        </p:nvSpPr>
        <p:spPr>
          <a:xfrm flipH="1">
            <a:off x="7758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2" name="Google Shape;582;p18"/>
          <p:cNvSpPr txBox="1"/>
          <p:nvPr>
            <p:ph idx="4" type="subTitle"/>
          </p:nvPr>
        </p:nvSpPr>
        <p:spPr>
          <a:xfrm flipH="1">
            <a:off x="7758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3" name="Google Shape;583;p18"/>
          <p:cNvSpPr txBox="1"/>
          <p:nvPr>
            <p:ph idx="5" type="subTitle"/>
          </p:nvPr>
        </p:nvSpPr>
        <p:spPr>
          <a:xfrm flipH="1">
            <a:off x="60740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4" name="Google Shape;584;p18"/>
          <p:cNvSpPr txBox="1"/>
          <p:nvPr>
            <p:ph idx="6" type="subTitle"/>
          </p:nvPr>
        </p:nvSpPr>
        <p:spPr>
          <a:xfrm flipH="1">
            <a:off x="60740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5" name="Google Shape;585;p18"/>
          <p:cNvSpPr txBox="1"/>
          <p:nvPr>
            <p:ph hasCustomPrompt="1" idx="7" type="title"/>
          </p:nvPr>
        </p:nvSpPr>
        <p:spPr>
          <a:xfrm>
            <a:off x="3424975"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p:nvPr>
            <p:ph idx="8" type="subTitle"/>
          </p:nvPr>
        </p:nvSpPr>
        <p:spPr>
          <a:xfrm flipH="1">
            <a:off x="3424975"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7" name="Google Shape;587;p18"/>
          <p:cNvSpPr txBox="1"/>
          <p:nvPr>
            <p:ph idx="9" type="subTitle"/>
          </p:nvPr>
        </p:nvSpPr>
        <p:spPr>
          <a:xfrm flipH="1">
            <a:off x="3424975"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_1_1">
    <p:spTree>
      <p:nvGrpSpPr>
        <p:cNvPr id="588"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9"/>
            <p:cNvGrpSpPr/>
            <p:nvPr/>
          </p:nvGrpSpPr>
          <p:grpSpPr>
            <a:xfrm flipH="1" rot="-5400000">
              <a:off x="358472" y="2658178"/>
              <a:ext cx="618213" cy="306426"/>
              <a:chOff x="5989375" y="1843575"/>
              <a:chExt cx="136525" cy="67675"/>
            </a:xfrm>
          </p:grpSpPr>
          <p:sp>
            <p:nvSpPr>
              <p:cNvPr id="607" name="Google Shape;607;p19"/>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9"/>
          <p:cNvSpPr txBox="1"/>
          <p:nvPr>
            <p:ph idx="1" type="body"/>
          </p:nvPr>
        </p:nvSpPr>
        <p:spPr>
          <a:xfrm>
            <a:off x="1370700" y="1401575"/>
            <a:ext cx="6402600" cy="2682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619" name="Google Shape;619;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620"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0"/>
            <p:cNvSpPr/>
            <p:nvPr/>
          </p:nvSpPr>
          <p:spPr>
            <a:xfrm rot="10800000">
              <a:off x="8411505" y="-15636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0"/>
          <p:cNvSpPr txBox="1"/>
          <p:nvPr>
            <p:ph idx="1" type="subTitle"/>
          </p:nvPr>
        </p:nvSpPr>
        <p:spPr>
          <a:xfrm>
            <a:off x="1918200" y="3972368"/>
            <a:ext cx="53076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47" name="Google Shape;647;p20"/>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rect b="b" l="l" r="r" t="t"/>
                <a:pathLst>
                  <a:path extrusionOk="0" h="13154" w="22289">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rect b="b" l="l" r="r" t="t"/>
                  <a:pathLst>
                    <a:path extrusionOk="0" h="60996" w="43776">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907161" y="4010501"/>
                  <a:ext cx="633201" cy="633201"/>
                </a:xfrm>
                <a:custGeom>
                  <a:rect b="b" l="l" r="r" t="t"/>
                  <a:pathLst>
                    <a:path extrusionOk="0" h="7539" w="7539">
                      <a:moveTo>
                        <a:pt x="5389" y="1"/>
                      </a:moveTo>
                      <a:lnTo>
                        <a:pt x="2695" y="2699"/>
                      </a:lnTo>
                      <a:lnTo>
                        <a:pt x="1" y="5393"/>
                      </a:lnTo>
                      <a:lnTo>
                        <a:pt x="1" y="7538"/>
                      </a:lnTo>
                      <a:lnTo>
                        <a:pt x="3767" y="3771"/>
                      </a:lnTo>
                      <a:lnTo>
                        <a:pt x="7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825133" y="5781599"/>
                  <a:ext cx="181250" cy="155717"/>
                </a:xfrm>
                <a:custGeom>
                  <a:rect b="b" l="l" r="r" t="t"/>
                  <a:pathLst>
                    <a:path extrusionOk="0" h="1854" w="2158">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495412" y="589757"/>
                  <a:ext cx="181586" cy="155298"/>
                </a:xfrm>
                <a:custGeom>
                  <a:rect b="b" l="l" r="r" t="t"/>
                  <a:pathLst>
                    <a:path extrusionOk="0" h="1849" w="2162">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22981" y="4878622"/>
                  <a:ext cx="948499" cy="556770"/>
                </a:xfrm>
                <a:custGeom>
                  <a:rect b="b" l="l" r="r" t="t"/>
                  <a:pathLst>
                    <a:path extrusionOk="0" h="6629" w="11293">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3"/>
            <p:cNvSpPr/>
            <p:nvPr/>
          </p:nvSpPr>
          <p:spPr>
            <a:xfrm flipH="1">
              <a:off x="-880479" y="4202588"/>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11941" y="-578758"/>
              <a:ext cx="4078254" cy="2696967"/>
            </a:xfrm>
            <a:custGeom>
              <a:rect b="b" l="l" r="r" t="t"/>
              <a:pathLst>
                <a:path extrusionOk="0" h="20595" w="31143">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rect b="b" l="l" r="r" t="t"/>
                <a:pathLst>
                  <a:path extrusionOk="0" h="6326" w="902">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208640" y="2996574"/>
                <a:ext cx="956898" cy="954546"/>
              </a:xfrm>
              <a:custGeom>
                <a:rect b="b" l="l" r="r" t="t"/>
                <a:pathLst>
                  <a:path extrusionOk="0" h="11365" w="11393">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0228462" y="679122"/>
                <a:ext cx="148998" cy="127833"/>
              </a:xfrm>
              <a:custGeom>
                <a:rect b="b" l="l" r="r" t="t"/>
                <a:pathLst>
                  <a:path extrusionOk="0" h="1522" w="1774">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9020853" y="1998017"/>
                <a:ext cx="1057770" cy="1611852"/>
              </a:xfrm>
              <a:custGeom>
                <a:rect b="b" l="l" r="r" t="t"/>
                <a:pathLst>
                  <a:path extrusionOk="0" h="19191" w="12594">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9805572" y="1401268"/>
                <a:ext cx="562817" cy="889370"/>
              </a:xfrm>
              <a:custGeom>
                <a:rect b="b" l="l" r="r" t="t"/>
                <a:pathLst>
                  <a:path extrusionOk="0" h="10589" w="6701">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rect b="b" l="l" r="r" t="t"/>
                <a:pathLst>
                  <a:path extrusionOk="0" h="1157" w="1635">
                    <a:moveTo>
                      <a:pt x="1" y="0"/>
                    </a:moveTo>
                    <a:lnTo>
                      <a:pt x="954" y="1157"/>
                    </a:lnTo>
                    <a:lnTo>
                      <a:pt x="1634" y="1157"/>
                    </a:lnTo>
                    <a:lnTo>
                      <a:pt x="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456357" y="4872911"/>
                <a:ext cx="137576" cy="97176"/>
              </a:xfrm>
              <a:custGeom>
                <a:rect b="b" l="l" r="r" t="t"/>
                <a:pathLst>
                  <a:path extrusionOk="0" h="1157" w="1638">
                    <a:moveTo>
                      <a:pt x="1" y="0"/>
                    </a:moveTo>
                    <a:lnTo>
                      <a:pt x="958"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561260"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666164"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771067" y="4872911"/>
                <a:ext cx="137576" cy="97176"/>
              </a:xfrm>
              <a:custGeom>
                <a:rect b="b" l="l" r="r" t="t"/>
                <a:pathLst>
                  <a:path extrusionOk="0" h="1157" w="1638">
                    <a:moveTo>
                      <a:pt x="0"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3"/>
            <p:cNvSpPr/>
            <p:nvPr/>
          </p:nvSpPr>
          <p:spPr>
            <a:xfrm>
              <a:off x="7306875" y="4600447"/>
              <a:ext cx="2229499" cy="657745"/>
            </a:xfrm>
            <a:custGeom>
              <a:rect b="b" l="l" r="r" t="t"/>
              <a:pathLst>
                <a:path extrusionOk="0" h="6486" w="21985">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7658071" y="-461281"/>
              <a:ext cx="1325446" cy="1878100"/>
            </a:xfrm>
            <a:custGeom>
              <a:rect b="b" l="l" r="r" t="t"/>
              <a:pathLst>
                <a:path extrusionOk="0" h="22361" w="15781">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3"/>
          <p:cNvSpPr txBox="1"/>
          <p:nvPr>
            <p:ph type="title"/>
          </p:nvPr>
        </p:nvSpPr>
        <p:spPr>
          <a:xfrm>
            <a:off x="1320300" y="2096633"/>
            <a:ext cx="65034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9" name="Google Shape;99;p3"/>
          <p:cNvSpPr txBox="1"/>
          <p:nvPr>
            <p:ph hasCustomPrompt="1" idx="2" type="title"/>
          </p:nvPr>
        </p:nvSpPr>
        <p:spPr>
          <a:xfrm>
            <a:off x="3915450" y="1163052"/>
            <a:ext cx="1313100" cy="7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0" name="Google Shape;100;p3"/>
          <p:cNvSpPr txBox="1"/>
          <p:nvPr>
            <p:ph idx="1" type="subTitle"/>
          </p:nvPr>
        </p:nvSpPr>
        <p:spPr>
          <a:xfrm>
            <a:off x="3052350" y="3267278"/>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_1_1_1_1_1_1">
    <p:spTree>
      <p:nvGrpSpPr>
        <p:cNvPr id="648" name="Shape 648"/>
        <p:cNvGrpSpPr/>
        <p:nvPr/>
      </p:nvGrpSpPr>
      <p:grpSpPr>
        <a:xfrm>
          <a:off x="0" y="0"/>
          <a:ext cx="0" cy="0"/>
          <a:chOff x="0" y="0"/>
          <a:chExt cx="0" cy="0"/>
        </a:xfrm>
      </p:grpSpPr>
      <p:sp>
        <p:nvSpPr>
          <p:cNvPr id="649" name="Google Shape;649;p21"/>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650" name="Google Shape;650;p21"/>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676"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2"/>
            <p:cNvGrpSpPr/>
            <p:nvPr/>
          </p:nvGrpSpPr>
          <p:grpSpPr>
            <a:xfrm flipH="1" rot="10800000">
              <a:off x="6484849" y="3631196"/>
              <a:ext cx="2431677" cy="3529318"/>
              <a:chOff x="6769513" y="299393"/>
              <a:chExt cx="1308620" cy="1899525"/>
            </a:xfrm>
          </p:grpSpPr>
          <p:sp>
            <p:nvSpPr>
              <p:cNvPr id="680" name="Google Shape;680;p2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flipH="1" rot="10800000">
              <a:off x="-2910022" y="-38312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99" name="Google Shape;699;p22"/>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700" name="Shape 700"/>
        <p:cNvGrpSpPr/>
        <p:nvPr/>
      </p:nvGrpSpPr>
      <p:grpSpPr>
        <a:xfrm>
          <a:off x="0" y="0"/>
          <a:ext cx="0" cy="0"/>
          <a:chOff x="0" y="0"/>
          <a:chExt cx="0" cy="0"/>
        </a:xfrm>
      </p:grpSpPr>
      <p:sp>
        <p:nvSpPr>
          <p:cNvPr id="701" name="Google Shape;701;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grpSp>
        <p:nvGrpSpPr>
          <p:cNvPr id="702" name="Google Shape;702;p23"/>
          <p:cNvGrpSpPr/>
          <p:nvPr/>
        </p:nvGrpSpPr>
        <p:grpSpPr>
          <a:xfrm flipH="1" rot="10800000">
            <a:off x="8002875" y="-893617"/>
            <a:ext cx="1599393" cy="2188720"/>
            <a:chOff x="8051125" y="4018221"/>
            <a:chExt cx="1599393" cy="2188720"/>
          </a:xfrm>
        </p:grpSpPr>
        <p:sp>
          <p:nvSpPr>
            <p:cNvPr id="703" name="Google Shape;703;p23"/>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3"/>
            <p:cNvGrpSpPr/>
            <p:nvPr/>
          </p:nvGrpSpPr>
          <p:grpSpPr>
            <a:xfrm flipH="1" rot="-5400000">
              <a:off x="413271" y="3223016"/>
              <a:ext cx="618213" cy="306426"/>
              <a:chOff x="5989375" y="1843575"/>
              <a:chExt cx="136525" cy="67675"/>
            </a:xfrm>
          </p:grpSpPr>
          <p:sp>
            <p:nvSpPr>
              <p:cNvPr id="712" name="Google Shape;712;p2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720"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4"/>
            <p:cNvSpPr/>
            <p:nvPr/>
          </p:nvSpPr>
          <p:spPr>
            <a:xfrm rot="10800000">
              <a:off x="8012311"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4"/>
            <p:cNvSpPr/>
            <p:nvPr/>
          </p:nvSpPr>
          <p:spPr>
            <a:xfrm>
              <a:off x="-2596705" y="-1246603"/>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4"/>
            <p:cNvSpPr/>
            <p:nvPr/>
          </p:nvSpPr>
          <p:spPr>
            <a:xfrm rot="10800000">
              <a:off x="1102163" y="4774798"/>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4" name="Google Shape;774;p24"/>
          <p:cNvSpPr txBox="1"/>
          <p:nvPr>
            <p:ph type="title"/>
          </p:nvPr>
        </p:nvSpPr>
        <p:spPr>
          <a:xfrm>
            <a:off x="2646000" y="491162"/>
            <a:ext cx="3852000" cy="9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5" name="Google Shape;775;p24"/>
          <p:cNvSpPr txBox="1"/>
          <p:nvPr>
            <p:ph idx="1" type="subTitle"/>
          </p:nvPr>
        </p:nvSpPr>
        <p:spPr>
          <a:xfrm>
            <a:off x="2646000" y="1407566"/>
            <a:ext cx="3852000" cy="10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6" name="Google Shape;776;p24"/>
          <p:cNvSpPr txBox="1"/>
          <p:nvPr/>
        </p:nvSpPr>
        <p:spPr>
          <a:xfrm>
            <a:off x="2779350" y="3548507"/>
            <a:ext cx="35853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b="1"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b="1"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777"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5"/>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5"/>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799" name="Shape 799"/>
        <p:cNvGrpSpPr/>
        <p:nvPr/>
      </p:nvGrpSpPr>
      <p:grpSpPr>
        <a:xfrm>
          <a:off x="0" y="0"/>
          <a:ext cx="0" cy="0"/>
          <a:chOff x="0" y="0"/>
          <a:chExt cx="0" cy="0"/>
        </a:xfrm>
      </p:grpSpPr>
      <p:grpSp>
        <p:nvGrpSpPr>
          <p:cNvPr id="800" name="Google Shape;800;p26"/>
          <p:cNvGrpSpPr/>
          <p:nvPr/>
        </p:nvGrpSpPr>
        <p:grpSpPr>
          <a:xfrm flipH="1" rot="10800000">
            <a:off x="8002875" y="-893617"/>
            <a:ext cx="1599393" cy="2188720"/>
            <a:chOff x="8051125" y="4018221"/>
            <a:chExt cx="1599393" cy="2188720"/>
          </a:xfrm>
        </p:grpSpPr>
        <p:sp>
          <p:nvSpPr>
            <p:cNvPr id="801" name="Google Shape;801;p26"/>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6"/>
            <p:cNvGrpSpPr/>
            <p:nvPr/>
          </p:nvGrpSpPr>
          <p:grpSpPr>
            <a:xfrm flipH="1" rot="-5400000">
              <a:off x="413271" y="3223016"/>
              <a:ext cx="618213" cy="306426"/>
              <a:chOff x="5989375" y="1843575"/>
              <a:chExt cx="136525" cy="67675"/>
            </a:xfrm>
          </p:grpSpPr>
          <p:sp>
            <p:nvSpPr>
              <p:cNvPr id="810" name="Google Shape;810;p26"/>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 name="Google Shape;112;p4"/>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chemeClr val="dk2"/>
              </a:buClr>
              <a:buSzPts val="1200"/>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3" name="Google Shape;113;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5"/>
            <p:cNvGrpSpPr/>
            <p:nvPr/>
          </p:nvGrpSpPr>
          <p:grpSpPr>
            <a:xfrm flipH="1" rot="-5400000">
              <a:off x="8268109" y="1815891"/>
              <a:ext cx="618213" cy="306426"/>
              <a:chOff x="5989375" y="1843575"/>
              <a:chExt cx="136525" cy="67675"/>
            </a:xfrm>
          </p:grpSpPr>
          <p:sp>
            <p:nvSpPr>
              <p:cNvPr id="118" name="Google Shape;118;p5"/>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934" y="3399771"/>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 name="Google Shape;144;p5"/>
          <p:cNvSpPr txBox="1"/>
          <p:nvPr>
            <p:ph idx="1" type="subTitle"/>
          </p:nvPr>
        </p:nvSpPr>
        <p:spPr>
          <a:xfrm>
            <a:off x="1254788"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5" name="Google Shape;145;p5"/>
          <p:cNvSpPr txBox="1"/>
          <p:nvPr>
            <p:ph idx="2" type="subTitle"/>
          </p:nvPr>
        </p:nvSpPr>
        <p:spPr>
          <a:xfrm>
            <a:off x="1254788"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6" name="Google Shape;146;p5"/>
          <p:cNvSpPr txBox="1"/>
          <p:nvPr>
            <p:ph idx="3" type="subTitle"/>
          </p:nvPr>
        </p:nvSpPr>
        <p:spPr>
          <a:xfrm>
            <a:off x="5112413"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7" name="Google Shape;147;p5"/>
          <p:cNvSpPr txBox="1"/>
          <p:nvPr>
            <p:ph idx="4" type="subTitle"/>
          </p:nvPr>
        </p:nvSpPr>
        <p:spPr>
          <a:xfrm>
            <a:off x="5112413"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8" name="Google Shape;148;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149" name="Google Shape;149;p5"/>
          <p:cNvSpPr txBox="1"/>
          <p:nvPr>
            <p:ph hasCustomPrompt="1" idx="5" type="title"/>
          </p:nvPr>
        </p:nvSpPr>
        <p:spPr>
          <a:xfrm>
            <a:off x="220023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p:nvPr>
            <p:ph hasCustomPrompt="1" idx="6" type="title"/>
          </p:nvPr>
        </p:nvSpPr>
        <p:spPr>
          <a:xfrm>
            <a:off x="60578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 name="Google Shape;162;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7"/>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7"/>
            <p:cNvGrpSpPr/>
            <p:nvPr/>
          </p:nvGrpSpPr>
          <p:grpSpPr>
            <a:xfrm flipH="1" rot="5400000">
              <a:off x="963093" y="3704212"/>
              <a:ext cx="2966902" cy="4306224"/>
              <a:chOff x="6769513" y="299393"/>
              <a:chExt cx="1308620" cy="1899525"/>
            </a:xfrm>
          </p:grpSpPr>
          <p:sp>
            <p:nvSpPr>
              <p:cNvPr id="188" name="Google Shape;188;p7"/>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7"/>
          <p:cNvSpPr txBox="1"/>
          <p:nvPr>
            <p:ph type="title"/>
          </p:nvPr>
        </p:nvSpPr>
        <p:spPr>
          <a:xfrm>
            <a:off x="945441" y="1323878"/>
            <a:ext cx="3442500" cy="14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5" name="Google Shape;195;p7"/>
          <p:cNvSpPr txBox="1"/>
          <p:nvPr>
            <p:ph idx="1" type="subTitle"/>
          </p:nvPr>
        </p:nvSpPr>
        <p:spPr>
          <a:xfrm>
            <a:off x="945450" y="2750728"/>
            <a:ext cx="3442500" cy="107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897800" y="1636082"/>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8"/>
            <p:cNvSpPr/>
            <p:nvPr/>
          </p:nvSpPr>
          <p:spPr>
            <a:xfrm>
              <a:off x="6877775" y="3554813"/>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flipH="1" rot="5400000">
              <a:off x="8547291" y="741426"/>
              <a:ext cx="1228900" cy="2156171"/>
              <a:chOff x="455034" y="-121633"/>
              <a:chExt cx="629947" cy="1105275"/>
            </a:xfrm>
          </p:grpSpPr>
          <p:sp>
            <p:nvSpPr>
              <p:cNvPr id="214" name="Google Shape;214;p8"/>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flipH="1" rot="5400000">
              <a:off x="8103897" y="2323328"/>
              <a:ext cx="471865" cy="38050"/>
              <a:chOff x="6298452" y="2390050"/>
              <a:chExt cx="140725" cy="11350"/>
            </a:xfrm>
          </p:grpSpPr>
          <p:sp>
            <p:nvSpPr>
              <p:cNvPr id="217" name="Google Shape;217;p8"/>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8"/>
            <p:cNvSpPr/>
            <p:nvPr/>
          </p:nvSpPr>
          <p:spPr>
            <a:xfrm>
              <a:off x="-1478400" y="2"/>
              <a:ext cx="3381525" cy="1996389"/>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8"/>
            <p:cNvGrpSpPr/>
            <p:nvPr/>
          </p:nvGrpSpPr>
          <p:grpSpPr>
            <a:xfrm flipH="1" rot="5400000">
              <a:off x="7897809" y="-611671"/>
              <a:ext cx="1047647" cy="1867550"/>
              <a:chOff x="4549150" y="1401575"/>
              <a:chExt cx="1183114" cy="2109034"/>
            </a:xfrm>
          </p:grpSpPr>
          <p:sp>
            <p:nvSpPr>
              <p:cNvPr id="241" name="Google Shape;241;p8"/>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 name="Google Shape;249;p8"/>
          <p:cNvSpPr txBox="1"/>
          <p:nvPr>
            <p:ph type="title"/>
          </p:nvPr>
        </p:nvSpPr>
        <p:spPr>
          <a:xfrm>
            <a:off x="1269150" y="1483990"/>
            <a:ext cx="6605700" cy="222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idx="1" type="subTitle"/>
          </p:nvPr>
        </p:nvSpPr>
        <p:spPr>
          <a:xfrm>
            <a:off x="713225" y="2347452"/>
            <a:ext cx="4732500" cy="11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52" name="Google Shape;252;p9"/>
          <p:cNvSpPr txBox="1"/>
          <p:nvPr>
            <p:ph type="title"/>
          </p:nvPr>
        </p:nvSpPr>
        <p:spPr>
          <a:xfrm>
            <a:off x="713370" y="1697025"/>
            <a:ext cx="4732500" cy="4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rect b="b" l="l" r="r" t="t"/>
              <a:pathLst>
                <a:path extrusionOk="0" h="62162" w="69259">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590435" y="-831208"/>
              <a:ext cx="5930985" cy="6805915"/>
            </a:xfrm>
            <a:custGeom>
              <a:rect b="b" l="l" r="r" t="t"/>
              <a:pathLst>
                <a:path extrusionOk="0" h="79795" w="69537">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rect b="b" l="l" r="r" t="t"/>
                <a:pathLst>
                  <a:path extrusionOk="0" h="1276" w="1276">
                    <a:moveTo>
                      <a:pt x="1109" y="0"/>
                    </a:moveTo>
                    <a:lnTo>
                      <a:pt x="0" y="1109"/>
                    </a:lnTo>
                    <a:lnTo>
                      <a:pt x="166" y="1276"/>
                    </a:lnTo>
                    <a:lnTo>
                      <a:pt x="1275"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7366883" y="4034320"/>
                <a:ext cx="103241" cy="103241"/>
              </a:xfrm>
              <a:custGeom>
                <a:rect b="b" l="l" r="r" t="t"/>
                <a:pathLst>
                  <a:path extrusionOk="0" h="1276" w="1276">
                    <a:moveTo>
                      <a:pt x="166" y="0"/>
                    </a:moveTo>
                    <a:lnTo>
                      <a:pt x="0" y="167"/>
                    </a:lnTo>
                    <a:lnTo>
                      <a:pt x="1109" y="1276"/>
                    </a:lnTo>
                    <a:lnTo>
                      <a:pt x="1275" y="1109"/>
                    </a:lnTo>
                    <a:lnTo>
                      <a:pt x="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7658483" y="4034320"/>
                <a:ext cx="103241" cy="103241"/>
              </a:xfrm>
              <a:custGeom>
                <a:rect b="b" l="l" r="r" t="t"/>
                <a:pathLst>
                  <a:path extrusionOk="0" h="1276" w="1276">
                    <a:moveTo>
                      <a:pt x="1109" y="0"/>
                    </a:moveTo>
                    <a:lnTo>
                      <a:pt x="0" y="1109"/>
                    </a:lnTo>
                    <a:lnTo>
                      <a:pt x="222" y="1276"/>
                    </a:lnTo>
                    <a:lnTo>
                      <a:pt x="1276"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658483" y="4034320"/>
                <a:ext cx="103241" cy="103241"/>
              </a:xfrm>
              <a:custGeom>
                <a:rect b="b" l="l" r="r" t="t"/>
                <a:pathLst>
                  <a:path extrusionOk="0" h="1276" w="1276">
                    <a:moveTo>
                      <a:pt x="167" y="0"/>
                    </a:moveTo>
                    <a:lnTo>
                      <a:pt x="0" y="167"/>
                    </a:lnTo>
                    <a:lnTo>
                      <a:pt x="1109" y="1276"/>
                    </a:lnTo>
                    <a:lnTo>
                      <a:pt x="1276" y="1109"/>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070753" y="3796525"/>
                <a:ext cx="107772" cy="103241"/>
              </a:xfrm>
              <a:custGeom>
                <a:rect b="b" l="l" r="r" t="t"/>
                <a:pathLst>
                  <a:path extrusionOk="0" h="1276" w="1332">
                    <a:moveTo>
                      <a:pt x="1109" y="1"/>
                    </a:moveTo>
                    <a:lnTo>
                      <a:pt x="0" y="1110"/>
                    </a:lnTo>
                    <a:lnTo>
                      <a:pt x="222" y="1276"/>
                    </a:lnTo>
                    <a:lnTo>
                      <a:pt x="1331"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075203" y="3796525"/>
                <a:ext cx="103322" cy="103241"/>
              </a:xfrm>
              <a:custGeom>
                <a:rect b="b" l="l" r="r" t="t"/>
                <a:pathLst>
                  <a:path extrusionOk="0" h="1276" w="1277">
                    <a:moveTo>
                      <a:pt x="167" y="1"/>
                    </a:moveTo>
                    <a:lnTo>
                      <a:pt x="1" y="167"/>
                    </a:lnTo>
                    <a:lnTo>
                      <a:pt x="1110" y="1276"/>
                    </a:lnTo>
                    <a:lnTo>
                      <a:pt x="1276" y="1110"/>
                    </a:lnTo>
                    <a:lnTo>
                      <a:pt x="1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366883" y="3796525"/>
                <a:ext cx="103241" cy="103241"/>
              </a:xfrm>
              <a:custGeom>
                <a:rect b="b" l="l" r="r" t="t"/>
                <a:pathLst>
                  <a:path extrusionOk="0" h="1276" w="1276">
                    <a:moveTo>
                      <a:pt x="1109" y="1"/>
                    </a:moveTo>
                    <a:lnTo>
                      <a:pt x="0" y="1110"/>
                    </a:lnTo>
                    <a:lnTo>
                      <a:pt x="166" y="1276"/>
                    </a:lnTo>
                    <a:lnTo>
                      <a:pt x="1275"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7366883" y="3796525"/>
                <a:ext cx="103241" cy="103241"/>
              </a:xfrm>
              <a:custGeom>
                <a:rect b="b" l="l" r="r" t="t"/>
                <a:pathLst>
                  <a:path extrusionOk="0" h="1276" w="1276">
                    <a:moveTo>
                      <a:pt x="166" y="1"/>
                    </a:moveTo>
                    <a:lnTo>
                      <a:pt x="0" y="167"/>
                    </a:lnTo>
                    <a:lnTo>
                      <a:pt x="1109" y="1276"/>
                    </a:lnTo>
                    <a:lnTo>
                      <a:pt x="1275" y="111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rect b="b" l="l" r="r" t="t"/>
                <a:pathLst>
                  <a:path extrusionOk="0" h="7820" w="111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7286054" y="750183"/>
                <a:ext cx="444277" cy="444196"/>
              </a:xfrm>
              <a:custGeom>
                <a:rect b="b" l="l" r="r" t="t"/>
                <a:pathLst>
                  <a:path extrusionOk="0" h="5490" w="5491">
                    <a:moveTo>
                      <a:pt x="1" y="0"/>
                    </a:moveTo>
                    <a:lnTo>
                      <a:pt x="2774" y="2773"/>
                    </a:lnTo>
                    <a:lnTo>
                      <a:pt x="5491" y="5490"/>
                    </a:lnTo>
                    <a:lnTo>
                      <a:pt x="5491" y="3937"/>
                    </a:lnTo>
                    <a:lnTo>
                      <a:pt x="3550" y="1941"/>
                    </a:lnTo>
                    <a:lnTo>
                      <a:pt x="1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474042" y="-61911"/>
                <a:ext cx="183989" cy="184070"/>
              </a:xfrm>
              <a:custGeom>
                <a:rect b="b" l="l" r="r" t="t"/>
                <a:pathLst>
                  <a:path extrusionOk="0" h="2275" w="2274">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10704825" y="4473337"/>
                <a:ext cx="215463" cy="184718"/>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590714" y="63742"/>
                <a:ext cx="4262258" cy="4432735"/>
              </a:xfrm>
              <a:custGeom>
                <a:rect b="b" l="l" r="r" t="t"/>
                <a:pathLst>
                  <a:path extrusionOk="0" h="54786" w="52679">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a:off x="7522237" y="-209327"/>
              <a:ext cx="1798786" cy="1791641"/>
            </a:xfrm>
            <a:custGeom>
              <a:rect b="b" l="l" r="r" t="t"/>
              <a:pathLst>
                <a:path extrusionOk="0" h="13974" w="1403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rect b="b" l="l" r="r" t="t"/>
                <a:pathLst>
                  <a:path extrusionOk="0" h="7820" w="111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748664" y="3872823"/>
                <a:ext cx="448808" cy="444196"/>
              </a:xfrm>
              <a:custGeom>
                <a:rect b="b" l="l" r="r" t="t"/>
                <a:pathLst>
                  <a:path extrusionOk="0" h="5490" w="5547">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9820965" y="4940593"/>
                <a:ext cx="215463" cy="184718"/>
              </a:xfrm>
              <a:custGeom>
                <a:rect b="b" l="l" r="r" t="t"/>
                <a:pathLst>
                  <a:path extrusionOk="0" h="2283" w="2663">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5563238" y="409147"/>
                <a:ext cx="184070" cy="184070"/>
              </a:xfrm>
              <a:custGeom>
                <a:rect b="b" l="l" r="r" t="t"/>
                <a:pathLst>
                  <a:path extrusionOk="0" h="2275" w="2275">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630555" y="570724"/>
                <a:ext cx="4262258" cy="4432735"/>
              </a:xfrm>
              <a:custGeom>
                <a:rect b="b" l="l" r="r" t="t"/>
                <a:pathLst>
                  <a:path extrusionOk="0" h="54786" w="52679">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6043358" y="2181400"/>
                <a:ext cx="1135167" cy="1130636"/>
              </a:xfrm>
              <a:custGeom>
                <a:rect b="b" l="l" r="r" t="t"/>
                <a:pathLst>
                  <a:path extrusionOk="0" h="13974" w="1403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rect b="b" l="l" r="r" t="t"/>
                <a:pathLst>
                  <a:path extrusionOk="0" h="2330" w="389">
                    <a:moveTo>
                      <a:pt x="1" y="0"/>
                    </a:moveTo>
                    <a:lnTo>
                      <a:pt x="1" y="2329"/>
                    </a:lnTo>
                    <a:lnTo>
                      <a:pt x="389" y="2329"/>
                    </a:lnTo>
                    <a:lnTo>
                      <a:pt x="3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9708823" y="3128047"/>
                <a:ext cx="188520" cy="27024"/>
              </a:xfrm>
              <a:custGeom>
                <a:rect b="b" l="l" r="r" t="t"/>
                <a:pathLst>
                  <a:path extrusionOk="0" h="334" w="2330">
                    <a:moveTo>
                      <a:pt x="1" y="0"/>
                    </a:moveTo>
                    <a:lnTo>
                      <a:pt x="1" y="333"/>
                    </a:lnTo>
                    <a:lnTo>
                      <a:pt x="2329" y="333"/>
                    </a:lnTo>
                    <a:lnTo>
                      <a:pt x="23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9246746"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9107662"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8968578"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8829494"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rect b="b" l="l" r="r" t="t"/>
                <a:pathLst>
                  <a:path extrusionOk="0" h="722" w="4382">
                    <a:moveTo>
                      <a:pt x="1" y="1"/>
                    </a:moveTo>
                    <a:lnTo>
                      <a:pt x="1" y="722"/>
                    </a:lnTo>
                    <a:lnTo>
                      <a:pt x="4381" y="722"/>
                    </a:lnTo>
                    <a:lnTo>
                      <a:pt x="4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8519851" y="3361310"/>
                <a:ext cx="175089" cy="58417"/>
              </a:xfrm>
              <a:custGeom>
                <a:rect b="b" l="l" r="r" t="t"/>
                <a:pathLst>
                  <a:path extrusionOk="0" h="722" w="2164">
                    <a:moveTo>
                      <a:pt x="1" y="1"/>
                    </a:moveTo>
                    <a:lnTo>
                      <a:pt x="1" y="722"/>
                    </a:lnTo>
                    <a:lnTo>
                      <a:pt x="2164" y="722"/>
                    </a:lnTo>
                    <a:lnTo>
                      <a:pt x="2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8407710" y="3361310"/>
                <a:ext cx="58417" cy="58417"/>
              </a:xfrm>
              <a:custGeom>
                <a:rect b="b" l="l" r="r" t="t"/>
                <a:pathLst>
                  <a:path extrusionOk="0" h="722" w="722">
                    <a:moveTo>
                      <a:pt x="1" y="1"/>
                    </a:moveTo>
                    <a:lnTo>
                      <a:pt x="1" y="722"/>
                    </a:lnTo>
                    <a:lnTo>
                      <a:pt x="722" y="722"/>
                    </a:lnTo>
                    <a:lnTo>
                      <a:pt x="7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rect b="b" l="l" r="r" t="t"/>
                <a:pathLst>
                  <a:path extrusionOk="0" h="9040" w="30499">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7683442" y="2402007"/>
                <a:ext cx="163408" cy="140091"/>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sp>
        <p:nvSpPr>
          <p:cNvPr id="296" name="Google Shape;296;p10"/>
          <p:cNvSpPr txBox="1"/>
          <p:nvPr>
            <p:ph type="title"/>
          </p:nvPr>
        </p:nvSpPr>
        <p:spPr>
          <a:xfrm>
            <a:off x="720000" y="387600"/>
            <a:ext cx="5781300" cy="10140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Orbitron"/>
              <a:buNone/>
              <a:defRPr b="1" sz="3000">
                <a:solidFill>
                  <a:schemeClr val="lt1"/>
                </a:solidFill>
                <a:latin typeface="Orbitron"/>
                <a:ea typeface="Orbitron"/>
                <a:cs typeface="Orbitron"/>
                <a:sym typeface="Orbitron"/>
              </a:defRPr>
            </a:lvl1pPr>
            <a:lvl2pPr lvl="1"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2pPr>
            <a:lvl3pPr lvl="2"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3pPr>
            <a:lvl4pPr lvl="3"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4pPr>
            <a:lvl5pPr lvl="4"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5pPr>
            <a:lvl6pPr lvl="5"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6pPr>
            <a:lvl7pPr lvl="6"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7pPr>
            <a:lvl8pPr lvl="7"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8pPr>
            <a:lvl9pPr lvl="8"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indent="-323850" lvl="1" marL="914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indent="-323850" lvl="2" marL="1371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indent="-323850" lvl="3" marL="1828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indent="-323850" lvl="4" marL="22860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indent="-323850" lvl="5" marL="27432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indent="-323850" lvl="6" marL="3200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indent="-323850" lvl="7" marL="3657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indent="-323850" lvl="8" marL="4114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7"/>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txBox="1"/>
          <p:nvPr>
            <p:ph type="ctrTitle"/>
          </p:nvPr>
        </p:nvSpPr>
        <p:spPr>
          <a:xfrm>
            <a:off x="1296138" y="804400"/>
            <a:ext cx="6551700" cy="21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SC1015 Mini Project</a:t>
            </a:r>
            <a:endParaRPr>
              <a:latin typeface="Arial"/>
              <a:ea typeface="Arial"/>
              <a:cs typeface="Arial"/>
              <a:sym typeface="Arial"/>
            </a:endParaRPr>
          </a:p>
        </p:txBody>
      </p:sp>
      <p:sp>
        <p:nvSpPr>
          <p:cNvPr id="826" name="Google Shape;826;p27"/>
          <p:cNvSpPr txBox="1"/>
          <p:nvPr>
            <p:ph idx="1" type="subTitle"/>
          </p:nvPr>
        </p:nvSpPr>
        <p:spPr>
          <a:xfrm>
            <a:off x="1448550" y="3117750"/>
            <a:ext cx="6638400" cy="10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Group members (DSF2 Group 7):</a:t>
            </a:r>
            <a:endParaRPr sz="1500"/>
          </a:p>
          <a:p>
            <a:pPr indent="-304800" lvl="0" marL="457200" rtl="0" algn="l">
              <a:spcBef>
                <a:spcPts val="0"/>
              </a:spcBef>
              <a:spcAft>
                <a:spcPts val="0"/>
              </a:spcAft>
              <a:buSzPts val="1200"/>
              <a:buAutoNum type="arabicPeriod"/>
            </a:pPr>
            <a:r>
              <a:rPr lang="en" sz="1500"/>
              <a:t>Lim Kang Wei (Aaron)</a:t>
            </a:r>
            <a:endParaRPr sz="1500"/>
          </a:p>
          <a:p>
            <a:pPr indent="-304800" lvl="0" marL="457200" rtl="0" algn="l">
              <a:spcBef>
                <a:spcPts val="0"/>
              </a:spcBef>
              <a:spcAft>
                <a:spcPts val="0"/>
              </a:spcAft>
              <a:buSzPts val="1200"/>
              <a:buAutoNum type="arabicPeriod"/>
            </a:pPr>
            <a:r>
              <a:rPr lang="en" sz="1500"/>
              <a:t>Oo Yifei</a:t>
            </a:r>
            <a:endParaRPr sz="1500"/>
          </a:p>
          <a:p>
            <a:pPr indent="-304800" lvl="0" marL="457200" rtl="0" algn="l">
              <a:spcBef>
                <a:spcPts val="0"/>
              </a:spcBef>
              <a:spcAft>
                <a:spcPts val="0"/>
              </a:spcAft>
              <a:buSzPts val="1200"/>
              <a:buAutoNum type="arabicPeriod"/>
            </a:pPr>
            <a:r>
              <a:rPr lang="en" sz="1500"/>
              <a:t>Ivan Lim Khai Ze</a:t>
            </a:r>
            <a:endParaRPr sz="1500"/>
          </a:p>
        </p:txBody>
      </p:sp>
      <p:sp>
        <p:nvSpPr>
          <p:cNvPr id="827" name="Google Shape;827;p27"/>
          <p:cNvSpPr txBox="1"/>
          <p:nvPr>
            <p:ph idx="4294967295" type="title"/>
          </p:nvPr>
        </p:nvSpPr>
        <p:spPr>
          <a:xfrm>
            <a:off x="645200" y="237545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ial"/>
                <a:ea typeface="Arial"/>
                <a:cs typeface="Arial"/>
                <a:sym typeface="Arial"/>
              </a:rPr>
              <a:t>APP PERFORMANCE PREDICTOR</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6"/>
          <p:cNvSpPr txBox="1"/>
          <p:nvPr>
            <p:ph idx="9" type="title"/>
          </p:nvPr>
        </p:nvSpPr>
        <p:spPr>
          <a:xfrm>
            <a:off x="760350" y="512375"/>
            <a:ext cx="76233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Data Cleaning</a:t>
            </a:r>
            <a:endParaRPr>
              <a:latin typeface="Palanquin Dark"/>
              <a:ea typeface="Palanquin Dark"/>
              <a:cs typeface="Palanquin Dark"/>
              <a:sym typeface="Palanquin Dark"/>
            </a:endParaRPr>
          </a:p>
          <a:p>
            <a:pPr indent="0" lvl="0" marL="0" rtl="0" algn="l">
              <a:lnSpc>
                <a:spcPct val="90000"/>
              </a:lnSpc>
              <a:spcBef>
                <a:spcPts val="0"/>
              </a:spcBef>
              <a:spcAft>
                <a:spcPts val="0"/>
              </a:spcAft>
              <a:buNone/>
            </a:pPr>
            <a:r>
              <a:t/>
            </a:r>
            <a:endParaRPr b="0"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b="0" sz="43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911" name="Google Shape;911;p36"/>
          <p:cNvSpPr txBox="1"/>
          <p:nvPr/>
        </p:nvSpPr>
        <p:spPr>
          <a:xfrm>
            <a:off x="842350" y="1358975"/>
            <a:ext cx="6581700" cy="2896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800">
                <a:latin typeface="Calibri"/>
                <a:ea typeface="Calibri"/>
                <a:cs typeface="Calibri"/>
                <a:sym typeface="Calibri"/>
              </a:rPr>
              <a:t>Before</a:t>
            </a:r>
            <a:endParaRPr sz="2800">
              <a:latin typeface="Calibri"/>
              <a:ea typeface="Calibri"/>
              <a:cs typeface="Calibri"/>
              <a:sym typeface="Calibri"/>
            </a:endParaRPr>
          </a:p>
          <a:p>
            <a:pPr indent="-342900" lvl="0" marL="457200" rtl="0" algn="l">
              <a:lnSpc>
                <a:spcPct val="90000"/>
              </a:lnSpc>
              <a:spcBef>
                <a:spcPts val="1000"/>
              </a:spcBef>
              <a:spcAft>
                <a:spcPts val="0"/>
              </a:spcAft>
              <a:buSzPts val="1800"/>
              <a:buChar char="-"/>
            </a:pPr>
            <a:r>
              <a:rPr lang="en" sz="2800">
                <a:latin typeface="Calibri"/>
                <a:ea typeface="Calibri"/>
                <a:cs typeface="Calibri"/>
                <a:sym typeface="Calibri"/>
              </a:rPr>
              <a:t>23952 rows</a:t>
            </a:r>
            <a:endParaRPr sz="2800">
              <a:latin typeface="Calibri"/>
              <a:ea typeface="Calibri"/>
              <a:cs typeface="Calibri"/>
              <a:sym typeface="Calibri"/>
            </a:endParaRPr>
          </a:p>
          <a:p>
            <a:pPr indent="-342900" lvl="0" marL="457200" rtl="0" algn="l">
              <a:lnSpc>
                <a:spcPct val="90000"/>
              </a:lnSpc>
              <a:spcBef>
                <a:spcPts val="0"/>
              </a:spcBef>
              <a:spcAft>
                <a:spcPts val="0"/>
              </a:spcAft>
              <a:buSzPts val="1800"/>
              <a:buChar char="-"/>
            </a:pPr>
            <a:r>
              <a:rPr lang="en" sz="2800">
                <a:latin typeface="Calibri"/>
                <a:ea typeface="Calibri"/>
                <a:cs typeface="Calibri"/>
                <a:sym typeface="Calibri"/>
              </a:rPr>
              <a:t>29 columns</a:t>
            </a:r>
            <a:endParaRPr sz="2800">
              <a:latin typeface="Calibri"/>
              <a:ea typeface="Calibri"/>
              <a:cs typeface="Calibri"/>
              <a:sym typeface="Calibri"/>
            </a:endParaRPr>
          </a:p>
          <a:p>
            <a:pPr indent="0" lvl="0" marL="0" rtl="0" algn="l">
              <a:lnSpc>
                <a:spcPct val="90000"/>
              </a:lnSpc>
              <a:spcBef>
                <a:spcPts val="1000"/>
              </a:spcBef>
              <a:spcAft>
                <a:spcPts val="0"/>
              </a:spcAft>
              <a:buNone/>
            </a:pPr>
            <a:r>
              <a:rPr lang="en" sz="2800">
                <a:latin typeface="Calibri"/>
                <a:ea typeface="Calibri"/>
                <a:cs typeface="Calibri"/>
                <a:sym typeface="Calibri"/>
              </a:rPr>
              <a:t>After</a:t>
            </a:r>
            <a:endParaRPr sz="2800">
              <a:latin typeface="Calibri"/>
              <a:ea typeface="Calibri"/>
              <a:cs typeface="Calibri"/>
              <a:sym typeface="Calibri"/>
            </a:endParaRPr>
          </a:p>
          <a:p>
            <a:pPr indent="-342900" lvl="0" marL="457200" rtl="0" algn="l">
              <a:lnSpc>
                <a:spcPct val="90000"/>
              </a:lnSpc>
              <a:spcBef>
                <a:spcPts val="1000"/>
              </a:spcBef>
              <a:spcAft>
                <a:spcPts val="0"/>
              </a:spcAft>
              <a:buSzPts val="1800"/>
              <a:buChar char="-"/>
            </a:pPr>
            <a:r>
              <a:rPr lang="en" sz="2800">
                <a:latin typeface="Calibri"/>
                <a:ea typeface="Calibri"/>
                <a:cs typeface="Calibri"/>
                <a:sym typeface="Calibri"/>
              </a:rPr>
              <a:t>17475 rows</a:t>
            </a:r>
            <a:endParaRPr sz="2800">
              <a:latin typeface="Calibri"/>
              <a:ea typeface="Calibri"/>
              <a:cs typeface="Calibri"/>
              <a:sym typeface="Calibri"/>
            </a:endParaRPr>
          </a:p>
          <a:p>
            <a:pPr indent="-342900" lvl="0" marL="457200" rtl="0" algn="l">
              <a:lnSpc>
                <a:spcPct val="90000"/>
              </a:lnSpc>
              <a:spcBef>
                <a:spcPts val="0"/>
              </a:spcBef>
              <a:spcAft>
                <a:spcPts val="0"/>
              </a:spcAft>
              <a:buSzPts val="1800"/>
              <a:buChar char="-"/>
            </a:pPr>
            <a:r>
              <a:rPr lang="en" sz="2800">
                <a:latin typeface="Calibri"/>
                <a:ea typeface="Calibri"/>
                <a:cs typeface="Calibri"/>
                <a:sym typeface="Calibri"/>
              </a:rPr>
              <a:t>18 columns</a:t>
            </a:r>
            <a:endParaRPr sz="2800">
              <a:latin typeface="Calibri"/>
              <a:ea typeface="Calibri"/>
              <a:cs typeface="Calibri"/>
              <a:sym typeface="Calibri"/>
            </a:endParaRPr>
          </a:p>
        </p:txBody>
      </p:sp>
      <p:pic>
        <p:nvPicPr>
          <p:cNvPr id="912" name="Google Shape;912;p36"/>
          <p:cNvPicPr preferRelativeResize="0"/>
          <p:nvPr/>
        </p:nvPicPr>
        <p:blipFill>
          <a:blip r:embed="rId3">
            <a:alphaModFix/>
          </a:blip>
          <a:stretch>
            <a:fillRect/>
          </a:stretch>
        </p:blipFill>
        <p:spPr>
          <a:xfrm>
            <a:off x="4318198" y="1324075"/>
            <a:ext cx="3247008" cy="356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37"/>
          <p:cNvSpPr txBox="1"/>
          <p:nvPr>
            <p:ph type="title"/>
          </p:nvPr>
        </p:nvSpPr>
        <p:spPr>
          <a:xfrm>
            <a:off x="751350" y="4596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Feature engineering</a:t>
            </a:r>
            <a:endParaRPr sz="3400">
              <a:latin typeface="Palanquin Dark"/>
              <a:ea typeface="Palanquin Dark"/>
              <a:cs typeface="Palanquin Dark"/>
              <a:sym typeface="Palanquin Dark"/>
            </a:endParaRPr>
          </a:p>
        </p:txBody>
      </p:sp>
      <p:graphicFrame>
        <p:nvGraphicFramePr>
          <p:cNvPr id="918" name="Google Shape;918;p37"/>
          <p:cNvGraphicFramePr/>
          <p:nvPr/>
        </p:nvGraphicFramePr>
        <p:xfrm>
          <a:off x="1655625" y="1273395"/>
          <a:ext cx="3000000" cy="3000000"/>
        </p:xfrm>
        <a:graphic>
          <a:graphicData uri="http://schemas.openxmlformats.org/drawingml/2006/table">
            <a:tbl>
              <a:tblPr>
                <a:noFill/>
                <a:tableStyleId>{6FCB7E6C-C612-445F-B392-3B7FC5EE7E21}</a:tableStyleId>
              </a:tblPr>
              <a:tblGrid>
                <a:gridCol w="2935800"/>
                <a:gridCol w="3308600"/>
              </a:tblGrid>
              <a:tr h="396200">
                <a:tc>
                  <a:txBody>
                    <a:bodyPr/>
                    <a:lstStyle/>
                    <a:p>
                      <a:pPr indent="0" lvl="0" marL="0" rtl="0" algn="l">
                        <a:spcBef>
                          <a:spcPts val="0"/>
                        </a:spcBef>
                        <a:spcAft>
                          <a:spcPts val="0"/>
                        </a:spcAft>
                        <a:buNone/>
                      </a:pPr>
                      <a:r>
                        <a:rPr b="1" lang="en" sz="1200"/>
                        <a:t>From</a:t>
                      </a:r>
                      <a:endParaRPr b="1" sz="1200"/>
                    </a:p>
                  </a:txBody>
                  <a:tcPr marT="91425" marB="91425" marR="91425" marL="91425">
                    <a:lnL cap="flat" cmpd="sng" w="9525">
                      <a:solidFill>
                        <a:srgbClr val="A6CBC2"/>
                      </a:solidFill>
                      <a:prstDash val="solid"/>
                      <a:round/>
                      <a:headEnd len="sm" w="sm" type="none"/>
                      <a:tailEnd len="sm" w="sm" type="none"/>
                    </a:lnL>
                    <a:lnR cap="flat" cmpd="sng" w="9525">
                      <a:solidFill>
                        <a:srgbClr val="A6CBC2"/>
                      </a:solidFill>
                      <a:prstDash val="solid"/>
                      <a:round/>
                      <a:headEnd len="sm" w="sm" type="none"/>
                      <a:tailEnd len="sm" w="sm" type="none"/>
                    </a:lnR>
                    <a:lnT cap="flat" cmpd="sng" w="9525">
                      <a:solidFill>
                        <a:srgbClr val="A6CBC2"/>
                      </a:solidFill>
                      <a:prstDash val="solid"/>
                      <a:round/>
                      <a:headEnd len="sm" w="sm" type="none"/>
                      <a:tailEnd len="sm" w="sm" type="none"/>
                    </a:lnT>
                    <a:lnB cap="flat" cmpd="sng" w="9525">
                      <a:solidFill>
                        <a:srgbClr val="A6CBC2"/>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b="1" lang="en" sz="1200"/>
                        <a:t>To</a:t>
                      </a:r>
                      <a:endParaRPr b="1" sz="1200"/>
                    </a:p>
                  </a:txBody>
                  <a:tcPr marT="91425" marB="91425" marR="91425" marL="91425">
                    <a:lnL cap="flat" cmpd="sng" w="9525">
                      <a:solidFill>
                        <a:srgbClr val="A6CBC2"/>
                      </a:solidFill>
                      <a:prstDash val="solid"/>
                      <a:round/>
                      <a:headEnd len="sm" w="sm" type="none"/>
                      <a:tailEnd len="sm" w="sm" type="none"/>
                    </a:lnL>
                    <a:lnR cap="flat" cmpd="sng" w="9525">
                      <a:solidFill>
                        <a:srgbClr val="A6CBC2"/>
                      </a:solidFill>
                      <a:prstDash val="solid"/>
                      <a:round/>
                      <a:headEnd len="sm" w="sm" type="none"/>
                      <a:tailEnd len="sm" w="sm" type="none"/>
                    </a:lnR>
                    <a:lnT cap="flat" cmpd="sng" w="9525">
                      <a:solidFill>
                        <a:srgbClr val="A6CBC2"/>
                      </a:solidFill>
                      <a:prstDash val="solid"/>
                      <a:round/>
                      <a:headEnd len="sm" w="sm" type="none"/>
                      <a:tailEnd len="sm" w="sm" type="none"/>
                    </a:lnT>
                    <a:lnB cap="flat" cmpd="sng" w="9525">
                      <a:solidFill>
                        <a:srgbClr val="A6CBC2"/>
                      </a:solidFill>
                      <a:prstDash val="solid"/>
                      <a:round/>
                      <a:headEnd len="sm" w="sm" type="none"/>
                      <a:tailEnd len="sm" w="sm" type="none"/>
                    </a:lnB>
                    <a:solidFill>
                      <a:schemeClr val="accent5"/>
                    </a:solidFill>
                  </a:tcPr>
                </a:tc>
              </a:tr>
              <a:tr h="396200">
                <a:tc>
                  <a:txBody>
                    <a:bodyPr/>
                    <a:lstStyle/>
                    <a:p>
                      <a:pPr indent="0" lvl="0" marL="0" rtl="0" algn="l">
                        <a:spcBef>
                          <a:spcPts val="0"/>
                        </a:spcBef>
                        <a:spcAft>
                          <a:spcPts val="0"/>
                        </a:spcAft>
                        <a:buNone/>
                      </a:pPr>
                      <a:r>
                        <a:rPr lang="en" sz="1200"/>
                        <a:t>SIZE</a:t>
                      </a:r>
                      <a:endParaRPr sz="1200"/>
                    </a:p>
                  </a:txBody>
                  <a:tcPr marT="91425" marB="91425" marR="91425" marL="91425">
                    <a:lnT cap="flat" cmpd="sng" w="9525">
                      <a:solidFill>
                        <a:srgbClr val="A6CBC2"/>
                      </a:solidFill>
                      <a:prstDash val="solid"/>
                      <a:round/>
                      <a:headEnd len="sm" w="sm" type="none"/>
                      <a:tailEnd len="sm" w="sm" type="none"/>
                    </a:lnT>
                  </a:tcPr>
                </a:tc>
                <a:tc>
                  <a:txBody>
                    <a:bodyPr/>
                    <a:lstStyle/>
                    <a:p>
                      <a:pPr indent="0" lvl="0" marL="0" rtl="0" algn="l">
                        <a:spcBef>
                          <a:spcPts val="0"/>
                        </a:spcBef>
                        <a:spcAft>
                          <a:spcPts val="0"/>
                        </a:spcAft>
                        <a:buNone/>
                      </a:pPr>
                      <a:r>
                        <a:rPr lang="en" sz="1200"/>
                        <a:t>SIZEBAND</a:t>
                      </a:r>
                      <a:endParaRPr sz="1200"/>
                    </a:p>
                  </a:txBody>
                  <a:tcPr marT="91425" marB="91425" marR="91425" marL="91425">
                    <a:lnT cap="flat" cmpd="sng" w="9525">
                      <a:solidFill>
                        <a:srgbClr val="A6CBC2"/>
                      </a:solidFill>
                      <a:prstDash val="solid"/>
                      <a:round/>
                      <a:headEnd len="sm" w="sm" type="none"/>
                      <a:tailEnd len="sm" w="sm" type="none"/>
                    </a:lnT>
                  </a:tcPr>
                </a:tc>
              </a:tr>
              <a:tr h="396200">
                <a:tc>
                  <a:txBody>
                    <a:bodyPr/>
                    <a:lstStyle/>
                    <a:p>
                      <a:pPr indent="0" lvl="0" marL="0" rtl="0" algn="l">
                        <a:spcBef>
                          <a:spcPts val="0"/>
                        </a:spcBef>
                        <a:spcAft>
                          <a:spcPts val="0"/>
                        </a:spcAft>
                        <a:buNone/>
                      </a:pPr>
                      <a:r>
                        <a:rPr lang="en" sz="1200"/>
                        <a:t>PRICE</a:t>
                      </a:r>
                      <a:endParaRPr sz="1200"/>
                    </a:p>
                  </a:txBody>
                  <a:tcPr marT="91425" marB="91425" marR="91425" marL="91425"/>
                </a:tc>
                <a:tc>
                  <a:txBody>
                    <a:bodyPr/>
                    <a:lstStyle/>
                    <a:p>
                      <a:pPr indent="0" lvl="0" marL="0" rtl="0" algn="l">
                        <a:spcBef>
                          <a:spcPts val="0"/>
                        </a:spcBef>
                        <a:spcAft>
                          <a:spcPts val="0"/>
                        </a:spcAft>
                        <a:buNone/>
                      </a:pPr>
                      <a:r>
                        <a:rPr lang="en" sz="1200"/>
                        <a:t>PRICEBAND</a:t>
                      </a:r>
                      <a:endParaRPr sz="1200"/>
                    </a:p>
                  </a:txBody>
                  <a:tcPr marT="91425" marB="91425" marR="91425" marL="91425"/>
                </a:tc>
              </a:tr>
              <a:tr h="609575">
                <a:tc>
                  <a:txBody>
                    <a:bodyPr/>
                    <a:lstStyle/>
                    <a:p>
                      <a:pPr indent="0" lvl="0" marL="0" rtl="0" algn="l">
                        <a:spcBef>
                          <a:spcPts val="0"/>
                        </a:spcBef>
                        <a:spcAft>
                          <a:spcPts val="0"/>
                        </a:spcAft>
                        <a:buNone/>
                      </a:pPr>
                      <a:r>
                        <a:rPr lang="en" sz="1200"/>
                        <a:t>DAYS_SINCE_RELEASED</a:t>
                      </a:r>
                      <a:endParaRPr sz="1200"/>
                    </a:p>
                  </a:txBody>
                  <a:tcPr marT="91425" marB="91425" marR="91425" marL="91425"/>
                </a:tc>
                <a:tc>
                  <a:txBody>
                    <a:bodyPr/>
                    <a:lstStyle/>
                    <a:p>
                      <a:pPr indent="0" lvl="0" marL="0" rtl="0" algn="l">
                        <a:spcBef>
                          <a:spcPts val="0"/>
                        </a:spcBef>
                        <a:spcAft>
                          <a:spcPts val="0"/>
                        </a:spcAft>
                        <a:buNone/>
                      </a:pPr>
                      <a:r>
                        <a:rPr lang="en" sz="1200"/>
                        <a:t>DAYS_SINCE_RELEASED_RANGE</a:t>
                      </a:r>
                      <a:endParaRPr sz="1200"/>
                    </a:p>
                  </a:txBody>
                  <a:tcPr marT="91425" marB="91425" marR="91425" marL="91425"/>
                </a:tc>
              </a:tr>
              <a:tr h="548600">
                <a:tc>
                  <a:txBody>
                    <a:bodyPr/>
                    <a:lstStyle/>
                    <a:p>
                      <a:pPr indent="0" lvl="0" marL="0" rtl="0" algn="l">
                        <a:spcBef>
                          <a:spcPts val="0"/>
                        </a:spcBef>
                        <a:spcAft>
                          <a:spcPts val="0"/>
                        </a:spcAft>
                        <a:buNone/>
                      </a:pPr>
                      <a:r>
                        <a:rPr lang="en" sz="1200"/>
                        <a:t>DAYS_SINCE_UPDATE</a:t>
                      </a:r>
                      <a:endParaRPr sz="1200"/>
                    </a:p>
                  </a:txBody>
                  <a:tcPr marT="91425" marB="91425" marR="91425" marL="91425"/>
                </a:tc>
                <a:tc>
                  <a:txBody>
                    <a:bodyPr/>
                    <a:lstStyle/>
                    <a:p>
                      <a:pPr indent="0" lvl="0" marL="0" rtl="0" algn="l">
                        <a:spcBef>
                          <a:spcPts val="0"/>
                        </a:spcBef>
                        <a:spcAft>
                          <a:spcPts val="0"/>
                        </a:spcAft>
                        <a:buNone/>
                      </a:pPr>
                      <a:r>
                        <a:rPr lang="en" sz="1200"/>
                        <a:t>DAYS_SINCE_UDPATE_RANGE</a:t>
                      </a:r>
                      <a:endParaRPr sz="1200"/>
                    </a:p>
                  </a:txBody>
                  <a:tcPr marT="91425" marB="91425" marR="91425" marL="91425"/>
                </a:tc>
              </a:tr>
              <a:tr h="396200">
                <a:tc>
                  <a:txBody>
                    <a:bodyPr/>
                    <a:lstStyle/>
                    <a:p>
                      <a:pPr indent="0" lvl="0" marL="0" rtl="0" algn="l">
                        <a:spcBef>
                          <a:spcPts val="0"/>
                        </a:spcBef>
                        <a:spcAft>
                          <a:spcPts val="0"/>
                        </a:spcAft>
                        <a:buNone/>
                      </a:pPr>
                      <a:r>
                        <a:rPr lang="en" sz="1200"/>
                        <a:t>INSTALLS</a:t>
                      </a:r>
                      <a:endParaRPr sz="1200"/>
                    </a:p>
                  </a:txBody>
                  <a:tcPr marT="91425" marB="91425" marR="91425" marL="91425"/>
                </a:tc>
                <a:tc>
                  <a:txBody>
                    <a:bodyPr/>
                    <a:lstStyle/>
                    <a:p>
                      <a:pPr indent="0" lvl="0" marL="0" rtl="0" algn="l">
                        <a:spcBef>
                          <a:spcPts val="0"/>
                        </a:spcBef>
                        <a:spcAft>
                          <a:spcPts val="0"/>
                        </a:spcAft>
                        <a:buNone/>
                      </a:pPr>
                      <a:r>
                        <a:rPr lang="en" sz="1200"/>
                        <a:t>INSTALLS_GROUP</a:t>
                      </a:r>
                      <a:endParaRPr sz="1200"/>
                    </a:p>
                  </a:txBody>
                  <a:tcPr marT="91425" marB="91425" marR="91425" marL="91425"/>
                </a:tc>
              </a:tr>
              <a:tr h="548600">
                <a:tc>
                  <a:txBody>
                    <a:bodyPr/>
                    <a:lstStyle/>
                    <a:p>
                      <a:pPr indent="0" lvl="0" marL="0" rtl="0" algn="l">
                        <a:spcBef>
                          <a:spcPts val="0"/>
                        </a:spcBef>
                        <a:spcAft>
                          <a:spcPts val="0"/>
                        </a:spcAft>
                        <a:buNone/>
                      </a:pPr>
                      <a:r>
                        <a:rPr b="1" lang="en" sz="1200"/>
                        <a:t>New features</a:t>
                      </a:r>
                      <a:endParaRPr b="1" sz="1200"/>
                    </a:p>
                  </a:txBody>
                  <a:tcPr marT="91425" marB="91425" marR="91425" marL="91425">
                    <a:solidFill>
                      <a:schemeClr val="accent4"/>
                    </a:solidFill>
                  </a:tcPr>
                </a:tc>
                <a:tc>
                  <a:txBody>
                    <a:bodyPr/>
                    <a:lstStyle/>
                    <a:p>
                      <a:pPr indent="0" lvl="0" marL="0" rtl="0" algn="l">
                        <a:spcBef>
                          <a:spcPts val="0"/>
                        </a:spcBef>
                        <a:spcAft>
                          <a:spcPts val="0"/>
                        </a:spcAft>
                        <a:buNone/>
                      </a:pPr>
                      <a:r>
                        <a:rPr lang="en" sz="1200"/>
                        <a:t>REVIEW_RATE, RATING_RATE, COUNTRY</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8"/>
          <p:cNvSpPr txBox="1"/>
          <p:nvPr>
            <p:ph type="title"/>
          </p:nvPr>
        </p:nvSpPr>
        <p:spPr>
          <a:xfrm>
            <a:off x="1009601" y="112625"/>
            <a:ext cx="2305800" cy="8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SIZEBAND	</a:t>
            </a:r>
            <a:endParaRPr sz="3400">
              <a:latin typeface="Palanquin Dark"/>
              <a:ea typeface="Palanquin Dark"/>
              <a:cs typeface="Palanquin Dark"/>
              <a:sym typeface="Palanquin Dark"/>
            </a:endParaRPr>
          </a:p>
        </p:txBody>
      </p:sp>
      <p:pic>
        <p:nvPicPr>
          <p:cNvPr id="924" name="Google Shape;924;p38"/>
          <p:cNvPicPr preferRelativeResize="0"/>
          <p:nvPr/>
        </p:nvPicPr>
        <p:blipFill>
          <a:blip r:embed="rId3">
            <a:alphaModFix/>
          </a:blip>
          <a:stretch>
            <a:fillRect/>
          </a:stretch>
        </p:blipFill>
        <p:spPr>
          <a:xfrm>
            <a:off x="614000" y="921904"/>
            <a:ext cx="3294550" cy="1812196"/>
          </a:xfrm>
          <a:prstGeom prst="rect">
            <a:avLst/>
          </a:prstGeom>
          <a:noFill/>
          <a:ln>
            <a:noFill/>
          </a:ln>
        </p:spPr>
      </p:pic>
      <p:sp>
        <p:nvSpPr>
          <p:cNvPr id="925" name="Google Shape;925;p38"/>
          <p:cNvSpPr txBox="1"/>
          <p:nvPr>
            <p:ph type="title"/>
          </p:nvPr>
        </p:nvSpPr>
        <p:spPr>
          <a:xfrm>
            <a:off x="5231975" y="149975"/>
            <a:ext cx="28824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PRICEBAND</a:t>
            </a:r>
            <a:endParaRPr sz="3400">
              <a:latin typeface="Palanquin Dark"/>
              <a:ea typeface="Palanquin Dark"/>
              <a:cs typeface="Palanquin Dark"/>
              <a:sym typeface="Palanquin Dark"/>
            </a:endParaRPr>
          </a:p>
        </p:txBody>
      </p:sp>
      <p:pic>
        <p:nvPicPr>
          <p:cNvPr id="926" name="Google Shape;926;p38"/>
          <p:cNvPicPr preferRelativeResize="0"/>
          <p:nvPr/>
        </p:nvPicPr>
        <p:blipFill>
          <a:blip r:embed="rId4">
            <a:alphaModFix/>
          </a:blip>
          <a:stretch>
            <a:fillRect/>
          </a:stretch>
        </p:blipFill>
        <p:spPr>
          <a:xfrm>
            <a:off x="4642975" y="884675"/>
            <a:ext cx="4060432" cy="1812200"/>
          </a:xfrm>
          <a:prstGeom prst="rect">
            <a:avLst/>
          </a:prstGeom>
          <a:noFill/>
          <a:ln>
            <a:noFill/>
          </a:ln>
        </p:spPr>
      </p:pic>
      <p:sp>
        <p:nvSpPr>
          <p:cNvPr id="927" name="Google Shape;927;p38"/>
          <p:cNvSpPr txBox="1"/>
          <p:nvPr>
            <p:ph type="title"/>
          </p:nvPr>
        </p:nvSpPr>
        <p:spPr>
          <a:xfrm>
            <a:off x="751350" y="2647325"/>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INSTALLS_GROUP</a:t>
            </a:r>
            <a:endParaRPr sz="3400">
              <a:latin typeface="Palanquin Dark"/>
              <a:ea typeface="Palanquin Dark"/>
              <a:cs typeface="Palanquin Dark"/>
              <a:sym typeface="Palanquin Dark"/>
            </a:endParaRPr>
          </a:p>
        </p:txBody>
      </p:sp>
      <p:pic>
        <p:nvPicPr>
          <p:cNvPr id="928" name="Google Shape;928;p38"/>
          <p:cNvPicPr preferRelativeResize="0"/>
          <p:nvPr/>
        </p:nvPicPr>
        <p:blipFill>
          <a:blip r:embed="rId5">
            <a:alphaModFix/>
          </a:blip>
          <a:stretch>
            <a:fillRect/>
          </a:stretch>
        </p:blipFill>
        <p:spPr>
          <a:xfrm>
            <a:off x="1797762" y="3336623"/>
            <a:ext cx="5548475" cy="156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9"/>
          <p:cNvSpPr txBox="1"/>
          <p:nvPr>
            <p:ph type="title"/>
          </p:nvPr>
        </p:nvSpPr>
        <p:spPr>
          <a:xfrm>
            <a:off x="751350" y="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DAYS_SINCE_RELEASED_RANGE</a:t>
            </a:r>
            <a:endParaRPr sz="3400">
              <a:latin typeface="Palanquin Dark"/>
              <a:ea typeface="Palanquin Dark"/>
              <a:cs typeface="Palanquin Dark"/>
              <a:sym typeface="Palanquin Dark"/>
            </a:endParaRPr>
          </a:p>
        </p:txBody>
      </p:sp>
      <p:pic>
        <p:nvPicPr>
          <p:cNvPr id="934" name="Google Shape;934;p39"/>
          <p:cNvPicPr preferRelativeResize="0"/>
          <p:nvPr/>
        </p:nvPicPr>
        <p:blipFill>
          <a:blip r:embed="rId3">
            <a:alphaModFix/>
          </a:blip>
          <a:stretch>
            <a:fillRect/>
          </a:stretch>
        </p:blipFill>
        <p:spPr>
          <a:xfrm>
            <a:off x="1652013" y="753125"/>
            <a:ext cx="5839975" cy="1460000"/>
          </a:xfrm>
          <a:prstGeom prst="rect">
            <a:avLst/>
          </a:prstGeom>
          <a:noFill/>
          <a:ln>
            <a:noFill/>
          </a:ln>
        </p:spPr>
      </p:pic>
      <p:sp>
        <p:nvSpPr>
          <p:cNvPr id="935" name="Google Shape;935;p39"/>
          <p:cNvSpPr txBox="1"/>
          <p:nvPr>
            <p:ph type="title"/>
          </p:nvPr>
        </p:nvSpPr>
        <p:spPr>
          <a:xfrm>
            <a:off x="751350" y="2303763"/>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DAYS_SINCE_UPDATE_RANGE</a:t>
            </a:r>
            <a:endParaRPr sz="3400">
              <a:latin typeface="Palanquin Dark"/>
              <a:ea typeface="Palanquin Dark"/>
              <a:cs typeface="Palanquin Dark"/>
              <a:sym typeface="Palanquin Dark"/>
            </a:endParaRPr>
          </a:p>
        </p:txBody>
      </p:sp>
      <p:pic>
        <p:nvPicPr>
          <p:cNvPr id="936" name="Google Shape;936;p39"/>
          <p:cNvPicPr preferRelativeResize="0"/>
          <p:nvPr/>
        </p:nvPicPr>
        <p:blipFill>
          <a:blip r:embed="rId4">
            <a:alphaModFix/>
          </a:blip>
          <a:stretch>
            <a:fillRect/>
          </a:stretch>
        </p:blipFill>
        <p:spPr>
          <a:xfrm>
            <a:off x="1711125" y="2979525"/>
            <a:ext cx="5721750" cy="198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0"/>
          <p:cNvSpPr txBox="1"/>
          <p:nvPr>
            <p:ph type="title"/>
          </p:nvPr>
        </p:nvSpPr>
        <p:spPr>
          <a:xfrm>
            <a:off x="751350" y="-75025"/>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TARGET VARIABLE FOR EDA</a:t>
            </a:r>
            <a:endParaRPr sz="2400">
              <a:latin typeface="Palanquin Dark"/>
              <a:ea typeface="Palanquin Dark"/>
              <a:cs typeface="Palanquin Dark"/>
              <a:sym typeface="Palanquin Dark"/>
            </a:endParaRPr>
          </a:p>
        </p:txBody>
      </p:sp>
      <p:pic>
        <p:nvPicPr>
          <p:cNvPr id="942" name="Google Shape;942;p40"/>
          <p:cNvPicPr preferRelativeResize="0"/>
          <p:nvPr/>
        </p:nvPicPr>
        <p:blipFill>
          <a:blip r:embed="rId3">
            <a:alphaModFix/>
          </a:blip>
          <a:stretch>
            <a:fillRect/>
          </a:stretch>
        </p:blipFill>
        <p:spPr>
          <a:xfrm>
            <a:off x="2278188" y="399125"/>
            <a:ext cx="4587626" cy="4524201"/>
          </a:xfrm>
          <a:prstGeom prst="rect">
            <a:avLst/>
          </a:prstGeom>
          <a:noFill/>
          <a:ln>
            <a:noFill/>
          </a:ln>
        </p:spPr>
      </p:pic>
      <p:sp>
        <p:nvSpPr>
          <p:cNvPr id="943" name="Google Shape;943;p40"/>
          <p:cNvSpPr/>
          <p:nvPr/>
        </p:nvSpPr>
        <p:spPr>
          <a:xfrm>
            <a:off x="2540996" y="728386"/>
            <a:ext cx="3847200" cy="84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1"/>
          <p:cNvSpPr txBox="1"/>
          <p:nvPr>
            <p:ph type="title"/>
          </p:nvPr>
        </p:nvSpPr>
        <p:spPr>
          <a:xfrm>
            <a:off x="751350" y="2127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latin typeface="Palanquin Dark"/>
                <a:ea typeface="Palanquin Dark"/>
                <a:cs typeface="Palanquin Dark"/>
                <a:sym typeface="Palanquin Dark"/>
              </a:rPr>
              <a:t>Installs group EDA</a:t>
            </a:r>
            <a:endParaRPr sz="6000">
              <a:latin typeface="Palanquin Dark"/>
              <a:ea typeface="Palanquin Dark"/>
              <a:cs typeface="Palanquin Dark"/>
              <a:sym typeface="Palanquin Dar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2"/>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Distribution of Installs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54" name="Google Shape;954;p42"/>
          <p:cNvPicPr preferRelativeResize="0"/>
          <p:nvPr/>
        </p:nvPicPr>
        <p:blipFill>
          <a:blip r:embed="rId3">
            <a:alphaModFix/>
          </a:blip>
          <a:stretch>
            <a:fillRect/>
          </a:stretch>
        </p:blipFill>
        <p:spPr>
          <a:xfrm>
            <a:off x="1807225" y="769175"/>
            <a:ext cx="2320925" cy="1964475"/>
          </a:xfrm>
          <a:prstGeom prst="rect">
            <a:avLst/>
          </a:prstGeom>
          <a:noFill/>
          <a:ln>
            <a:noFill/>
          </a:ln>
        </p:spPr>
      </p:pic>
      <p:pic>
        <p:nvPicPr>
          <p:cNvPr id="955" name="Google Shape;955;p42"/>
          <p:cNvPicPr preferRelativeResize="0"/>
          <p:nvPr/>
        </p:nvPicPr>
        <p:blipFill>
          <a:blip r:embed="rId4">
            <a:alphaModFix/>
          </a:blip>
          <a:stretch>
            <a:fillRect/>
          </a:stretch>
        </p:blipFill>
        <p:spPr>
          <a:xfrm>
            <a:off x="4814352" y="1718050"/>
            <a:ext cx="3140071" cy="2505650"/>
          </a:xfrm>
          <a:prstGeom prst="rect">
            <a:avLst/>
          </a:prstGeom>
          <a:noFill/>
          <a:ln>
            <a:noFill/>
          </a:ln>
        </p:spPr>
      </p:pic>
      <p:pic>
        <p:nvPicPr>
          <p:cNvPr id="956" name="Google Shape;956;p42"/>
          <p:cNvPicPr preferRelativeResize="0"/>
          <p:nvPr/>
        </p:nvPicPr>
        <p:blipFill>
          <a:blip r:embed="rId5">
            <a:alphaModFix/>
          </a:blip>
          <a:stretch>
            <a:fillRect/>
          </a:stretch>
        </p:blipFill>
        <p:spPr>
          <a:xfrm>
            <a:off x="1430550" y="2854150"/>
            <a:ext cx="3074275" cy="228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3"/>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INSTALLS_GROUP EDA</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62" name="Google Shape;962;p43"/>
          <p:cNvPicPr preferRelativeResize="0"/>
          <p:nvPr/>
        </p:nvPicPr>
        <p:blipFill>
          <a:blip r:embed="rId3">
            <a:alphaModFix/>
          </a:blip>
          <a:stretch>
            <a:fillRect/>
          </a:stretch>
        </p:blipFill>
        <p:spPr>
          <a:xfrm>
            <a:off x="695570" y="963926"/>
            <a:ext cx="4098474" cy="3463250"/>
          </a:xfrm>
          <a:prstGeom prst="rect">
            <a:avLst/>
          </a:prstGeom>
          <a:noFill/>
          <a:ln>
            <a:noFill/>
          </a:ln>
        </p:spPr>
      </p:pic>
      <p:pic>
        <p:nvPicPr>
          <p:cNvPr id="963" name="Google Shape;963;p43"/>
          <p:cNvPicPr preferRelativeResize="0"/>
          <p:nvPr/>
        </p:nvPicPr>
        <p:blipFill>
          <a:blip r:embed="rId4">
            <a:alphaModFix/>
          </a:blip>
          <a:stretch>
            <a:fillRect/>
          </a:stretch>
        </p:blipFill>
        <p:spPr>
          <a:xfrm>
            <a:off x="4946445" y="971450"/>
            <a:ext cx="3501985" cy="346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4"/>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INSTALLS_GROUP </a:t>
            </a:r>
            <a:r>
              <a:rPr lang="en" sz="2400">
                <a:latin typeface="Palanquin Dark"/>
                <a:ea typeface="Palanquin Dark"/>
                <a:cs typeface="Palanquin Dark"/>
                <a:sym typeface="Palanquin Dark"/>
              </a:rPr>
              <a:t>EDA</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69" name="Google Shape;969;p44"/>
          <p:cNvPicPr preferRelativeResize="0"/>
          <p:nvPr/>
        </p:nvPicPr>
        <p:blipFill>
          <a:blip r:embed="rId3">
            <a:alphaModFix/>
          </a:blip>
          <a:stretch>
            <a:fillRect/>
          </a:stretch>
        </p:blipFill>
        <p:spPr>
          <a:xfrm>
            <a:off x="498825" y="1071975"/>
            <a:ext cx="3860370" cy="3716951"/>
          </a:xfrm>
          <a:prstGeom prst="rect">
            <a:avLst/>
          </a:prstGeom>
          <a:noFill/>
          <a:ln>
            <a:noFill/>
          </a:ln>
        </p:spPr>
      </p:pic>
      <p:pic>
        <p:nvPicPr>
          <p:cNvPr id="970" name="Google Shape;970;p44"/>
          <p:cNvPicPr preferRelativeResize="0"/>
          <p:nvPr/>
        </p:nvPicPr>
        <p:blipFill>
          <a:blip r:embed="rId4">
            <a:alphaModFix/>
          </a:blip>
          <a:stretch>
            <a:fillRect/>
          </a:stretch>
        </p:blipFill>
        <p:spPr>
          <a:xfrm>
            <a:off x="4617045" y="1071975"/>
            <a:ext cx="4186840" cy="37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5"/>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content rating</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76" name="Google Shape;976;p45"/>
          <p:cNvPicPr preferRelativeResize="0"/>
          <p:nvPr/>
        </p:nvPicPr>
        <p:blipFill>
          <a:blip r:embed="rId3">
            <a:alphaModFix/>
          </a:blip>
          <a:stretch>
            <a:fillRect/>
          </a:stretch>
        </p:blipFill>
        <p:spPr>
          <a:xfrm>
            <a:off x="2394863" y="712488"/>
            <a:ext cx="4791075" cy="420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8"/>
          <p:cNvSpPr txBox="1"/>
          <p:nvPr>
            <p:ph idx="9" type="title"/>
          </p:nvPr>
        </p:nvSpPr>
        <p:spPr>
          <a:xfrm>
            <a:off x="720000" y="2552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Roboto"/>
                <a:ea typeface="Roboto"/>
                <a:cs typeface="Roboto"/>
                <a:sym typeface="Roboto"/>
              </a:rPr>
              <a:t>TABLE OF CONTENTS</a:t>
            </a:r>
            <a:endParaRPr sz="3100">
              <a:latin typeface="Roboto"/>
              <a:ea typeface="Roboto"/>
              <a:cs typeface="Roboto"/>
              <a:sym typeface="Roboto"/>
            </a:endParaRPr>
          </a:p>
        </p:txBody>
      </p:sp>
      <p:sp>
        <p:nvSpPr>
          <p:cNvPr id="833" name="Google Shape;833;p28"/>
          <p:cNvSpPr txBox="1"/>
          <p:nvPr>
            <p:ph type="title"/>
          </p:nvPr>
        </p:nvSpPr>
        <p:spPr>
          <a:xfrm>
            <a:off x="2100875" y="9732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01</a:t>
            </a:r>
            <a:endParaRPr>
              <a:latin typeface="Fredoka One"/>
              <a:ea typeface="Fredoka One"/>
              <a:cs typeface="Fredoka One"/>
              <a:sym typeface="Fredoka One"/>
            </a:endParaRPr>
          </a:p>
        </p:txBody>
      </p:sp>
      <p:sp>
        <p:nvSpPr>
          <p:cNvPr id="834" name="Google Shape;834;p28"/>
          <p:cNvSpPr txBox="1"/>
          <p:nvPr>
            <p:ph idx="1" type="subTitle"/>
          </p:nvPr>
        </p:nvSpPr>
        <p:spPr>
          <a:xfrm>
            <a:off x="1234025" y="1544591"/>
            <a:ext cx="2818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12121"/>
                </a:solidFill>
                <a:latin typeface="Arial"/>
                <a:ea typeface="Arial"/>
                <a:cs typeface="Arial"/>
                <a:sym typeface="Arial"/>
              </a:rPr>
              <a:t>Introduction</a:t>
            </a:r>
            <a:endParaRPr>
              <a:solidFill>
                <a:srgbClr val="212121"/>
              </a:solidFill>
              <a:latin typeface="Arial"/>
              <a:ea typeface="Arial"/>
              <a:cs typeface="Arial"/>
              <a:sym typeface="Arial"/>
            </a:endParaRPr>
          </a:p>
        </p:txBody>
      </p:sp>
      <p:sp>
        <p:nvSpPr>
          <p:cNvPr id="835" name="Google Shape;835;p28"/>
          <p:cNvSpPr txBox="1"/>
          <p:nvPr>
            <p:ph idx="3" type="title"/>
          </p:nvPr>
        </p:nvSpPr>
        <p:spPr>
          <a:xfrm>
            <a:off x="5958325" y="9732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02</a:t>
            </a:r>
            <a:endParaRPr>
              <a:latin typeface="Fredoka One"/>
              <a:ea typeface="Fredoka One"/>
              <a:cs typeface="Fredoka One"/>
              <a:sym typeface="Fredoka One"/>
            </a:endParaRPr>
          </a:p>
        </p:txBody>
      </p:sp>
      <p:sp>
        <p:nvSpPr>
          <p:cNvPr id="836" name="Google Shape;836;p28"/>
          <p:cNvSpPr txBox="1"/>
          <p:nvPr>
            <p:ph idx="4" type="subTitle"/>
          </p:nvPr>
        </p:nvSpPr>
        <p:spPr>
          <a:xfrm>
            <a:off x="4731775" y="1434200"/>
            <a:ext cx="35379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Problem Formulation</a:t>
            </a:r>
            <a:endParaRPr>
              <a:solidFill>
                <a:schemeClr val="lt1"/>
              </a:solidFill>
              <a:latin typeface="Arial"/>
              <a:ea typeface="Arial"/>
              <a:cs typeface="Arial"/>
              <a:sym typeface="Arial"/>
            </a:endParaRPr>
          </a:p>
        </p:txBody>
      </p:sp>
      <p:sp>
        <p:nvSpPr>
          <p:cNvPr id="837" name="Google Shape;837;p28"/>
          <p:cNvSpPr txBox="1"/>
          <p:nvPr>
            <p:ph idx="6" type="title"/>
          </p:nvPr>
        </p:nvSpPr>
        <p:spPr>
          <a:xfrm>
            <a:off x="2100875" y="2317152"/>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03</a:t>
            </a:r>
            <a:endParaRPr>
              <a:latin typeface="Fredoka One"/>
              <a:ea typeface="Fredoka One"/>
              <a:cs typeface="Fredoka One"/>
              <a:sym typeface="Fredoka One"/>
            </a:endParaRPr>
          </a:p>
        </p:txBody>
      </p:sp>
      <p:sp>
        <p:nvSpPr>
          <p:cNvPr id="838" name="Google Shape;838;p28"/>
          <p:cNvSpPr txBox="1"/>
          <p:nvPr>
            <p:ph idx="7" type="subTitle"/>
          </p:nvPr>
        </p:nvSpPr>
        <p:spPr>
          <a:xfrm>
            <a:off x="1029875" y="2613200"/>
            <a:ext cx="3226800" cy="8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Data Preparation</a:t>
            </a:r>
            <a:endParaRPr>
              <a:solidFill>
                <a:schemeClr val="lt1"/>
              </a:solidFill>
              <a:latin typeface="Arial"/>
              <a:ea typeface="Arial"/>
              <a:cs typeface="Arial"/>
              <a:sym typeface="Arial"/>
            </a:endParaRPr>
          </a:p>
        </p:txBody>
      </p:sp>
      <p:sp>
        <p:nvSpPr>
          <p:cNvPr id="839" name="Google Shape;839;p28"/>
          <p:cNvSpPr txBox="1"/>
          <p:nvPr>
            <p:ph idx="13" type="title"/>
          </p:nvPr>
        </p:nvSpPr>
        <p:spPr>
          <a:xfrm>
            <a:off x="5958325" y="2317152"/>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04</a:t>
            </a:r>
            <a:endParaRPr>
              <a:latin typeface="Fredoka One"/>
              <a:ea typeface="Fredoka One"/>
              <a:cs typeface="Fredoka One"/>
              <a:sym typeface="Fredoka One"/>
            </a:endParaRPr>
          </a:p>
        </p:txBody>
      </p:sp>
      <p:sp>
        <p:nvSpPr>
          <p:cNvPr id="840" name="Google Shape;840;p28"/>
          <p:cNvSpPr txBox="1"/>
          <p:nvPr>
            <p:ph idx="14" type="subTitle"/>
          </p:nvPr>
        </p:nvSpPr>
        <p:spPr>
          <a:xfrm>
            <a:off x="4366075" y="2676650"/>
            <a:ext cx="42693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Exploratory Data Analysis</a:t>
            </a:r>
            <a:endParaRPr>
              <a:solidFill>
                <a:schemeClr val="lt1"/>
              </a:solidFill>
              <a:latin typeface="Arial"/>
              <a:ea typeface="Arial"/>
              <a:cs typeface="Arial"/>
              <a:sym typeface="Arial"/>
            </a:endParaRPr>
          </a:p>
        </p:txBody>
      </p:sp>
      <p:sp>
        <p:nvSpPr>
          <p:cNvPr id="841" name="Google Shape;841;p28"/>
          <p:cNvSpPr txBox="1"/>
          <p:nvPr>
            <p:ph type="title"/>
          </p:nvPr>
        </p:nvSpPr>
        <p:spPr>
          <a:xfrm>
            <a:off x="2100875" y="37307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05</a:t>
            </a:r>
            <a:endParaRPr>
              <a:latin typeface="Fredoka One"/>
              <a:ea typeface="Fredoka One"/>
              <a:cs typeface="Fredoka One"/>
              <a:sym typeface="Fredoka One"/>
            </a:endParaRPr>
          </a:p>
        </p:txBody>
      </p:sp>
      <p:sp>
        <p:nvSpPr>
          <p:cNvPr id="842" name="Google Shape;842;p28"/>
          <p:cNvSpPr txBox="1"/>
          <p:nvPr>
            <p:ph idx="1" type="subTitle"/>
          </p:nvPr>
        </p:nvSpPr>
        <p:spPr>
          <a:xfrm>
            <a:off x="1096775" y="4181900"/>
            <a:ext cx="3093000" cy="79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Model Building &amp; Machine Learning</a:t>
            </a:r>
            <a:endParaRPr>
              <a:solidFill>
                <a:schemeClr val="lt1"/>
              </a:solidFill>
              <a:latin typeface="Arial"/>
              <a:ea typeface="Arial"/>
              <a:cs typeface="Arial"/>
              <a:sym typeface="Arial"/>
            </a:endParaRPr>
          </a:p>
        </p:txBody>
      </p:sp>
      <p:sp>
        <p:nvSpPr>
          <p:cNvPr id="843" name="Google Shape;843;p28"/>
          <p:cNvSpPr txBox="1"/>
          <p:nvPr>
            <p:ph type="title"/>
          </p:nvPr>
        </p:nvSpPr>
        <p:spPr>
          <a:xfrm>
            <a:off x="5958325" y="37307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06</a:t>
            </a:r>
            <a:endParaRPr>
              <a:latin typeface="Fredoka One"/>
              <a:ea typeface="Fredoka One"/>
              <a:cs typeface="Fredoka One"/>
              <a:sym typeface="Fredoka One"/>
            </a:endParaRPr>
          </a:p>
        </p:txBody>
      </p:sp>
      <p:sp>
        <p:nvSpPr>
          <p:cNvPr id="844" name="Google Shape;844;p28"/>
          <p:cNvSpPr txBox="1"/>
          <p:nvPr>
            <p:ph idx="1" type="subTitle"/>
          </p:nvPr>
        </p:nvSpPr>
        <p:spPr>
          <a:xfrm>
            <a:off x="4954225" y="4102725"/>
            <a:ext cx="30930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Conclusion</a:t>
            </a:r>
            <a:endParaRPr>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6"/>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Days since update</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82" name="Google Shape;982;p46"/>
          <p:cNvPicPr preferRelativeResize="0"/>
          <p:nvPr/>
        </p:nvPicPr>
        <p:blipFill>
          <a:blip r:embed="rId3">
            <a:alphaModFix/>
          </a:blip>
          <a:stretch>
            <a:fillRect/>
          </a:stretch>
        </p:blipFill>
        <p:spPr>
          <a:xfrm>
            <a:off x="462883" y="1183775"/>
            <a:ext cx="3598258" cy="3716950"/>
          </a:xfrm>
          <a:prstGeom prst="rect">
            <a:avLst/>
          </a:prstGeom>
          <a:noFill/>
          <a:ln>
            <a:noFill/>
          </a:ln>
        </p:spPr>
      </p:pic>
      <p:pic>
        <p:nvPicPr>
          <p:cNvPr id="983" name="Google Shape;983;p46"/>
          <p:cNvPicPr preferRelativeResize="0"/>
          <p:nvPr/>
        </p:nvPicPr>
        <p:blipFill>
          <a:blip r:embed="rId4">
            <a:alphaModFix/>
          </a:blip>
          <a:stretch>
            <a:fillRect/>
          </a:stretch>
        </p:blipFill>
        <p:spPr>
          <a:xfrm>
            <a:off x="4213541" y="1183775"/>
            <a:ext cx="4467575" cy="371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7"/>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Review count</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89" name="Google Shape;989;p47"/>
          <p:cNvPicPr preferRelativeResize="0"/>
          <p:nvPr/>
        </p:nvPicPr>
        <p:blipFill>
          <a:blip r:embed="rId3">
            <a:alphaModFix/>
          </a:blip>
          <a:stretch>
            <a:fillRect/>
          </a:stretch>
        </p:blipFill>
        <p:spPr>
          <a:xfrm>
            <a:off x="871825" y="935250"/>
            <a:ext cx="7816476" cy="392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8"/>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VS Size</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95" name="Google Shape;995;p48"/>
          <p:cNvPicPr preferRelativeResize="0"/>
          <p:nvPr/>
        </p:nvPicPr>
        <p:blipFill rotWithShape="1">
          <a:blip r:embed="rId3">
            <a:alphaModFix/>
          </a:blip>
          <a:srcRect b="0" l="0" r="49924" t="0"/>
          <a:stretch/>
        </p:blipFill>
        <p:spPr>
          <a:xfrm>
            <a:off x="152400" y="1274150"/>
            <a:ext cx="4426301" cy="3664475"/>
          </a:xfrm>
          <a:prstGeom prst="rect">
            <a:avLst/>
          </a:prstGeom>
          <a:noFill/>
          <a:ln>
            <a:noFill/>
          </a:ln>
        </p:spPr>
      </p:pic>
      <p:pic>
        <p:nvPicPr>
          <p:cNvPr id="996" name="Google Shape;996;p48"/>
          <p:cNvPicPr preferRelativeResize="0"/>
          <p:nvPr/>
        </p:nvPicPr>
        <p:blipFill>
          <a:blip r:embed="rId4">
            <a:alphaModFix/>
          </a:blip>
          <a:stretch>
            <a:fillRect/>
          </a:stretch>
        </p:blipFill>
        <p:spPr>
          <a:xfrm>
            <a:off x="4731101" y="1274150"/>
            <a:ext cx="4028747" cy="371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9"/>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Distribution of </a:t>
            </a:r>
            <a:r>
              <a:rPr lang="en" sz="2400">
                <a:latin typeface="Palanquin Dark"/>
                <a:ea typeface="Palanquin Dark"/>
                <a:cs typeface="Palanquin Dark"/>
                <a:sym typeface="Palanquin Dark"/>
              </a:rPr>
              <a:t>categories</a:t>
            </a:r>
            <a:r>
              <a:rPr lang="en" sz="2400">
                <a:latin typeface="Palanquin Dark"/>
                <a:ea typeface="Palanquin Dark"/>
                <a:cs typeface="Palanquin Dark"/>
                <a:sym typeface="Palanquin Dark"/>
              </a:rPr>
              <a:t> (based on app count)</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02" name="Google Shape;1002;p49"/>
          <p:cNvPicPr preferRelativeResize="0"/>
          <p:nvPr/>
        </p:nvPicPr>
        <p:blipFill>
          <a:blip r:embed="rId3">
            <a:alphaModFix/>
          </a:blip>
          <a:stretch>
            <a:fillRect/>
          </a:stretch>
        </p:blipFill>
        <p:spPr>
          <a:xfrm>
            <a:off x="338887" y="966225"/>
            <a:ext cx="8466226" cy="339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0"/>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Demographic of top median installs per category</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08" name="Google Shape;1008;p50"/>
          <p:cNvPicPr preferRelativeResize="0"/>
          <p:nvPr/>
        </p:nvPicPr>
        <p:blipFill>
          <a:blip r:embed="rId3">
            <a:alphaModFix/>
          </a:blip>
          <a:stretch>
            <a:fillRect/>
          </a:stretch>
        </p:blipFill>
        <p:spPr>
          <a:xfrm>
            <a:off x="304800" y="972925"/>
            <a:ext cx="8468524" cy="341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1"/>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Top 5 categories for Free/Paid apps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14" name="Google Shape;1014;p51"/>
          <p:cNvPicPr preferRelativeResize="0"/>
          <p:nvPr/>
        </p:nvPicPr>
        <p:blipFill>
          <a:blip r:embed="rId3">
            <a:alphaModFix/>
          </a:blip>
          <a:stretch>
            <a:fillRect/>
          </a:stretch>
        </p:blipFill>
        <p:spPr>
          <a:xfrm>
            <a:off x="485925" y="972925"/>
            <a:ext cx="8172139" cy="371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2"/>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EDA takeaways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sp>
        <p:nvSpPr>
          <p:cNvPr id="1020" name="Google Shape;1020;p52"/>
          <p:cNvSpPr txBox="1"/>
          <p:nvPr/>
        </p:nvSpPr>
        <p:spPr>
          <a:xfrm>
            <a:off x="1223850" y="903700"/>
            <a:ext cx="6962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More than half of the apps have 100K-100M installs.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average rating of an app is 4.16</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have a higher chance to be chosen as Editor's Choice.</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99.1% of apps with more than 10M installs are </a:t>
            </a:r>
            <a:r>
              <a:rPr lang="en">
                <a:solidFill>
                  <a:srgbClr val="666666"/>
                </a:solidFill>
                <a:latin typeface="Roboto"/>
                <a:ea typeface="Roboto"/>
                <a:cs typeface="Roboto"/>
                <a:sym typeface="Roboto"/>
              </a:rPr>
              <a:t>free</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76.58% of apps with more than 10M installs are ad-supported.</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76.56% of apps with more than 10M installs has in-app purchases.</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are less likely to be rated as an 'Adults' app.</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are frequently updated, at most within a month.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has extreme review counts (more than 50 a day).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Size has a strong linear relationship with install count.</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Most of the apps are games.</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best free category based on median install is photography.</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best paid category based on median install is game.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1021" name="Google Shape;1021;p52"/>
          <p:cNvSpPr txBox="1"/>
          <p:nvPr>
            <p:ph type="title"/>
          </p:nvPr>
        </p:nvSpPr>
        <p:spPr>
          <a:xfrm>
            <a:off x="144150" y="4471850"/>
            <a:ext cx="88557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u="sng">
                <a:latin typeface="Palanquin Dark"/>
                <a:ea typeface="Palanquin Dark"/>
                <a:cs typeface="Palanquin Dark"/>
                <a:sym typeface="Palanquin Dark"/>
              </a:rPr>
              <a:t>Please refer to our EDA notebook </a:t>
            </a:r>
            <a:r>
              <a:rPr lang="en" sz="1400" u="sng">
                <a:latin typeface="Palanquin Dark"/>
                <a:ea typeface="Palanquin Dark"/>
                <a:cs typeface="Palanquin Dark"/>
                <a:sym typeface="Palanquin Dark"/>
              </a:rPr>
              <a:t>regarding</a:t>
            </a:r>
            <a:r>
              <a:rPr lang="en" sz="1400" u="sng">
                <a:latin typeface="Palanquin Dark"/>
                <a:ea typeface="Palanquin Dark"/>
                <a:cs typeface="Palanquin Dark"/>
                <a:sym typeface="Palanquin Dark"/>
              </a:rPr>
              <a:t> Singapore apps, FANG apps and geospatial analysis :D</a:t>
            </a:r>
            <a:endParaRPr sz="1400" u="sng">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1400" u="sng">
              <a:latin typeface="Palanquin Dark"/>
              <a:ea typeface="Palanquin Dark"/>
              <a:cs typeface="Palanquin Dark"/>
              <a:sym typeface="Palanquin Dar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3"/>
          <p:cNvSpPr txBox="1"/>
          <p:nvPr/>
        </p:nvSpPr>
        <p:spPr>
          <a:xfrm>
            <a:off x="1646700" y="321475"/>
            <a:ext cx="585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alanquin Dark"/>
                <a:ea typeface="Palanquin Dark"/>
                <a:cs typeface="Palanquin Dark"/>
                <a:sym typeface="Palanquin Dark"/>
              </a:rPr>
              <a:t>Original Problem Statement</a:t>
            </a:r>
            <a:endParaRPr sz="2000">
              <a:latin typeface="Palanquin Dark"/>
              <a:ea typeface="Palanquin Dark"/>
              <a:cs typeface="Palanquin Dark"/>
              <a:sym typeface="Palanquin Dark"/>
            </a:endParaRPr>
          </a:p>
        </p:txBody>
      </p:sp>
      <p:sp>
        <p:nvSpPr>
          <p:cNvPr id="1027" name="Google Shape;1027;p53"/>
          <p:cNvSpPr txBox="1"/>
          <p:nvPr>
            <p:ph idx="4294967295" type="subTitle"/>
          </p:nvPr>
        </p:nvSpPr>
        <p:spPr>
          <a:xfrm flipH="1">
            <a:off x="504150" y="814075"/>
            <a:ext cx="81357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How different features of an app affect its popularity?</a:t>
            </a:r>
            <a:endParaRPr b="1" sz="2600"/>
          </a:p>
        </p:txBody>
      </p:sp>
      <p:sp>
        <p:nvSpPr>
          <p:cNvPr id="1028" name="Google Shape;1028;p53"/>
          <p:cNvSpPr/>
          <p:nvPr/>
        </p:nvSpPr>
        <p:spPr>
          <a:xfrm>
            <a:off x="4315650" y="1650225"/>
            <a:ext cx="512700" cy="1178700"/>
          </a:xfrm>
          <a:prstGeom prst="downArrow">
            <a:avLst>
              <a:gd fmla="val 50000" name="adj1"/>
              <a:gd fmla="val 9663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3"/>
          <p:cNvSpPr txBox="1"/>
          <p:nvPr/>
        </p:nvSpPr>
        <p:spPr>
          <a:xfrm>
            <a:off x="1646700" y="2970600"/>
            <a:ext cx="585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alanquin Dark"/>
                <a:ea typeface="Palanquin Dark"/>
                <a:cs typeface="Palanquin Dark"/>
                <a:sym typeface="Palanquin Dark"/>
              </a:rPr>
              <a:t>Specific </a:t>
            </a:r>
            <a:r>
              <a:rPr lang="en" sz="2000">
                <a:latin typeface="Palanquin Dark"/>
                <a:ea typeface="Palanquin Dark"/>
                <a:cs typeface="Palanquin Dark"/>
                <a:sym typeface="Palanquin Dark"/>
              </a:rPr>
              <a:t>Problem Statement</a:t>
            </a:r>
            <a:endParaRPr sz="2000">
              <a:latin typeface="Palanquin Dark"/>
              <a:ea typeface="Palanquin Dark"/>
              <a:cs typeface="Palanquin Dark"/>
              <a:sym typeface="Palanquin Dark"/>
            </a:endParaRPr>
          </a:p>
        </p:txBody>
      </p:sp>
      <p:sp>
        <p:nvSpPr>
          <p:cNvPr id="1030" name="Google Shape;1030;p53"/>
          <p:cNvSpPr txBox="1"/>
          <p:nvPr>
            <p:ph idx="4294967295" type="subTitle"/>
          </p:nvPr>
        </p:nvSpPr>
        <p:spPr>
          <a:xfrm flipH="1">
            <a:off x="504150" y="3551300"/>
            <a:ext cx="81357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Would an app exceed one million installs in a year after its release?</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4"/>
          <p:cNvSpPr txBox="1"/>
          <p:nvPr>
            <p:ph idx="9" type="title"/>
          </p:nvPr>
        </p:nvSpPr>
        <p:spPr>
          <a:xfrm>
            <a:off x="720000" y="45662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Model Building</a:t>
            </a:r>
            <a:endParaRPr>
              <a:latin typeface="Palanquin Dark"/>
              <a:ea typeface="Palanquin Dark"/>
              <a:cs typeface="Palanquin Dark"/>
              <a:sym typeface="Palanquin Dark"/>
            </a:endParaRPr>
          </a:p>
        </p:txBody>
      </p:sp>
      <p:sp>
        <p:nvSpPr>
          <p:cNvPr id="1036" name="Google Shape;1036;p54"/>
          <p:cNvSpPr txBox="1"/>
          <p:nvPr/>
        </p:nvSpPr>
        <p:spPr>
          <a:xfrm>
            <a:off x="77775" y="1648175"/>
            <a:ext cx="6696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Only new apps that are released less than one year.</a:t>
            </a:r>
            <a:endParaRPr>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Total						: 2981</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Less than one million installs 	: 2091</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More than one million installs	: 890</a:t>
            </a:r>
            <a:endParaRPr>
              <a:solidFill>
                <a:srgbClr val="666666"/>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Oversampling</a:t>
            </a:r>
            <a:endParaRPr>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Random Oversampling</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Synthetic Minority Oversampling Technique (SMOTE)</a:t>
            </a:r>
            <a:endParaRPr>
              <a:solidFill>
                <a:srgbClr val="666666"/>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1037" name="Google Shape;1037;p54"/>
          <p:cNvPicPr preferRelativeResize="0"/>
          <p:nvPr/>
        </p:nvPicPr>
        <p:blipFill>
          <a:blip r:embed="rId3">
            <a:alphaModFix/>
          </a:blip>
          <a:stretch>
            <a:fillRect/>
          </a:stretch>
        </p:blipFill>
        <p:spPr>
          <a:xfrm>
            <a:off x="5012725" y="1532163"/>
            <a:ext cx="3914100" cy="25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5"/>
          <p:cNvSpPr txBox="1"/>
          <p:nvPr>
            <p:ph idx="9" type="title"/>
          </p:nvPr>
        </p:nvSpPr>
        <p:spPr>
          <a:xfrm>
            <a:off x="720000" y="66195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Model Building</a:t>
            </a:r>
            <a:endParaRPr>
              <a:latin typeface="Palanquin Dark"/>
              <a:ea typeface="Palanquin Dark"/>
              <a:cs typeface="Palanquin Dark"/>
              <a:sym typeface="Palanquin Dark"/>
            </a:endParaRPr>
          </a:p>
        </p:txBody>
      </p:sp>
      <p:sp>
        <p:nvSpPr>
          <p:cNvPr id="1043" name="Google Shape;1043;p55"/>
          <p:cNvSpPr txBox="1"/>
          <p:nvPr/>
        </p:nvSpPr>
        <p:spPr>
          <a:xfrm>
            <a:off x="1692900" y="1254150"/>
            <a:ext cx="66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Converted all the predictors into categorical variables by using OneHotEncoder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and LabelEncoder.</a:t>
            </a:r>
            <a:endParaRPr>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LabelEncoder</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a:t>
            </a:r>
            <a:r>
              <a:rPr lang="en">
                <a:solidFill>
                  <a:srgbClr val="666666"/>
                </a:solidFill>
                <a:latin typeface="Roboto"/>
                <a:ea typeface="Roboto"/>
                <a:cs typeface="Roboto"/>
                <a:sym typeface="Roboto"/>
              </a:rPr>
              <a:t>OneHotEncoder (OHE)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highlight>
                  <a:schemeClr val="accent1"/>
                </a:highlight>
                <a:latin typeface="Roboto"/>
                <a:ea typeface="Roboto"/>
                <a:cs typeface="Roboto"/>
                <a:sym typeface="Roboto"/>
              </a:rPr>
              <a:t>“CATEGORY”</a:t>
            </a:r>
            <a:endParaRPr>
              <a:highlight>
                <a:schemeClr val="accent1"/>
              </a:highlight>
              <a:latin typeface="Roboto"/>
              <a:ea typeface="Roboto"/>
              <a:cs typeface="Roboto"/>
              <a:sym typeface="Roboto"/>
            </a:endParaRPr>
          </a:p>
        </p:txBody>
      </p:sp>
      <p:graphicFrame>
        <p:nvGraphicFramePr>
          <p:cNvPr id="1044" name="Google Shape;1044;p55"/>
          <p:cNvGraphicFramePr/>
          <p:nvPr/>
        </p:nvGraphicFramePr>
        <p:xfrm>
          <a:off x="1692900" y="2516690"/>
          <a:ext cx="3000000" cy="3000000"/>
        </p:xfrm>
        <a:graphic>
          <a:graphicData uri="http://schemas.openxmlformats.org/drawingml/2006/table">
            <a:tbl>
              <a:tblPr>
                <a:noFill/>
                <a:tableStyleId>{6FCB7E6C-C612-445F-B392-3B7FC5EE7E21}</a:tableStyleId>
              </a:tblPr>
              <a:tblGrid>
                <a:gridCol w="1180850"/>
                <a:gridCol w="659575"/>
                <a:gridCol w="446325"/>
                <a:gridCol w="1157150"/>
                <a:gridCol w="1157150"/>
                <a:gridCol w="1157150"/>
              </a:tblGrid>
              <a:tr h="396200">
                <a:tc gridSpan="6">
                  <a:txBody>
                    <a:bodyPr/>
                    <a:lstStyle/>
                    <a:p>
                      <a:pPr indent="0" lvl="0" marL="0" rtl="0" algn="ctr">
                        <a:spcBef>
                          <a:spcPts val="0"/>
                        </a:spcBef>
                        <a:spcAft>
                          <a:spcPts val="0"/>
                        </a:spcAft>
                        <a:buNone/>
                      </a:pPr>
                      <a:r>
                        <a:rPr b="1" lang="en">
                          <a:solidFill>
                            <a:schemeClr val="dk1"/>
                          </a:solidFill>
                          <a:latin typeface="Roboto"/>
                          <a:ea typeface="Roboto"/>
                          <a:cs typeface="Roboto"/>
                          <a:sym typeface="Roboto"/>
                        </a:rPr>
                        <a:t>PRICEBAND</a:t>
                      </a:r>
                      <a:endParaRPr b="1">
                        <a:solidFill>
                          <a:schemeClr val="dk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c hMerge="1"/>
                <a:tc hMerge="1"/>
                <a:tc hMerge="1"/>
                <a:tc hMerge="1"/>
              </a:tr>
              <a:tr h="365725">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Free</a:t>
                      </a:r>
                      <a:endParaRPr b="1" sz="1200">
                        <a:solidFill>
                          <a:schemeClr val="lt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Cheap</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Normal</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Expensive</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Very Expensive</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365725">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0</a:t>
                      </a:r>
                      <a:endParaRPr b="1" sz="1200">
                        <a:solidFill>
                          <a:schemeClr val="lt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1</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2</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3</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4</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9"/>
          <p:cNvSpPr txBox="1"/>
          <p:nvPr>
            <p:ph type="title"/>
          </p:nvPr>
        </p:nvSpPr>
        <p:spPr>
          <a:xfrm>
            <a:off x="808945" y="1641100"/>
            <a:ext cx="4732500" cy="47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alanquin Dark"/>
                <a:ea typeface="Palanquin Dark"/>
                <a:cs typeface="Palanquin Dark"/>
                <a:sym typeface="Palanquin Dark"/>
              </a:rPr>
              <a:t>INTRODUCTION</a:t>
            </a:r>
            <a:endParaRPr>
              <a:latin typeface="Palanquin Dark"/>
              <a:ea typeface="Palanquin Dark"/>
              <a:cs typeface="Palanquin Dark"/>
              <a:sym typeface="Palanquin Dark"/>
            </a:endParaRPr>
          </a:p>
        </p:txBody>
      </p:sp>
      <p:sp>
        <p:nvSpPr>
          <p:cNvPr id="850" name="Google Shape;850;p29"/>
          <p:cNvSpPr txBox="1"/>
          <p:nvPr>
            <p:ph idx="4294967295" type="subTitle"/>
          </p:nvPr>
        </p:nvSpPr>
        <p:spPr>
          <a:xfrm flipH="1">
            <a:off x="869300" y="2397000"/>
            <a:ext cx="4941300" cy="13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190 B</a:t>
            </a:r>
            <a:r>
              <a:rPr lang="en" sz="2400"/>
              <a:t> Downloads in 2018</a:t>
            </a:r>
            <a:endParaRPr sz="2400"/>
          </a:p>
          <a:p>
            <a:pPr indent="0" lvl="0" marL="0" rtl="0" algn="l">
              <a:spcBef>
                <a:spcPts val="0"/>
              </a:spcBef>
              <a:spcAft>
                <a:spcPts val="0"/>
              </a:spcAft>
              <a:buNone/>
            </a:pPr>
            <a:r>
              <a:rPr lang="en" sz="2400">
                <a:solidFill>
                  <a:schemeClr val="dk2"/>
                </a:solidFill>
              </a:rPr>
              <a:t>Projected to reach </a:t>
            </a:r>
            <a:r>
              <a:rPr b="1" lang="en" sz="2400">
                <a:solidFill>
                  <a:schemeClr val="dk2"/>
                </a:solidFill>
              </a:rPr>
              <a:t>230 B</a:t>
            </a:r>
            <a:r>
              <a:rPr lang="en" sz="2400">
                <a:solidFill>
                  <a:schemeClr val="dk2"/>
                </a:solidFill>
              </a:rPr>
              <a:t> in 2023</a:t>
            </a:r>
            <a:endParaRPr sz="2400">
              <a:solidFill>
                <a:schemeClr val="dk2"/>
              </a:solidFill>
            </a:endParaRPr>
          </a:p>
        </p:txBody>
      </p:sp>
      <p:sp>
        <p:nvSpPr>
          <p:cNvPr id="851" name="Google Shape;851;p29"/>
          <p:cNvSpPr txBox="1"/>
          <p:nvPr/>
        </p:nvSpPr>
        <p:spPr>
          <a:xfrm>
            <a:off x="4222300" y="3559275"/>
            <a:ext cx="106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  </a:t>
            </a:r>
            <a:r>
              <a:rPr b="1" lang="en" sz="1600">
                <a:latin typeface="Roboto"/>
                <a:ea typeface="Roboto"/>
                <a:cs typeface="Roboto"/>
                <a:sym typeface="Roboto"/>
              </a:rPr>
              <a:t>Statista</a:t>
            </a:r>
            <a:endParaRPr b="1" sz="16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56"/>
          <p:cNvSpPr txBox="1"/>
          <p:nvPr>
            <p:ph idx="9" type="title"/>
          </p:nvPr>
        </p:nvSpPr>
        <p:spPr>
          <a:xfrm>
            <a:off x="-1631525" y="1997938"/>
            <a:ext cx="7704000" cy="12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Machine</a:t>
            </a:r>
            <a:endParaRPr>
              <a:latin typeface="Palanquin Dark"/>
              <a:ea typeface="Palanquin Dark"/>
              <a:cs typeface="Palanquin Dark"/>
              <a:sym typeface="Palanquin Dark"/>
            </a:endParaRPr>
          </a:p>
          <a:p>
            <a:pPr indent="0" lvl="0" marL="0" rtl="0" algn="ctr">
              <a:spcBef>
                <a:spcPts val="0"/>
              </a:spcBef>
              <a:spcAft>
                <a:spcPts val="0"/>
              </a:spcAft>
              <a:buNone/>
            </a:pPr>
            <a:r>
              <a:rPr lang="en">
                <a:latin typeface="Palanquin Dark"/>
                <a:ea typeface="Palanquin Dark"/>
                <a:cs typeface="Palanquin Dark"/>
                <a:sym typeface="Palanquin Dark"/>
              </a:rPr>
              <a:t>Learning</a:t>
            </a:r>
            <a:endParaRPr>
              <a:latin typeface="Palanquin Dark"/>
              <a:ea typeface="Palanquin Dark"/>
              <a:cs typeface="Palanquin Dark"/>
              <a:sym typeface="Palanquin Dark"/>
            </a:endParaRPr>
          </a:p>
        </p:txBody>
      </p:sp>
      <p:graphicFrame>
        <p:nvGraphicFramePr>
          <p:cNvPr id="1050" name="Google Shape;1050;p56"/>
          <p:cNvGraphicFramePr/>
          <p:nvPr/>
        </p:nvGraphicFramePr>
        <p:xfrm>
          <a:off x="3909725" y="76208"/>
          <a:ext cx="3000000" cy="3000000"/>
        </p:xfrm>
        <a:graphic>
          <a:graphicData uri="http://schemas.openxmlformats.org/drawingml/2006/table">
            <a:tbl>
              <a:tblPr>
                <a:noFill/>
                <a:tableStyleId>{6FCB7E6C-C612-445F-B392-3B7FC5EE7E21}</a:tableStyleId>
              </a:tblPr>
              <a:tblGrid>
                <a:gridCol w="1359825"/>
                <a:gridCol w="1359825"/>
                <a:gridCol w="1359825"/>
              </a:tblGrid>
              <a:tr h="473450">
                <a:tc>
                  <a:txBody>
                    <a:bodyPr/>
                    <a:lstStyle/>
                    <a:p>
                      <a:pPr indent="0" lvl="0" marL="0" rtl="0" algn="ctr">
                        <a:spcBef>
                          <a:spcPts val="0"/>
                        </a:spcBef>
                        <a:spcAft>
                          <a:spcPts val="0"/>
                        </a:spcAft>
                        <a:buNone/>
                      </a:pPr>
                      <a:r>
                        <a:t/>
                      </a:r>
                      <a:endParaRPr b="1" sz="1000">
                        <a:solidFill>
                          <a:schemeClr val="dk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gridSpan="2">
                  <a:txBody>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Predictors</a:t>
                      </a:r>
                      <a:endParaRPr b="1" sz="1700">
                        <a:solidFill>
                          <a:schemeClr val="dk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1</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REVIEW_RATE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2</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RATING_RATE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3</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FREE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4</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PRICEBAND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5</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AD_SUPPORTED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613850">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6</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DAYS_SINCE_UPDATE_RANGE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7</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CATEGORY</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8</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IN_APP_PURCHASES</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9</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CONTENT_RATING</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10</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SIZEBAND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57"/>
          <p:cNvPicPr preferRelativeResize="0"/>
          <p:nvPr/>
        </p:nvPicPr>
        <p:blipFill>
          <a:blip r:embed="rId3">
            <a:alphaModFix/>
          </a:blip>
          <a:stretch>
            <a:fillRect/>
          </a:stretch>
        </p:blipFill>
        <p:spPr>
          <a:xfrm>
            <a:off x="152400" y="1154450"/>
            <a:ext cx="8839201" cy="3716135"/>
          </a:xfrm>
          <a:prstGeom prst="rect">
            <a:avLst/>
          </a:prstGeom>
          <a:noFill/>
          <a:ln>
            <a:noFill/>
          </a:ln>
        </p:spPr>
      </p:pic>
      <p:sp>
        <p:nvSpPr>
          <p:cNvPr id="1056" name="Google Shape;1056;p57"/>
          <p:cNvSpPr txBox="1"/>
          <p:nvPr>
            <p:ph idx="4294967295" type="title"/>
          </p:nvPr>
        </p:nvSpPr>
        <p:spPr>
          <a:xfrm>
            <a:off x="436200" y="280375"/>
            <a:ext cx="8271600" cy="67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Decision Tree</a:t>
            </a:r>
            <a:endParaRPr>
              <a:latin typeface="Palanquin Dark"/>
              <a:ea typeface="Palanquin Dark"/>
              <a:cs typeface="Palanquin Dark"/>
              <a:sym typeface="Palanquin Dar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58"/>
          <p:cNvSpPr txBox="1"/>
          <p:nvPr>
            <p:ph idx="4294967295" type="title"/>
          </p:nvPr>
        </p:nvSpPr>
        <p:spPr>
          <a:xfrm>
            <a:off x="436200" y="164900"/>
            <a:ext cx="8271600" cy="10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Random Forest</a:t>
            </a:r>
            <a:endParaRPr>
              <a:latin typeface="Palanquin Dark"/>
              <a:ea typeface="Palanquin Dark"/>
              <a:cs typeface="Palanquin Dark"/>
              <a:sym typeface="Palanquin Dark"/>
            </a:endParaRPr>
          </a:p>
          <a:p>
            <a:pPr indent="0" lvl="0" marL="0" rtl="0" algn="ctr">
              <a:spcBef>
                <a:spcPts val="0"/>
              </a:spcBef>
              <a:spcAft>
                <a:spcPts val="0"/>
              </a:spcAft>
              <a:buNone/>
            </a:pPr>
            <a:r>
              <a:rPr b="0" lang="en" sz="2400">
                <a:latin typeface="Palanquin Dark"/>
                <a:ea typeface="Palanquin Dark"/>
                <a:cs typeface="Palanquin Dark"/>
                <a:sym typeface="Palanquin Dark"/>
              </a:rPr>
              <a:t>With GridSearchCV and SMOTE</a:t>
            </a:r>
            <a:endParaRPr b="0" sz="2400">
              <a:latin typeface="Palanquin Dark"/>
              <a:ea typeface="Palanquin Dark"/>
              <a:cs typeface="Palanquin Dark"/>
              <a:sym typeface="Palanquin Dark"/>
            </a:endParaRPr>
          </a:p>
        </p:txBody>
      </p:sp>
      <p:pic>
        <p:nvPicPr>
          <p:cNvPr id="1062" name="Google Shape;1062;p58"/>
          <p:cNvPicPr preferRelativeResize="0"/>
          <p:nvPr/>
        </p:nvPicPr>
        <p:blipFill>
          <a:blip r:embed="rId3">
            <a:alphaModFix/>
          </a:blip>
          <a:stretch>
            <a:fillRect/>
          </a:stretch>
        </p:blipFill>
        <p:spPr>
          <a:xfrm>
            <a:off x="446738" y="1379375"/>
            <a:ext cx="8250515" cy="362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59"/>
          <p:cNvSpPr txBox="1"/>
          <p:nvPr>
            <p:ph idx="4294967295" type="title"/>
          </p:nvPr>
        </p:nvSpPr>
        <p:spPr>
          <a:xfrm>
            <a:off x="436200" y="369125"/>
            <a:ext cx="8271600" cy="7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Palanquin Dark"/>
                <a:ea typeface="Palanquin Dark"/>
                <a:cs typeface="Palanquin Dark"/>
                <a:sym typeface="Palanquin Dark"/>
              </a:rPr>
              <a:t>Test Data Performance</a:t>
            </a:r>
            <a:endParaRPr sz="2700">
              <a:latin typeface="Palanquin Dark"/>
              <a:ea typeface="Palanquin Dark"/>
              <a:cs typeface="Palanquin Dark"/>
              <a:sym typeface="Palanquin Dark"/>
            </a:endParaRPr>
          </a:p>
        </p:txBody>
      </p:sp>
      <p:graphicFrame>
        <p:nvGraphicFramePr>
          <p:cNvPr id="1068" name="Google Shape;1068;p59"/>
          <p:cNvGraphicFramePr/>
          <p:nvPr/>
        </p:nvGraphicFramePr>
        <p:xfrm>
          <a:off x="731838" y="1440255"/>
          <a:ext cx="3000000" cy="3000000"/>
        </p:xfrm>
        <a:graphic>
          <a:graphicData uri="http://schemas.openxmlformats.org/drawingml/2006/table">
            <a:tbl>
              <a:tblPr>
                <a:noFill/>
                <a:tableStyleId>{6FCB7E6C-C612-445F-B392-3B7FC5EE7E21}</a:tableStyleId>
              </a:tblPr>
              <a:tblGrid>
                <a:gridCol w="1495375"/>
                <a:gridCol w="1492925"/>
                <a:gridCol w="1703675"/>
                <a:gridCol w="1368825"/>
                <a:gridCol w="1619525"/>
              </a:tblGrid>
              <a:tr h="1055775">
                <a:tc>
                  <a:txBody>
                    <a:bodyPr/>
                    <a:lstStyle/>
                    <a:p>
                      <a:pPr indent="0" lvl="0" marL="0" rtl="0" algn="l">
                        <a:spcBef>
                          <a:spcPts val="0"/>
                        </a:spcBef>
                        <a:spcAft>
                          <a:spcPts val="0"/>
                        </a:spcAft>
                        <a:buNone/>
                      </a:pPr>
                      <a:r>
                        <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t/>
                      </a:r>
                      <a:endParaRPr sz="1300"/>
                    </a:p>
                  </a:txBody>
                  <a:tcPr marT="91425" marB="91425" marR="91425" marL="91425">
                    <a:lnL cap="flat" cmpd="sng" w="9525">
                      <a:solidFill>
                        <a:schemeClr val="accen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1300"/>
                        <a:t>Decision Tree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t>Random Forest</a:t>
                      </a:r>
                      <a:endParaRPr sz="1300"/>
                    </a:p>
                    <a:p>
                      <a:pPr indent="0" lvl="0" marL="0" rtl="0" algn="l">
                        <a:spcBef>
                          <a:spcPts val="0"/>
                        </a:spcBef>
                        <a:spcAft>
                          <a:spcPts val="0"/>
                        </a:spcAft>
                        <a:buNone/>
                      </a:pPr>
                      <a:r>
                        <a:rPr lang="en" sz="1200"/>
                        <a:t>(With GridSearchCV)</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708350">
                <a:tc rowSpan="2">
                  <a:txBody>
                    <a:bodyPr/>
                    <a:lstStyle/>
                    <a:p>
                      <a:pPr indent="0" lvl="0" marL="0" rtl="0" algn="l">
                        <a:spcBef>
                          <a:spcPts val="0"/>
                        </a:spcBef>
                        <a:spcAft>
                          <a:spcPts val="0"/>
                        </a:spcAft>
                        <a:buNone/>
                      </a:pPr>
                      <a:r>
                        <a:rPr lang="en" sz="1300"/>
                        <a:t>Oversampling</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212121"/>
                      </a:solidFill>
                      <a:prstDash val="solid"/>
                      <a:round/>
                      <a:headEnd len="sm" w="sm" type="none"/>
                      <a:tailEnd len="sm" w="sm" type="none"/>
                    </a:lnB>
                    <a:solidFill>
                      <a:schemeClr val="lt2"/>
                    </a:solidFill>
                  </a:tcPr>
                </a:tc>
                <a:tc rowSpan="2">
                  <a:txBody>
                    <a:bodyPr/>
                    <a:lstStyle/>
                    <a:p>
                      <a:pPr indent="0" lvl="0" marL="0" rtl="0" algn="l">
                        <a:spcBef>
                          <a:spcPts val="0"/>
                        </a:spcBef>
                        <a:spcAft>
                          <a:spcPts val="0"/>
                        </a:spcAft>
                        <a:buNone/>
                      </a:pPr>
                      <a:r>
                        <a:rPr lang="en" sz="1300"/>
                        <a:t>Accuracy</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random</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0.80 </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53050">
                <a:tc vMerge="1"/>
                <a:tc vMerge="1"/>
                <a:tc>
                  <a:txBody>
                    <a:bodyPr/>
                    <a:lstStyle/>
                    <a:p>
                      <a:pPr indent="0" lvl="0" marL="0" rtl="0" algn="l">
                        <a:spcBef>
                          <a:spcPts val="0"/>
                        </a:spcBef>
                        <a:spcAft>
                          <a:spcPts val="0"/>
                        </a:spcAft>
                        <a:buNone/>
                      </a:pPr>
                      <a:r>
                        <a:rPr lang="en" sz="1300"/>
                        <a:t>smoten</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 </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72350">
                <a:tc>
                  <a:txBody>
                    <a:bodyPr/>
                    <a:lstStyle/>
                    <a:p>
                      <a:pPr indent="0" lvl="0" marL="0" rtl="0" algn="l">
                        <a:spcBef>
                          <a:spcPts val="0"/>
                        </a:spcBef>
                        <a:spcAft>
                          <a:spcPts val="0"/>
                        </a:spcAft>
                        <a:buNone/>
                      </a:pPr>
                      <a:r>
                        <a:rPr lang="en" sz="1300"/>
                        <a:t>Without Oversampling</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chemeClr val="lt2"/>
                    </a:solidFill>
                  </a:tcPr>
                </a:tc>
                <a:tc gridSpan="2">
                  <a:txBody>
                    <a:bodyPr/>
                    <a:lstStyle/>
                    <a:p>
                      <a:pPr indent="0" lvl="0" marL="0" rtl="0" algn="l">
                        <a:spcBef>
                          <a:spcPts val="0"/>
                        </a:spcBef>
                        <a:spcAft>
                          <a:spcPts val="0"/>
                        </a:spcAft>
                        <a:buNone/>
                      </a:pPr>
                      <a:r>
                        <a:rPr lang="en" sz="1300"/>
                        <a:t>Accuracy</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212121"/>
                      </a:solidFill>
                      <a:prstDash val="solid"/>
                      <a:round/>
                      <a:headEnd len="sm" w="sm" type="none"/>
                      <a:tailEnd len="sm" w="sm" type="none"/>
                    </a:lnB>
                  </a:tcPr>
                </a:tc>
                <a:tc hMerge="1"/>
                <a:tc>
                  <a:txBody>
                    <a:bodyPr/>
                    <a:lstStyle/>
                    <a:p>
                      <a:pPr indent="0" lvl="0" marL="0" rtl="0" algn="l">
                        <a:spcBef>
                          <a:spcPts val="0"/>
                        </a:spcBef>
                        <a:spcAft>
                          <a:spcPts val="0"/>
                        </a:spcAft>
                        <a:buNone/>
                      </a:pPr>
                      <a:r>
                        <a:rPr lang="en" sz="1300"/>
                        <a:t>0.84</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0.82</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60"/>
          <p:cNvSpPr txBox="1"/>
          <p:nvPr>
            <p:ph idx="9" type="title"/>
          </p:nvPr>
        </p:nvSpPr>
        <p:spPr>
          <a:xfrm>
            <a:off x="720000" y="9367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Deployment of Model</a:t>
            </a:r>
            <a:endParaRPr>
              <a:latin typeface="Palanquin Dark"/>
              <a:ea typeface="Palanquin Dark"/>
              <a:cs typeface="Palanquin Dark"/>
              <a:sym typeface="Palanquin Dark"/>
            </a:endParaRPr>
          </a:p>
        </p:txBody>
      </p:sp>
      <p:sp>
        <p:nvSpPr>
          <p:cNvPr id="1074" name="Google Shape;1074;p60"/>
          <p:cNvSpPr txBox="1"/>
          <p:nvPr/>
        </p:nvSpPr>
        <p:spPr>
          <a:xfrm>
            <a:off x="10405700" y="2294800"/>
            <a:ext cx="73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75" name="Google Shape;1075;p60"/>
          <p:cNvPicPr preferRelativeResize="0"/>
          <p:nvPr/>
        </p:nvPicPr>
        <p:blipFill rotWithShape="1">
          <a:blip r:embed="rId3">
            <a:alphaModFix/>
          </a:blip>
          <a:srcRect b="5392" l="0" r="0" t="12774"/>
          <a:stretch/>
        </p:blipFill>
        <p:spPr>
          <a:xfrm>
            <a:off x="298275" y="843327"/>
            <a:ext cx="8547427" cy="3934451"/>
          </a:xfrm>
          <a:prstGeom prst="rect">
            <a:avLst/>
          </a:prstGeom>
          <a:noFill/>
          <a:ln>
            <a:noFill/>
          </a:ln>
        </p:spPr>
      </p:pic>
      <p:pic>
        <p:nvPicPr>
          <p:cNvPr id="1076" name="Google Shape;1076;p60"/>
          <p:cNvPicPr preferRelativeResize="0"/>
          <p:nvPr/>
        </p:nvPicPr>
        <p:blipFill rotWithShape="1">
          <a:blip r:embed="rId4">
            <a:alphaModFix/>
          </a:blip>
          <a:srcRect b="5200" l="0" r="0" t="12120"/>
          <a:stretch/>
        </p:blipFill>
        <p:spPr>
          <a:xfrm>
            <a:off x="149150" y="753630"/>
            <a:ext cx="8845699" cy="41138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61"/>
          <p:cNvSpPr txBox="1"/>
          <p:nvPr>
            <p:ph idx="1" type="subTitle"/>
          </p:nvPr>
        </p:nvSpPr>
        <p:spPr>
          <a:xfrm>
            <a:off x="2791194" y="1507038"/>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Web scraping using API</a:t>
            </a:r>
            <a:endParaRPr>
              <a:solidFill>
                <a:schemeClr val="lt1"/>
              </a:solidFill>
              <a:latin typeface="Arial"/>
              <a:ea typeface="Arial"/>
              <a:cs typeface="Arial"/>
              <a:sym typeface="Arial"/>
            </a:endParaRPr>
          </a:p>
        </p:txBody>
      </p:sp>
      <p:sp>
        <p:nvSpPr>
          <p:cNvPr id="1082" name="Google Shape;1082;p61"/>
          <p:cNvSpPr txBox="1"/>
          <p:nvPr>
            <p:ph type="title"/>
          </p:nvPr>
        </p:nvSpPr>
        <p:spPr>
          <a:xfrm>
            <a:off x="1874409" y="1459812"/>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1</a:t>
            </a:r>
            <a:endParaRPr b="0">
              <a:latin typeface="Fredoka One"/>
              <a:ea typeface="Fredoka One"/>
              <a:cs typeface="Fredoka One"/>
              <a:sym typeface="Fredoka One"/>
            </a:endParaRPr>
          </a:p>
        </p:txBody>
      </p:sp>
      <p:sp>
        <p:nvSpPr>
          <p:cNvPr id="1083" name="Google Shape;1083;p61"/>
          <p:cNvSpPr txBox="1"/>
          <p:nvPr>
            <p:ph idx="9"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What have we learned?</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p:txBody>
      </p:sp>
      <p:sp>
        <p:nvSpPr>
          <p:cNvPr id="1084" name="Google Shape;1084;p61"/>
          <p:cNvSpPr txBox="1"/>
          <p:nvPr>
            <p:ph type="title"/>
          </p:nvPr>
        </p:nvSpPr>
        <p:spPr>
          <a:xfrm>
            <a:off x="1905309" y="219692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2</a:t>
            </a:r>
            <a:endParaRPr b="0">
              <a:latin typeface="Fredoka One"/>
              <a:ea typeface="Fredoka One"/>
              <a:cs typeface="Fredoka One"/>
              <a:sym typeface="Fredoka One"/>
            </a:endParaRPr>
          </a:p>
        </p:txBody>
      </p:sp>
      <p:sp>
        <p:nvSpPr>
          <p:cNvPr id="1085" name="Google Shape;1085;p61"/>
          <p:cNvSpPr txBox="1"/>
          <p:nvPr>
            <p:ph idx="1" type="subTitle"/>
          </p:nvPr>
        </p:nvSpPr>
        <p:spPr>
          <a:xfrm>
            <a:off x="2791201" y="2275638"/>
            <a:ext cx="43512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Oversampling Techniques</a:t>
            </a:r>
            <a:endParaRPr>
              <a:solidFill>
                <a:schemeClr val="lt1"/>
              </a:solidFill>
              <a:latin typeface="Arial"/>
              <a:ea typeface="Arial"/>
              <a:cs typeface="Arial"/>
              <a:sym typeface="Arial"/>
            </a:endParaRPr>
          </a:p>
        </p:txBody>
      </p:sp>
      <p:sp>
        <p:nvSpPr>
          <p:cNvPr id="1086" name="Google Shape;1086;p61"/>
          <p:cNvSpPr txBox="1"/>
          <p:nvPr>
            <p:ph type="title"/>
          </p:nvPr>
        </p:nvSpPr>
        <p:spPr>
          <a:xfrm>
            <a:off x="1905309" y="295977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3</a:t>
            </a:r>
            <a:endParaRPr b="0">
              <a:latin typeface="Fredoka One"/>
              <a:ea typeface="Fredoka One"/>
              <a:cs typeface="Fredoka One"/>
              <a:sym typeface="Fredoka One"/>
            </a:endParaRPr>
          </a:p>
        </p:txBody>
      </p:sp>
      <p:sp>
        <p:nvSpPr>
          <p:cNvPr id="1087" name="Google Shape;1087;p61"/>
          <p:cNvSpPr txBox="1"/>
          <p:nvPr>
            <p:ph idx="1" type="subTitle"/>
          </p:nvPr>
        </p:nvSpPr>
        <p:spPr>
          <a:xfrm>
            <a:off x="2791195" y="3032038"/>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GridSearchCV</a:t>
            </a:r>
            <a:endParaRPr>
              <a:solidFill>
                <a:schemeClr val="lt1"/>
              </a:solidFill>
              <a:latin typeface="Arial"/>
              <a:ea typeface="Arial"/>
              <a:cs typeface="Arial"/>
              <a:sym typeface="Arial"/>
            </a:endParaRPr>
          </a:p>
        </p:txBody>
      </p:sp>
      <p:sp>
        <p:nvSpPr>
          <p:cNvPr id="1088" name="Google Shape;1088;p61"/>
          <p:cNvSpPr txBox="1"/>
          <p:nvPr>
            <p:ph type="title"/>
          </p:nvPr>
        </p:nvSpPr>
        <p:spPr>
          <a:xfrm>
            <a:off x="1905309" y="372262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4</a:t>
            </a:r>
            <a:endParaRPr b="0">
              <a:latin typeface="Fredoka One"/>
              <a:ea typeface="Fredoka One"/>
              <a:cs typeface="Fredoka One"/>
              <a:sym typeface="Fredoka One"/>
            </a:endParaRPr>
          </a:p>
        </p:txBody>
      </p:sp>
      <p:sp>
        <p:nvSpPr>
          <p:cNvPr id="1089" name="Google Shape;1089;p61"/>
          <p:cNvSpPr txBox="1"/>
          <p:nvPr>
            <p:ph idx="1" type="subTitle"/>
          </p:nvPr>
        </p:nvSpPr>
        <p:spPr>
          <a:xfrm>
            <a:off x="2791196" y="3799913"/>
            <a:ext cx="3252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Streamlit web app</a:t>
            </a:r>
            <a:endParaRPr>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62"/>
          <p:cNvSpPr txBox="1"/>
          <p:nvPr>
            <p:ph idx="1" type="subTitle"/>
          </p:nvPr>
        </p:nvSpPr>
        <p:spPr>
          <a:xfrm>
            <a:off x="4627994" y="1415863"/>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Arial"/>
                <a:ea typeface="Arial"/>
                <a:cs typeface="Arial"/>
                <a:sym typeface="Arial"/>
              </a:rPr>
              <a:t>Sentimental Analysis</a:t>
            </a:r>
            <a:endParaRPr sz="2400">
              <a:solidFill>
                <a:schemeClr val="lt1"/>
              </a:solidFill>
              <a:latin typeface="Arial"/>
              <a:ea typeface="Arial"/>
              <a:cs typeface="Arial"/>
              <a:sym typeface="Arial"/>
            </a:endParaRPr>
          </a:p>
        </p:txBody>
      </p:sp>
      <p:sp>
        <p:nvSpPr>
          <p:cNvPr id="1095" name="Google Shape;1095;p62"/>
          <p:cNvSpPr txBox="1"/>
          <p:nvPr>
            <p:ph idx="9" type="title"/>
          </p:nvPr>
        </p:nvSpPr>
        <p:spPr>
          <a:xfrm>
            <a:off x="720375" y="1981175"/>
            <a:ext cx="3260400" cy="19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What can be improved upon?</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p:txBody>
      </p:sp>
      <p:pic>
        <p:nvPicPr>
          <p:cNvPr id="1096" name="Google Shape;1096;p62"/>
          <p:cNvPicPr preferRelativeResize="0"/>
          <p:nvPr/>
        </p:nvPicPr>
        <p:blipFill>
          <a:blip r:embed="rId3">
            <a:alphaModFix/>
          </a:blip>
          <a:stretch>
            <a:fillRect/>
          </a:stretch>
        </p:blipFill>
        <p:spPr>
          <a:xfrm>
            <a:off x="3450250" y="1028700"/>
            <a:ext cx="5495925" cy="411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3"/>
          <p:cNvSpPr txBox="1"/>
          <p:nvPr>
            <p:ph idx="9"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Outcome</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a:p>
            <a:pPr indent="0" lvl="0" marL="0" rtl="0" algn="ctr">
              <a:spcBef>
                <a:spcPts val="0"/>
              </a:spcBef>
              <a:spcAft>
                <a:spcPts val="0"/>
              </a:spcAft>
              <a:buNone/>
            </a:pPr>
            <a:r>
              <a:t/>
            </a:r>
            <a:endParaRPr sz="4600">
              <a:latin typeface="Palanquin Dark"/>
              <a:ea typeface="Palanquin Dark"/>
              <a:cs typeface="Palanquin Dark"/>
              <a:sym typeface="Palanquin Dark"/>
            </a:endParaRPr>
          </a:p>
        </p:txBody>
      </p:sp>
      <p:sp>
        <p:nvSpPr>
          <p:cNvPr id="1102" name="Google Shape;1102;p63"/>
          <p:cNvSpPr txBox="1"/>
          <p:nvPr/>
        </p:nvSpPr>
        <p:spPr>
          <a:xfrm>
            <a:off x="1488300" y="1572325"/>
            <a:ext cx="6167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b="1" lang="en" sz="1800">
                <a:latin typeface="Roboto"/>
                <a:ea typeface="Roboto"/>
                <a:cs typeface="Roboto"/>
                <a:sym typeface="Roboto"/>
              </a:rPr>
              <a:t>Predict if an </a:t>
            </a:r>
            <a:r>
              <a:rPr b="1" lang="en" sz="1800">
                <a:latin typeface="Roboto"/>
                <a:ea typeface="Roboto"/>
                <a:cs typeface="Roboto"/>
                <a:sym typeface="Roboto"/>
              </a:rPr>
              <a:t>app would have a higher chance in exceeding one million installs in a year.</a:t>
            </a:r>
            <a:endParaRPr b="1" sz="1800">
              <a:latin typeface="Roboto"/>
              <a:ea typeface="Roboto"/>
              <a:cs typeface="Roboto"/>
              <a:sym typeface="Roboto"/>
            </a:endParaRPr>
          </a:p>
          <a:p>
            <a:pPr indent="0" lvl="0" marL="45720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latin typeface="Roboto"/>
                <a:ea typeface="Roboto"/>
                <a:cs typeface="Roboto"/>
                <a:sym typeface="Roboto"/>
              </a:rPr>
              <a:t>The features that affect the number of installs of an app.</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free</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review rates</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rating rates</a:t>
            </a:r>
            <a:endParaRPr b="1"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64"/>
          <p:cNvSpPr txBox="1"/>
          <p:nvPr/>
        </p:nvSpPr>
        <p:spPr>
          <a:xfrm>
            <a:off x="2779350" y="4208208"/>
            <a:ext cx="3585300" cy="2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Please keep this slide for attribution</a:t>
            </a:r>
            <a:endParaRPr sz="1200">
              <a:solidFill>
                <a:schemeClr val="lt1"/>
              </a:solidFill>
              <a:latin typeface="Roboto"/>
              <a:ea typeface="Roboto"/>
              <a:cs typeface="Roboto"/>
              <a:sym typeface="Roboto"/>
            </a:endParaRPr>
          </a:p>
        </p:txBody>
      </p:sp>
      <p:sp>
        <p:nvSpPr>
          <p:cNvPr id="1108" name="Google Shape;1108;p64"/>
          <p:cNvSpPr txBox="1"/>
          <p:nvPr>
            <p:ph type="title"/>
          </p:nvPr>
        </p:nvSpPr>
        <p:spPr>
          <a:xfrm>
            <a:off x="2646000" y="1909112"/>
            <a:ext cx="3852000" cy="9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5"/>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p>
            <a:pPr indent="0" lvl="0" marL="0" rtl="0" algn="l">
              <a:lnSpc>
                <a:spcPct val="115000"/>
              </a:lnSpc>
              <a:spcBef>
                <a:spcPts val="3000"/>
              </a:spcBef>
              <a:spcAft>
                <a:spcPts val="0"/>
              </a:spcAft>
              <a:buNone/>
            </a:pPr>
            <a:r>
              <a:rPr lang="en" sz="1200">
                <a:solidFill>
                  <a:srgbClr val="000000"/>
                </a:solidFill>
                <a:latin typeface="Arial"/>
                <a:ea typeface="Arial"/>
                <a:cs typeface="Arial"/>
                <a:sym typeface="Arial"/>
              </a:rPr>
              <a:t>Published by L. Ceci, &amp; 31, J. (2022, January 31). </a:t>
            </a:r>
            <a:r>
              <a:rPr i="1" lang="en" sz="1200">
                <a:solidFill>
                  <a:srgbClr val="000000"/>
                </a:solidFill>
                <a:latin typeface="Arial"/>
                <a:ea typeface="Arial"/>
                <a:cs typeface="Arial"/>
                <a:sym typeface="Arial"/>
              </a:rPr>
              <a:t>Annual number of mobile app downloads worldwide 2021</a:t>
            </a:r>
            <a:r>
              <a:rPr lang="en" sz="1200">
                <a:solidFill>
                  <a:srgbClr val="000000"/>
                </a:solidFill>
                <a:latin typeface="Arial"/>
                <a:ea typeface="Arial"/>
                <a:cs typeface="Arial"/>
                <a:sym typeface="Arial"/>
              </a:rPr>
              <a:t>. Statista. Retrieved April 22, 2022, from https://www.statista.com/statistics/271644/worldwide-free-and-paid-mobile-app-store-downloads/ </a:t>
            </a:r>
            <a:endParaRPr sz="1200">
              <a:solidFill>
                <a:srgbClr val="000000"/>
              </a:solidFill>
              <a:latin typeface="Arial"/>
              <a:ea typeface="Arial"/>
              <a:cs typeface="Arial"/>
              <a:sym typeface="Arial"/>
            </a:endParaRPr>
          </a:p>
          <a:p>
            <a:pPr indent="0" lvl="0" marL="0" rtl="0" algn="l">
              <a:lnSpc>
                <a:spcPct val="115000"/>
              </a:lnSpc>
              <a:spcBef>
                <a:spcPts val="3000"/>
              </a:spcBef>
              <a:spcAft>
                <a:spcPts val="0"/>
              </a:spcAft>
              <a:buNone/>
            </a:pPr>
            <a:r>
              <a:rPr lang="en" sz="1200">
                <a:solidFill>
                  <a:srgbClr val="000000"/>
                </a:solidFill>
                <a:latin typeface="Arial"/>
                <a:ea typeface="Arial"/>
                <a:cs typeface="Arial"/>
                <a:sym typeface="Arial"/>
              </a:rPr>
              <a:t>Zychlinski, S. (n.d.). </a:t>
            </a:r>
            <a:r>
              <a:rPr i="1" lang="en" sz="1200">
                <a:solidFill>
                  <a:srgbClr val="000000"/>
                </a:solidFill>
                <a:latin typeface="Arial"/>
                <a:ea typeface="Arial"/>
                <a:cs typeface="Arial"/>
                <a:sym typeface="Arial"/>
              </a:rPr>
              <a:t>Dython</a:t>
            </a:r>
            <a:r>
              <a:rPr lang="en" sz="1200">
                <a:solidFill>
                  <a:srgbClr val="000000"/>
                </a:solidFill>
                <a:latin typeface="Arial"/>
                <a:ea typeface="Arial"/>
                <a:cs typeface="Arial"/>
                <a:sym typeface="Arial"/>
              </a:rPr>
              <a:t>. dython. Retrieved April 22, 2022, from http://shakedzy.xyz/dython/</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3000"/>
              </a:spcBef>
              <a:spcAft>
                <a:spcPts val="0"/>
              </a:spcAft>
              <a:buNone/>
            </a:pPr>
            <a:r>
              <a:t/>
            </a:r>
            <a:endParaRPr sz="1100">
              <a:solidFill>
                <a:srgbClr val="000000"/>
              </a:solidFill>
              <a:latin typeface="Arial"/>
              <a:ea typeface="Arial"/>
              <a:cs typeface="Arial"/>
              <a:sym typeface="Arial"/>
            </a:endParaRPr>
          </a:p>
          <a:p>
            <a:pPr indent="0" lvl="0" marL="0" rtl="0" algn="l">
              <a:spcBef>
                <a:spcPts val="3000"/>
              </a:spcBef>
              <a:spcAft>
                <a:spcPts val="1000"/>
              </a:spcAft>
              <a:buNone/>
            </a:pPr>
            <a:r>
              <a:t/>
            </a:r>
            <a:endParaRPr/>
          </a:p>
        </p:txBody>
      </p:sp>
      <p:sp>
        <p:nvSpPr>
          <p:cNvPr id="1114" name="Google Shape;1114;p6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Reference for slides</a:t>
            </a:r>
            <a:endParaRPr>
              <a:latin typeface="Palanquin Dark"/>
              <a:ea typeface="Palanquin Dark"/>
              <a:cs typeface="Palanquin Dark"/>
              <a:sym typeface="Palanquin Dar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0"/>
          <p:cNvSpPr txBox="1"/>
          <p:nvPr>
            <p:ph type="title"/>
          </p:nvPr>
        </p:nvSpPr>
        <p:spPr>
          <a:xfrm>
            <a:off x="720000" y="1228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Palanquin Dark"/>
                <a:ea typeface="Palanquin Dark"/>
                <a:cs typeface="Palanquin Dark"/>
                <a:sym typeface="Palanquin Dark"/>
              </a:rPr>
              <a:t>Problem Formulation</a:t>
            </a:r>
            <a:endParaRPr sz="3200">
              <a:latin typeface="Palanquin Dark"/>
              <a:ea typeface="Palanquin Dark"/>
              <a:cs typeface="Palanquin Dark"/>
              <a:sym typeface="Palanquin Dark"/>
            </a:endParaRPr>
          </a:p>
        </p:txBody>
      </p:sp>
      <p:sp>
        <p:nvSpPr>
          <p:cNvPr id="857" name="Google Shape;857;p30"/>
          <p:cNvSpPr txBox="1"/>
          <p:nvPr>
            <p:ph idx="4294967295" type="subTitle"/>
          </p:nvPr>
        </p:nvSpPr>
        <p:spPr>
          <a:xfrm flipH="1">
            <a:off x="504150" y="2296600"/>
            <a:ext cx="8135700" cy="13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How different features of an app affect its popularity?</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1"/>
          <p:cNvSpPr txBox="1"/>
          <p:nvPr>
            <p:ph idx="1" type="subTitle"/>
          </p:nvPr>
        </p:nvSpPr>
        <p:spPr>
          <a:xfrm>
            <a:off x="1254788" y="3134979"/>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a:ea typeface="Arial"/>
                <a:cs typeface="Arial"/>
                <a:sym typeface="Arial"/>
              </a:rPr>
              <a:t>Web Scraping</a:t>
            </a:r>
            <a:endParaRPr sz="2600">
              <a:latin typeface="Arial"/>
              <a:ea typeface="Arial"/>
              <a:cs typeface="Arial"/>
              <a:sym typeface="Arial"/>
            </a:endParaRPr>
          </a:p>
        </p:txBody>
      </p:sp>
      <p:sp>
        <p:nvSpPr>
          <p:cNvPr id="863" name="Google Shape;863;p31"/>
          <p:cNvSpPr txBox="1"/>
          <p:nvPr>
            <p:ph idx="3" type="subTitle"/>
          </p:nvPr>
        </p:nvSpPr>
        <p:spPr>
          <a:xfrm>
            <a:off x="5112413" y="3134979"/>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a:ea typeface="Arial"/>
                <a:cs typeface="Arial"/>
                <a:sym typeface="Arial"/>
              </a:rPr>
              <a:t>Data Cleaning</a:t>
            </a:r>
            <a:endParaRPr sz="2600">
              <a:latin typeface="Arial"/>
              <a:ea typeface="Arial"/>
              <a:cs typeface="Arial"/>
              <a:sym typeface="Arial"/>
            </a:endParaRPr>
          </a:p>
        </p:txBody>
      </p:sp>
      <p:sp>
        <p:nvSpPr>
          <p:cNvPr id="864" name="Google Shape;864;p31"/>
          <p:cNvSpPr txBox="1"/>
          <p:nvPr>
            <p:ph type="title"/>
          </p:nvPr>
        </p:nvSpPr>
        <p:spPr>
          <a:xfrm>
            <a:off x="751350" y="117090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Data Preparation</a:t>
            </a:r>
            <a:endParaRPr sz="3400">
              <a:latin typeface="Palanquin Dark"/>
              <a:ea typeface="Palanquin Dark"/>
              <a:cs typeface="Palanquin Dark"/>
              <a:sym typeface="Palanquin Dark"/>
            </a:endParaRPr>
          </a:p>
        </p:txBody>
      </p:sp>
      <p:sp>
        <p:nvSpPr>
          <p:cNvPr id="865" name="Google Shape;865;p31"/>
          <p:cNvSpPr txBox="1"/>
          <p:nvPr>
            <p:ph idx="5" type="title"/>
          </p:nvPr>
        </p:nvSpPr>
        <p:spPr>
          <a:xfrm>
            <a:off x="2200238" y="2553099"/>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Fredoka One"/>
                <a:ea typeface="Fredoka One"/>
                <a:cs typeface="Fredoka One"/>
                <a:sym typeface="Fredoka One"/>
              </a:rPr>
              <a:t>01</a:t>
            </a:r>
            <a:endParaRPr sz="3400">
              <a:latin typeface="Fredoka One"/>
              <a:ea typeface="Fredoka One"/>
              <a:cs typeface="Fredoka One"/>
              <a:sym typeface="Fredoka One"/>
            </a:endParaRPr>
          </a:p>
        </p:txBody>
      </p:sp>
      <p:sp>
        <p:nvSpPr>
          <p:cNvPr id="866" name="Google Shape;866;p31"/>
          <p:cNvSpPr txBox="1"/>
          <p:nvPr>
            <p:ph idx="6" type="title"/>
          </p:nvPr>
        </p:nvSpPr>
        <p:spPr>
          <a:xfrm>
            <a:off x="5958578" y="2553100"/>
            <a:ext cx="10845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Fredoka One"/>
                <a:ea typeface="Fredoka One"/>
                <a:cs typeface="Fredoka One"/>
                <a:sym typeface="Fredoka One"/>
              </a:rPr>
              <a:t>02</a:t>
            </a:r>
            <a:endParaRPr sz="3400">
              <a:latin typeface="Fredoka One"/>
              <a:ea typeface="Fredoka One"/>
              <a:cs typeface="Fredoka One"/>
              <a:sym typeface="Fredok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2"/>
          <p:cNvSpPr txBox="1"/>
          <p:nvPr>
            <p:ph type="title"/>
          </p:nvPr>
        </p:nvSpPr>
        <p:spPr>
          <a:xfrm>
            <a:off x="782800" y="55542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Web Scraping</a:t>
            </a:r>
            <a:endParaRPr sz="3400">
              <a:latin typeface="Palanquin Dark"/>
              <a:ea typeface="Palanquin Dark"/>
              <a:cs typeface="Palanquin Dark"/>
              <a:sym typeface="Palanquin Dark"/>
            </a:endParaRPr>
          </a:p>
          <a:p>
            <a:pPr indent="0" lvl="0" marL="0" rtl="0" algn="ctr">
              <a:lnSpc>
                <a:spcPct val="90000"/>
              </a:lnSpc>
              <a:spcBef>
                <a:spcPts val="0"/>
              </a:spcBef>
              <a:spcAft>
                <a:spcPts val="0"/>
              </a:spcAft>
              <a:buNone/>
            </a:pPr>
            <a:r>
              <a:t/>
            </a:r>
            <a:endParaRPr b="0" sz="37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872" name="Google Shape;872;p32"/>
          <p:cNvSpPr txBox="1"/>
          <p:nvPr>
            <p:ph idx="4294967295" type="subTitle"/>
          </p:nvPr>
        </p:nvSpPr>
        <p:spPr>
          <a:xfrm>
            <a:off x="782811" y="2247542"/>
            <a:ext cx="1737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Palanquin Dark"/>
                <a:ea typeface="Palanquin Dark"/>
                <a:cs typeface="Palanquin Dark"/>
                <a:sym typeface="Palanquin Dark"/>
              </a:rPr>
              <a:t>CATEGORIES</a:t>
            </a:r>
            <a:endParaRPr b="1" sz="1600">
              <a:solidFill>
                <a:schemeClr val="dk2"/>
              </a:solidFill>
              <a:latin typeface="Palanquin Dark"/>
              <a:ea typeface="Palanquin Dark"/>
              <a:cs typeface="Palanquin Dark"/>
              <a:sym typeface="Palanquin Dark"/>
            </a:endParaRPr>
          </a:p>
        </p:txBody>
      </p:sp>
      <p:sp>
        <p:nvSpPr>
          <p:cNvPr id="873" name="Google Shape;873;p32"/>
          <p:cNvSpPr txBox="1"/>
          <p:nvPr>
            <p:ph idx="4294967295" type="subTitle"/>
          </p:nvPr>
        </p:nvSpPr>
        <p:spPr>
          <a:xfrm>
            <a:off x="825848" y="2583975"/>
            <a:ext cx="1977600" cy="5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Action games, lifestyle, sports etc.</a:t>
            </a:r>
            <a:endParaRPr/>
          </a:p>
        </p:txBody>
      </p:sp>
      <p:sp>
        <p:nvSpPr>
          <p:cNvPr id="874" name="Google Shape;874;p32"/>
          <p:cNvSpPr txBox="1"/>
          <p:nvPr>
            <p:ph idx="4294967295" type="title"/>
          </p:nvPr>
        </p:nvSpPr>
        <p:spPr>
          <a:xfrm>
            <a:off x="1109211" y="1832224"/>
            <a:ext cx="14109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54</a:t>
            </a:r>
            <a:endParaRPr sz="3200"/>
          </a:p>
        </p:txBody>
      </p:sp>
      <p:sp>
        <p:nvSpPr>
          <p:cNvPr id="875" name="Google Shape;875;p32"/>
          <p:cNvSpPr/>
          <p:nvPr/>
        </p:nvSpPr>
        <p:spPr>
          <a:xfrm>
            <a:off x="885511" y="1950574"/>
            <a:ext cx="183300" cy="183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txBox="1"/>
          <p:nvPr>
            <p:ph idx="4294967295" type="subTitle"/>
          </p:nvPr>
        </p:nvSpPr>
        <p:spPr>
          <a:xfrm>
            <a:off x="1674800" y="3947950"/>
            <a:ext cx="2654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alanquin Dark"/>
                <a:ea typeface="Palanquin Dark"/>
                <a:cs typeface="Palanquin Dark"/>
                <a:sym typeface="Palanquin Dark"/>
              </a:rPr>
              <a:t>APPS SCRAPED</a:t>
            </a:r>
            <a:endParaRPr b="1" sz="1800">
              <a:solidFill>
                <a:schemeClr val="dk2"/>
              </a:solidFill>
              <a:latin typeface="Palanquin Dark"/>
              <a:ea typeface="Palanquin Dark"/>
              <a:cs typeface="Palanquin Dark"/>
              <a:sym typeface="Palanquin Dark"/>
            </a:endParaRPr>
          </a:p>
        </p:txBody>
      </p:sp>
      <p:sp>
        <p:nvSpPr>
          <p:cNvPr id="877" name="Google Shape;877;p32"/>
          <p:cNvSpPr txBox="1"/>
          <p:nvPr>
            <p:ph idx="4294967295" type="title"/>
          </p:nvPr>
        </p:nvSpPr>
        <p:spPr>
          <a:xfrm>
            <a:off x="1838000" y="3473450"/>
            <a:ext cx="20694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23952</a:t>
            </a:r>
            <a:endParaRPr sz="3200"/>
          </a:p>
        </p:txBody>
      </p:sp>
      <p:sp>
        <p:nvSpPr>
          <p:cNvPr id="878" name="Google Shape;878;p32"/>
          <p:cNvSpPr/>
          <p:nvPr/>
        </p:nvSpPr>
        <p:spPr>
          <a:xfrm>
            <a:off x="1614311" y="3591809"/>
            <a:ext cx="183300" cy="18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txBox="1"/>
          <p:nvPr>
            <p:ph idx="4294967295" type="subTitle"/>
          </p:nvPr>
        </p:nvSpPr>
        <p:spPr>
          <a:xfrm>
            <a:off x="2991200" y="2247550"/>
            <a:ext cx="18822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Palanquin Dark"/>
                <a:ea typeface="Palanquin Dark"/>
                <a:cs typeface="Palanquin Dark"/>
                <a:sym typeface="Palanquin Dark"/>
              </a:rPr>
              <a:t>COLLECTIONS</a:t>
            </a:r>
            <a:endParaRPr b="1" sz="1600">
              <a:solidFill>
                <a:schemeClr val="dk2"/>
              </a:solidFill>
              <a:latin typeface="Palanquin Dark"/>
              <a:ea typeface="Palanquin Dark"/>
              <a:cs typeface="Palanquin Dark"/>
              <a:sym typeface="Palanquin Dark"/>
            </a:endParaRPr>
          </a:p>
        </p:txBody>
      </p:sp>
      <p:sp>
        <p:nvSpPr>
          <p:cNvPr id="880" name="Google Shape;880;p32"/>
          <p:cNvSpPr txBox="1"/>
          <p:nvPr>
            <p:ph idx="4294967295" type="subTitle"/>
          </p:nvPr>
        </p:nvSpPr>
        <p:spPr>
          <a:xfrm>
            <a:off x="3063649" y="2581215"/>
            <a:ext cx="1737300" cy="5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free, top paid, top grossing</a:t>
            </a:r>
            <a:endParaRPr/>
          </a:p>
        </p:txBody>
      </p:sp>
      <p:sp>
        <p:nvSpPr>
          <p:cNvPr id="881" name="Google Shape;881;p32"/>
          <p:cNvSpPr txBox="1"/>
          <p:nvPr>
            <p:ph idx="4294967295" type="title"/>
          </p:nvPr>
        </p:nvSpPr>
        <p:spPr>
          <a:xfrm>
            <a:off x="3390049" y="1832237"/>
            <a:ext cx="14109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3</a:t>
            </a:r>
            <a:endParaRPr sz="3200"/>
          </a:p>
        </p:txBody>
      </p:sp>
      <p:sp>
        <p:nvSpPr>
          <p:cNvPr id="882" name="Google Shape;882;p32"/>
          <p:cNvSpPr/>
          <p:nvPr/>
        </p:nvSpPr>
        <p:spPr>
          <a:xfrm>
            <a:off x="3166349" y="1950587"/>
            <a:ext cx="183300" cy="18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3" name="Google Shape;883;p32"/>
          <p:cNvPicPr preferRelativeResize="0"/>
          <p:nvPr/>
        </p:nvPicPr>
        <p:blipFill>
          <a:blip r:embed="rId3">
            <a:alphaModFix/>
          </a:blip>
          <a:stretch>
            <a:fillRect/>
          </a:stretch>
        </p:blipFill>
        <p:spPr>
          <a:xfrm>
            <a:off x="5128351" y="1884050"/>
            <a:ext cx="3415524" cy="170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Palanquin Dark"/>
                <a:ea typeface="Palanquin Dark"/>
                <a:cs typeface="Palanquin Dark"/>
                <a:sym typeface="Palanquin Dark"/>
              </a:rPr>
              <a:t>Web Scraping</a:t>
            </a:r>
            <a:endParaRPr sz="3400">
              <a:latin typeface="Palanquin Dark"/>
              <a:ea typeface="Palanquin Dark"/>
              <a:cs typeface="Palanquin Dark"/>
              <a:sym typeface="Palanquin Dark"/>
            </a:endParaRPr>
          </a:p>
          <a:p>
            <a:pPr indent="0" lvl="0" marL="0" rtl="0" algn="ctr">
              <a:lnSpc>
                <a:spcPct val="90000"/>
              </a:lnSpc>
              <a:spcBef>
                <a:spcPts val="0"/>
              </a:spcBef>
              <a:spcAft>
                <a:spcPts val="0"/>
              </a:spcAft>
              <a:buNone/>
            </a:pPr>
            <a:r>
              <a:t/>
            </a:r>
            <a:endParaRPr b="0" sz="37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pic>
        <p:nvPicPr>
          <p:cNvPr id="889" name="Google Shape;889;p33"/>
          <p:cNvPicPr preferRelativeResize="0"/>
          <p:nvPr/>
        </p:nvPicPr>
        <p:blipFill>
          <a:blip r:embed="rId3">
            <a:alphaModFix/>
          </a:blip>
          <a:stretch>
            <a:fillRect/>
          </a:stretch>
        </p:blipFill>
        <p:spPr>
          <a:xfrm>
            <a:off x="3040888" y="1203125"/>
            <a:ext cx="3062225" cy="3858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4"/>
          <p:cNvSpPr txBox="1"/>
          <p:nvPr>
            <p:ph idx="9" type="title"/>
          </p:nvPr>
        </p:nvSpPr>
        <p:spPr>
          <a:xfrm>
            <a:off x="760350" y="719575"/>
            <a:ext cx="76233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Palanquin Dark"/>
                <a:ea typeface="Palanquin Dark"/>
                <a:cs typeface="Palanquin Dark"/>
                <a:sym typeface="Palanquin Dark"/>
              </a:rPr>
              <a:t>Data Cleaning</a:t>
            </a:r>
            <a:endParaRPr sz="3400">
              <a:latin typeface="Palanquin Dark"/>
              <a:ea typeface="Palanquin Dark"/>
              <a:cs typeface="Palanquin Dark"/>
              <a:sym typeface="Palanquin Dark"/>
            </a:endParaRPr>
          </a:p>
          <a:p>
            <a:pPr indent="0" lvl="0" marL="0" rtl="0" algn="l">
              <a:lnSpc>
                <a:spcPct val="90000"/>
              </a:lnSpc>
              <a:spcBef>
                <a:spcPts val="0"/>
              </a:spcBef>
              <a:spcAft>
                <a:spcPts val="0"/>
              </a:spcAft>
              <a:buNone/>
            </a:pPr>
            <a:r>
              <a:t/>
            </a:r>
            <a:endParaRPr b="0"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b="0" sz="43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895" name="Google Shape;895;p34"/>
          <p:cNvSpPr txBox="1"/>
          <p:nvPr/>
        </p:nvSpPr>
        <p:spPr>
          <a:xfrm>
            <a:off x="1281150" y="1485425"/>
            <a:ext cx="6581700" cy="29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 sz="2800">
                <a:latin typeface="Calibri"/>
                <a:ea typeface="Calibri"/>
                <a:cs typeface="Calibri"/>
                <a:sym typeface="Calibri"/>
              </a:rPr>
              <a:t>Steps</a:t>
            </a:r>
            <a:endParaRPr b="1" sz="2800">
              <a:latin typeface="Calibri"/>
              <a:ea typeface="Calibri"/>
              <a:cs typeface="Calibri"/>
              <a:sym typeface="Calibri"/>
            </a:endParaRPr>
          </a:p>
          <a:p>
            <a:pPr indent="-304800" lvl="0" marL="457200" rtl="0" algn="l">
              <a:lnSpc>
                <a:spcPct val="90000"/>
              </a:lnSpc>
              <a:spcBef>
                <a:spcPts val="1000"/>
              </a:spcBef>
              <a:spcAft>
                <a:spcPts val="0"/>
              </a:spcAft>
              <a:buSzPts val="1200"/>
              <a:buAutoNum type="arabicPeriod"/>
            </a:pPr>
            <a:r>
              <a:rPr lang="en" sz="2000">
                <a:latin typeface="Calibri"/>
                <a:ea typeface="Calibri"/>
                <a:cs typeface="Calibri"/>
                <a:sym typeface="Calibri"/>
              </a:rPr>
              <a:t>Remove irrelevant columns</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Reformat dates to dd/mm/yy</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Dealing with null values </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Drop rows</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Impute </a:t>
            </a:r>
            <a:r>
              <a:rPr lang="en" sz="2000">
                <a:latin typeface="Calibri"/>
                <a:ea typeface="Calibri"/>
                <a:cs typeface="Calibri"/>
                <a:sym typeface="Calibri"/>
              </a:rPr>
              <a:t>with</a:t>
            </a:r>
            <a:r>
              <a:rPr lang="en" sz="2000">
                <a:latin typeface="Calibri"/>
                <a:ea typeface="Calibri"/>
                <a:cs typeface="Calibri"/>
                <a:sym typeface="Calibri"/>
              </a:rPr>
              <a:t> median</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Set to unique category</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Drop duplicate apps</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Font typeface="Calibri"/>
              <a:buAutoNum type="arabicPeriod"/>
            </a:pPr>
            <a:r>
              <a:rPr lang="en" sz="2000">
                <a:latin typeface="Calibri"/>
                <a:ea typeface="Calibri"/>
                <a:cs typeface="Calibri"/>
                <a:sym typeface="Calibri"/>
              </a:rPr>
              <a:t>Dealing with addresses</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5"/>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Dealing with address</a:t>
            </a:r>
            <a:endParaRPr>
              <a:latin typeface="Palanquin Dark"/>
              <a:ea typeface="Palanquin Dark"/>
              <a:cs typeface="Palanquin Dark"/>
              <a:sym typeface="Palanquin Dark"/>
            </a:endParaRPr>
          </a:p>
          <a:p>
            <a:pPr indent="0" lvl="0" marL="0" rtl="0" algn="ctr">
              <a:spcBef>
                <a:spcPts val="0"/>
              </a:spcBef>
              <a:spcAft>
                <a:spcPts val="0"/>
              </a:spcAft>
              <a:buNone/>
            </a:pPr>
            <a:r>
              <a:t/>
            </a:r>
            <a:endParaRPr/>
          </a:p>
        </p:txBody>
      </p:sp>
      <p:pic>
        <p:nvPicPr>
          <p:cNvPr id="902" name="Google Shape;902;p35"/>
          <p:cNvPicPr preferRelativeResize="0"/>
          <p:nvPr/>
        </p:nvPicPr>
        <p:blipFill>
          <a:blip r:embed="rId3">
            <a:alphaModFix/>
          </a:blip>
          <a:stretch>
            <a:fillRect/>
          </a:stretch>
        </p:blipFill>
        <p:spPr>
          <a:xfrm>
            <a:off x="983650" y="1175800"/>
            <a:ext cx="2895600" cy="3238500"/>
          </a:xfrm>
          <a:prstGeom prst="rect">
            <a:avLst/>
          </a:prstGeom>
          <a:noFill/>
          <a:ln>
            <a:noFill/>
          </a:ln>
        </p:spPr>
      </p:pic>
      <p:pic>
        <p:nvPicPr>
          <p:cNvPr id="903" name="Google Shape;903;p35"/>
          <p:cNvPicPr preferRelativeResize="0"/>
          <p:nvPr/>
        </p:nvPicPr>
        <p:blipFill>
          <a:blip r:embed="rId4">
            <a:alphaModFix/>
          </a:blip>
          <a:stretch>
            <a:fillRect/>
          </a:stretch>
        </p:blipFill>
        <p:spPr>
          <a:xfrm>
            <a:off x="5026050" y="1246475"/>
            <a:ext cx="2324325" cy="1307450"/>
          </a:xfrm>
          <a:prstGeom prst="rect">
            <a:avLst/>
          </a:prstGeom>
          <a:noFill/>
          <a:ln>
            <a:noFill/>
          </a:ln>
        </p:spPr>
      </p:pic>
      <p:pic>
        <p:nvPicPr>
          <p:cNvPr id="904" name="Google Shape;904;p35"/>
          <p:cNvPicPr preferRelativeResize="0"/>
          <p:nvPr/>
        </p:nvPicPr>
        <p:blipFill>
          <a:blip r:embed="rId5">
            <a:alphaModFix/>
          </a:blip>
          <a:stretch>
            <a:fillRect/>
          </a:stretch>
        </p:blipFill>
        <p:spPr>
          <a:xfrm>
            <a:off x="4017200" y="2640000"/>
            <a:ext cx="4342024" cy="1892900"/>
          </a:xfrm>
          <a:prstGeom prst="rect">
            <a:avLst/>
          </a:prstGeom>
          <a:noFill/>
          <a:ln>
            <a:noFill/>
          </a:ln>
        </p:spPr>
      </p:pic>
      <p:pic>
        <p:nvPicPr>
          <p:cNvPr id="905" name="Google Shape;905;p35"/>
          <p:cNvPicPr preferRelativeResize="0"/>
          <p:nvPr/>
        </p:nvPicPr>
        <p:blipFill>
          <a:blip r:embed="rId6">
            <a:alphaModFix/>
          </a:blip>
          <a:stretch>
            <a:fillRect/>
          </a:stretch>
        </p:blipFill>
        <p:spPr>
          <a:xfrm>
            <a:off x="792013" y="1175803"/>
            <a:ext cx="7559974" cy="310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