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66" r:id="rId3"/>
    <p:sldId id="273" r:id="rId4"/>
    <p:sldId id="271" r:id="rId5"/>
    <p:sldId id="282" r:id="rId6"/>
    <p:sldId id="283" r:id="rId7"/>
    <p:sldId id="284" r:id="rId8"/>
    <p:sldId id="280" r:id="rId9"/>
    <p:sldId id="274" r:id="rId10"/>
    <p:sldId id="275" r:id="rId11"/>
    <p:sldId id="277" r:id="rId12"/>
    <p:sldId id="267" r:id="rId13"/>
    <p:sldId id="276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09"/>
    <a:srgbClr val="FFCC66"/>
    <a:srgbClr val="00CED1"/>
    <a:srgbClr val="00CEC4"/>
    <a:srgbClr val="49B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C2882-FF7A-4022-9555-F58FF1291AA9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961D-4C70-476B-B14E-7785821B65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430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A3ECA-0A17-472A-9C6B-121C88DBC0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1" dirty="0"/>
              <a:t>Name: </a:t>
            </a:r>
            <a:r>
              <a:rPr lang="en-SG" sz="1200" dirty="0"/>
              <a:t>	AM Chef Catering –  </a:t>
            </a:r>
            <a:r>
              <a:rPr lang="en-SG" sz="1200" dirty="0" err="1"/>
              <a:t>Aljunied</a:t>
            </a:r>
            <a:r>
              <a:rPr lang="en-SG" sz="1200" dirty="0"/>
              <a:t> 	Industrial Estate</a:t>
            </a:r>
            <a:br>
              <a:rPr lang="en-SG" sz="1200" dirty="0"/>
            </a:br>
            <a:r>
              <a:rPr lang="en-SG" sz="1200" b="1" dirty="0"/>
              <a:t>Building Name:</a:t>
            </a:r>
            <a:r>
              <a:rPr lang="en-SG" sz="1200" dirty="0"/>
              <a:t>	</a:t>
            </a:r>
            <a:r>
              <a:rPr lang="en-SG" sz="1200" dirty="0" err="1"/>
              <a:t>Aljunied</a:t>
            </a:r>
            <a:r>
              <a:rPr lang="en-SG" sz="1200" dirty="0"/>
              <a:t> Industrial Estate</a:t>
            </a:r>
          </a:p>
          <a:p>
            <a:r>
              <a:rPr lang="en-SG" sz="1200" b="1" dirty="0"/>
              <a:t>Street Name: </a:t>
            </a:r>
            <a:r>
              <a:rPr lang="en-SG" sz="1200" dirty="0"/>
              <a:t>	</a:t>
            </a:r>
            <a:r>
              <a:rPr lang="en-SG" sz="1200" dirty="0" err="1"/>
              <a:t>Aljunied</a:t>
            </a:r>
            <a:r>
              <a:rPr lang="en-SG" sz="1200" dirty="0"/>
              <a:t> Avenue 4</a:t>
            </a:r>
          </a:p>
          <a:p>
            <a:r>
              <a:rPr lang="en-SG" sz="1200" b="1" dirty="0"/>
              <a:t>Postal Code: </a:t>
            </a:r>
            <a:r>
              <a:rPr lang="en-SG" sz="1200" dirty="0"/>
              <a:t>	389909</a:t>
            </a:r>
          </a:p>
          <a:p>
            <a:r>
              <a:rPr lang="en-SG" sz="1200" b="1" dirty="0"/>
              <a:t>Floor Number: </a:t>
            </a:r>
            <a:r>
              <a:rPr lang="en-SG" sz="1200" dirty="0"/>
              <a:t>	1</a:t>
            </a:r>
          </a:p>
          <a:p>
            <a:endParaRPr lang="en-US" sz="1200" dirty="0"/>
          </a:p>
          <a:p>
            <a:pPr algn="ctr"/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A3ECA-0A17-472A-9C6B-121C88DBC0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117B-4A47-485C-AA63-8FDDBA6C2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AF923-9BC0-4CCA-A923-FDC16205F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38A67-7763-45E4-90FB-1B8C0D18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CEB9-C3A4-4BBE-88CB-4859F480CBC9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61DB-0609-45E3-B632-F59972F3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6758-FB83-4853-9E13-0DEEE8BC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B72-D2A8-4458-A1B2-D01B4DFE9F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93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D5AC-CF09-4E39-87B6-85DA3B6D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26317-B4F8-4E89-BD89-4FC6BB217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16B3-2345-44C4-B553-646E0FA8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CEB9-C3A4-4BBE-88CB-4859F480CBC9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5D31D-358A-4836-8E6C-0082BED5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7A65A-914B-4291-A82E-C43A8432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B72-D2A8-4458-A1B2-D01B4DFE9F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882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280A4-4ACC-4CB6-90D1-56EE8DEAE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371D4-830E-489A-A22E-5FCCED722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16973-886E-4137-AE63-11FAC7DA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CEB9-C3A4-4BBE-88CB-4859F480CBC9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6C29-7BB1-45E8-9AB9-1ECF4484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938FF-50FF-4443-9A90-2491A607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B72-D2A8-4458-A1B2-D01B4DFE9F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109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C8F9-77B8-4738-9192-50D4A706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1D7E-FB2F-44A3-8393-9E7FB869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BA28-50DD-4284-941E-6B8F9AD3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CEB9-C3A4-4BBE-88CB-4859F480CBC9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F92F1-5D2A-4CED-B38E-F143E03F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219C3-B16F-47F6-B354-71394E8A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B72-D2A8-4458-A1B2-D01B4DFE9F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95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974B-08C9-4EF3-8029-C6E8A7F4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108F2-ABD5-4A0B-AF8A-F0CDCD642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C6C95-2FEA-442A-8818-356C8CA7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CEB9-C3A4-4BBE-88CB-4859F480CBC9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B9DB0-25A7-4997-B6A4-310F2EF6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C6CE-4030-42AE-9E6B-A447166D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B72-D2A8-4458-A1B2-D01B4DFE9F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216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0EA5-371F-482B-B9E3-B02C50BB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4574-5E50-4333-A11B-799419977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16038-2A7F-4AA0-BF10-BDB011D1B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39591-5A1E-4217-AD33-B6FD5B8E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CEB9-C3A4-4BBE-88CB-4859F480CBC9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E421B-1E46-4EA5-8010-06FBFFD8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BC4AC-BA93-4A55-9873-42C32391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B72-D2A8-4458-A1B2-D01B4DFE9F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085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DEBA-93DE-422B-8679-FB01E8EE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8A3B-8856-4A1D-8D48-6FA73D0B8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FDDE-A100-4EBC-B845-51CDE5AA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88BF1-9B37-4FEF-89B6-31B1764D7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8B52C-B9B4-4458-AA0B-2084F9662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CF81A-F409-4EDE-ADE4-95D4D3FD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CEB9-C3A4-4BBE-88CB-4859F480CBC9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558B6-FC17-4452-9B92-4C8690A2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BD289-E83B-4B4A-9BA3-D650DD26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B72-D2A8-4458-A1B2-D01B4DFE9F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289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EF94-F25E-4175-A430-6245B1AF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51D48-381A-45D7-A720-027CCB02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CEB9-C3A4-4BBE-88CB-4859F480CBC9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37EF2-F34F-4D71-9B3B-1DF8A7A0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49D8F-D1CA-4575-9613-C3FDED7A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B72-D2A8-4458-A1B2-D01B4DFE9F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48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35BE8-6593-4A4A-B3B2-F99A3539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CEB9-C3A4-4BBE-88CB-4859F480CBC9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8C54C-B6FE-406A-AECD-370CAFDB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CA71B-8883-4FFA-90ED-D06BC64D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B72-D2A8-4458-A1B2-D01B4DFE9F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065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3367-7E67-41A1-9ED4-C567B84C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1622-3238-492D-8B67-D978CBC74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1F6EC-B346-427E-947D-1513E2DC4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2F77D-898B-4C1B-A259-93A05CF6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CEB9-C3A4-4BBE-88CB-4859F480CBC9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D3C8F-38D7-43E6-A2ED-254FD39B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FAFB-0DF0-42EB-B899-6AF50CDE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B72-D2A8-4458-A1B2-D01B4DFE9F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0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941A-0911-4637-9FBB-2D9D914B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1642C-C44A-454D-AF3E-EF75B7FB4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1AB3A-B4D1-44BF-BE99-C684B1A7E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A2AEE-5D17-43FC-A135-194FFCB2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CEB9-C3A4-4BBE-88CB-4859F480CBC9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E05C-C142-406D-849B-CE8F78D5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19DB5-8F52-466B-9BEE-3767BE33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B72-D2A8-4458-A1B2-D01B4DFE9F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306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EBA4E-60D6-4CC2-AFD8-AC1EEC32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8668C-4A5E-4C14-9F8D-16BE16F7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7DC1B-1E63-4BC2-8C58-D62C15A37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CEB9-C3A4-4BBE-88CB-4859F480CBC9}" type="datetimeFigureOut">
              <a:rPr lang="en-SG" smtClean="0"/>
              <a:t>10/9/2018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0F345-45A5-4D79-B5A6-13BEF2EEC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2AE7-F49A-4030-A479-A4F39327C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BB72-D2A8-4458-A1B2-D01B4DFE9F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339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os-search.svg" TargetMode="External"/><Relationship Id="rId13" Type="http://schemas.openxmlformats.org/officeDocument/2006/relationships/image" Target="../media/image18.sv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17" Type="http://schemas.microsoft.com/office/2007/relationships/hdphoto" Target="../media/hdphoto2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11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12.svg"/><Relationship Id="rId10" Type="http://schemas.openxmlformats.org/officeDocument/2006/relationships/image" Target="../media/image7.svg"/><Relationship Id="rId19" Type="http://schemas.openxmlformats.org/officeDocument/2006/relationships/image" Target="../media/image10.svg"/><Relationship Id="rId4" Type="http://schemas.openxmlformats.org/officeDocument/2006/relationships/image" Target="NUL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12.svg"/><Relationship Id="rId3" Type="http://schemas.openxmlformats.org/officeDocument/2006/relationships/image" Target="NULL"/><Relationship Id="rId7" Type="http://schemas.openxmlformats.org/officeDocument/2006/relationships/hyperlink" Target="https://commons.wikimedia.org/wiki/File:Ios-search.svg" TargetMode="External"/><Relationship Id="rId12" Type="http://schemas.microsoft.com/office/2007/relationships/hdphoto" Target="../media/hdphoto3.wdp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slide" Target="slide3.xml"/><Relationship Id="rId15" Type="http://schemas.openxmlformats.org/officeDocument/2006/relationships/image" Target="../media/image9.png"/><Relationship Id="rId10" Type="http://schemas.openxmlformats.org/officeDocument/2006/relationships/image" Target="../media/image23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24.png"/><Relationship Id="rId3" Type="http://schemas.openxmlformats.org/officeDocument/2006/relationships/image" Target="NULL"/><Relationship Id="rId21" Type="http://schemas.openxmlformats.org/officeDocument/2006/relationships/image" Target="../media/image26.jpeg"/><Relationship Id="rId7" Type="http://schemas.openxmlformats.org/officeDocument/2006/relationships/hyperlink" Target="https://commons.wikimedia.org/wiki/File:Ios-search.svg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slide" Target="slide3.xml"/><Relationship Id="rId15" Type="http://schemas.openxmlformats.org/officeDocument/2006/relationships/image" Target="../media/image7.svg"/><Relationship Id="rId23" Type="http://schemas.openxmlformats.org/officeDocument/2006/relationships/slide" Target="slide5.xml"/><Relationship Id="rId10" Type="http://schemas.openxmlformats.org/officeDocument/2006/relationships/image" Target="../media/image19.png"/><Relationship Id="rId19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10.svg"/><Relationship Id="rId14" Type="http://schemas.openxmlformats.org/officeDocument/2006/relationships/image" Target="../media/image6.png"/><Relationship Id="rId2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NULL"/><Relationship Id="rId7" Type="http://schemas.openxmlformats.org/officeDocument/2006/relationships/hyperlink" Target="https://commons.wikimedia.org/wiki/File:Ios-search.svg" TargetMode="External"/><Relationship Id="rId12" Type="http://schemas.microsoft.com/office/2007/relationships/hdphoto" Target="../media/hdphoto2.wdp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slide" Target="slide3.xml"/><Relationship Id="rId15" Type="http://schemas.openxmlformats.org/officeDocument/2006/relationships/image" Target="../media/image11.png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1.png"/><Relationship Id="rId3" Type="http://schemas.openxmlformats.org/officeDocument/2006/relationships/image" Target="NULL"/><Relationship Id="rId7" Type="http://schemas.openxmlformats.org/officeDocument/2006/relationships/slide" Target="slide3.xml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0.svg"/><Relationship Id="rId3" Type="http://schemas.openxmlformats.org/officeDocument/2006/relationships/image" Target="NULL"/><Relationship Id="rId7" Type="http://schemas.openxmlformats.org/officeDocument/2006/relationships/slide" Target="slide4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2.svg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image" Target="../media/image2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NULL"/><Relationship Id="rId7" Type="http://schemas.openxmlformats.org/officeDocument/2006/relationships/hyperlink" Target="https://commons.wikimedia.org/wiki/File:Ios-search.svg" TargetMode="External"/><Relationship Id="rId12" Type="http://schemas.openxmlformats.org/officeDocument/2006/relationships/image" Target="../media/image10.svg"/><Relationship Id="rId17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slide" Target="slide3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os-search.svg" TargetMode="External"/><Relationship Id="rId13" Type="http://schemas.openxmlformats.org/officeDocument/2006/relationships/image" Target="../media/image17.png"/><Relationship Id="rId18" Type="http://schemas.openxmlformats.org/officeDocument/2006/relationships/image" Target="../media/image10.sv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11" Type="http://schemas.openxmlformats.org/officeDocument/2006/relationships/image" Target="../media/image7.sv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4" Type="http://schemas.openxmlformats.org/officeDocument/2006/relationships/image" Target="NULL"/><Relationship Id="rId9" Type="http://schemas.openxmlformats.org/officeDocument/2006/relationships/image" Target="../media/image8.png"/><Relationship Id="rId1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NULL"/><Relationship Id="rId7" Type="http://schemas.openxmlformats.org/officeDocument/2006/relationships/slide" Target="slide5.xm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21.png"/><Relationship Id="rId3" Type="http://schemas.openxmlformats.org/officeDocument/2006/relationships/image" Target="NULL"/><Relationship Id="rId21" Type="http://schemas.microsoft.com/office/2007/relationships/hdphoto" Target="../media/hdphoto2.wdp"/><Relationship Id="rId7" Type="http://schemas.openxmlformats.org/officeDocument/2006/relationships/hyperlink" Target="https://commons.wikimedia.org/wiki/File:Ios-search.svg" TargetMode="External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slide" Target="slide3.xml"/><Relationship Id="rId15" Type="http://schemas.openxmlformats.org/officeDocument/2006/relationships/image" Target="../media/image7.svg"/><Relationship Id="rId10" Type="http://schemas.openxmlformats.org/officeDocument/2006/relationships/image" Target="../media/image19.png"/><Relationship Id="rId19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image" Target="../media/image10.sv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21.png"/><Relationship Id="rId3" Type="http://schemas.openxmlformats.org/officeDocument/2006/relationships/image" Target="NULL"/><Relationship Id="rId21" Type="http://schemas.microsoft.com/office/2007/relationships/hdphoto" Target="../media/hdphoto2.wdp"/><Relationship Id="rId7" Type="http://schemas.openxmlformats.org/officeDocument/2006/relationships/hyperlink" Target="https://commons.wikimedia.org/wiki/File:Ios-search.svg" TargetMode="External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slide" Target="slide3.xml"/><Relationship Id="rId15" Type="http://schemas.openxmlformats.org/officeDocument/2006/relationships/image" Target="../media/image7.svg"/><Relationship Id="rId10" Type="http://schemas.openxmlformats.org/officeDocument/2006/relationships/image" Target="../media/image19.png"/><Relationship Id="rId19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image" Target="../media/image10.sv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18" Type="http://schemas.openxmlformats.org/officeDocument/2006/relationships/image" Target="../media/image13.png"/><Relationship Id="rId3" Type="http://schemas.openxmlformats.org/officeDocument/2006/relationships/image" Target="NULL"/><Relationship Id="rId7" Type="http://schemas.openxmlformats.org/officeDocument/2006/relationships/hyperlink" Target="https://commons.wikimedia.org/wiki/File:Ios-search.svg" TargetMode="External"/><Relationship Id="rId12" Type="http://schemas.openxmlformats.org/officeDocument/2006/relationships/image" Target="../media/image14.png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slide" Target="slide3.xml"/><Relationship Id="rId15" Type="http://schemas.openxmlformats.org/officeDocument/2006/relationships/image" Target="../media/image10.svg"/><Relationship Id="rId10" Type="http://schemas.openxmlformats.org/officeDocument/2006/relationships/slide" Target="slide5.xml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slide" Target="slide5.xml"/><Relationship Id="rId3" Type="http://schemas.openxmlformats.org/officeDocument/2006/relationships/image" Target="NULL"/><Relationship Id="rId7" Type="http://schemas.openxmlformats.org/officeDocument/2006/relationships/hyperlink" Target="https://commons.wikimedia.org/wiki/File:Ios-search.svg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slide" Target="slide3.xml"/><Relationship Id="rId15" Type="http://schemas.openxmlformats.org/officeDocument/2006/relationships/image" Target="../media/image7.svg"/><Relationship Id="rId10" Type="http://schemas.openxmlformats.org/officeDocument/2006/relationships/image" Target="../media/image19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5.png"/><Relationship Id="rId3" Type="http://schemas.openxmlformats.org/officeDocument/2006/relationships/image" Target="NULL"/><Relationship Id="rId7" Type="http://schemas.openxmlformats.org/officeDocument/2006/relationships/hyperlink" Target="https://commons.wikimedia.org/wiki/File:Ios-search.svg" TargetMode="External"/><Relationship Id="rId12" Type="http://schemas.microsoft.com/office/2007/relationships/hdphoto" Target="../media/hdphoto2.wdp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slide" Target="slide1.xml"/><Relationship Id="rId1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martphone, Icon, Modern, Symbol, Black, Communication">
            <a:extLst>
              <a:ext uri="{FF2B5EF4-FFF2-40B4-BE49-F238E27FC236}">
                <a16:creationId xmlns:a16="http://schemas.microsoft.com/office/drawing/2014/main" id="{8AA14798-D922-4B18-B4B3-92035B2E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72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E07A7-DDE6-4B7F-BE30-BB4141C80D69}"/>
              </a:ext>
            </a:extLst>
          </p:cNvPr>
          <p:cNvSpPr/>
          <p:nvPr/>
        </p:nvSpPr>
        <p:spPr>
          <a:xfrm>
            <a:off x="2928313" y="1146499"/>
            <a:ext cx="2810312" cy="4827684"/>
          </a:xfrm>
          <a:prstGeom prst="rect">
            <a:avLst/>
          </a:prstGeom>
          <a:gradFill>
            <a:gsLst>
              <a:gs pos="22000">
                <a:schemeClr val="accent6">
                  <a:lumMod val="40000"/>
                  <a:lumOff val="60000"/>
                </a:schemeClr>
              </a:gs>
              <a:gs pos="87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83E7C-6BBC-4B52-A6AC-C49A1FC0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99" y="-1571515"/>
            <a:ext cx="45719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71B02-9579-441A-8E94-1CED237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99" y="-1421515"/>
            <a:ext cx="45719" cy="457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28486A-5089-4B06-8EAA-1131CE046EC6}"/>
              </a:ext>
            </a:extLst>
          </p:cNvPr>
          <p:cNvSpPr/>
          <p:nvPr/>
        </p:nvSpPr>
        <p:spPr>
          <a:xfrm>
            <a:off x="2924119" y="990016"/>
            <a:ext cx="2818701" cy="154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2C31D1-1A6E-4694-BD65-3258E2DF3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20" y="1007663"/>
            <a:ext cx="2854800" cy="1086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D6736D-22F8-42D8-9981-B8F2343EFF1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75533" y="3525130"/>
            <a:ext cx="725487" cy="640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137A11-E0B7-4317-9AC4-91324C520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7" b="92308" l="4000" r="98222">
                        <a14:foregroundMark x1="5333" y1="44872" x2="24889" y2="13034"/>
                        <a14:foregroundMark x1="24889" y1="13034" x2="62444" y2="7692"/>
                        <a14:foregroundMark x1="62444" y1="7692" x2="91111" y2="30556"/>
                        <a14:foregroundMark x1="91111" y1="30556" x2="88444" y2="69231"/>
                        <a14:foregroundMark x1="88444" y1="69231" x2="58222" y2="90385"/>
                        <a14:foregroundMark x1="58222" y1="90385" x2="22444" y2="77137"/>
                        <a14:foregroundMark x1="22444" y1="77137" x2="4444" y2="42949"/>
                        <a14:foregroundMark x1="4444" y1="42949" x2="31556" y2="18803"/>
                        <a14:foregroundMark x1="31556" y1="18803" x2="69111" y2="19872"/>
                        <a14:foregroundMark x1="69111" y1="19872" x2="82889" y2="28205"/>
                        <a14:foregroundMark x1="38222" y1="11538" x2="70444" y2="10897"/>
                        <a14:foregroundMark x1="95111" y1="37821" x2="91778" y2="65598"/>
                        <a14:foregroundMark x1="48222" y1="5983" x2="48222" y2="5983"/>
                        <a14:foregroundMark x1="46444" y1="2991" x2="46444" y2="2991"/>
                        <a14:foregroundMark x1="76222" y1="33761" x2="76222" y2="33761"/>
                        <a14:foregroundMark x1="77778" y1="31410" x2="77778" y2="31410"/>
                        <a14:foregroundMark x1="77111" y1="31410" x2="77111" y2="31410"/>
                        <a14:foregroundMark x1="77778" y1="33761" x2="77778" y2="33761"/>
                        <a14:foregroundMark x1="74444" y1="52778" x2="74444" y2="52778"/>
                        <a14:foregroundMark x1="72889" y1="47222" x2="72889" y2="47222"/>
                        <a14:foregroundMark x1="73778" y1="55342" x2="73778" y2="55342"/>
                        <a14:foregroundMark x1="72889" y1="66453" x2="72889" y2="66453"/>
                        <a14:foregroundMark x1="72000" y1="58333" x2="72000" y2="58333"/>
                        <a14:foregroundMark x1="67111" y1="61538" x2="67111" y2="61538"/>
                        <a14:foregroundMark x1="70444" y1="64744" x2="70444" y2="64744"/>
                        <a14:foregroundMark x1="66222" y1="73504" x2="66222" y2="73504"/>
                        <a14:foregroundMark x1="64667" y1="76709" x2="64667" y2="76709"/>
                        <a14:foregroundMark x1="64667" y1="73504" x2="64667" y2="73504"/>
                        <a14:foregroundMark x1="64667" y1="75000" x2="64667" y2="75000"/>
                        <a14:foregroundMark x1="64667" y1="75855" x2="64667" y2="75855"/>
                        <a14:foregroundMark x1="38222" y1="71154" x2="38222" y2="71154"/>
                        <a14:foregroundMark x1="38222" y1="71154" x2="38222" y2="71154"/>
                        <a14:foregroundMark x1="37333" y1="70299" x2="37333" y2="70299"/>
                        <a14:foregroundMark x1="37333" y1="70299" x2="37333" y2="70299"/>
                        <a14:foregroundMark x1="39111" y1="74359" x2="39111" y2="74359"/>
                        <a14:foregroundMark x1="26667" y1="28205" x2="26667" y2="28205"/>
                        <a14:foregroundMark x1="25111" y1="29915" x2="25111" y2="29915"/>
                        <a14:foregroundMark x1="22667" y1="31410" x2="22667" y2="31410"/>
                        <a14:foregroundMark x1="22667" y1="32265" x2="22667" y2="32265"/>
                        <a14:foregroundMark x1="21778" y1="32265" x2="21778" y2="32265"/>
                        <a14:foregroundMark x1="26667" y1="40171" x2="26667" y2="40171"/>
                        <a14:foregroundMark x1="24222" y1="33761" x2="24222" y2="33761"/>
                        <a14:foregroundMark x1="24222" y1="30769" x2="24222" y2="30769"/>
                        <a14:foregroundMark x1="33333" y1="48077" x2="33333" y2="48077"/>
                        <a14:foregroundMark x1="33333" y1="48077" x2="33333" y2="48077"/>
                        <a14:foregroundMark x1="39778" y1="77564" x2="39778" y2="77564"/>
                        <a14:foregroundMark x1="37333" y1="72009" x2="37333" y2="72009"/>
                        <a14:foregroundMark x1="37333" y1="72009" x2="37333" y2="72009"/>
                        <a14:foregroundMark x1="39111" y1="70299" x2="39111" y2="70299"/>
                        <a14:foregroundMark x1="38222" y1="68803" x2="38222" y2="68803"/>
                        <a14:foregroundMark x1="39111" y1="74359" x2="39111" y2="74359"/>
                        <a14:foregroundMark x1="39111" y1="74359" x2="39111" y2="74359"/>
                        <a14:foregroundMark x1="39111" y1="75855" x2="39111" y2="75855"/>
                        <a14:foregroundMark x1="34000" y1="49786" x2="34000" y2="49786"/>
                        <a14:foregroundMark x1="32444" y1="44231" x2="32444" y2="44231"/>
                        <a14:foregroundMark x1="29111" y1="42521" x2="29111" y2="42521"/>
                        <a14:foregroundMark x1="29111" y1="42521" x2="29111" y2="42521"/>
                        <a14:foregroundMark x1="33333" y1="44231" x2="33333" y2="44231"/>
                        <a14:foregroundMark x1="32444" y1="44231" x2="32444" y2="44231"/>
                        <a14:foregroundMark x1="30889" y1="43376" x2="30889" y2="43376"/>
                        <a14:foregroundMark x1="30889" y1="44872" x2="30889" y2="44872"/>
                        <a14:foregroundMark x1="34000" y1="50427" x2="34000" y2="50427"/>
                        <a14:foregroundMark x1="52222" y1="92521" x2="52222" y2="92521"/>
                        <a14:foregroundMark x1="98444" y1="42521" x2="98444" y2="42521"/>
                        <a14:foregroundMark x1="50667" y1="427" x2="50667" y2="4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0058" y="1769833"/>
            <a:ext cx="1502921" cy="15630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CA452E-81C0-4486-9AB5-7C7CEA836D4A}"/>
              </a:ext>
            </a:extLst>
          </p:cNvPr>
          <p:cNvSpPr txBox="1"/>
          <p:nvPr/>
        </p:nvSpPr>
        <p:spPr>
          <a:xfrm>
            <a:off x="4035566" y="411154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10553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martphone, Icon, Modern, Symbol, Black, Communication">
            <a:extLst>
              <a:ext uri="{FF2B5EF4-FFF2-40B4-BE49-F238E27FC236}">
                <a16:creationId xmlns:a16="http://schemas.microsoft.com/office/drawing/2014/main" id="{8AA14798-D922-4B18-B4B3-92035B2E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72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E07A7-DDE6-4B7F-BE30-BB4141C80D69}"/>
              </a:ext>
            </a:extLst>
          </p:cNvPr>
          <p:cNvSpPr/>
          <p:nvPr/>
        </p:nvSpPr>
        <p:spPr>
          <a:xfrm>
            <a:off x="2924118" y="1145099"/>
            <a:ext cx="2828430" cy="3691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Healthy Caterers</a:t>
            </a:r>
            <a:endParaRPr lang="en-SG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83E7C-6BBC-4B52-A6AC-C49A1FC0D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99" y="-1571515"/>
            <a:ext cx="45719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71B02-9579-441A-8E94-1CED237A2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99" y="-1421515"/>
            <a:ext cx="45719" cy="457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28486A-5089-4B06-8EAA-1131CE046EC6}"/>
              </a:ext>
            </a:extLst>
          </p:cNvPr>
          <p:cNvSpPr/>
          <p:nvPr/>
        </p:nvSpPr>
        <p:spPr>
          <a:xfrm>
            <a:off x="2924119" y="990016"/>
            <a:ext cx="2818701" cy="154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2C31D1-1A6E-4694-BD65-3258E2DF3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120" y="1007663"/>
            <a:ext cx="2854800" cy="108607"/>
          </a:xfrm>
          <a:prstGeom prst="rect">
            <a:avLst/>
          </a:prstGeom>
        </p:spPr>
      </p:pic>
      <p:sp>
        <p:nvSpPr>
          <p:cNvPr id="3" name="Rectangle: Rounded Corners 2">
            <a:hlinkClick r:id="rId6" action="ppaction://hlinksldjump"/>
            <a:extLst>
              <a:ext uri="{FF2B5EF4-FFF2-40B4-BE49-F238E27FC236}">
                <a16:creationId xmlns:a16="http://schemas.microsoft.com/office/drawing/2014/main" id="{F9213A8E-8952-498C-880C-98A325EB4486}"/>
              </a:ext>
            </a:extLst>
          </p:cNvPr>
          <p:cNvSpPr/>
          <p:nvPr/>
        </p:nvSpPr>
        <p:spPr>
          <a:xfrm>
            <a:off x="3011002" y="1585511"/>
            <a:ext cx="2660400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Tap here to search for a caterer 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89B40E-F367-46F5-A985-FCE30E92F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033036" y="1585512"/>
            <a:ext cx="209870" cy="209870"/>
          </a:xfrm>
          <a:prstGeom prst="rect">
            <a:avLst/>
          </a:prstGeom>
        </p:spPr>
      </p:pic>
      <p:sp>
        <p:nvSpPr>
          <p:cNvPr id="29" name="Rectangle: Rounded Corners 28">
            <a:hlinkClick r:id="rId6" action="ppaction://hlinksldjump"/>
            <a:extLst>
              <a:ext uri="{FF2B5EF4-FFF2-40B4-BE49-F238E27FC236}">
                <a16:creationId xmlns:a16="http://schemas.microsoft.com/office/drawing/2014/main" id="{50AB1EEE-0585-478D-B8E1-3B27FD2EA0AF}"/>
              </a:ext>
            </a:extLst>
          </p:cNvPr>
          <p:cNvSpPr/>
          <p:nvPr/>
        </p:nvSpPr>
        <p:spPr>
          <a:xfrm>
            <a:off x="3514375" y="1841531"/>
            <a:ext cx="2157027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Map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89A79-400A-4179-BF1D-B0AB3CF83E26}"/>
              </a:ext>
            </a:extLst>
          </p:cNvPr>
          <p:cNvSpPr txBox="1"/>
          <p:nvPr/>
        </p:nvSpPr>
        <p:spPr>
          <a:xfrm>
            <a:off x="2957702" y="1829227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Sort by: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6444F-2FF1-4D1D-AE5C-04F8C2AF8504}"/>
              </a:ext>
            </a:extLst>
          </p:cNvPr>
          <p:cNvSpPr txBox="1"/>
          <p:nvPr/>
        </p:nvSpPr>
        <p:spPr>
          <a:xfrm>
            <a:off x="2941988" y="2050331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Distance: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B32332-8CF0-4855-9428-1D9E68C01627}"/>
              </a:ext>
            </a:extLst>
          </p:cNvPr>
          <p:cNvCxnSpPr>
            <a:cxnSpLocks/>
          </p:cNvCxnSpPr>
          <p:nvPr/>
        </p:nvCxnSpPr>
        <p:spPr>
          <a:xfrm>
            <a:off x="3535762" y="2180368"/>
            <a:ext cx="20870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38B412-4A84-423D-8400-6F65DB737238}"/>
              </a:ext>
            </a:extLst>
          </p:cNvPr>
          <p:cNvCxnSpPr>
            <a:cxnSpLocks/>
          </p:cNvCxnSpPr>
          <p:nvPr/>
        </p:nvCxnSpPr>
        <p:spPr>
          <a:xfrm>
            <a:off x="3535762" y="2180368"/>
            <a:ext cx="480029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01D87AF-3471-4240-B2E1-962CC6C9FBBC}"/>
              </a:ext>
            </a:extLst>
          </p:cNvPr>
          <p:cNvSpPr/>
          <p:nvPr/>
        </p:nvSpPr>
        <p:spPr>
          <a:xfrm>
            <a:off x="3907100" y="2123933"/>
            <a:ext cx="155642" cy="13642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glow rad="101600">
              <a:srgbClr val="49BFAB">
                <a:alpha val="4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EA925E-B8E8-4881-8D8E-7A6E4AD02645}"/>
              </a:ext>
            </a:extLst>
          </p:cNvPr>
          <p:cNvSpPr txBox="1"/>
          <p:nvPr/>
        </p:nvSpPr>
        <p:spPr>
          <a:xfrm>
            <a:off x="3777973" y="2246875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2 km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90FFF87E-F745-4EA9-A523-B80DB9AFA8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00863" y="1193011"/>
            <a:ext cx="283828" cy="2838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DD4171D-4B5C-49F1-987F-9C37E208FA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2464" y="2477707"/>
            <a:ext cx="2810356" cy="3041203"/>
          </a:xfrm>
          <a:prstGeom prst="rect">
            <a:avLst/>
          </a:prstGeom>
        </p:spPr>
      </p:pic>
      <p:pic>
        <p:nvPicPr>
          <p:cNvPr id="52" name="Graphic 51" descr="Marker">
            <a:extLst>
              <a:ext uri="{FF2B5EF4-FFF2-40B4-BE49-F238E27FC236}">
                <a16:creationId xmlns:a16="http://schemas.microsoft.com/office/drawing/2014/main" id="{C1D4AB28-E9B6-4F61-87BE-7362E67A77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4373" y="3346983"/>
            <a:ext cx="306537" cy="30653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B988165-D02F-4621-AFF2-520308A2D99E}"/>
              </a:ext>
            </a:extLst>
          </p:cNvPr>
          <p:cNvSpPr/>
          <p:nvPr/>
        </p:nvSpPr>
        <p:spPr>
          <a:xfrm>
            <a:off x="2927977" y="4160507"/>
            <a:ext cx="2823188" cy="13612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r>
              <a:rPr lang="en-SG" sz="900" b="1" dirty="0">
                <a:solidFill>
                  <a:schemeClr val="tx1"/>
                </a:solidFill>
              </a:rPr>
              <a:t>Name: 	</a:t>
            </a:r>
            <a:r>
              <a:rPr lang="en-SG" sz="900" dirty="0">
                <a:solidFill>
                  <a:schemeClr val="tx1"/>
                </a:solidFill>
              </a:rPr>
              <a:t>AM Chef Catering –  </a:t>
            </a:r>
            <a:r>
              <a:rPr lang="en-SG" sz="900" dirty="0" err="1">
                <a:solidFill>
                  <a:schemeClr val="tx1"/>
                </a:solidFill>
              </a:rPr>
              <a:t>Aljunied</a:t>
            </a:r>
            <a:r>
              <a:rPr lang="en-SG" sz="900" dirty="0">
                <a:solidFill>
                  <a:schemeClr val="tx1"/>
                </a:solidFill>
              </a:rPr>
              <a:t> 	Industrial Estate</a:t>
            </a:r>
            <a:br>
              <a:rPr lang="en-SG" sz="900" b="1" dirty="0">
                <a:solidFill>
                  <a:schemeClr val="tx1"/>
                </a:solidFill>
              </a:rPr>
            </a:br>
            <a:r>
              <a:rPr lang="en-SG" sz="900" b="1" dirty="0">
                <a:solidFill>
                  <a:schemeClr val="tx1"/>
                </a:solidFill>
              </a:rPr>
              <a:t>Building Name:	</a:t>
            </a:r>
            <a:r>
              <a:rPr lang="en-SG" sz="900" dirty="0" err="1">
                <a:solidFill>
                  <a:schemeClr val="tx1"/>
                </a:solidFill>
              </a:rPr>
              <a:t>Aljunied</a:t>
            </a:r>
            <a:r>
              <a:rPr lang="en-SG" sz="900" dirty="0">
                <a:solidFill>
                  <a:schemeClr val="tx1"/>
                </a:solidFill>
              </a:rPr>
              <a:t> Industrial Estate</a:t>
            </a:r>
          </a:p>
          <a:p>
            <a:r>
              <a:rPr lang="en-SG" sz="900" b="1" dirty="0">
                <a:solidFill>
                  <a:schemeClr val="tx1"/>
                </a:solidFill>
              </a:rPr>
              <a:t>Street Name: 	</a:t>
            </a:r>
            <a:r>
              <a:rPr lang="en-SG" sz="900" dirty="0" err="1">
                <a:solidFill>
                  <a:schemeClr val="tx1"/>
                </a:solidFill>
              </a:rPr>
              <a:t>Aljunied</a:t>
            </a:r>
            <a:r>
              <a:rPr lang="en-SG" sz="900" dirty="0">
                <a:solidFill>
                  <a:schemeClr val="tx1"/>
                </a:solidFill>
              </a:rPr>
              <a:t> Avenue 4</a:t>
            </a:r>
          </a:p>
          <a:p>
            <a:r>
              <a:rPr lang="en-SG" sz="900" b="1" dirty="0">
                <a:solidFill>
                  <a:schemeClr val="tx1"/>
                </a:solidFill>
              </a:rPr>
              <a:t>Postal Code: 	</a:t>
            </a:r>
            <a:r>
              <a:rPr lang="en-SG" sz="900" dirty="0">
                <a:solidFill>
                  <a:schemeClr val="tx1"/>
                </a:solidFill>
              </a:rPr>
              <a:t>389909</a:t>
            </a:r>
          </a:p>
          <a:p>
            <a:r>
              <a:rPr lang="en-SG" sz="900" b="1" dirty="0">
                <a:solidFill>
                  <a:schemeClr val="tx1"/>
                </a:solidFill>
              </a:rPr>
              <a:t>Floor Number: 	</a:t>
            </a:r>
            <a:r>
              <a:rPr lang="en-SG" sz="900" dirty="0">
                <a:solidFill>
                  <a:schemeClr val="tx1"/>
                </a:solidFill>
              </a:rPr>
              <a:t>1</a:t>
            </a:r>
          </a:p>
          <a:p>
            <a:r>
              <a:rPr lang="en-SG" sz="900" b="1" dirty="0">
                <a:solidFill>
                  <a:schemeClr val="tx1"/>
                </a:solidFill>
              </a:rPr>
              <a:t>Unit Number:	</a:t>
            </a:r>
            <a:r>
              <a:rPr lang="en-SG" sz="900" dirty="0">
                <a:solidFill>
                  <a:schemeClr val="tx1"/>
                </a:solidFill>
              </a:rPr>
              <a:t>4</a:t>
            </a:r>
          </a:p>
          <a:p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32F37F7-57CB-4D01-8DAA-16093E9FF8CA}"/>
              </a:ext>
            </a:extLst>
          </p:cNvPr>
          <p:cNvSpPr/>
          <p:nvPr/>
        </p:nvSpPr>
        <p:spPr>
          <a:xfrm>
            <a:off x="4885252" y="5179664"/>
            <a:ext cx="793179" cy="25503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b="1" dirty="0"/>
              <a:t>Feedback</a:t>
            </a:r>
            <a:endParaRPr lang="en-SG" sz="1050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76361CF-68F3-4A79-A8F7-B387F68E4BD6}"/>
              </a:ext>
            </a:extLst>
          </p:cNvPr>
          <p:cNvSpPr/>
          <p:nvPr/>
        </p:nvSpPr>
        <p:spPr>
          <a:xfrm>
            <a:off x="3039019" y="5221132"/>
            <a:ext cx="793179" cy="25503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b="1" dirty="0"/>
              <a:t>Save</a:t>
            </a:r>
          </a:p>
        </p:txBody>
      </p:sp>
      <p:pic>
        <p:nvPicPr>
          <p:cNvPr id="53" name="Graphic 52" descr="Fork and knife">
            <a:extLst>
              <a:ext uri="{FF2B5EF4-FFF2-40B4-BE49-F238E27FC236}">
                <a16:creationId xmlns:a16="http://schemas.microsoft.com/office/drawing/2014/main" id="{28A97CDC-736E-4009-A0A4-1F130D992B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54636" y="5596219"/>
            <a:ext cx="190878" cy="1908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5A21517-86BD-4C0F-B5B1-19C652A0DE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39" b="89759" l="9964" r="90391">
                        <a14:foregroundMark x1="42340" y1="67470" x2="42705" y2="68072"/>
                        <a14:foregroundMark x1="41975" y1="66867" x2="42340" y2="67470"/>
                        <a14:foregroundMark x1="13879" y1="20482" x2="41975" y2="66867"/>
                        <a14:foregroundMark x1="57943" y1="72200" x2="60498" y2="72892"/>
                        <a14:foregroundMark x1="44931" y1="68675" x2="45709" y2="68886"/>
                        <a14:foregroundMark x1="42705" y1="68072" x2="44931" y2="68675"/>
                        <a14:foregroundMark x1="60498" y1="72892" x2="90391" y2="21687"/>
                        <a14:backgroundMark x1="51957" y1="74096" x2="51957" y2="74096"/>
                        <a14:backgroundMark x1="50178" y1="69277" x2="57295" y2="72289"/>
                        <a14:backgroundMark x1="47331" y1="68675" x2="47331" y2="68675"/>
                        <a14:backgroundMark x1="47687" y1="70482" x2="48399" y2="71687"/>
                        <a14:backgroundMark x1="46975" y1="68072" x2="45552" y2="66867"/>
                        <a14:backgroundMark x1="46263" y1="67470" x2="46263" y2="67470"/>
                        <a14:backgroundMark x1="46975" y1="68072" x2="46975" y2="68072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6975" y2="69880"/>
                        <a14:backgroundMark x1="49466" y1="71687" x2="49466" y2="71687"/>
                        <a14:backgroundMark x1="49110" y1="71084" x2="49110" y2="68675"/>
                        <a14:backgroundMark x1="49110" y1="67470" x2="49110" y2="67470"/>
                        <a14:backgroundMark x1="49110" y1="67470" x2="49110" y2="67470"/>
                        <a14:backgroundMark x1="49110" y1="68072" x2="50890" y2="70482"/>
                        <a14:backgroundMark x1="49822" y1="68072" x2="44840" y2="66265"/>
                        <a14:backgroundMark x1="44840" y1="66867" x2="44840" y2="66867"/>
                        <a14:backgroundMark x1="44840" y1="66867" x2="44840" y2="66867"/>
                        <a14:backgroundMark x1="46263" y1="68675" x2="46263" y2="68675"/>
                        <a14:backgroundMark x1="46263" y1="68675" x2="46263" y2="68675"/>
                        <a14:backgroundMark x1="45552" y1="66867" x2="45552" y2="66867"/>
                        <a14:backgroundMark x1="45196" y1="67470" x2="45196" y2="67470"/>
                        <a14:backgroundMark x1="45196" y1="68072" x2="45196" y2="68072"/>
                        <a14:backgroundMark x1="57295" y1="71084" x2="58363" y2="71084"/>
                        <a14:backgroundMark x1="45196" y1="69880" x2="45196" y2="69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2894" y="1886645"/>
            <a:ext cx="209871" cy="123981"/>
          </a:xfrm>
          <a:prstGeom prst="rect">
            <a:avLst/>
          </a:prstGeom>
        </p:spPr>
      </p:pic>
      <p:sp>
        <p:nvSpPr>
          <p:cNvPr id="44" name="Rectangle 43">
            <a:hlinkClick r:id="" action="ppaction://noaction"/>
            <a:extLst>
              <a:ext uri="{FF2B5EF4-FFF2-40B4-BE49-F238E27FC236}">
                <a16:creationId xmlns:a16="http://schemas.microsoft.com/office/drawing/2014/main" id="{3C6B8873-06B1-4514-B5F9-FA3FE9D29E7A}"/>
              </a:ext>
            </a:extLst>
          </p:cNvPr>
          <p:cNvSpPr/>
          <p:nvPr/>
        </p:nvSpPr>
        <p:spPr>
          <a:xfrm>
            <a:off x="5009304" y="5509183"/>
            <a:ext cx="742834" cy="455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r>
              <a:rPr lang="en-SG" sz="800" dirty="0"/>
              <a:t>HCS Products</a:t>
            </a:r>
          </a:p>
        </p:txBody>
      </p:sp>
      <p:pic>
        <p:nvPicPr>
          <p:cNvPr id="45" name="Graphic 44" descr="Shopping cart">
            <a:extLst>
              <a:ext uri="{FF2B5EF4-FFF2-40B4-BE49-F238E27FC236}">
                <a16:creationId xmlns:a16="http://schemas.microsoft.com/office/drawing/2014/main" id="{3B1291F0-C977-44AC-97F9-71DBEBA70F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41268" y="5571166"/>
            <a:ext cx="217757" cy="234000"/>
          </a:xfrm>
          <a:prstGeom prst="rect">
            <a:avLst/>
          </a:prstGeom>
        </p:spPr>
      </p:pic>
      <p:sp>
        <p:nvSpPr>
          <p:cNvPr id="46" name="Rectangle 45">
            <a:hlinkClick r:id="" action="ppaction://noaction"/>
            <a:extLst>
              <a:ext uri="{FF2B5EF4-FFF2-40B4-BE49-F238E27FC236}">
                <a16:creationId xmlns:a16="http://schemas.microsoft.com/office/drawing/2014/main" id="{30ABAF84-24B5-47F6-8C3C-A204BB677703}"/>
              </a:ext>
            </a:extLst>
          </p:cNvPr>
          <p:cNvSpPr/>
          <p:nvPr/>
        </p:nvSpPr>
        <p:spPr>
          <a:xfrm>
            <a:off x="3611636" y="5509159"/>
            <a:ext cx="714810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Eateries</a:t>
            </a:r>
          </a:p>
        </p:txBody>
      </p:sp>
      <p:pic>
        <p:nvPicPr>
          <p:cNvPr id="47" name="Graphic 46" descr="Fork and knife">
            <a:extLst>
              <a:ext uri="{FF2B5EF4-FFF2-40B4-BE49-F238E27FC236}">
                <a16:creationId xmlns:a16="http://schemas.microsoft.com/office/drawing/2014/main" id="{6EF25CC2-3B27-4A1B-ABEF-B98F5DC80B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70524" y="5593067"/>
            <a:ext cx="190878" cy="190878"/>
          </a:xfrm>
          <a:prstGeom prst="rect">
            <a:avLst/>
          </a:prstGeom>
        </p:spPr>
      </p:pic>
      <p:sp>
        <p:nvSpPr>
          <p:cNvPr id="48" name="Rectangle 47">
            <a:hlinkClick r:id="" action="ppaction://noaction"/>
            <a:extLst>
              <a:ext uri="{FF2B5EF4-FFF2-40B4-BE49-F238E27FC236}">
                <a16:creationId xmlns:a16="http://schemas.microsoft.com/office/drawing/2014/main" id="{2A39BED6-432B-47BE-84B0-6EC97D6C14D7}"/>
              </a:ext>
            </a:extLst>
          </p:cNvPr>
          <p:cNvSpPr/>
          <p:nvPr/>
        </p:nvSpPr>
        <p:spPr>
          <a:xfrm>
            <a:off x="4326446" y="5512179"/>
            <a:ext cx="686588" cy="4551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Caterers</a:t>
            </a:r>
          </a:p>
        </p:txBody>
      </p:sp>
      <p:pic>
        <p:nvPicPr>
          <p:cNvPr id="49" name="Picture 48" descr="A close up of a logo&#10;&#10;Description generated with high confidence">
            <a:extLst>
              <a:ext uri="{FF2B5EF4-FFF2-40B4-BE49-F238E27FC236}">
                <a16:creationId xmlns:a16="http://schemas.microsoft.com/office/drawing/2014/main" id="{64C694E3-391F-49C7-9B0A-7AD477D0B9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40" y="5536117"/>
            <a:ext cx="287182" cy="288000"/>
          </a:xfrm>
          <a:prstGeom prst="rect">
            <a:avLst/>
          </a:prstGeom>
        </p:spPr>
      </p:pic>
      <p:sp>
        <p:nvSpPr>
          <p:cNvPr id="50" name="Rectangle 49">
            <a:hlinkClick r:id="" action="ppaction://noaction"/>
            <a:extLst>
              <a:ext uri="{FF2B5EF4-FFF2-40B4-BE49-F238E27FC236}">
                <a16:creationId xmlns:a16="http://schemas.microsoft.com/office/drawing/2014/main" id="{A6B586C8-7E93-4FF6-B8CB-6F034583D2EB}"/>
              </a:ext>
            </a:extLst>
          </p:cNvPr>
          <p:cNvSpPr/>
          <p:nvPr/>
        </p:nvSpPr>
        <p:spPr>
          <a:xfrm>
            <a:off x="2924119" y="5509159"/>
            <a:ext cx="691248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SG" sz="800" dirty="0"/>
            </a:br>
            <a:endParaRPr lang="en-SG" sz="800" dirty="0"/>
          </a:p>
          <a:p>
            <a:r>
              <a:rPr lang="en-SG" sz="600" dirty="0"/>
              <a:t>   </a:t>
            </a:r>
            <a:r>
              <a:rPr lang="en-SG" sz="800" dirty="0"/>
              <a:t>Favourite</a:t>
            </a:r>
            <a:endParaRPr lang="en-SG" sz="600" dirty="0"/>
          </a:p>
        </p:txBody>
      </p:sp>
      <p:sp>
        <p:nvSpPr>
          <p:cNvPr id="51" name="Star: 5 Points 50">
            <a:hlinkClick r:id="" action="ppaction://noaction"/>
            <a:extLst>
              <a:ext uri="{FF2B5EF4-FFF2-40B4-BE49-F238E27FC236}">
                <a16:creationId xmlns:a16="http://schemas.microsoft.com/office/drawing/2014/main" id="{1C49C309-8F51-46AB-9355-647DFF752625}"/>
              </a:ext>
            </a:extLst>
          </p:cNvPr>
          <p:cNvSpPr/>
          <p:nvPr/>
        </p:nvSpPr>
        <p:spPr>
          <a:xfrm>
            <a:off x="3193179" y="5639038"/>
            <a:ext cx="115093" cy="115200"/>
          </a:xfrm>
          <a:prstGeom prst="star5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107634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martphone, Icon, Modern, Symbol, Black, Communication">
            <a:extLst>
              <a:ext uri="{FF2B5EF4-FFF2-40B4-BE49-F238E27FC236}">
                <a16:creationId xmlns:a16="http://schemas.microsoft.com/office/drawing/2014/main" id="{8AA14798-D922-4B18-B4B3-92035B2E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72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E07A7-DDE6-4B7F-BE30-BB4141C80D69}"/>
              </a:ext>
            </a:extLst>
          </p:cNvPr>
          <p:cNvSpPr/>
          <p:nvPr/>
        </p:nvSpPr>
        <p:spPr>
          <a:xfrm>
            <a:off x="2924118" y="1145099"/>
            <a:ext cx="2828430" cy="3691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HCS Food Products</a:t>
            </a:r>
            <a:endParaRPr lang="en-SG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83E7C-6BBC-4B52-A6AC-C49A1FC0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99" y="-1571515"/>
            <a:ext cx="45719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71B02-9579-441A-8E94-1CED237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99" y="-1421515"/>
            <a:ext cx="45719" cy="457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28486A-5089-4B06-8EAA-1131CE046EC6}"/>
              </a:ext>
            </a:extLst>
          </p:cNvPr>
          <p:cNvSpPr/>
          <p:nvPr/>
        </p:nvSpPr>
        <p:spPr>
          <a:xfrm>
            <a:off x="2924119" y="990016"/>
            <a:ext cx="2818701" cy="154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2C31D1-1A6E-4694-BD65-3258E2DF3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20" y="1007663"/>
            <a:ext cx="2854800" cy="108607"/>
          </a:xfrm>
          <a:prstGeom prst="rect">
            <a:avLst/>
          </a:prstGeom>
        </p:spPr>
      </p:pic>
      <p:sp>
        <p:nvSpPr>
          <p:cNvPr id="3" name="Rectangle: Rounded Corners 2">
            <a:hlinkClick r:id="rId5" action="ppaction://hlinksldjump"/>
            <a:extLst>
              <a:ext uri="{FF2B5EF4-FFF2-40B4-BE49-F238E27FC236}">
                <a16:creationId xmlns:a16="http://schemas.microsoft.com/office/drawing/2014/main" id="{F9213A8E-8952-498C-880C-98A325EB4486}"/>
              </a:ext>
            </a:extLst>
          </p:cNvPr>
          <p:cNvSpPr/>
          <p:nvPr/>
        </p:nvSpPr>
        <p:spPr>
          <a:xfrm>
            <a:off x="3024291" y="1644925"/>
            <a:ext cx="2660400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Tap here to search for a product 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89B40E-F367-46F5-A985-FCE30E92F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46325" y="1644926"/>
            <a:ext cx="209870" cy="209870"/>
          </a:xfrm>
          <a:prstGeom prst="rect">
            <a:avLst/>
          </a:prstGeom>
        </p:spPr>
      </p:pic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90FFF87E-F745-4EA9-A523-B80DB9AFA8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0863" y="1193011"/>
            <a:ext cx="283828" cy="283828"/>
          </a:xfrm>
          <a:prstGeom prst="rect">
            <a:avLst/>
          </a:prstGeom>
        </p:spPr>
      </p:pic>
      <p:pic>
        <p:nvPicPr>
          <p:cNvPr id="57" name="Picture 2" descr="Image result for seafood icon">
            <a:extLst>
              <a:ext uri="{FF2B5EF4-FFF2-40B4-BE49-F238E27FC236}">
                <a16:creationId xmlns:a16="http://schemas.microsoft.com/office/drawing/2014/main" id="{6A3A713D-F423-48F2-9EBD-626CA239C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74" y="2278637"/>
            <a:ext cx="718655" cy="71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A107652-80E6-4613-BED3-798D5B307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125" b="96875" l="0" r="96875">
                        <a14:foregroundMark x1="8300" y1="27344" x2="26563" y2="10156"/>
                        <a14:foregroundMark x1="0" y1="35156" x2="8300" y2="27344"/>
                        <a14:foregroundMark x1="26563" y1="10156" x2="59375" y2="6250"/>
                        <a14:foregroundMark x1="59375" y1="6250" x2="89063" y2="26563"/>
                        <a14:foregroundMark x1="89063" y1="26563" x2="96875" y2="60156"/>
                        <a14:foregroundMark x1="96875" y1="60156" x2="74219" y2="84375"/>
                        <a14:foregroundMark x1="74219" y1="84375" x2="42969" y2="95313"/>
                        <a14:foregroundMark x1="42969" y1="95313" x2="11719" y2="79688"/>
                        <a14:foregroundMark x1="11719" y1="79688" x2="0" y2="46094"/>
                        <a14:foregroundMark x1="0" y1="46094" x2="32813" y2="38281"/>
                        <a14:foregroundMark x1="32813" y1="38281" x2="22656" y2="71875"/>
                        <a14:foregroundMark x1="22656" y1="71875" x2="24219" y2="35938"/>
                        <a14:foregroundMark x1="24219" y1="35938" x2="68750" y2="55469"/>
                        <a14:foregroundMark x1="68750" y1="55469" x2="45313" y2="83594"/>
                        <a14:foregroundMark x1="45313" y1="83594" x2="23438" y2="53125"/>
                        <a14:foregroundMark x1="23438" y1="53125" x2="44531" y2="22656"/>
                        <a14:foregroundMark x1="44531" y1="22656" x2="55469" y2="20313"/>
                        <a14:foregroundMark x1="76563" y1="58594" x2="64844" y2="91406"/>
                        <a14:foregroundMark x1="64844" y1="91406" x2="30469" y2="93750"/>
                        <a14:foregroundMark x1="30469" y1="93750" x2="31250" y2="91406"/>
                        <a14:foregroundMark x1="32813" y1="10156" x2="32031" y2="8594"/>
                        <a14:foregroundMark x1="46094" y1="4688" x2="46094" y2="3906"/>
                        <a14:foregroundMark x1="97656" y1="54688" x2="97656" y2="54688"/>
                        <a14:foregroundMark x1="51563" y1="96875" x2="51563" y2="96875"/>
                        <a14:foregroundMark x1="54688" y1="55469" x2="54688" y2="55469"/>
                        <a14:foregroundMark x1="63281" y1="33594" x2="63281" y2="33594"/>
                        <a14:foregroundMark x1="9375" y1="34375" x2="5469" y2="31250"/>
                        <a14:backgroundMark x1="2344" y1="21094" x2="24219" y2="2344"/>
                        <a14:backgroundMark x1="1563" y1="27344" x2="1563" y2="27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4398" y="3734387"/>
            <a:ext cx="718655" cy="71865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A56278F-8E78-4D9F-8DE4-65E3439553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5960" y="3720476"/>
            <a:ext cx="718655" cy="718655"/>
          </a:xfrm>
          <a:prstGeom prst="rect">
            <a:avLst/>
          </a:prstGeom>
        </p:spPr>
      </p:pic>
      <p:pic>
        <p:nvPicPr>
          <p:cNvPr id="60" name="Picture 4" descr="Related image">
            <a:extLst>
              <a:ext uri="{FF2B5EF4-FFF2-40B4-BE49-F238E27FC236}">
                <a16:creationId xmlns:a16="http://schemas.microsoft.com/office/drawing/2014/main" id="{6A6DEC02-EA12-49C7-84BD-25B7FA8A9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004" y="2193641"/>
            <a:ext cx="915370" cy="9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2435C56-09BC-4D1A-92BA-934E53D40E8E}"/>
              </a:ext>
            </a:extLst>
          </p:cNvPr>
          <p:cNvSpPr txBox="1"/>
          <p:nvPr/>
        </p:nvSpPr>
        <p:spPr>
          <a:xfrm>
            <a:off x="3517936" y="3007925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b="1" dirty="0"/>
              <a:t>Seafood</a:t>
            </a:r>
            <a:endParaRPr lang="en-SG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E21004-7627-4769-97BA-7C43D01881D6}"/>
              </a:ext>
            </a:extLst>
          </p:cNvPr>
          <p:cNvSpPr txBox="1"/>
          <p:nvPr/>
        </p:nvSpPr>
        <p:spPr>
          <a:xfrm>
            <a:off x="4757845" y="3007925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b="1" dirty="0"/>
              <a:t>Dairy</a:t>
            </a:r>
            <a:endParaRPr lang="en-SG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34331A-1D6E-46BC-99E8-E6CEAF0F7C9E}"/>
              </a:ext>
            </a:extLst>
          </p:cNvPr>
          <p:cNvSpPr txBox="1"/>
          <p:nvPr/>
        </p:nvSpPr>
        <p:spPr>
          <a:xfrm>
            <a:off x="4760137" y="4471236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b="1" dirty="0"/>
              <a:t>Sauces</a:t>
            </a:r>
            <a:endParaRPr lang="en-SG" sz="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5764C0-EABF-4C84-91B7-D5E1E621733A}"/>
              </a:ext>
            </a:extLst>
          </p:cNvPr>
          <p:cNvSpPr txBox="1"/>
          <p:nvPr/>
        </p:nvSpPr>
        <p:spPr>
          <a:xfrm>
            <a:off x="3549626" y="4467743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b="1" dirty="0"/>
              <a:t>Poultry</a:t>
            </a:r>
            <a:endParaRPr lang="en-SG" sz="9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FA79EB-8861-4177-8CA2-40C5715CBCAC}"/>
              </a:ext>
            </a:extLst>
          </p:cNvPr>
          <p:cNvSpPr/>
          <p:nvPr/>
        </p:nvSpPr>
        <p:spPr>
          <a:xfrm>
            <a:off x="6668614" y="1209443"/>
            <a:ext cx="4404826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can choose the food category from here. After choosing, a list of products from same category will be displayed.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 user may search for product via the brand or the product name.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hlinkClick r:id="" action="ppaction://noaction"/>
            <a:extLst>
              <a:ext uri="{FF2B5EF4-FFF2-40B4-BE49-F238E27FC236}">
                <a16:creationId xmlns:a16="http://schemas.microsoft.com/office/drawing/2014/main" id="{13A0943E-F32D-4E55-B773-D280FE058220}"/>
              </a:ext>
            </a:extLst>
          </p:cNvPr>
          <p:cNvSpPr/>
          <p:nvPr/>
        </p:nvSpPr>
        <p:spPr>
          <a:xfrm>
            <a:off x="5009304" y="5509183"/>
            <a:ext cx="742834" cy="4551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r>
              <a:rPr lang="en-SG" sz="800" dirty="0"/>
              <a:t>HCS Products</a:t>
            </a:r>
          </a:p>
        </p:txBody>
      </p:sp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82B618F4-266E-476F-9225-89B13E290B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41268" y="5571166"/>
            <a:ext cx="217757" cy="234000"/>
          </a:xfrm>
          <a:prstGeom prst="rect">
            <a:avLst/>
          </a:prstGeom>
        </p:spPr>
      </p:pic>
      <p:sp>
        <p:nvSpPr>
          <p:cNvPr id="34" name="Rectangle 33">
            <a:hlinkClick r:id="" action="ppaction://noaction"/>
            <a:extLst>
              <a:ext uri="{FF2B5EF4-FFF2-40B4-BE49-F238E27FC236}">
                <a16:creationId xmlns:a16="http://schemas.microsoft.com/office/drawing/2014/main" id="{7A35D0E4-DFB3-479A-8039-2606E9B450B4}"/>
              </a:ext>
            </a:extLst>
          </p:cNvPr>
          <p:cNvSpPr/>
          <p:nvPr/>
        </p:nvSpPr>
        <p:spPr>
          <a:xfrm>
            <a:off x="3611636" y="5509159"/>
            <a:ext cx="714810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Eateries</a:t>
            </a:r>
          </a:p>
        </p:txBody>
      </p:sp>
      <p:pic>
        <p:nvPicPr>
          <p:cNvPr id="35" name="Graphic 34" descr="Fork and knife">
            <a:extLst>
              <a:ext uri="{FF2B5EF4-FFF2-40B4-BE49-F238E27FC236}">
                <a16:creationId xmlns:a16="http://schemas.microsoft.com/office/drawing/2014/main" id="{447509E3-B40C-4F5A-9EE8-09C46E9D53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0524" y="5593067"/>
            <a:ext cx="190878" cy="190878"/>
          </a:xfrm>
          <a:prstGeom prst="rect">
            <a:avLst/>
          </a:prstGeom>
        </p:spPr>
      </p:pic>
      <p:sp>
        <p:nvSpPr>
          <p:cNvPr id="36" name="Rectangle 35">
            <a:hlinkClick r:id="" action="ppaction://noaction"/>
            <a:extLst>
              <a:ext uri="{FF2B5EF4-FFF2-40B4-BE49-F238E27FC236}">
                <a16:creationId xmlns:a16="http://schemas.microsoft.com/office/drawing/2014/main" id="{B6432A05-001A-4A13-921A-0AC8872C15BC}"/>
              </a:ext>
            </a:extLst>
          </p:cNvPr>
          <p:cNvSpPr/>
          <p:nvPr/>
        </p:nvSpPr>
        <p:spPr>
          <a:xfrm>
            <a:off x="4326446" y="5512179"/>
            <a:ext cx="686588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Caterers</a:t>
            </a:r>
          </a:p>
        </p:txBody>
      </p:sp>
      <p:pic>
        <p:nvPicPr>
          <p:cNvPr id="37" name="Picture 36" descr="A close up of a logo&#10;&#10;Description generated with high confidence">
            <a:extLst>
              <a:ext uri="{FF2B5EF4-FFF2-40B4-BE49-F238E27FC236}">
                <a16:creationId xmlns:a16="http://schemas.microsoft.com/office/drawing/2014/main" id="{93085A78-45A6-44DD-B0BE-9AA753D885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40" y="5536117"/>
            <a:ext cx="287182" cy="288000"/>
          </a:xfrm>
          <a:prstGeom prst="rect">
            <a:avLst/>
          </a:prstGeom>
        </p:spPr>
      </p:pic>
      <p:sp>
        <p:nvSpPr>
          <p:cNvPr id="38" name="Rectangle 37">
            <a:hlinkClick r:id="" action="ppaction://noaction"/>
            <a:extLst>
              <a:ext uri="{FF2B5EF4-FFF2-40B4-BE49-F238E27FC236}">
                <a16:creationId xmlns:a16="http://schemas.microsoft.com/office/drawing/2014/main" id="{D0CF1670-F1F2-4C2D-A484-E60191BAFFF1}"/>
              </a:ext>
            </a:extLst>
          </p:cNvPr>
          <p:cNvSpPr/>
          <p:nvPr/>
        </p:nvSpPr>
        <p:spPr>
          <a:xfrm>
            <a:off x="2924119" y="5509159"/>
            <a:ext cx="691248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SG" sz="800" dirty="0"/>
            </a:br>
            <a:endParaRPr lang="en-SG" sz="800" dirty="0"/>
          </a:p>
          <a:p>
            <a:r>
              <a:rPr lang="en-SG" sz="600" dirty="0"/>
              <a:t>   </a:t>
            </a:r>
            <a:r>
              <a:rPr lang="en-SG" sz="800" dirty="0"/>
              <a:t>Favourite</a:t>
            </a:r>
            <a:endParaRPr lang="en-SG" sz="600" dirty="0"/>
          </a:p>
        </p:txBody>
      </p:sp>
      <p:sp>
        <p:nvSpPr>
          <p:cNvPr id="39" name="Star: 5 Points 38">
            <a:hlinkClick r:id="" action="ppaction://noaction"/>
            <a:extLst>
              <a:ext uri="{FF2B5EF4-FFF2-40B4-BE49-F238E27FC236}">
                <a16:creationId xmlns:a16="http://schemas.microsoft.com/office/drawing/2014/main" id="{1771CF33-5056-4654-9988-FDBBCEB9F825}"/>
              </a:ext>
            </a:extLst>
          </p:cNvPr>
          <p:cNvSpPr/>
          <p:nvPr/>
        </p:nvSpPr>
        <p:spPr>
          <a:xfrm>
            <a:off x="3193179" y="5639038"/>
            <a:ext cx="115093" cy="115200"/>
          </a:xfrm>
          <a:prstGeom prst="star5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29419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martphone, Icon, Modern, Symbol, Black, Communication">
            <a:extLst>
              <a:ext uri="{FF2B5EF4-FFF2-40B4-BE49-F238E27FC236}">
                <a16:creationId xmlns:a16="http://schemas.microsoft.com/office/drawing/2014/main" id="{8AA14798-D922-4B18-B4B3-92035B2E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72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E07A7-DDE6-4B7F-BE30-BB4141C80D69}"/>
              </a:ext>
            </a:extLst>
          </p:cNvPr>
          <p:cNvSpPr/>
          <p:nvPr/>
        </p:nvSpPr>
        <p:spPr>
          <a:xfrm>
            <a:off x="2924118" y="1145099"/>
            <a:ext cx="2828430" cy="3691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HCS Food Products</a:t>
            </a:r>
            <a:endParaRPr lang="en-SG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83E7C-6BBC-4B52-A6AC-C49A1FC0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99" y="-1571515"/>
            <a:ext cx="45719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71B02-9579-441A-8E94-1CED237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99" y="-1421515"/>
            <a:ext cx="45719" cy="45719"/>
          </a:xfrm>
          <a:prstGeom prst="rect">
            <a:avLst/>
          </a:prstGeom>
        </p:spPr>
      </p:pic>
      <p:sp>
        <p:nvSpPr>
          <p:cNvPr id="13" name="Rectangle 12">
            <a:hlinkClick r:id="" action="ppaction://noaction"/>
            <a:extLst>
              <a:ext uri="{FF2B5EF4-FFF2-40B4-BE49-F238E27FC236}">
                <a16:creationId xmlns:a16="http://schemas.microsoft.com/office/drawing/2014/main" id="{DC2F01C4-D7C0-4F37-BDC1-E50E6F70B493}"/>
              </a:ext>
            </a:extLst>
          </p:cNvPr>
          <p:cNvSpPr/>
          <p:nvPr/>
        </p:nvSpPr>
        <p:spPr>
          <a:xfrm>
            <a:off x="4840920" y="5509183"/>
            <a:ext cx="907002" cy="455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r>
              <a:rPr lang="en-SG" sz="800" dirty="0"/>
              <a:t>      HCS Products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8486A-5089-4B06-8EAA-1131CE046EC6}"/>
              </a:ext>
            </a:extLst>
          </p:cNvPr>
          <p:cNvSpPr/>
          <p:nvPr/>
        </p:nvSpPr>
        <p:spPr>
          <a:xfrm>
            <a:off x="2924119" y="990016"/>
            <a:ext cx="2818701" cy="154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2C31D1-1A6E-4694-BD65-3258E2DF3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20" y="1007663"/>
            <a:ext cx="2854800" cy="108607"/>
          </a:xfrm>
          <a:prstGeom prst="rect">
            <a:avLst/>
          </a:prstGeom>
        </p:spPr>
      </p:pic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BE4B58CC-50ED-4FEB-9467-615F7E948819}"/>
              </a:ext>
            </a:extLst>
          </p:cNvPr>
          <p:cNvSpPr/>
          <p:nvPr/>
        </p:nvSpPr>
        <p:spPr>
          <a:xfrm>
            <a:off x="2924119" y="5505620"/>
            <a:ext cx="511490" cy="460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  Saved</a:t>
            </a:r>
          </a:p>
        </p:txBody>
      </p:sp>
      <p:sp>
        <p:nvSpPr>
          <p:cNvPr id="18" name="Star: 5 Points 17">
            <a:hlinkClick r:id="" action="ppaction://noaction"/>
            <a:extLst>
              <a:ext uri="{FF2B5EF4-FFF2-40B4-BE49-F238E27FC236}">
                <a16:creationId xmlns:a16="http://schemas.microsoft.com/office/drawing/2014/main" id="{BC709D9A-26AB-4AD8-ACBF-1FBB60355088}"/>
              </a:ext>
            </a:extLst>
          </p:cNvPr>
          <p:cNvSpPr/>
          <p:nvPr/>
        </p:nvSpPr>
        <p:spPr>
          <a:xfrm>
            <a:off x="3135633" y="5635180"/>
            <a:ext cx="115093" cy="115200"/>
          </a:xfrm>
          <a:prstGeom prst="star5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" name="Rectangle: Rounded Corners 2">
            <a:hlinkClick r:id="rId5" action="ppaction://hlinksldjump"/>
            <a:extLst>
              <a:ext uri="{FF2B5EF4-FFF2-40B4-BE49-F238E27FC236}">
                <a16:creationId xmlns:a16="http://schemas.microsoft.com/office/drawing/2014/main" id="{F9213A8E-8952-498C-880C-98A325EB4486}"/>
              </a:ext>
            </a:extLst>
          </p:cNvPr>
          <p:cNvSpPr/>
          <p:nvPr/>
        </p:nvSpPr>
        <p:spPr>
          <a:xfrm>
            <a:off x="3024291" y="1644925"/>
            <a:ext cx="2660400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 err="1">
                <a:solidFill>
                  <a:schemeClr val="tx1"/>
                </a:solidFill>
              </a:rPr>
              <a:t>Ayam</a:t>
            </a:r>
            <a:endParaRPr lang="en-SG" sz="900" dirty="0">
              <a:solidFill>
                <a:schemeClr val="tx1"/>
              </a:solidFill>
            </a:endParaRP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89B40E-F367-46F5-A985-FCE30E92F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46325" y="1644926"/>
            <a:ext cx="209870" cy="209870"/>
          </a:xfrm>
          <a:prstGeom prst="rect">
            <a:avLst/>
          </a:prstGeom>
        </p:spPr>
      </p:pic>
      <p:pic>
        <p:nvPicPr>
          <p:cNvPr id="16" name="Graphic 15" descr="Shopping cart">
            <a:extLst>
              <a:ext uri="{FF2B5EF4-FFF2-40B4-BE49-F238E27FC236}">
                <a16:creationId xmlns:a16="http://schemas.microsoft.com/office/drawing/2014/main" id="{FB3885F0-F155-467E-BD0C-5209A37A75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0934" y="5571166"/>
            <a:ext cx="217757" cy="234000"/>
          </a:xfrm>
          <a:prstGeom prst="rect">
            <a:avLst/>
          </a:prstGeom>
        </p:spPr>
      </p:pic>
      <p:sp>
        <p:nvSpPr>
          <p:cNvPr id="30" name="Rectangle 29">
            <a:hlinkClick r:id="" action="ppaction://noaction"/>
            <a:extLst>
              <a:ext uri="{FF2B5EF4-FFF2-40B4-BE49-F238E27FC236}">
                <a16:creationId xmlns:a16="http://schemas.microsoft.com/office/drawing/2014/main" id="{601348AD-ED54-4D46-B54C-231ACBF4ACED}"/>
              </a:ext>
            </a:extLst>
          </p:cNvPr>
          <p:cNvSpPr/>
          <p:nvPr/>
        </p:nvSpPr>
        <p:spPr>
          <a:xfrm>
            <a:off x="3371396" y="5507303"/>
            <a:ext cx="669217" cy="4570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Nearby</a:t>
            </a:r>
          </a:p>
        </p:txBody>
      </p:sp>
      <p:pic>
        <p:nvPicPr>
          <p:cNvPr id="31" name="Graphic 30" descr="Compass">
            <a:hlinkClick r:id="" action="ppaction://noaction"/>
            <a:extLst>
              <a:ext uri="{FF2B5EF4-FFF2-40B4-BE49-F238E27FC236}">
                <a16:creationId xmlns:a16="http://schemas.microsoft.com/office/drawing/2014/main" id="{B32472B3-5F2D-454C-8A09-6DA68B9375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7488" y="5583797"/>
            <a:ext cx="215722" cy="215722"/>
          </a:xfrm>
          <a:prstGeom prst="rect">
            <a:avLst/>
          </a:prstGeom>
        </p:spPr>
      </p:pic>
      <p:sp>
        <p:nvSpPr>
          <p:cNvPr id="11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70B07B06-4B8B-4F23-B124-D430F21C1918}"/>
              </a:ext>
            </a:extLst>
          </p:cNvPr>
          <p:cNvSpPr/>
          <p:nvPr/>
        </p:nvSpPr>
        <p:spPr>
          <a:xfrm>
            <a:off x="3907100" y="5507664"/>
            <a:ext cx="608878" cy="455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Eateries</a:t>
            </a:r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44ABF518-564F-4127-B24C-237F265E1FB7}"/>
              </a:ext>
            </a:extLst>
          </p:cNvPr>
          <p:cNvSpPr/>
          <p:nvPr/>
        </p:nvSpPr>
        <p:spPr>
          <a:xfrm>
            <a:off x="4400354" y="5507303"/>
            <a:ext cx="671735" cy="460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Caterers</a:t>
            </a:r>
          </a:p>
        </p:txBody>
      </p:sp>
      <p:pic>
        <p:nvPicPr>
          <p:cNvPr id="20" name="Graphic 19" descr="Fork and knife">
            <a:extLst>
              <a:ext uri="{FF2B5EF4-FFF2-40B4-BE49-F238E27FC236}">
                <a16:creationId xmlns:a16="http://schemas.microsoft.com/office/drawing/2014/main" id="{58BE8711-CA4C-4FBE-AB88-CB657CC07C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95983" y="5596219"/>
            <a:ext cx="190878" cy="190878"/>
          </a:xfrm>
          <a:prstGeom prst="rect">
            <a:avLst/>
          </a:prstGeom>
        </p:spPr>
      </p:pic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90FFF87E-F745-4EA9-A523-B80DB9AFA8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00863" y="1193011"/>
            <a:ext cx="283828" cy="283828"/>
          </a:xfrm>
          <a:prstGeom prst="rect">
            <a:avLst/>
          </a:prstGeom>
        </p:spPr>
      </p:pic>
      <p:pic>
        <p:nvPicPr>
          <p:cNvPr id="24" name="Picture 23" descr="A close up of a logo&#10;&#10;Description generated with high confidence">
            <a:extLst>
              <a:ext uri="{FF2B5EF4-FFF2-40B4-BE49-F238E27FC236}">
                <a16:creationId xmlns:a16="http://schemas.microsoft.com/office/drawing/2014/main" id="{3F9518CC-2511-43A4-94BA-8E0289A50C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882" y="5536117"/>
            <a:ext cx="287182" cy="288000"/>
          </a:xfrm>
          <a:prstGeom prst="rect">
            <a:avLst/>
          </a:prstGeom>
        </p:spPr>
      </p:pic>
      <p:pic>
        <p:nvPicPr>
          <p:cNvPr id="57" name="Picture 2" descr="Image result for seafood icon">
            <a:extLst>
              <a:ext uri="{FF2B5EF4-FFF2-40B4-BE49-F238E27FC236}">
                <a16:creationId xmlns:a16="http://schemas.microsoft.com/office/drawing/2014/main" id="{6A3A713D-F423-48F2-9EBD-626CA239C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74" y="2278637"/>
            <a:ext cx="718655" cy="71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A107652-80E6-4613-BED3-798D5B307F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3125" b="96875" l="0" r="96875">
                        <a14:foregroundMark x1="8300" y1="27344" x2="26563" y2="10156"/>
                        <a14:foregroundMark x1="0" y1="35156" x2="8300" y2="27344"/>
                        <a14:foregroundMark x1="26563" y1="10156" x2="59375" y2="6250"/>
                        <a14:foregroundMark x1="59375" y1="6250" x2="89063" y2="26563"/>
                        <a14:foregroundMark x1="89063" y1="26563" x2="96875" y2="60156"/>
                        <a14:foregroundMark x1="96875" y1="60156" x2="74219" y2="84375"/>
                        <a14:foregroundMark x1="74219" y1="84375" x2="42969" y2="95313"/>
                        <a14:foregroundMark x1="42969" y1="95313" x2="11719" y2="79688"/>
                        <a14:foregroundMark x1="11719" y1="79688" x2="0" y2="46094"/>
                        <a14:foregroundMark x1="0" y1="46094" x2="32813" y2="38281"/>
                        <a14:foregroundMark x1="32813" y1="38281" x2="22656" y2="71875"/>
                        <a14:foregroundMark x1="22656" y1="71875" x2="24219" y2="35938"/>
                        <a14:foregroundMark x1="24219" y1="35938" x2="68750" y2="55469"/>
                        <a14:foregroundMark x1="68750" y1="55469" x2="45313" y2="83594"/>
                        <a14:foregroundMark x1="45313" y1="83594" x2="23438" y2="53125"/>
                        <a14:foregroundMark x1="23438" y1="53125" x2="44531" y2="22656"/>
                        <a14:foregroundMark x1="44531" y1="22656" x2="55469" y2="20313"/>
                        <a14:foregroundMark x1="76563" y1="58594" x2="64844" y2="91406"/>
                        <a14:foregroundMark x1="64844" y1="91406" x2="30469" y2="93750"/>
                        <a14:foregroundMark x1="30469" y1="93750" x2="31250" y2="91406"/>
                        <a14:foregroundMark x1="32813" y1="10156" x2="32031" y2="8594"/>
                        <a14:foregroundMark x1="46094" y1="4688" x2="46094" y2="3906"/>
                        <a14:foregroundMark x1="97656" y1="54688" x2="97656" y2="54688"/>
                        <a14:foregroundMark x1="51563" y1="96875" x2="51563" y2="96875"/>
                        <a14:foregroundMark x1="54688" y1="55469" x2="54688" y2="55469"/>
                        <a14:foregroundMark x1="63281" y1="33594" x2="63281" y2="33594"/>
                        <a14:foregroundMark x1="9375" y1="34375" x2="5469" y2="31250"/>
                        <a14:backgroundMark x1="2344" y1="21094" x2="24219" y2="2344"/>
                        <a14:backgroundMark x1="1563" y1="27344" x2="1563" y2="27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4398" y="3734387"/>
            <a:ext cx="718655" cy="71865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A56278F-8E78-4D9F-8DE4-65E3439553A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45960" y="3720476"/>
            <a:ext cx="718655" cy="718655"/>
          </a:xfrm>
          <a:prstGeom prst="rect">
            <a:avLst/>
          </a:prstGeom>
        </p:spPr>
      </p:pic>
      <p:pic>
        <p:nvPicPr>
          <p:cNvPr id="60" name="Picture 4" descr="Related image">
            <a:extLst>
              <a:ext uri="{FF2B5EF4-FFF2-40B4-BE49-F238E27FC236}">
                <a16:creationId xmlns:a16="http://schemas.microsoft.com/office/drawing/2014/main" id="{6A6DEC02-EA12-49C7-84BD-25B7FA8A9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004" y="2193641"/>
            <a:ext cx="915370" cy="9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2435C56-09BC-4D1A-92BA-934E53D40E8E}"/>
              </a:ext>
            </a:extLst>
          </p:cNvPr>
          <p:cNvSpPr txBox="1"/>
          <p:nvPr/>
        </p:nvSpPr>
        <p:spPr>
          <a:xfrm>
            <a:off x="3517936" y="3007925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b="1" dirty="0"/>
              <a:t>Seafood</a:t>
            </a:r>
            <a:endParaRPr lang="en-SG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E21004-7627-4769-97BA-7C43D01881D6}"/>
              </a:ext>
            </a:extLst>
          </p:cNvPr>
          <p:cNvSpPr txBox="1"/>
          <p:nvPr/>
        </p:nvSpPr>
        <p:spPr>
          <a:xfrm>
            <a:off x="4757845" y="3007925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b="1" dirty="0"/>
              <a:t>Dairy</a:t>
            </a:r>
            <a:endParaRPr lang="en-SG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34331A-1D6E-46BC-99E8-E6CEAF0F7C9E}"/>
              </a:ext>
            </a:extLst>
          </p:cNvPr>
          <p:cNvSpPr txBox="1"/>
          <p:nvPr/>
        </p:nvSpPr>
        <p:spPr>
          <a:xfrm>
            <a:off x="4760137" y="4471236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b="1" dirty="0"/>
              <a:t>Sauces</a:t>
            </a:r>
            <a:endParaRPr lang="en-SG" sz="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5764C0-EABF-4C84-91B7-D5E1E621733A}"/>
              </a:ext>
            </a:extLst>
          </p:cNvPr>
          <p:cNvSpPr txBox="1"/>
          <p:nvPr/>
        </p:nvSpPr>
        <p:spPr>
          <a:xfrm>
            <a:off x="3549626" y="4467743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b="1" dirty="0"/>
              <a:t>Poultry</a:t>
            </a:r>
            <a:endParaRPr lang="en-SG" sz="9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6FD8ACE-4E74-428D-8F3C-2C595F6F542F}"/>
              </a:ext>
            </a:extLst>
          </p:cNvPr>
          <p:cNvSpPr/>
          <p:nvPr/>
        </p:nvSpPr>
        <p:spPr>
          <a:xfrm>
            <a:off x="3088455" y="2050020"/>
            <a:ext cx="2516694" cy="22024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2" descr="Image result for ios soft keyboard">
            <a:extLst>
              <a:ext uri="{FF2B5EF4-FFF2-40B4-BE49-F238E27FC236}">
                <a16:creationId xmlns:a16="http://schemas.microsoft.com/office/drawing/2014/main" id="{FB3D3F16-5E03-4404-A04F-9992500CD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"/>
          <a:stretch/>
        </p:blipFill>
        <p:spPr bwMode="auto">
          <a:xfrm>
            <a:off x="2913401" y="4085276"/>
            <a:ext cx="2829419" cy="188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DC0358-D479-4748-B26C-65132B19DCBF}"/>
              </a:ext>
            </a:extLst>
          </p:cNvPr>
          <p:cNvCxnSpPr>
            <a:cxnSpLocks/>
          </p:cNvCxnSpPr>
          <p:nvPr/>
        </p:nvCxnSpPr>
        <p:spPr>
          <a:xfrm>
            <a:off x="3103643" y="2741133"/>
            <a:ext cx="237063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A684AE-99E4-415E-AB08-8B113318654B}"/>
              </a:ext>
            </a:extLst>
          </p:cNvPr>
          <p:cNvCxnSpPr>
            <a:cxnSpLocks/>
          </p:cNvCxnSpPr>
          <p:nvPr/>
        </p:nvCxnSpPr>
        <p:spPr>
          <a:xfrm>
            <a:off x="3123895" y="3479219"/>
            <a:ext cx="237063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CFAD7A9-05CD-4B82-B2E5-EE292A7BD8CF}"/>
              </a:ext>
            </a:extLst>
          </p:cNvPr>
          <p:cNvSpPr txBox="1"/>
          <p:nvPr/>
        </p:nvSpPr>
        <p:spPr>
          <a:xfrm>
            <a:off x="3122158" y="2168522"/>
            <a:ext cx="20313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b="1" dirty="0" err="1"/>
              <a:t>Ayam</a:t>
            </a:r>
            <a:r>
              <a:rPr lang="en-SG" sz="900" b="1" dirty="0"/>
              <a:t> Brand Chilli Tuna Light	</a:t>
            </a:r>
            <a:br>
              <a:rPr lang="en-SG" sz="900" b="1" dirty="0"/>
            </a:br>
            <a:r>
              <a:rPr lang="en-SG" sz="900" b="1" dirty="0"/>
              <a:t>Brand: </a:t>
            </a:r>
            <a:r>
              <a:rPr lang="en-SG" sz="900" dirty="0" err="1"/>
              <a:t>Ayam</a:t>
            </a:r>
            <a:r>
              <a:rPr lang="en-SG" sz="900" dirty="0"/>
              <a:t> Brand</a:t>
            </a:r>
            <a:br>
              <a:rPr lang="en-SG" sz="900" dirty="0"/>
            </a:br>
            <a:r>
              <a:rPr lang="en-SG" sz="900" dirty="0"/>
              <a:t>Weight: 185g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F8E7EF-926B-4806-827C-67791B55F61A}"/>
              </a:ext>
            </a:extLst>
          </p:cNvPr>
          <p:cNvSpPr txBox="1"/>
          <p:nvPr/>
        </p:nvSpPr>
        <p:spPr>
          <a:xfrm>
            <a:off x="3100755" y="2789134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b="1" dirty="0" err="1"/>
              <a:t>Ayam</a:t>
            </a:r>
            <a:r>
              <a:rPr lang="en-SG" sz="900" b="1" dirty="0"/>
              <a:t> Brand Club Sardines in Extra Virgin Olive </a:t>
            </a:r>
            <a:br>
              <a:rPr lang="en-SG" sz="900" b="1" dirty="0"/>
            </a:br>
            <a:r>
              <a:rPr lang="en-SG" sz="900" b="1" dirty="0"/>
              <a:t>Oil	</a:t>
            </a:r>
            <a:br>
              <a:rPr lang="en-SG" sz="900" b="1" dirty="0"/>
            </a:br>
            <a:r>
              <a:rPr lang="en-SG" sz="900" b="1" dirty="0"/>
              <a:t>Brand: </a:t>
            </a:r>
            <a:r>
              <a:rPr lang="en-SG" sz="900" dirty="0" err="1"/>
              <a:t>Ayam</a:t>
            </a:r>
            <a:r>
              <a:rPr lang="en-SG" sz="900" dirty="0"/>
              <a:t> Brand</a:t>
            </a:r>
            <a:br>
              <a:rPr lang="en-SG" sz="900" dirty="0"/>
            </a:br>
            <a:r>
              <a:rPr lang="en-SG" sz="900" dirty="0"/>
              <a:t>Weight: 120g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A258FF-74DB-4D0B-B032-D84C975F2280}"/>
              </a:ext>
            </a:extLst>
          </p:cNvPr>
          <p:cNvSpPr txBox="1"/>
          <p:nvPr/>
        </p:nvSpPr>
        <p:spPr>
          <a:xfrm>
            <a:off x="3094733" y="3456230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b="1" dirty="0" err="1"/>
              <a:t>Ayam</a:t>
            </a:r>
            <a:r>
              <a:rPr lang="en-SG" sz="900" b="1" dirty="0"/>
              <a:t> Brand Club Sardines in Extra Virgin Olive </a:t>
            </a:r>
            <a:br>
              <a:rPr lang="en-SG" sz="900" b="1" dirty="0"/>
            </a:br>
            <a:r>
              <a:rPr lang="en-SG" sz="900" b="1" dirty="0"/>
              <a:t>Oil &amp; Chilli	</a:t>
            </a:r>
            <a:br>
              <a:rPr lang="en-SG" sz="900" b="1" dirty="0"/>
            </a:br>
            <a:r>
              <a:rPr lang="en-SG" sz="900" b="1" dirty="0"/>
              <a:t>Brand: </a:t>
            </a:r>
            <a:r>
              <a:rPr lang="en-SG" sz="900" dirty="0" err="1"/>
              <a:t>Ayam</a:t>
            </a:r>
            <a:r>
              <a:rPr lang="en-SG" sz="900" dirty="0"/>
              <a:t> Brand</a:t>
            </a:r>
            <a:br>
              <a:rPr lang="en-SG" sz="900" dirty="0"/>
            </a:br>
            <a:r>
              <a:rPr lang="en-SG" sz="900" dirty="0"/>
              <a:t>Weight: 120g</a:t>
            </a:r>
          </a:p>
        </p:txBody>
      </p:sp>
      <p:sp>
        <p:nvSpPr>
          <p:cNvPr id="38" name="Arrow: Right 37">
            <a:hlinkClick r:id="rId23" action="ppaction://hlinksldjump"/>
            <a:extLst>
              <a:ext uri="{FF2B5EF4-FFF2-40B4-BE49-F238E27FC236}">
                <a16:creationId xmlns:a16="http://schemas.microsoft.com/office/drawing/2014/main" id="{CEF84076-8F3F-4A2F-B901-C1D814093E26}"/>
              </a:ext>
            </a:extLst>
          </p:cNvPr>
          <p:cNvSpPr/>
          <p:nvPr/>
        </p:nvSpPr>
        <p:spPr>
          <a:xfrm flipH="1">
            <a:off x="3024815" y="1271386"/>
            <a:ext cx="283827" cy="126113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691668-FBBA-4478-875B-047C2A330516}"/>
              </a:ext>
            </a:extLst>
          </p:cNvPr>
          <p:cNvSpPr/>
          <p:nvPr/>
        </p:nvSpPr>
        <p:spPr>
          <a:xfrm>
            <a:off x="5480209" y="2044704"/>
            <a:ext cx="111685" cy="20348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86F8237-070A-4FCF-ADCB-F3C9266BDADC}"/>
              </a:ext>
            </a:extLst>
          </p:cNvPr>
          <p:cNvSpPr/>
          <p:nvPr/>
        </p:nvSpPr>
        <p:spPr>
          <a:xfrm>
            <a:off x="5474276" y="2046616"/>
            <a:ext cx="131192" cy="1517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818ABA-5394-4C14-BE3B-8599408F7437}"/>
              </a:ext>
            </a:extLst>
          </p:cNvPr>
          <p:cNvSpPr/>
          <p:nvPr/>
        </p:nvSpPr>
        <p:spPr>
          <a:xfrm>
            <a:off x="6182737" y="17133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User search for product via the brand or the product name</a:t>
            </a:r>
          </a:p>
          <a:p>
            <a:r>
              <a:rPr lang="en-SG" dirty="0"/>
              <a:t>Directly from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885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martphone, Icon, Modern, Symbol, Black, Communication">
            <a:extLst>
              <a:ext uri="{FF2B5EF4-FFF2-40B4-BE49-F238E27FC236}">
                <a16:creationId xmlns:a16="http://schemas.microsoft.com/office/drawing/2014/main" id="{8AA14798-D922-4B18-B4B3-92035B2E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72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E07A7-DDE6-4B7F-BE30-BB4141C80D69}"/>
              </a:ext>
            </a:extLst>
          </p:cNvPr>
          <p:cNvSpPr/>
          <p:nvPr/>
        </p:nvSpPr>
        <p:spPr>
          <a:xfrm>
            <a:off x="2924118" y="1145099"/>
            <a:ext cx="2828430" cy="3691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HCS Food Products</a:t>
            </a:r>
            <a:endParaRPr lang="en-SG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83E7C-6BBC-4B52-A6AC-C49A1FC0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99" y="-1571515"/>
            <a:ext cx="45719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71B02-9579-441A-8E94-1CED237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99" y="-1421515"/>
            <a:ext cx="45719" cy="457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28486A-5089-4B06-8EAA-1131CE046EC6}"/>
              </a:ext>
            </a:extLst>
          </p:cNvPr>
          <p:cNvSpPr/>
          <p:nvPr/>
        </p:nvSpPr>
        <p:spPr>
          <a:xfrm>
            <a:off x="2924119" y="990016"/>
            <a:ext cx="2818701" cy="154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2C31D1-1A6E-4694-BD65-3258E2DF3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20" y="1007663"/>
            <a:ext cx="2854800" cy="108607"/>
          </a:xfrm>
          <a:prstGeom prst="rect">
            <a:avLst/>
          </a:prstGeom>
        </p:spPr>
      </p:pic>
      <p:sp>
        <p:nvSpPr>
          <p:cNvPr id="3" name="Rectangle: Rounded Corners 2">
            <a:hlinkClick r:id="rId5" action="ppaction://hlinksldjump"/>
            <a:extLst>
              <a:ext uri="{FF2B5EF4-FFF2-40B4-BE49-F238E27FC236}">
                <a16:creationId xmlns:a16="http://schemas.microsoft.com/office/drawing/2014/main" id="{F9213A8E-8952-498C-880C-98A325EB4486}"/>
              </a:ext>
            </a:extLst>
          </p:cNvPr>
          <p:cNvSpPr/>
          <p:nvPr/>
        </p:nvSpPr>
        <p:spPr>
          <a:xfrm>
            <a:off x="3014563" y="2179259"/>
            <a:ext cx="2660400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Tap here to search for a eatery 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89B40E-F367-46F5-A985-FCE30E92F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36597" y="2179260"/>
            <a:ext cx="209870" cy="209870"/>
          </a:xfrm>
          <a:prstGeom prst="rect">
            <a:avLst/>
          </a:prstGeom>
        </p:spPr>
      </p:pic>
      <p:sp>
        <p:nvSpPr>
          <p:cNvPr id="29" name="Rectangle: Rounded Corners 28">
            <a:hlinkClick r:id="rId5" action="ppaction://hlinksldjump"/>
            <a:extLst>
              <a:ext uri="{FF2B5EF4-FFF2-40B4-BE49-F238E27FC236}">
                <a16:creationId xmlns:a16="http://schemas.microsoft.com/office/drawing/2014/main" id="{50AB1EEE-0585-478D-B8E1-3B27FD2EA0AF}"/>
              </a:ext>
            </a:extLst>
          </p:cNvPr>
          <p:cNvSpPr/>
          <p:nvPr/>
        </p:nvSpPr>
        <p:spPr>
          <a:xfrm>
            <a:off x="3517936" y="1901516"/>
            <a:ext cx="2157027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A - 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89A79-400A-4179-BF1D-B0AB3CF83E26}"/>
              </a:ext>
            </a:extLst>
          </p:cNvPr>
          <p:cNvSpPr txBox="1"/>
          <p:nvPr/>
        </p:nvSpPr>
        <p:spPr>
          <a:xfrm>
            <a:off x="2961263" y="1889212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Sort by: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90FFF87E-F745-4EA9-A523-B80DB9AFA8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0863" y="1193011"/>
            <a:ext cx="283828" cy="283828"/>
          </a:xfrm>
          <a:prstGeom prst="rect">
            <a:avLst/>
          </a:prstGeom>
        </p:spPr>
      </p:pic>
      <p:sp>
        <p:nvSpPr>
          <p:cNvPr id="33" name="Rectangle: Rounded Corners 32">
            <a:hlinkClick r:id="rId5" action="ppaction://hlinksldjump"/>
            <a:extLst>
              <a:ext uri="{FF2B5EF4-FFF2-40B4-BE49-F238E27FC236}">
                <a16:creationId xmlns:a16="http://schemas.microsoft.com/office/drawing/2014/main" id="{68A81C87-C26F-4DF1-AC01-4F3EC098B804}"/>
              </a:ext>
            </a:extLst>
          </p:cNvPr>
          <p:cNvSpPr/>
          <p:nvPr/>
        </p:nvSpPr>
        <p:spPr>
          <a:xfrm>
            <a:off x="3608104" y="1616009"/>
            <a:ext cx="2070837" cy="22629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Seafood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03CC9-B029-49DC-955A-2125846C3AE8}"/>
              </a:ext>
            </a:extLst>
          </p:cNvPr>
          <p:cNvSpPr txBox="1"/>
          <p:nvPr/>
        </p:nvSpPr>
        <p:spPr>
          <a:xfrm>
            <a:off x="2972994" y="1623909"/>
            <a:ext cx="635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Category: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152382-86D8-4253-9BE7-C4FC7A3EA1ED}"/>
              </a:ext>
            </a:extLst>
          </p:cNvPr>
          <p:cNvSpPr/>
          <p:nvPr/>
        </p:nvSpPr>
        <p:spPr>
          <a:xfrm>
            <a:off x="3014563" y="2472206"/>
            <a:ext cx="66236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Seafood</a:t>
            </a:r>
            <a:endParaRPr lang="en-US" sz="1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Arrow: Right 37">
            <a:hlinkClick r:id="rId10" action="ppaction://hlinksldjump"/>
            <a:extLst>
              <a:ext uri="{FF2B5EF4-FFF2-40B4-BE49-F238E27FC236}">
                <a16:creationId xmlns:a16="http://schemas.microsoft.com/office/drawing/2014/main" id="{558425E7-2C4D-406D-A4AD-AE9939CD8457}"/>
              </a:ext>
            </a:extLst>
          </p:cNvPr>
          <p:cNvSpPr/>
          <p:nvPr/>
        </p:nvSpPr>
        <p:spPr>
          <a:xfrm flipH="1">
            <a:off x="3024815" y="1271386"/>
            <a:ext cx="283827" cy="126113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FC0E70-E9B8-42D2-B68E-924E68B8FBC7}"/>
              </a:ext>
            </a:extLst>
          </p:cNvPr>
          <p:cNvSpPr/>
          <p:nvPr/>
        </p:nvSpPr>
        <p:spPr>
          <a:xfrm>
            <a:off x="3026082" y="2757754"/>
            <a:ext cx="2635761" cy="27046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F83F7A-D246-42C2-AA41-D844FDCC56E2}"/>
              </a:ext>
            </a:extLst>
          </p:cNvPr>
          <p:cNvSpPr txBox="1"/>
          <p:nvPr/>
        </p:nvSpPr>
        <p:spPr>
          <a:xfrm>
            <a:off x="2999610" y="2827001"/>
            <a:ext cx="20313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b="1" dirty="0" err="1"/>
              <a:t>Ayam</a:t>
            </a:r>
            <a:r>
              <a:rPr lang="en-SG" sz="900" b="1" dirty="0"/>
              <a:t> Brand Chilli Tuna Light	</a:t>
            </a:r>
            <a:br>
              <a:rPr lang="en-SG" sz="900" b="1" dirty="0"/>
            </a:br>
            <a:r>
              <a:rPr lang="en-SG" sz="900" b="1" dirty="0"/>
              <a:t>Brand: </a:t>
            </a:r>
            <a:r>
              <a:rPr lang="en-SG" sz="900" dirty="0" err="1"/>
              <a:t>Ayam</a:t>
            </a:r>
            <a:r>
              <a:rPr lang="en-SG" sz="900" dirty="0"/>
              <a:t> Brand</a:t>
            </a:r>
            <a:br>
              <a:rPr lang="en-SG" sz="900" dirty="0"/>
            </a:br>
            <a:r>
              <a:rPr lang="en-SG" sz="900" dirty="0"/>
              <a:t>Weight: 185g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3EA557-4BC4-487D-8E5D-DFC5203FCAB7}"/>
              </a:ext>
            </a:extLst>
          </p:cNvPr>
          <p:cNvSpPr txBox="1"/>
          <p:nvPr/>
        </p:nvSpPr>
        <p:spPr>
          <a:xfrm>
            <a:off x="2979016" y="3490508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b="1" dirty="0" err="1"/>
              <a:t>Ayam</a:t>
            </a:r>
            <a:r>
              <a:rPr lang="en-SG" sz="900" b="1" dirty="0"/>
              <a:t> Brand Club Sardines in Extra Virgin Olive Oil	</a:t>
            </a:r>
            <a:br>
              <a:rPr lang="en-SG" sz="900" b="1" dirty="0"/>
            </a:br>
            <a:r>
              <a:rPr lang="en-SG" sz="900" b="1" dirty="0"/>
              <a:t>Brand: </a:t>
            </a:r>
            <a:r>
              <a:rPr lang="en-SG" sz="900" dirty="0" err="1"/>
              <a:t>Ayam</a:t>
            </a:r>
            <a:r>
              <a:rPr lang="en-SG" sz="900" dirty="0"/>
              <a:t> Brand</a:t>
            </a:r>
            <a:br>
              <a:rPr lang="en-SG" sz="900" dirty="0"/>
            </a:br>
            <a:r>
              <a:rPr lang="en-SG" sz="900" dirty="0"/>
              <a:t>Weight: 120g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9A4E76-0E04-46FD-B3F6-1C9578114416}"/>
              </a:ext>
            </a:extLst>
          </p:cNvPr>
          <p:cNvCxnSpPr>
            <a:cxnSpLocks/>
          </p:cNvCxnSpPr>
          <p:nvPr/>
        </p:nvCxnSpPr>
        <p:spPr>
          <a:xfrm>
            <a:off x="3005094" y="3429000"/>
            <a:ext cx="26567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E4039A8-BAA3-446A-86D5-0B5ED314F3AE}"/>
              </a:ext>
            </a:extLst>
          </p:cNvPr>
          <p:cNvSpPr txBox="1"/>
          <p:nvPr/>
        </p:nvSpPr>
        <p:spPr>
          <a:xfrm>
            <a:off x="2972994" y="4157604"/>
            <a:ext cx="2618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b="1" dirty="0" err="1"/>
              <a:t>Ayam</a:t>
            </a:r>
            <a:r>
              <a:rPr lang="en-SG" sz="900" b="1" dirty="0"/>
              <a:t> Brand Club Sardines in Extra Virgin Olive Oil </a:t>
            </a:r>
            <a:br>
              <a:rPr lang="en-SG" sz="900" b="1" dirty="0"/>
            </a:br>
            <a:r>
              <a:rPr lang="en-SG" sz="900" b="1" dirty="0"/>
              <a:t>&amp; Chilli	</a:t>
            </a:r>
            <a:br>
              <a:rPr lang="en-SG" sz="900" b="1" dirty="0"/>
            </a:br>
            <a:r>
              <a:rPr lang="en-SG" sz="900" b="1" dirty="0"/>
              <a:t>Brand: </a:t>
            </a:r>
            <a:r>
              <a:rPr lang="en-SG" sz="900" dirty="0" err="1"/>
              <a:t>Ayam</a:t>
            </a:r>
            <a:r>
              <a:rPr lang="en-SG" sz="900" dirty="0"/>
              <a:t> Brand</a:t>
            </a:r>
            <a:br>
              <a:rPr lang="en-SG" sz="900" dirty="0"/>
            </a:br>
            <a:r>
              <a:rPr lang="en-SG" sz="900" dirty="0"/>
              <a:t>Weight: 120g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F4F11B3-60F8-4CC2-8F0B-95AB665992A0}"/>
              </a:ext>
            </a:extLst>
          </p:cNvPr>
          <p:cNvCxnSpPr>
            <a:cxnSpLocks/>
          </p:cNvCxnSpPr>
          <p:nvPr/>
        </p:nvCxnSpPr>
        <p:spPr>
          <a:xfrm>
            <a:off x="3061919" y="4093628"/>
            <a:ext cx="26567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25A7F13-6051-43F9-B918-1840D12C576E}"/>
              </a:ext>
            </a:extLst>
          </p:cNvPr>
          <p:cNvSpPr txBox="1"/>
          <p:nvPr/>
        </p:nvSpPr>
        <p:spPr>
          <a:xfrm>
            <a:off x="2961263" y="4861087"/>
            <a:ext cx="38779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b="1" dirty="0" err="1"/>
              <a:t>Ayam</a:t>
            </a:r>
            <a:r>
              <a:rPr lang="en-SG" sz="900" b="1" dirty="0"/>
              <a:t> Brand Mackerel in Tomato Sauce		</a:t>
            </a:r>
            <a:br>
              <a:rPr lang="en-SG" sz="900" b="1" dirty="0"/>
            </a:br>
            <a:r>
              <a:rPr lang="en-SG" sz="900" b="1" dirty="0"/>
              <a:t>Brand: </a:t>
            </a:r>
            <a:r>
              <a:rPr lang="en-SG" sz="900" dirty="0" err="1"/>
              <a:t>Ayam</a:t>
            </a:r>
            <a:r>
              <a:rPr lang="en-SG" sz="900" dirty="0"/>
              <a:t> Brand</a:t>
            </a:r>
            <a:br>
              <a:rPr lang="en-SG" sz="900" dirty="0"/>
            </a:br>
            <a:r>
              <a:rPr lang="en-SG" sz="900" dirty="0"/>
              <a:t>Weight: 120g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A143A3-9C8C-4F7F-B0F5-FF167F1ADE12}"/>
              </a:ext>
            </a:extLst>
          </p:cNvPr>
          <p:cNvCxnSpPr>
            <a:cxnSpLocks/>
          </p:cNvCxnSpPr>
          <p:nvPr/>
        </p:nvCxnSpPr>
        <p:spPr>
          <a:xfrm>
            <a:off x="3050188" y="4797111"/>
            <a:ext cx="26567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CCA81D4-D58D-4089-B383-326133648901}"/>
              </a:ext>
            </a:extLst>
          </p:cNvPr>
          <p:cNvSpPr/>
          <p:nvPr/>
        </p:nvSpPr>
        <p:spPr>
          <a:xfrm>
            <a:off x="5530626" y="2757754"/>
            <a:ext cx="118557" cy="2757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A0D62CB-CA3F-42CC-80DB-9546861E16A5}"/>
              </a:ext>
            </a:extLst>
          </p:cNvPr>
          <p:cNvSpPr/>
          <p:nvPr/>
        </p:nvSpPr>
        <p:spPr>
          <a:xfrm>
            <a:off x="5521535" y="2757847"/>
            <a:ext cx="124489" cy="2966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183AC3-6788-4533-BE6D-D2A3FC154C94}"/>
              </a:ext>
            </a:extLst>
          </p:cNvPr>
          <p:cNvSpPr/>
          <p:nvPr/>
        </p:nvSpPr>
        <p:spPr>
          <a:xfrm>
            <a:off x="6182737" y="17133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If Seafood category is selected from the category page (Slide 11), results will be in alphabetical order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38B67A4A-03F0-42BA-9276-201FB26032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639" b="89759" l="9964" r="90391">
                        <a14:foregroundMark x1="42340" y1="67470" x2="42705" y2="68072"/>
                        <a14:foregroundMark x1="41975" y1="66867" x2="42340" y2="67470"/>
                        <a14:foregroundMark x1="13879" y1="20482" x2="41975" y2="66867"/>
                        <a14:foregroundMark x1="57943" y1="72200" x2="60498" y2="72892"/>
                        <a14:foregroundMark x1="44931" y1="68675" x2="45709" y2="68886"/>
                        <a14:foregroundMark x1="42705" y1="68072" x2="44931" y2="68675"/>
                        <a14:foregroundMark x1="60498" y1="72892" x2="90391" y2="21687"/>
                        <a14:backgroundMark x1="51957" y1="74096" x2="51957" y2="74096"/>
                        <a14:backgroundMark x1="50178" y1="69277" x2="57295" y2="72289"/>
                        <a14:backgroundMark x1="47331" y1="68675" x2="47331" y2="68675"/>
                        <a14:backgroundMark x1="47687" y1="70482" x2="48399" y2="71687"/>
                        <a14:backgroundMark x1="46975" y1="68072" x2="45552" y2="66867"/>
                        <a14:backgroundMark x1="46263" y1="67470" x2="46263" y2="67470"/>
                        <a14:backgroundMark x1="46975" y1="68072" x2="46975" y2="68072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6975" y2="69880"/>
                        <a14:backgroundMark x1="49466" y1="71687" x2="49466" y2="71687"/>
                        <a14:backgroundMark x1="49110" y1="71084" x2="49110" y2="68675"/>
                        <a14:backgroundMark x1="49110" y1="67470" x2="49110" y2="67470"/>
                        <a14:backgroundMark x1="49110" y1="67470" x2="49110" y2="67470"/>
                        <a14:backgroundMark x1="49110" y1="68072" x2="50890" y2="70482"/>
                        <a14:backgroundMark x1="49822" y1="68072" x2="44840" y2="66265"/>
                        <a14:backgroundMark x1="44840" y1="66867" x2="44840" y2="66867"/>
                        <a14:backgroundMark x1="44840" y1="66867" x2="44840" y2="66867"/>
                        <a14:backgroundMark x1="46263" y1="68675" x2="46263" y2="68675"/>
                        <a14:backgroundMark x1="46263" y1="68675" x2="46263" y2="68675"/>
                        <a14:backgroundMark x1="45552" y1="66867" x2="45552" y2="66867"/>
                        <a14:backgroundMark x1="45196" y1="67470" x2="45196" y2="67470"/>
                        <a14:backgroundMark x1="45196" y1="68072" x2="45196" y2="68072"/>
                        <a14:backgroundMark x1="57295" y1="71084" x2="58363" y2="71084"/>
                        <a14:backgroundMark x1="45196" y1="69880" x2="45196" y2="69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2894" y="1945368"/>
            <a:ext cx="209871" cy="12398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8F5442E-97D5-44FC-B4B5-2387BE957C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639" b="89759" l="9964" r="90391">
                        <a14:foregroundMark x1="42340" y1="67470" x2="42705" y2="68072"/>
                        <a14:foregroundMark x1="41975" y1="66867" x2="42340" y2="67470"/>
                        <a14:foregroundMark x1="13879" y1="20482" x2="41975" y2="66867"/>
                        <a14:foregroundMark x1="57943" y1="72200" x2="60498" y2="72892"/>
                        <a14:foregroundMark x1="44931" y1="68675" x2="45709" y2="68886"/>
                        <a14:foregroundMark x1="42705" y1="68072" x2="44931" y2="68675"/>
                        <a14:foregroundMark x1="60498" y1="72892" x2="90391" y2="21687"/>
                        <a14:backgroundMark x1="51957" y1="74096" x2="51957" y2="74096"/>
                        <a14:backgroundMark x1="50178" y1="69277" x2="57295" y2="72289"/>
                        <a14:backgroundMark x1="47331" y1="68675" x2="47331" y2="68675"/>
                        <a14:backgroundMark x1="47687" y1="70482" x2="48399" y2="71687"/>
                        <a14:backgroundMark x1="46975" y1="68072" x2="45552" y2="66867"/>
                        <a14:backgroundMark x1="46263" y1="67470" x2="46263" y2="67470"/>
                        <a14:backgroundMark x1="46975" y1="68072" x2="46975" y2="68072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6975" y2="69880"/>
                        <a14:backgroundMark x1="49466" y1="71687" x2="49466" y2="71687"/>
                        <a14:backgroundMark x1="49110" y1="71084" x2="49110" y2="68675"/>
                        <a14:backgroundMark x1="49110" y1="67470" x2="49110" y2="67470"/>
                        <a14:backgroundMark x1="49110" y1="67470" x2="49110" y2="67470"/>
                        <a14:backgroundMark x1="49110" y1="68072" x2="50890" y2="70482"/>
                        <a14:backgroundMark x1="49822" y1="68072" x2="44840" y2="66265"/>
                        <a14:backgroundMark x1="44840" y1="66867" x2="44840" y2="66867"/>
                        <a14:backgroundMark x1="44840" y1="66867" x2="44840" y2="66867"/>
                        <a14:backgroundMark x1="46263" y1="68675" x2="46263" y2="68675"/>
                        <a14:backgroundMark x1="46263" y1="68675" x2="46263" y2="68675"/>
                        <a14:backgroundMark x1="45552" y1="66867" x2="45552" y2="66867"/>
                        <a14:backgroundMark x1="45196" y1="67470" x2="45196" y2="67470"/>
                        <a14:backgroundMark x1="45196" y1="68072" x2="45196" y2="68072"/>
                        <a14:backgroundMark x1="57295" y1="71084" x2="58363" y2="71084"/>
                        <a14:backgroundMark x1="45196" y1="69880" x2="45196" y2="69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2894" y="1668531"/>
            <a:ext cx="209871" cy="123981"/>
          </a:xfrm>
          <a:prstGeom prst="rect">
            <a:avLst/>
          </a:prstGeom>
        </p:spPr>
      </p:pic>
      <p:sp>
        <p:nvSpPr>
          <p:cNvPr id="40" name="Rectangle 39">
            <a:hlinkClick r:id="" action="ppaction://noaction"/>
            <a:extLst>
              <a:ext uri="{FF2B5EF4-FFF2-40B4-BE49-F238E27FC236}">
                <a16:creationId xmlns:a16="http://schemas.microsoft.com/office/drawing/2014/main" id="{E1FDF06C-95DF-4CD7-9F4B-21108B39BAF5}"/>
              </a:ext>
            </a:extLst>
          </p:cNvPr>
          <p:cNvSpPr/>
          <p:nvPr/>
        </p:nvSpPr>
        <p:spPr>
          <a:xfrm>
            <a:off x="5009304" y="5509183"/>
            <a:ext cx="742834" cy="4551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r>
              <a:rPr lang="en-SG" sz="800" dirty="0"/>
              <a:t>HCS Products</a:t>
            </a:r>
          </a:p>
        </p:txBody>
      </p:sp>
      <p:pic>
        <p:nvPicPr>
          <p:cNvPr id="41" name="Graphic 40" descr="Shopping cart">
            <a:extLst>
              <a:ext uri="{FF2B5EF4-FFF2-40B4-BE49-F238E27FC236}">
                <a16:creationId xmlns:a16="http://schemas.microsoft.com/office/drawing/2014/main" id="{6C34D43A-7452-43B0-8C95-82011631F2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41268" y="5571166"/>
            <a:ext cx="217757" cy="234000"/>
          </a:xfrm>
          <a:prstGeom prst="rect">
            <a:avLst/>
          </a:prstGeom>
        </p:spPr>
      </p:pic>
      <p:sp>
        <p:nvSpPr>
          <p:cNvPr id="42" name="Rectangle 41">
            <a:hlinkClick r:id="" action="ppaction://noaction"/>
            <a:extLst>
              <a:ext uri="{FF2B5EF4-FFF2-40B4-BE49-F238E27FC236}">
                <a16:creationId xmlns:a16="http://schemas.microsoft.com/office/drawing/2014/main" id="{2AE426C4-4E2A-42F9-94E1-22F7E5FF7E76}"/>
              </a:ext>
            </a:extLst>
          </p:cNvPr>
          <p:cNvSpPr/>
          <p:nvPr/>
        </p:nvSpPr>
        <p:spPr>
          <a:xfrm>
            <a:off x="3611636" y="5509159"/>
            <a:ext cx="714810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Eateries</a:t>
            </a:r>
          </a:p>
        </p:txBody>
      </p:sp>
      <p:pic>
        <p:nvPicPr>
          <p:cNvPr id="44" name="Graphic 43" descr="Fork and knife">
            <a:extLst>
              <a:ext uri="{FF2B5EF4-FFF2-40B4-BE49-F238E27FC236}">
                <a16:creationId xmlns:a16="http://schemas.microsoft.com/office/drawing/2014/main" id="{3DD42804-E3BF-4705-A4C0-175B234579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87302" y="5593067"/>
            <a:ext cx="190878" cy="190878"/>
          </a:xfrm>
          <a:prstGeom prst="rect">
            <a:avLst/>
          </a:prstGeom>
        </p:spPr>
      </p:pic>
      <p:sp>
        <p:nvSpPr>
          <p:cNvPr id="45" name="Rectangle 44">
            <a:hlinkClick r:id="" action="ppaction://noaction"/>
            <a:extLst>
              <a:ext uri="{FF2B5EF4-FFF2-40B4-BE49-F238E27FC236}">
                <a16:creationId xmlns:a16="http://schemas.microsoft.com/office/drawing/2014/main" id="{2BB12DE2-C2D9-4E44-A56C-EA52D6AC24C6}"/>
              </a:ext>
            </a:extLst>
          </p:cNvPr>
          <p:cNvSpPr/>
          <p:nvPr/>
        </p:nvSpPr>
        <p:spPr>
          <a:xfrm>
            <a:off x="4326446" y="5512179"/>
            <a:ext cx="686588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Caterers</a:t>
            </a:r>
          </a:p>
        </p:txBody>
      </p:sp>
      <p:pic>
        <p:nvPicPr>
          <p:cNvPr id="50" name="Picture 49" descr="A close up of a logo&#10;&#10;Description generated with high confidence">
            <a:extLst>
              <a:ext uri="{FF2B5EF4-FFF2-40B4-BE49-F238E27FC236}">
                <a16:creationId xmlns:a16="http://schemas.microsoft.com/office/drawing/2014/main" id="{D3895D55-9EBE-4FE6-B0A4-4AB97751585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40" y="5536117"/>
            <a:ext cx="287182" cy="288000"/>
          </a:xfrm>
          <a:prstGeom prst="rect">
            <a:avLst/>
          </a:prstGeom>
        </p:spPr>
      </p:pic>
      <p:sp>
        <p:nvSpPr>
          <p:cNvPr id="51" name="Rectangle 50">
            <a:hlinkClick r:id="" action="ppaction://noaction"/>
            <a:extLst>
              <a:ext uri="{FF2B5EF4-FFF2-40B4-BE49-F238E27FC236}">
                <a16:creationId xmlns:a16="http://schemas.microsoft.com/office/drawing/2014/main" id="{E906F56C-5FD7-45DC-9B26-B552E2F0095E}"/>
              </a:ext>
            </a:extLst>
          </p:cNvPr>
          <p:cNvSpPr/>
          <p:nvPr/>
        </p:nvSpPr>
        <p:spPr>
          <a:xfrm>
            <a:off x="2924119" y="5509159"/>
            <a:ext cx="691248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SG" sz="800" dirty="0"/>
            </a:br>
            <a:endParaRPr lang="en-SG" sz="800" dirty="0"/>
          </a:p>
          <a:p>
            <a:r>
              <a:rPr lang="en-SG" sz="600" dirty="0"/>
              <a:t>   </a:t>
            </a:r>
            <a:r>
              <a:rPr lang="en-SG" sz="800" dirty="0"/>
              <a:t>Favourite</a:t>
            </a:r>
            <a:endParaRPr lang="en-SG" sz="600" dirty="0"/>
          </a:p>
        </p:txBody>
      </p:sp>
      <p:sp>
        <p:nvSpPr>
          <p:cNvPr id="56" name="Star: 5 Points 55">
            <a:hlinkClick r:id="" action="ppaction://noaction"/>
            <a:extLst>
              <a:ext uri="{FF2B5EF4-FFF2-40B4-BE49-F238E27FC236}">
                <a16:creationId xmlns:a16="http://schemas.microsoft.com/office/drawing/2014/main" id="{15BF512B-34D8-4264-8D97-DBD48869EDE4}"/>
              </a:ext>
            </a:extLst>
          </p:cNvPr>
          <p:cNvSpPr/>
          <p:nvPr/>
        </p:nvSpPr>
        <p:spPr>
          <a:xfrm>
            <a:off x="3193179" y="5639038"/>
            <a:ext cx="115093" cy="115200"/>
          </a:xfrm>
          <a:prstGeom prst="star5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2272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martphone, Icon, Modern, Symbol, Black, Communication">
            <a:extLst>
              <a:ext uri="{FF2B5EF4-FFF2-40B4-BE49-F238E27FC236}">
                <a16:creationId xmlns:a16="http://schemas.microsoft.com/office/drawing/2014/main" id="{8AA14798-D922-4B18-B4B3-92035B2E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72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68C6740-B08F-46ED-A8D5-F219F5D596CC}"/>
              </a:ext>
            </a:extLst>
          </p:cNvPr>
          <p:cNvSpPr/>
          <p:nvPr/>
        </p:nvSpPr>
        <p:spPr>
          <a:xfrm>
            <a:off x="2976474" y="2308491"/>
            <a:ext cx="2691620" cy="188600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E07A7-DDE6-4B7F-BE30-BB4141C80D69}"/>
              </a:ext>
            </a:extLst>
          </p:cNvPr>
          <p:cNvSpPr/>
          <p:nvPr/>
        </p:nvSpPr>
        <p:spPr>
          <a:xfrm>
            <a:off x="2924118" y="1145099"/>
            <a:ext cx="2828430" cy="3691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Favourite</a:t>
            </a:r>
            <a:endParaRPr lang="en-SG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83E7C-6BBC-4B52-A6AC-C49A1FC0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99" y="-1571515"/>
            <a:ext cx="45719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71B02-9579-441A-8E94-1CED237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99" y="-1421515"/>
            <a:ext cx="45719" cy="457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28486A-5089-4B06-8EAA-1131CE046EC6}"/>
              </a:ext>
            </a:extLst>
          </p:cNvPr>
          <p:cNvSpPr/>
          <p:nvPr/>
        </p:nvSpPr>
        <p:spPr>
          <a:xfrm>
            <a:off x="2924119" y="990016"/>
            <a:ext cx="2818701" cy="154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2C31D1-1A6E-4694-BD65-3258E2DF3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20" y="1007663"/>
            <a:ext cx="2854800" cy="108607"/>
          </a:xfrm>
          <a:prstGeom prst="rect">
            <a:avLst/>
          </a:prstGeom>
        </p:spPr>
      </p:pic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90FFF87E-F745-4EA9-A523-B80DB9AFA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0863" y="1193011"/>
            <a:ext cx="283828" cy="283828"/>
          </a:xfrm>
          <a:prstGeom prst="rect">
            <a:avLst/>
          </a:prstGeom>
        </p:spPr>
      </p:pic>
      <p:sp>
        <p:nvSpPr>
          <p:cNvPr id="33" name="Rectangle: Rounded Corners 32">
            <a:hlinkClick r:id="rId7" action="ppaction://hlinksldjump"/>
            <a:extLst>
              <a:ext uri="{FF2B5EF4-FFF2-40B4-BE49-F238E27FC236}">
                <a16:creationId xmlns:a16="http://schemas.microsoft.com/office/drawing/2014/main" id="{68A81C87-C26F-4DF1-AC01-4F3EC098B804}"/>
              </a:ext>
            </a:extLst>
          </p:cNvPr>
          <p:cNvSpPr/>
          <p:nvPr/>
        </p:nvSpPr>
        <p:spPr>
          <a:xfrm>
            <a:off x="3608104" y="1616009"/>
            <a:ext cx="2070837" cy="22629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Saved Eateries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03CC9-B029-49DC-955A-2125846C3AE8}"/>
              </a:ext>
            </a:extLst>
          </p:cNvPr>
          <p:cNvSpPr txBox="1"/>
          <p:nvPr/>
        </p:nvSpPr>
        <p:spPr>
          <a:xfrm>
            <a:off x="2930172" y="1624787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Filter By: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152382-86D8-4253-9BE7-C4FC7A3EA1ED}"/>
              </a:ext>
            </a:extLst>
          </p:cNvPr>
          <p:cNvSpPr/>
          <p:nvPr/>
        </p:nvSpPr>
        <p:spPr>
          <a:xfrm>
            <a:off x="2987322" y="1936454"/>
            <a:ext cx="103586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Saved Eateries</a:t>
            </a:r>
          </a:p>
        </p:txBody>
      </p:sp>
      <p:sp>
        <p:nvSpPr>
          <p:cNvPr id="38" name="TextBox 37">
            <a:hlinkClick r:id="rId8" action="ppaction://hlinksldjump"/>
            <a:extLst>
              <a:ext uri="{FF2B5EF4-FFF2-40B4-BE49-F238E27FC236}">
                <a16:creationId xmlns:a16="http://schemas.microsoft.com/office/drawing/2014/main" id="{2EDC8F39-3CB4-487C-95B6-11900CC44CF3}"/>
              </a:ext>
            </a:extLst>
          </p:cNvPr>
          <p:cNvSpPr txBox="1"/>
          <p:nvPr/>
        </p:nvSpPr>
        <p:spPr>
          <a:xfrm>
            <a:off x="3551333" y="2494883"/>
            <a:ext cx="165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McDonald's - Ang Mo Kio Park</a:t>
            </a:r>
            <a:br>
              <a:rPr lang="en-SG" sz="900" b="1" dirty="0"/>
            </a:br>
            <a:r>
              <a:rPr lang="en-SG" sz="900" dirty="0" err="1"/>
              <a:t>Blk</a:t>
            </a:r>
            <a:r>
              <a:rPr lang="en-SG" sz="900" dirty="0"/>
              <a:t> 10</a:t>
            </a:r>
            <a:r>
              <a:rPr lang="en-SG" sz="900" b="1" dirty="0"/>
              <a:t> </a:t>
            </a:r>
            <a:r>
              <a:rPr lang="en-SG" sz="900" dirty="0"/>
              <a:t>Ang Mo Kio Street 12</a:t>
            </a:r>
            <a:br>
              <a:rPr lang="en-SG" sz="900" dirty="0"/>
            </a:br>
            <a:r>
              <a:rPr lang="en-SG" sz="900" dirty="0"/>
              <a:t>567740</a:t>
            </a:r>
          </a:p>
          <a:p>
            <a:endParaRPr lang="en-SG" sz="9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E17E12-8990-417A-8C50-DA86790AD581}"/>
              </a:ext>
            </a:extLst>
          </p:cNvPr>
          <p:cNvCxnSpPr>
            <a:cxnSpLocks/>
          </p:cNvCxnSpPr>
          <p:nvPr/>
        </p:nvCxnSpPr>
        <p:spPr>
          <a:xfrm>
            <a:off x="3124064" y="2516997"/>
            <a:ext cx="405952" cy="37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397210-4AAC-4BB1-8CC6-D18E52B71CB1}"/>
              </a:ext>
            </a:extLst>
          </p:cNvPr>
          <p:cNvCxnSpPr>
            <a:cxnSpLocks/>
          </p:cNvCxnSpPr>
          <p:nvPr/>
        </p:nvCxnSpPr>
        <p:spPr>
          <a:xfrm flipH="1">
            <a:off x="3116567" y="2516997"/>
            <a:ext cx="413449" cy="37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hlinkClick r:id="rId8" action="ppaction://hlinksldjump"/>
            <a:extLst>
              <a:ext uri="{FF2B5EF4-FFF2-40B4-BE49-F238E27FC236}">
                <a16:creationId xmlns:a16="http://schemas.microsoft.com/office/drawing/2014/main" id="{E71168CA-DBCC-47C8-9F81-E8E0C1A5389D}"/>
              </a:ext>
            </a:extLst>
          </p:cNvPr>
          <p:cNvSpPr txBox="1"/>
          <p:nvPr/>
        </p:nvSpPr>
        <p:spPr>
          <a:xfrm>
            <a:off x="3530016" y="3409838"/>
            <a:ext cx="165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McDonald's - Bishan Park</a:t>
            </a:r>
            <a:br>
              <a:rPr lang="en-SG" sz="900" b="1" dirty="0"/>
            </a:br>
            <a:r>
              <a:rPr lang="en-SG" sz="900" dirty="0" err="1"/>
              <a:t>Blk</a:t>
            </a:r>
            <a:r>
              <a:rPr lang="en-SG" sz="900" dirty="0"/>
              <a:t> 1378</a:t>
            </a:r>
            <a:r>
              <a:rPr lang="en-SG" sz="900" b="1" dirty="0"/>
              <a:t> </a:t>
            </a:r>
            <a:r>
              <a:rPr lang="en-SG" sz="900" dirty="0"/>
              <a:t>Ang Mo Kio Ave 1</a:t>
            </a:r>
            <a:br>
              <a:rPr lang="en-SG" sz="900" dirty="0"/>
            </a:br>
            <a:r>
              <a:rPr lang="en-SG" sz="900" dirty="0"/>
              <a:t>569981</a:t>
            </a:r>
          </a:p>
          <a:p>
            <a:endParaRPr lang="en-SG" sz="9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B72DF4-D28B-4263-BBC5-2F04F7B93CE7}"/>
              </a:ext>
            </a:extLst>
          </p:cNvPr>
          <p:cNvSpPr/>
          <p:nvPr/>
        </p:nvSpPr>
        <p:spPr>
          <a:xfrm>
            <a:off x="3101253" y="3482599"/>
            <a:ext cx="409738" cy="378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9CC1B24-7547-4B9C-B260-0794D514D709}"/>
              </a:ext>
            </a:extLst>
          </p:cNvPr>
          <p:cNvCxnSpPr>
            <a:cxnSpLocks/>
          </p:cNvCxnSpPr>
          <p:nvPr/>
        </p:nvCxnSpPr>
        <p:spPr>
          <a:xfrm>
            <a:off x="3113431" y="3479735"/>
            <a:ext cx="405952" cy="37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ADC141-6F90-45BF-84B6-E3E0CC45F423}"/>
              </a:ext>
            </a:extLst>
          </p:cNvPr>
          <p:cNvCxnSpPr>
            <a:cxnSpLocks/>
          </p:cNvCxnSpPr>
          <p:nvPr/>
        </p:nvCxnSpPr>
        <p:spPr>
          <a:xfrm flipH="1">
            <a:off x="3116567" y="3479736"/>
            <a:ext cx="413449" cy="37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0E956A-5DDE-4C26-B3ED-7EEEC9778A68}"/>
              </a:ext>
            </a:extLst>
          </p:cNvPr>
          <p:cNvCxnSpPr>
            <a:cxnSpLocks/>
          </p:cNvCxnSpPr>
          <p:nvPr/>
        </p:nvCxnSpPr>
        <p:spPr>
          <a:xfrm>
            <a:off x="3002947" y="3303353"/>
            <a:ext cx="26567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7DE7BFF-B7D0-43C5-9366-918F11CFB502}"/>
              </a:ext>
            </a:extLst>
          </p:cNvPr>
          <p:cNvSpPr/>
          <p:nvPr/>
        </p:nvSpPr>
        <p:spPr>
          <a:xfrm>
            <a:off x="3112198" y="2508510"/>
            <a:ext cx="409738" cy="378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23F3B5-6C15-4B60-80E8-6058684B6575}"/>
              </a:ext>
            </a:extLst>
          </p:cNvPr>
          <p:cNvSpPr/>
          <p:nvPr/>
        </p:nvSpPr>
        <p:spPr>
          <a:xfrm>
            <a:off x="4819222" y="2908670"/>
            <a:ext cx="723555" cy="25503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b="1" dirty="0"/>
              <a:t>Delete</a:t>
            </a:r>
            <a:endParaRPr lang="en-SG" sz="1050" b="1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D61E736-C82D-4CD8-9846-04EAE0EE1CDE}"/>
              </a:ext>
            </a:extLst>
          </p:cNvPr>
          <p:cNvSpPr/>
          <p:nvPr/>
        </p:nvSpPr>
        <p:spPr>
          <a:xfrm>
            <a:off x="4839379" y="3801132"/>
            <a:ext cx="721262" cy="25503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b="1" dirty="0"/>
              <a:t>Delete</a:t>
            </a:r>
            <a:endParaRPr lang="en-SG" sz="1050" b="1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EF81816-E61F-4248-A428-5A790768C1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639" b="89759" l="9964" r="90391">
                        <a14:foregroundMark x1="42340" y1="67470" x2="42705" y2="68072"/>
                        <a14:foregroundMark x1="41975" y1="66867" x2="42340" y2="67470"/>
                        <a14:foregroundMark x1="13879" y1="20482" x2="41975" y2="66867"/>
                        <a14:foregroundMark x1="57943" y1="72200" x2="60498" y2="72892"/>
                        <a14:foregroundMark x1="44931" y1="68675" x2="45709" y2="68886"/>
                        <a14:foregroundMark x1="42705" y1="68072" x2="44931" y2="68675"/>
                        <a14:foregroundMark x1="60498" y1="72892" x2="90391" y2="21687"/>
                        <a14:backgroundMark x1="51957" y1="74096" x2="51957" y2="74096"/>
                        <a14:backgroundMark x1="50178" y1="69277" x2="57295" y2="72289"/>
                        <a14:backgroundMark x1="47331" y1="68675" x2="47331" y2="68675"/>
                        <a14:backgroundMark x1="47687" y1="70482" x2="48399" y2="71687"/>
                        <a14:backgroundMark x1="46975" y1="68072" x2="45552" y2="66867"/>
                        <a14:backgroundMark x1="46263" y1="67470" x2="46263" y2="67470"/>
                        <a14:backgroundMark x1="46975" y1="68072" x2="46975" y2="68072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6975" y2="69880"/>
                        <a14:backgroundMark x1="49466" y1="71687" x2="49466" y2="71687"/>
                        <a14:backgroundMark x1="49110" y1="71084" x2="49110" y2="68675"/>
                        <a14:backgroundMark x1="49110" y1="67470" x2="49110" y2="67470"/>
                        <a14:backgroundMark x1="49110" y1="67470" x2="49110" y2="67470"/>
                        <a14:backgroundMark x1="49110" y1="68072" x2="50890" y2="70482"/>
                        <a14:backgroundMark x1="49822" y1="68072" x2="44840" y2="66265"/>
                        <a14:backgroundMark x1="44840" y1="66867" x2="44840" y2="66867"/>
                        <a14:backgroundMark x1="44840" y1="66867" x2="44840" y2="66867"/>
                        <a14:backgroundMark x1="46263" y1="68675" x2="46263" y2="68675"/>
                        <a14:backgroundMark x1="46263" y1="68675" x2="46263" y2="68675"/>
                        <a14:backgroundMark x1="45552" y1="66867" x2="45552" y2="66867"/>
                        <a14:backgroundMark x1="45196" y1="67470" x2="45196" y2="67470"/>
                        <a14:backgroundMark x1="45196" y1="68072" x2="45196" y2="68072"/>
                        <a14:backgroundMark x1="57295" y1="71084" x2="58363" y2="71084"/>
                        <a14:backgroundMark x1="45196" y1="69880" x2="45196" y2="69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2894" y="1668531"/>
            <a:ext cx="209871" cy="123981"/>
          </a:xfrm>
          <a:prstGeom prst="rect">
            <a:avLst/>
          </a:prstGeom>
        </p:spPr>
      </p:pic>
      <p:sp>
        <p:nvSpPr>
          <p:cNvPr id="43" name="Rectangle 42">
            <a:hlinkClick r:id="" action="ppaction://noaction"/>
            <a:extLst>
              <a:ext uri="{FF2B5EF4-FFF2-40B4-BE49-F238E27FC236}">
                <a16:creationId xmlns:a16="http://schemas.microsoft.com/office/drawing/2014/main" id="{E47E2A7F-BBD3-4FD6-B9C0-47DF1C5BDB9A}"/>
              </a:ext>
            </a:extLst>
          </p:cNvPr>
          <p:cNvSpPr/>
          <p:nvPr/>
        </p:nvSpPr>
        <p:spPr>
          <a:xfrm>
            <a:off x="5009304" y="5509183"/>
            <a:ext cx="742834" cy="455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r>
              <a:rPr lang="en-SG" sz="800" dirty="0"/>
              <a:t>HCS Products</a:t>
            </a:r>
          </a:p>
        </p:txBody>
      </p:sp>
      <p:pic>
        <p:nvPicPr>
          <p:cNvPr id="46" name="Graphic 45" descr="Shopping cart">
            <a:extLst>
              <a:ext uri="{FF2B5EF4-FFF2-40B4-BE49-F238E27FC236}">
                <a16:creationId xmlns:a16="http://schemas.microsoft.com/office/drawing/2014/main" id="{C844F76B-8E4E-4D4C-9445-83DE25C7A7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41268" y="5571166"/>
            <a:ext cx="217757" cy="234000"/>
          </a:xfrm>
          <a:prstGeom prst="rect">
            <a:avLst/>
          </a:prstGeom>
        </p:spPr>
      </p:pic>
      <p:sp>
        <p:nvSpPr>
          <p:cNvPr id="47" name="Rectangle 46">
            <a:hlinkClick r:id="" action="ppaction://noaction"/>
            <a:extLst>
              <a:ext uri="{FF2B5EF4-FFF2-40B4-BE49-F238E27FC236}">
                <a16:creationId xmlns:a16="http://schemas.microsoft.com/office/drawing/2014/main" id="{B8DC233C-1A85-4B6C-8D1C-C1266A367ED1}"/>
              </a:ext>
            </a:extLst>
          </p:cNvPr>
          <p:cNvSpPr/>
          <p:nvPr/>
        </p:nvSpPr>
        <p:spPr>
          <a:xfrm>
            <a:off x="3640822" y="5509159"/>
            <a:ext cx="685624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Eateries</a:t>
            </a:r>
          </a:p>
        </p:txBody>
      </p:sp>
      <p:pic>
        <p:nvPicPr>
          <p:cNvPr id="48" name="Graphic 47" descr="Fork and knife">
            <a:extLst>
              <a:ext uri="{FF2B5EF4-FFF2-40B4-BE49-F238E27FC236}">
                <a16:creationId xmlns:a16="http://schemas.microsoft.com/office/drawing/2014/main" id="{A56C32E3-5788-4131-8BD8-AF870B0BEA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70524" y="5593067"/>
            <a:ext cx="190878" cy="190878"/>
          </a:xfrm>
          <a:prstGeom prst="rect">
            <a:avLst/>
          </a:prstGeom>
        </p:spPr>
      </p:pic>
      <p:sp>
        <p:nvSpPr>
          <p:cNvPr id="49" name="Rectangle 48">
            <a:hlinkClick r:id="" action="ppaction://noaction"/>
            <a:extLst>
              <a:ext uri="{FF2B5EF4-FFF2-40B4-BE49-F238E27FC236}">
                <a16:creationId xmlns:a16="http://schemas.microsoft.com/office/drawing/2014/main" id="{50492CE8-805B-4DF6-A7EF-4CF846646361}"/>
              </a:ext>
            </a:extLst>
          </p:cNvPr>
          <p:cNvSpPr/>
          <p:nvPr/>
        </p:nvSpPr>
        <p:spPr>
          <a:xfrm>
            <a:off x="4326446" y="5512179"/>
            <a:ext cx="686588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Caterers</a:t>
            </a:r>
          </a:p>
        </p:txBody>
      </p:sp>
      <p:pic>
        <p:nvPicPr>
          <p:cNvPr id="54" name="Picture 53" descr="A close up of a logo&#10;&#10;Description generated with high confidence">
            <a:extLst>
              <a:ext uri="{FF2B5EF4-FFF2-40B4-BE49-F238E27FC236}">
                <a16:creationId xmlns:a16="http://schemas.microsoft.com/office/drawing/2014/main" id="{915A1057-A480-4EF0-9334-00CBC660B82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40" y="5536117"/>
            <a:ext cx="287182" cy="288000"/>
          </a:xfrm>
          <a:prstGeom prst="rect">
            <a:avLst/>
          </a:prstGeom>
        </p:spPr>
      </p:pic>
      <p:sp>
        <p:nvSpPr>
          <p:cNvPr id="55" name="Rectangle 54">
            <a:hlinkClick r:id="" action="ppaction://noaction"/>
            <a:extLst>
              <a:ext uri="{FF2B5EF4-FFF2-40B4-BE49-F238E27FC236}">
                <a16:creationId xmlns:a16="http://schemas.microsoft.com/office/drawing/2014/main" id="{1B245667-885A-43A8-B702-600DF3379F85}"/>
              </a:ext>
            </a:extLst>
          </p:cNvPr>
          <p:cNvSpPr/>
          <p:nvPr/>
        </p:nvSpPr>
        <p:spPr>
          <a:xfrm>
            <a:off x="2915730" y="5509159"/>
            <a:ext cx="726560" cy="4551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SG" sz="800" dirty="0"/>
            </a:br>
            <a:endParaRPr lang="en-SG" sz="800" dirty="0"/>
          </a:p>
          <a:p>
            <a:r>
              <a:rPr lang="en-SG" sz="600" dirty="0"/>
              <a:t>   </a:t>
            </a:r>
            <a:r>
              <a:rPr lang="en-SG" sz="800" dirty="0"/>
              <a:t>Favourite</a:t>
            </a:r>
            <a:endParaRPr lang="en-SG" sz="600" dirty="0"/>
          </a:p>
        </p:txBody>
      </p:sp>
      <p:sp>
        <p:nvSpPr>
          <p:cNvPr id="56" name="Star: 5 Points 55">
            <a:hlinkClick r:id="" action="ppaction://noaction"/>
            <a:extLst>
              <a:ext uri="{FF2B5EF4-FFF2-40B4-BE49-F238E27FC236}">
                <a16:creationId xmlns:a16="http://schemas.microsoft.com/office/drawing/2014/main" id="{E4414966-A61D-4D33-B4C5-A2BE898EF605}"/>
              </a:ext>
            </a:extLst>
          </p:cNvPr>
          <p:cNvSpPr/>
          <p:nvPr/>
        </p:nvSpPr>
        <p:spPr>
          <a:xfrm>
            <a:off x="3193179" y="5639038"/>
            <a:ext cx="115093" cy="115200"/>
          </a:xfrm>
          <a:prstGeom prst="star5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83454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martphone, Icon, Modern, Symbol, Black, Communication">
            <a:extLst>
              <a:ext uri="{FF2B5EF4-FFF2-40B4-BE49-F238E27FC236}">
                <a16:creationId xmlns:a16="http://schemas.microsoft.com/office/drawing/2014/main" id="{8AA14798-D922-4B18-B4B3-92035B2E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72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E07A7-DDE6-4B7F-BE30-BB4141C80D69}"/>
              </a:ext>
            </a:extLst>
          </p:cNvPr>
          <p:cNvSpPr/>
          <p:nvPr/>
        </p:nvSpPr>
        <p:spPr>
          <a:xfrm>
            <a:off x="2924118" y="1145099"/>
            <a:ext cx="2828430" cy="3691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Settings</a:t>
            </a:r>
            <a:endParaRPr lang="en-SG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83E7C-6BBC-4B52-A6AC-C49A1FC0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99" y="-1571515"/>
            <a:ext cx="45719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71B02-9579-441A-8E94-1CED237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99" y="-1421515"/>
            <a:ext cx="45719" cy="457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28486A-5089-4B06-8EAA-1131CE046EC6}"/>
              </a:ext>
            </a:extLst>
          </p:cNvPr>
          <p:cNvSpPr/>
          <p:nvPr/>
        </p:nvSpPr>
        <p:spPr>
          <a:xfrm>
            <a:off x="2924119" y="990016"/>
            <a:ext cx="2818701" cy="154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2C31D1-1A6E-4694-BD65-3258E2DF3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20" y="1007663"/>
            <a:ext cx="2854800" cy="108607"/>
          </a:xfrm>
          <a:prstGeom prst="rect">
            <a:avLst/>
          </a:prstGeom>
        </p:spPr>
      </p:pic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90FFF87E-F745-4EA9-A523-B80DB9AFA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0863" y="1193011"/>
            <a:ext cx="283828" cy="28382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1152382-86D8-4253-9BE7-C4FC7A3EA1ED}"/>
              </a:ext>
            </a:extLst>
          </p:cNvPr>
          <p:cNvSpPr/>
          <p:nvPr/>
        </p:nvSpPr>
        <p:spPr>
          <a:xfrm>
            <a:off x="3030589" y="1686576"/>
            <a:ext cx="119616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Push Notification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F67793-4122-4FD3-86DA-A098B020A9E7}"/>
              </a:ext>
            </a:extLst>
          </p:cNvPr>
          <p:cNvCxnSpPr>
            <a:cxnSpLocks/>
          </p:cNvCxnSpPr>
          <p:nvPr/>
        </p:nvCxnSpPr>
        <p:spPr>
          <a:xfrm>
            <a:off x="3044844" y="1974141"/>
            <a:ext cx="26567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hlinkClick r:id="rId7" action="ppaction://hlinksldjump"/>
            <a:extLst>
              <a:ext uri="{FF2B5EF4-FFF2-40B4-BE49-F238E27FC236}">
                <a16:creationId xmlns:a16="http://schemas.microsoft.com/office/drawing/2014/main" id="{2EDC8F39-3CB4-487C-95B6-11900CC44CF3}"/>
              </a:ext>
            </a:extLst>
          </p:cNvPr>
          <p:cNvSpPr txBox="1"/>
          <p:nvPr/>
        </p:nvSpPr>
        <p:spPr>
          <a:xfrm>
            <a:off x="3012269" y="2060331"/>
            <a:ext cx="16509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Allow push notification when new eatery is added</a:t>
            </a:r>
          </a:p>
          <a:p>
            <a:endParaRPr lang="en-SG" sz="900" dirty="0"/>
          </a:p>
        </p:txBody>
      </p:sp>
      <p:sp>
        <p:nvSpPr>
          <p:cNvPr id="41" name="TextBox 40">
            <a:hlinkClick r:id="rId7" action="ppaction://hlinksldjump"/>
            <a:extLst>
              <a:ext uri="{FF2B5EF4-FFF2-40B4-BE49-F238E27FC236}">
                <a16:creationId xmlns:a16="http://schemas.microsoft.com/office/drawing/2014/main" id="{E71168CA-DBCC-47C8-9F81-E8E0C1A5389D}"/>
              </a:ext>
            </a:extLst>
          </p:cNvPr>
          <p:cNvSpPr txBox="1"/>
          <p:nvPr/>
        </p:nvSpPr>
        <p:spPr>
          <a:xfrm>
            <a:off x="3012269" y="2639340"/>
            <a:ext cx="16509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Allow push notification when new caterer is added</a:t>
            </a:r>
          </a:p>
          <a:p>
            <a:endParaRPr lang="en-SG" sz="9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0E956A-5DDE-4C26-B3ED-7EEEC9778A68}"/>
              </a:ext>
            </a:extLst>
          </p:cNvPr>
          <p:cNvCxnSpPr>
            <a:cxnSpLocks/>
          </p:cNvCxnSpPr>
          <p:nvPr/>
        </p:nvCxnSpPr>
        <p:spPr>
          <a:xfrm>
            <a:off x="3071997" y="2550784"/>
            <a:ext cx="26567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5E65B2D-1077-45AB-8C13-C4290AB683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2173" y="2114094"/>
            <a:ext cx="444021" cy="281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F671D9-65A7-47F9-BEB4-04FA4A47BD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7517" y="2659312"/>
            <a:ext cx="468678" cy="289019"/>
          </a:xfrm>
          <a:prstGeom prst="rect">
            <a:avLst/>
          </a:prstGeom>
        </p:spPr>
      </p:pic>
      <p:sp>
        <p:nvSpPr>
          <p:cNvPr id="26" name="Arrow: Right 25">
            <a:hlinkClick r:id="rId10" action="ppaction://hlinksldjump"/>
            <a:extLst>
              <a:ext uri="{FF2B5EF4-FFF2-40B4-BE49-F238E27FC236}">
                <a16:creationId xmlns:a16="http://schemas.microsoft.com/office/drawing/2014/main" id="{ACAB88B0-E24D-47BF-BFA8-A2F42072BBD8}"/>
              </a:ext>
            </a:extLst>
          </p:cNvPr>
          <p:cNvSpPr/>
          <p:nvPr/>
        </p:nvSpPr>
        <p:spPr>
          <a:xfrm flipH="1">
            <a:off x="3024815" y="1271386"/>
            <a:ext cx="283827" cy="126113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close up of a logo&#10;&#10;Description generated with high confidence">
            <a:extLst>
              <a:ext uri="{FF2B5EF4-FFF2-40B4-BE49-F238E27FC236}">
                <a16:creationId xmlns:a16="http://schemas.microsoft.com/office/drawing/2014/main" id="{1423CD1F-74DD-4640-BD33-758348B9B4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02" y="5536117"/>
            <a:ext cx="287182" cy="288000"/>
          </a:xfrm>
          <a:prstGeom prst="rect">
            <a:avLst/>
          </a:prstGeom>
        </p:spPr>
      </p:pic>
      <p:sp>
        <p:nvSpPr>
          <p:cNvPr id="30" name="Rectangle 29">
            <a:hlinkClick r:id="" action="ppaction://noaction"/>
            <a:extLst>
              <a:ext uri="{FF2B5EF4-FFF2-40B4-BE49-F238E27FC236}">
                <a16:creationId xmlns:a16="http://schemas.microsoft.com/office/drawing/2014/main" id="{45E4F89D-40BB-4651-858C-F4E330B0E990}"/>
              </a:ext>
            </a:extLst>
          </p:cNvPr>
          <p:cNvSpPr/>
          <p:nvPr/>
        </p:nvSpPr>
        <p:spPr>
          <a:xfrm>
            <a:off x="5009304" y="5509183"/>
            <a:ext cx="742834" cy="455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r>
              <a:rPr lang="en-SG" sz="800" dirty="0"/>
              <a:t>HCS Products</a:t>
            </a:r>
          </a:p>
        </p:txBody>
      </p:sp>
      <p:pic>
        <p:nvPicPr>
          <p:cNvPr id="31" name="Graphic 30" descr="Shopping cart">
            <a:extLst>
              <a:ext uri="{FF2B5EF4-FFF2-40B4-BE49-F238E27FC236}">
                <a16:creationId xmlns:a16="http://schemas.microsoft.com/office/drawing/2014/main" id="{7455D709-DE95-4F1B-A864-8C56F33E7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41268" y="5571166"/>
            <a:ext cx="217757" cy="234000"/>
          </a:xfrm>
          <a:prstGeom prst="rect">
            <a:avLst/>
          </a:prstGeom>
        </p:spPr>
      </p:pic>
      <p:sp>
        <p:nvSpPr>
          <p:cNvPr id="43" name="Rectangle 42">
            <a:hlinkClick r:id="" action="ppaction://noaction"/>
            <a:extLst>
              <a:ext uri="{FF2B5EF4-FFF2-40B4-BE49-F238E27FC236}">
                <a16:creationId xmlns:a16="http://schemas.microsoft.com/office/drawing/2014/main" id="{2C27FDE5-17A1-4826-AF83-A30D78F11690}"/>
              </a:ext>
            </a:extLst>
          </p:cNvPr>
          <p:cNvSpPr/>
          <p:nvPr/>
        </p:nvSpPr>
        <p:spPr>
          <a:xfrm>
            <a:off x="3611636" y="5509159"/>
            <a:ext cx="714810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Eateries</a:t>
            </a:r>
          </a:p>
        </p:txBody>
      </p:sp>
      <p:pic>
        <p:nvPicPr>
          <p:cNvPr id="44" name="Graphic 43" descr="Fork and knife">
            <a:extLst>
              <a:ext uri="{FF2B5EF4-FFF2-40B4-BE49-F238E27FC236}">
                <a16:creationId xmlns:a16="http://schemas.microsoft.com/office/drawing/2014/main" id="{89E8FDD2-B78F-4BE2-B8B2-739DEDB703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70524" y="5593067"/>
            <a:ext cx="190878" cy="190878"/>
          </a:xfrm>
          <a:prstGeom prst="rect">
            <a:avLst/>
          </a:prstGeom>
        </p:spPr>
      </p:pic>
      <p:sp>
        <p:nvSpPr>
          <p:cNvPr id="45" name="Rectangle 44">
            <a:hlinkClick r:id="" action="ppaction://noaction"/>
            <a:extLst>
              <a:ext uri="{FF2B5EF4-FFF2-40B4-BE49-F238E27FC236}">
                <a16:creationId xmlns:a16="http://schemas.microsoft.com/office/drawing/2014/main" id="{EFAE35BD-C1A5-46C1-AC20-F0B39FF43275}"/>
              </a:ext>
            </a:extLst>
          </p:cNvPr>
          <p:cNvSpPr/>
          <p:nvPr/>
        </p:nvSpPr>
        <p:spPr>
          <a:xfrm>
            <a:off x="4326446" y="5512179"/>
            <a:ext cx="686588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Caterers</a:t>
            </a:r>
          </a:p>
        </p:txBody>
      </p:sp>
      <p:pic>
        <p:nvPicPr>
          <p:cNvPr id="46" name="Picture 45" descr="A close up of a logo&#10;&#10;Description generated with high confidence">
            <a:extLst>
              <a:ext uri="{FF2B5EF4-FFF2-40B4-BE49-F238E27FC236}">
                <a16:creationId xmlns:a16="http://schemas.microsoft.com/office/drawing/2014/main" id="{FC3FF631-B669-457A-8192-650206D311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40" y="5536117"/>
            <a:ext cx="287182" cy="288000"/>
          </a:xfrm>
          <a:prstGeom prst="rect">
            <a:avLst/>
          </a:prstGeom>
        </p:spPr>
      </p:pic>
      <p:sp>
        <p:nvSpPr>
          <p:cNvPr id="47" name="Rectangle 46">
            <a:hlinkClick r:id="" action="ppaction://noaction"/>
            <a:extLst>
              <a:ext uri="{FF2B5EF4-FFF2-40B4-BE49-F238E27FC236}">
                <a16:creationId xmlns:a16="http://schemas.microsoft.com/office/drawing/2014/main" id="{68B39DDD-C60D-4FA4-89BC-5DA944B90993}"/>
              </a:ext>
            </a:extLst>
          </p:cNvPr>
          <p:cNvSpPr/>
          <p:nvPr/>
        </p:nvSpPr>
        <p:spPr>
          <a:xfrm>
            <a:off x="2924119" y="5509159"/>
            <a:ext cx="691248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SG" sz="800" dirty="0"/>
            </a:br>
            <a:endParaRPr lang="en-SG" sz="800" dirty="0"/>
          </a:p>
          <a:p>
            <a:r>
              <a:rPr lang="en-SG" sz="600" dirty="0"/>
              <a:t>   </a:t>
            </a:r>
            <a:r>
              <a:rPr lang="en-SG" sz="800" dirty="0"/>
              <a:t>Favourite</a:t>
            </a:r>
            <a:endParaRPr lang="en-SG" sz="600" dirty="0"/>
          </a:p>
        </p:txBody>
      </p:sp>
      <p:sp>
        <p:nvSpPr>
          <p:cNvPr id="48" name="Star: 5 Points 47">
            <a:hlinkClick r:id="" action="ppaction://noaction"/>
            <a:extLst>
              <a:ext uri="{FF2B5EF4-FFF2-40B4-BE49-F238E27FC236}">
                <a16:creationId xmlns:a16="http://schemas.microsoft.com/office/drawing/2014/main" id="{497565D0-F6E9-4256-B05A-E6C59C6D8C84}"/>
              </a:ext>
            </a:extLst>
          </p:cNvPr>
          <p:cNvSpPr/>
          <p:nvPr/>
        </p:nvSpPr>
        <p:spPr>
          <a:xfrm>
            <a:off x="3193179" y="5639038"/>
            <a:ext cx="115093" cy="115200"/>
          </a:xfrm>
          <a:prstGeom prst="star5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2036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martphone, Icon, Modern, Symbol, Black, Communication">
            <a:extLst>
              <a:ext uri="{FF2B5EF4-FFF2-40B4-BE49-F238E27FC236}">
                <a16:creationId xmlns:a16="http://schemas.microsoft.com/office/drawing/2014/main" id="{8AA14798-D922-4B18-B4B3-92035B2E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72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E07A7-DDE6-4B7F-BE30-BB4141C80D69}"/>
              </a:ext>
            </a:extLst>
          </p:cNvPr>
          <p:cNvSpPr/>
          <p:nvPr/>
        </p:nvSpPr>
        <p:spPr>
          <a:xfrm>
            <a:off x="2924118" y="1145099"/>
            <a:ext cx="2828430" cy="3691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Healthy Eateries</a:t>
            </a:r>
            <a:endParaRPr lang="en-SG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83E7C-6BBC-4B52-A6AC-C49A1FC0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99" y="-1571515"/>
            <a:ext cx="45719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71B02-9579-441A-8E94-1CED237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99" y="-1421515"/>
            <a:ext cx="45719" cy="457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28486A-5089-4B06-8EAA-1131CE046EC6}"/>
              </a:ext>
            </a:extLst>
          </p:cNvPr>
          <p:cNvSpPr/>
          <p:nvPr/>
        </p:nvSpPr>
        <p:spPr>
          <a:xfrm>
            <a:off x="2924119" y="990016"/>
            <a:ext cx="2818701" cy="154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2C31D1-1A6E-4694-BD65-3258E2DF3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20" y="1007663"/>
            <a:ext cx="2854800" cy="108607"/>
          </a:xfrm>
          <a:prstGeom prst="rect">
            <a:avLst/>
          </a:prstGeom>
        </p:spPr>
      </p:pic>
      <p:sp>
        <p:nvSpPr>
          <p:cNvPr id="3" name="Rectangle: Rounded Corners 2">
            <a:hlinkClick r:id="rId5" action="ppaction://hlinksldjump"/>
            <a:extLst>
              <a:ext uri="{FF2B5EF4-FFF2-40B4-BE49-F238E27FC236}">
                <a16:creationId xmlns:a16="http://schemas.microsoft.com/office/drawing/2014/main" id="{F9213A8E-8952-498C-880C-98A325EB4486}"/>
              </a:ext>
            </a:extLst>
          </p:cNvPr>
          <p:cNvSpPr/>
          <p:nvPr/>
        </p:nvSpPr>
        <p:spPr>
          <a:xfrm>
            <a:off x="3011002" y="1585511"/>
            <a:ext cx="2660400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Tap here to search for a eatery 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89B40E-F367-46F5-A985-FCE30E92F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33036" y="1585512"/>
            <a:ext cx="209870" cy="209870"/>
          </a:xfrm>
          <a:prstGeom prst="rect">
            <a:avLst/>
          </a:prstGeom>
        </p:spPr>
      </p:pic>
      <p:sp>
        <p:nvSpPr>
          <p:cNvPr id="29" name="Rectangle: Rounded Corners 28">
            <a:hlinkClick r:id="rId5" action="ppaction://hlinksldjump"/>
            <a:extLst>
              <a:ext uri="{FF2B5EF4-FFF2-40B4-BE49-F238E27FC236}">
                <a16:creationId xmlns:a16="http://schemas.microsoft.com/office/drawing/2014/main" id="{50AB1EEE-0585-478D-B8E1-3B27FD2EA0AF}"/>
              </a:ext>
            </a:extLst>
          </p:cNvPr>
          <p:cNvSpPr/>
          <p:nvPr/>
        </p:nvSpPr>
        <p:spPr>
          <a:xfrm>
            <a:off x="3514375" y="1841531"/>
            <a:ext cx="2157027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Map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89A79-400A-4179-BF1D-B0AB3CF83E26}"/>
              </a:ext>
            </a:extLst>
          </p:cNvPr>
          <p:cNvSpPr txBox="1"/>
          <p:nvPr/>
        </p:nvSpPr>
        <p:spPr>
          <a:xfrm>
            <a:off x="2957702" y="1829227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Sort by: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6444F-2FF1-4D1D-AE5C-04F8C2AF8504}"/>
              </a:ext>
            </a:extLst>
          </p:cNvPr>
          <p:cNvSpPr txBox="1"/>
          <p:nvPr/>
        </p:nvSpPr>
        <p:spPr>
          <a:xfrm>
            <a:off x="2941988" y="2050331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Distance: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B32332-8CF0-4855-9428-1D9E68C01627}"/>
              </a:ext>
            </a:extLst>
          </p:cNvPr>
          <p:cNvCxnSpPr>
            <a:cxnSpLocks/>
          </p:cNvCxnSpPr>
          <p:nvPr/>
        </p:nvCxnSpPr>
        <p:spPr>
          <a:xfrm>
            <a:off x="3535762" y="2180368"/>
            <a:ext cx="20870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38B412-4A84-423D-8400-6F65DB737238}"/>
              </a:ext>
            </a:extLst>
          </p:cNvPr>
          <p:cNvCxnSpPr>
            <a:cxnSpLocks/>
          </p:cNvCxnSpPr>
          <p:nvPr/>
        </p:nvCxnSpPr>
        <p:spPr>
          <a:xfrm>
            <a:off x="3535762" y="2180368"/>
            <a:ext cx="480029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01D87AF-3471-4240-B2E1-962CC6C9FBBC}"/>
              </a:ext>
            </a:extLst>
          </p:cNvPr>
          <p:cNvSpPr/>
          <p:nvPr/>
        </p:nvSpPr>
        <p:spPr>
          <a:xfrm>
            <a:off x="3907100" y="2123933"/>
            <a:ext cx="155642" cy="13642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glow rad="101600">
              <a:srgbClr val="49BFAB">
                <a:alpha val="4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EA925E-B8E8-4881-8D8E-7A6E4AD02645}"/>
              </a:ext>
            </a:extLst>
          </p:cNvPr>
          <p:cNvSpPr txBox="1"/>
          <p:nvPr/>
        </p:nvSpPr>
        <p:spPr>
          <a:xfrm>
            <a:off x="3777973" y="2246875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2 km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90FFF87E-F745-4EA9-A523-B80DB9AFA8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0863" y="1193011"/>
            <a:ext cx="283828" cy="2838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6DF952-9281-493F-BA50-E24EA5C52D8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8274"/>
          <a:stretch/>
        </p:blipFill>
        <p:spPr>
          <a:xfrm>
            <a:off x="2928778" y="2477707"/>
            <a:ext cx="2818701" cy="3059297"/>
          </a:xfrm>
          <a:prstGeom prst="rect">
            <a:avLst/>
          </a:prstGeom>
        </p:spPr>
      </p:pic>
      <p:sp>
        <p:nvSpPr>
          <p:cNvPr id="30" name="Rectangle 29">
            <a:hlinkClick r:id="" action="ppaction://noaction"/>
            <a:extLst>
              <a:ext uri="{FF2B5EF4-FFF2-40B4-BE49-F238E27FC236}">
                <a16:creationId xmlns:a16="http://schemas.microsoft.com/office/drawing/2014/main" id="{7EB613F8-0DA3-4411-AB07-3933734E14F3}"/>
              </a:ext>
            </a:extLst>
          </p:cNvPr>
          <p:cNvSpPr/>
          <p:nvPr/>
        </p:nvSpPr>
        <p:spPr>
          <a:xfrm>
            <a:off x="5009304" y="5509183"/>
            <a:ext cx="742834" cy="455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r>
              <a:rPr lang="en-SG" sz="800" dirty="0"/>
              <a:t>HCS Products</a:t>
            </a:r>
          </a:p>
        </p:txBody>
      </p:sp>
      <p:pic>
        <p:nvPicPr>
          <p:cNvPr id="31" name="Graphic 30" descr="Shopping cart">
            <a:extLst>
              <a:ext uri="{FF2B5EF4-FFF2-40B4-BE49-F238E27FC236}">
                <a16:creationId xmlns:a16="http://schemas.microsoft.com/office/drawing/2014/main" id="{872DEE72-E63D-41E3-86A9-D719C0983E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41268" y="5571166"/>
            <a:ext cx="217757" cy="234000"/>
          </a:xfrm>
          <a:prstGeom prst="rect">
            <a:avLst/>
          </a:prstGeom>
        </p:spPr>
      </p:pic>
      <p:sp>
        <p:nvSpPr>
          <p:cNvPr id="48" name="Rectangle 47">
            <a:hlinkClick r:id="" action="ppaction://noaction"/>
            <a:extLst>
              <a:ext uri="{FF2B5EF4-FFF2-40B4-BE49-F238E27FC236}">
                <a16:creationId xmlns:a16="http://schemas.microsoft.com/office/drawing/2014/main" id="{27DF1183-5262-448B-9BCC-96E795A8D50B}"/>
              </a:ext>
            </a:extLst>
          </p:cNvPr>
          <p:cNvSpPr/>
          <p:nvPr/>
        </p:nvSpPr>
        <p:spPr>
          <a:xfrm>
            <a:off x="3611636" y="5509159"/>
            <a:ext cx="714810" cy="4551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Eateries</a:t>
            </a:r>
          </a:p>
        </p:txBody>
      </p:sp>
      <p:pic>
        <p:nvPicPr>
          <p:cNvPr id="49" name="Graphic 48" descr="Fork and knife">
            <a:extLst>
              <a:ext uri="{FF2B5EF4-FFF2-40B4-BE49-F238E27FC236}">
                <a16:creationId xmlns:a16="http://schemas.microsoft.com/office/drawing/2014/main" id="{761F2EFA-43EF-4487-BADD-BBC3A93B9F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70524" y="5593067"/>
            <a:ext cx="190878" cy="190878"/>
          </a:xfrm>
          <a:prstGeom prst="rect">
            <a:avLst/>
          </a:prstGeom>
        </p:spPr>
      </p:pic>
      <p:sp>
        <p:nvSpPr>
          <p:cNvPr id="50" name="Rectangle 49">
            <a:hlinkClick r:id="" action="ppaction://noaction"/>
            <a:extLst>
              <a:ext uri="{FF2B5EF4-FFF2-40B4-BE49-F238E27FC236}">
                <a16:creationId xmlns:a16="http://schemas.microsoft.com/office/drawing/2014/main" id="{DBE3BA67-5FEA-46CE-B71C-CE5EA5E93FFB}"/>
              </a:ext>
            </a:extLst>
          </p:cNvPr>
          <p:cNvSpPr/>
          <p:nvPr/>
        </p:nvSpPr>
        <p:spPr>
          <a:xfrm>
            <a:off x="4326446" y="5512179"/>
            <a:ext cx="686588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Caterers</a:t>
            </a:r>
          </a:p>
        </p:txBody>
      </p:sp>
      <p:pic>
        <p:nvPicPr>
          <p:cNvPr id="51" name="Picture 50" descr="A close up of a logo&#10;&#10;Description generated with high confidence">
            <a:extLst>
              <a:ext uri="{FF2B5EF4-FFF2-40B4-BE49-F238E27FC236}">
                <a16:creationId xmlns:a16="http://schemas.microsoft.com/office/drawing/2014/main" id="{3C22F7AD-88FF-441C-A5EE-4A1E34E791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40" y="5536117"/>
            <a:ext cx="287182" cy="288000"/>
          </a:xfrm>
          <a:prstGeom prst="rect">
            <a:avLst/>
          </a:prstGeom>
        </p:spPr>
      </p:pic>
      <p:sp>
        <p:nvSpPr>
          <p:cNvPr id="52" name="Rectangle 51">
            <a:hlinkClick r:id="" action="ppaction://noaction"/>
            <a:extLst>
              <a:ext uri="{FF2B5EF4-FFF2-40B4-BE49-F238E27FC236}">
                <a16:creationId xmlns:a16="http://schemas.microsoft.com/office/drawing/2014/main" id="{6273D425-C6BB-498A-AE0E-89C2F3D5B487}"/>
              </a:ext>
            </a:extLst>
          </p:cNvPr>
          <p:cNvSpPr/>
          <p:nvPr/>
        </p:nvSpPr>
        <p:spPr>
          <a:xfrm>
            <a:off x="2924119" y="5509159"/>
            <a:ext cx="691248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SG" sz="800" dirty="0"/>
            </a:br>
            <a:endParaRPr lang="en-SG" sz="800" dirty="0"/>
          </a:p>
          <a:p>
            <a:r>
              <a:rPr lang="en-SG" sz="600" dirty="0"/>
              <a:t>   </a:t>
            </a:r>
            <a:r>
              <a:rPr lang="en-SG" sz="800" dirty="0"/>
              <a:t>Favourite</a:t>
            </a:r>
            <a:endParaRPr lang="en-SG" sz="600" dirty="0"/>
          </a:p>
        </p:txBody>
      </p:sp>
      <p:sp>
        <p:nvSpPr>
          <p:cNvPr id="53" name="Star: 5 Points 52">
            <a:hlinkClick r:id="" action="ppaction://noaction"/>
            <a:extLst>
              <a:ext uri="{FF2B5EF4-FFF2-40B4-BE49-F238E27FC236}">
                <a16:creationId xmlns:a16="http://schemas.microsoft.com/office/drawing/2014/main" id="{328E985F-7E11-4508-81BB-991E2C1B7926}"/>
              </a:ext>
            </a:extLst>
          </p:cNvPr>
          <p:cNvSpPr/>
          <p:nvPr/>
        </p:nvSpPr>
        <p:spPr>
          <a:xfrm>
            <a:off x="3193179" y="5639038"/>
            <a:ext cx="115093" cy="115200"/>
          </a:xfrm>
          <a:prstGeom prst="star5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20F30-D207-4D59-89D8-BA2A8CE24B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39" b="89759" l="9964" r="90391">
                        <a14:foregroundMark x1="42340" y1="67470" x2="42705" y2="68072"/>
                        <a14:foregroundMark x1="41975" y1="66867" x2="42340" y2="67470"/>
                        <a14:foregroundMark x1="13879" y1="20482" x2="41975" y2="66867"/>
                        <a14:foregroundMark x1="57943" y1="72200" x2="60498" y2="72892"/>
                        <a14:foregroundMark x1="44931" y1="68675" x2="45709" y2="68886"/>
                        <a14:foregroundMark x1="42705" y1="68072" x2="44931" y2="68675"/>
                        <a14:foregroundMark x1="60498" y1="72892" x2="90391" y2="21687"/>
                        <a14:backgroundMark x1="51957" y1="74096" x2="51957" y2="74096"/>
                        <a14:backgroundMark x1="50178" y1="69277" x2="57295" y2="72289"/>
                        <a14:backgroundMark x1="47331" y1="68675" x2="47331" y2="68675"/>
                        <a14:backgroundMark x1="47687" y1="70482" x2="48399" y2="71687"/>
                        <a14:backgroundMark x1="46975" y1="68072" x2="45552" y2="66867"/>
                        <a14:backgroundMark x1="46263" y1="67470" x2="46263" y2="67470"/>
                        <a14:backgroundMark x1="46975" y1="68072" x2="46975" y2="68072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6975" y2="69880"/>
                        <a14:backgroundMark x1="49466" y1="71687" x2="49466" y2="71687"/>
                        <a14:backgroundMark x1="49110" y1="71084" x2="49110" y2="68675"/>
                        <a14:backgroundMark x1="49110" y1="67470" x2="49110" y2="67470"/>
                        <a14:backgroundMark x1="49110" y1="67470" x2="49110" y2="67470"/>
                        <a14:backgroundMark x1="49110" y1="68072" x2="50890" y2="70482"/>
                        <a14:backgroundMark x1="49822" y1="68072" x2="44840" y2="66265"/>
                        <a14:backgroundMark x1="44840" y1="66867" x2="44840" y2="66867"/>
                        <a14:backgroundMark x1="44840" y1="66867" x2="44840" y2="66867"/>
                        <a14:backgroundMark x1="46263" y1="68675" x2="46263" y2="68675"/>
                        <a14:backgroundMark x1="46263" y1="68675" x2="46263" y2="68675"/>
                        <a14:backgroundMark x1="45552" y1="66867" x2="45552" y2="66867"/>
                        <a14:backgroundMark x1="45196" y1="67470" x2="45196" y2="67470"/>
                        <a14:backgroundMark x1="45196" y1="68072" x2="45196" y2="68072"/>
                        <a14:backgroundMark x1="57295" y1="71084" x2="58363" y2="71084"/>
                        <a14:backgroundMark x1="45196" y1="69880" x2="45196" y2="69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2894" y="1886645"/>
            <a:ext cx="209871" cy="12398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C14B89B-D4D0-4D99-9DC4-743C4867DA4F}"/>
              </a:ext>
            </a:extLst>
          </p:cNvPr>
          <p:cNvSpPr/>
          <p:nvPr/>
        </p:nvSpPr>
        <p:spPr>
          <a:xfrm>
            <a:off x="5402771" y="515211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F3838BC-F6C8-4C60-9482-A8F25C7660A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9451" y="5211908"/>
            <a:ext cx="162000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martphone, Icon, Modern, Symbol, Black, Communication">
            <a:extLst>
              <a:ext uri="{FF2B5EF4-FFF2-40B4-BE49-F238E27FC236}">
                <a16:creationId xmlns:a16="http://schemas.microsoft.com/office/drawing/2014/main" id="{8AA14798-D922-4B18-B4B3-92035B2E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72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E07A7-DDE6-4B7F-BE30-BB4141C80D69}"/>
              </a:ext>
            </a:extLst>
          </p:cNvPr>
          <p:cNvSpPr/>
          <p:nvPr/>
        </p:nvSpPr>
        <p:spPr>
          <a:xfrm>
            <a:off x="2924118" y="1145099"/>
            <a:ext cx="2828430" cy="3691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Healthy Eateries</a:t>
            </a:r>
            <a:endParaRPr lang="en-SG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83E7C-6BBC-4B52-A6AC-C49A1FC0D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99" y="-1571515"/>
            <a:ext cx="45719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71B02-9579-441A-8E94-1CED237A2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99" y="-1421515"/>
            <a:ext cx="45719" cy="457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28486A-5089-4B06-8EAA-1131CE046EC6}"/>
              </a:ext>
            </a:extLst>
          </p:cNvPr>
          <p:cNvSpPr/>
          <p:nvPr/>
        </p:nvSpPr>
        <p:spPr>
          <a:xfrm>
            <a:off x="2924119" y="990016"/>
            <a:ext cx="2818701" cy="154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2C31D1-1A6E-4694-BD65-3258E2DF3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120" y="1007663"/>
            <a:ext cx="2854800" cy="108607"/>
          </a:xfrm>
          <a:prstGeom prst="rect">
            <a:avLst/>
          </a:prstGeom>
        </p:spPr>
      </p:pic>
      <p:sp>
        <p:nvSpPr>
          <p:cNvPr id="3" name="Rectangle: Rounded Corners 2">
            <a:hlinkClick r:id="rId6" action="ppaction://hlinksldjump"/>
            <a:extLst>
              <a:ext uri="{FF2B5EF4-FFF2-40B4-BE49-F238E27FC236}">
                <a16:creationId xmlns:a16="http://schemas.microsoft.com/office/drawing/2014/main" id="{F9213A8E-8952-498C-880C-98A325EB4486}"/>
              </a:ext>
            </a:extLst>
          </p:cNvPr>
          <p:cNvSpPr/>
          <p:nvPr/>
        </p:nvSpPr>
        <p:spPr>
          <a:xfrm>
            <a:off x="3011002" y="1585511"/>
            <a:ext cx="2660400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Tap here to search for a eatery 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89B40E-F367-46F5-A985-FCE30E92F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033036" y="1585512"/>
            <a:ext cx="209870" cy="209870"/>
          </a:xfrm>
          <a:prstGeom prst="rect">
            <a:avLst/>
          </a:prstGeom>
        </p:spPr>
      </p:pic>
      <p:sp>
        <p:nvSpPr>
          <p:cNvPr id="29" name="Rectangle: Rounded Corners 28">
            <a:hlinkClick r:id="rId6" action="ppaction://hlinksldjump"/>
            <a:extLst>
              <a:ext uri="{FF2B5EF4-FFF2-40B4-BE49-F238E27FC236}">
                <a16:creationId xmlns:a16="http://schemas.microsoft.com/office/drawing/2014/main" id="{50AB1EEE-0585-478D-B8E1-3B27FD2EA0AF}"/>
              </a:ext>
            </a:extLst>
          </p:cNvPr>
          <p:cNvSpPr/>
          <p:nvPr/>
        </p:nvSpPr>
        <p:spPr>
          <a:xfrm>
            <a:off x="3514375" y="1841531"/>
            <a:ext cx="2157027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Map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89A79-400A-4179-BF1D-B0AB3CF83E26}"/>
              </a:ext>
            </a:extLst>
          </p:cNvPr>
          <p:cNvSpPr txBox="1"/>
          <p:nvPr/>
        </p:nvSpPr>
        <p:spPr>
          <a:xfrm>
            <a:off x="2957702" y="1829227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Sort by: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6444F-2FF1-4D1D-AE5C-04F8C2AF8504}"/>
              </a:ext>
            </a:extLst>
          </p:cNvPr>
          <p:cNvSpPr txBox="1"/>
          <p:nvPr/>
        </p:nvSpPr>
        <p:spPr>
          <a:xfrm>
            <a:off x="2941988" y="2050331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Distance: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B32332-8CF0-4855-9428-1D9E68C01627}"/>
              </a:ext>
            </a:extLst>
          </p:cNvPr>
          <p:cNvCxnSpPr>
            <a:cxnSpLocks/>
          </p:cNvCxnSpPr>
          <p:nvPr/>
        </p:nvCxnSpPr>
        <p:spPr>
          <a:xfrm>
            <a:off x="3535762" y="2180368"/>
            <a:ext cx="20870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38B412-4A84-423D-8400-6F65DB737238}"/>
              </a:ext>
            </a:extLst>
          </p:cNvPr>
          <p:cNvCxnSpPr>
            <a:cxnSpLocks/>
          </p:cNvCxnSpPr>
          <p:nvPr/>
        </p:nvCxnSpPr>
        <p:spPr>
          <a:xfrm>
            <a:off x="3535762" y="2180368"/>
            <a:ext cx="480029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01D87AF-3471-4240-B2E1-962CC6C9FBBC}"/>
              </a:ext>
            </a:extLst>
          </p:cNvPr>
          <p:cNvSpPr/>
          <p:nvPr/>
        </p:nvSpPr>
        <p:spPr>
          <a:xfrm>
            <a:off x="3907100" y="2123933"/>
            <a:ext cx="155642" cy="13642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glow rad="101600">
              <a:srgbClr val="49BFAB">
                <a:alpha val="4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EA925E-B8E8-4881-8D8E-7A6E4AD02645}"/>
              </a:ext>
            </a:extLst>
          </p:cNvPr>
          <p:cNvSpPr txBox="1"/>
          <p:nvPr/>
        </p:nvSpPr>
        <p:spPr>
          <a:xfrm>
            <a:off x="3777973" y="2246875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2 km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36DF952-9281-493F-BA50-E24EA5C52D8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8274"/>
          <a:stretch/>
        </p:blipFill>
        <p:spPr>
          <a:xfrm>
            <a:off x="2928778" y="2477707"/>
            <a:ext cx="2818701" cy="3059297"/>
          </a:xfrm>
          <a:prstGeom prst="rect">
            <a:avLst/>
          </a:prstGeom>
        </p:spPr>
      </p:pic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90FFF87E-F745-4EA9-A523-B80DB9AFA8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0863" y="1193011"/>
            <a:ext cx="283828" cy="2838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B523A12-8532-4DD8-9A57-EAC512D06C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20947" y="2477708"/>
            <a:ext cx="2818700" cy="3057093"/>
          </a:xfrm>
          <a:prstGeom prst="rect">
            <a:avLst/>
          </a:prstGeom>
        </p:spPr>
      </p:pic>
      <p:pic>
        <p:nvPicPr>
          <p:cNvPr id="36" name="Graphic 35" descr="Marker">
            <a:extLst>
              <a:ext uri="{FF2B5EF4-FFF2-40B4-BE49-F238E27FC236}">
                <a16:creationId xmlns:a16="http://schemas.microsoft.com/office/drawing/2014/main" id="{79533F09-5AD4-4000-A895-D040EEF5E1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90996" y="3044305"/>
            <a:ext cx="306537" cy="30653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8258F8F-042B-4257-A3EC-FBFF82633201}"/>
              </a:ext>
            </a:extLst>
          </p:cNvPr>
          <p:cNvSpPr/>
          <p:nvPr/>
        </p:nvSpPr>
        <p:spPr>
          <a:xfrm>
            <a:off x="2920948" y="4175149"/>
            <a:ext cx="2823188" cy="13612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r>
              <a:rPr lang="en-SG" sz="1000" b="1" dirty="0">
                <a:solidFill>
                  <a:schemeClr val="tx1"/>
                </a:solidFill>
              </a:rPr>
              <a:t>Name: </a:t>
            </a:r>
            <a:r>
              <a:rPr lang="en-SG" sz="1000" dirty="0">
                <a:solidFill>
                  <a:schemeClr val="tx1"/>
                </a:solidFill>
              </a:rPr>
              <a:t>	</a:t>
            </a:r>
            <a:r>
              <a:rPr lang="en-SG" sz="1000" dirty="0" err="1">
                <a:solidFill>
                  <a:schemeClr val="tx1"/>
                </a:solidFill>
              </a:rPr>
              <a:t>Kopitiam</a:t>
            </a:r>
            <a:r>
              <a:rPr lang="en-SG" sz="1000" dirty="0">
                <a:solidFill>
                  <a:schemeClr val="tx1"/>
                </a:solidFill>
              </a:rPr>
              <a:t> – TTSH</a:t>
            </a:r>
            <a:br>
              <a:rPr lang="en-SG" sz="1000" dirty="0">
                <a:solidFill>
                  <a:schemeClr val="tx1"/>
                </a:solidFill>
              </a:rPr>
            </a:br>
            <a:r>
              <a:rPr lang="en-SG" sz="1000" b="1" dirty="0">
                <a:solidFill>
                  <a:schemeClr val="tx1"/>
                </a:solidFill>
              </a:rPr>
              <a:t>Building Name:</a:t>
            </a:r>
            <a:r>
              <a:rPr lang="en-SG" sz="1000" dirty="0">
                <a:solidFill>
                  <a:schemeClr val="tx1"/>
                </a:solidFill>
              </a:rPr>
              <a:t>	Tan Tock Seng Hospital (TTSH)</a:t>
            </a:r>
          </a:p>
          <a:p>
            <a:r>
              <a:rPr lang="en-SG" sz="1000" b="1" dirty="0">
                <a:solidFill>
                  <a:schemeClr val="tx1"/>
                </a:solidFill>
              </a:rPr>
              <a:t>Street Name: </a:t>
            </a:r>
            <a:r>
              <a:rPr lang="en-SG" sz="1000" dirty="0">
                <a:solidFill>
                  <a:schemeClr val="tx1"/>
                </a:solidFill>
              </a:rPr>
              <a:t>	Jalan Tan Tock Seng</a:t>
            </a:r>
          </a:p>
          <a:p>
            <a:r>
              <a:rPr lang="en-SG" sz="1000" b="1" dirty="0">
                <a:solidFill>
                  <a:schemeClr val="tx1"/>
                </a:solidFill>
              </a:rPr>
              <a:t>Postal Code: </a:t>
            </a:r>
            <a:r>
              <a:rPr lang="en-SG" sz="1000" dirty="0">
                <a:solidFill>
                  <a:schemeClr val="tx1"/>
                </a:solidFill>
              </a:rPr>
              <a:t>	308433</a:t>
            </a:r>
          </a:p>
          <a:p>
            <a:r>
              <a:rPr lang="en-SG" sz="1000" b="1" dirty="0">
                <a:solidFill>
                  <a:schemeClr val="tx1"/>
                </a:solidFill>
              </a:rPr>
              <a:t>Floor Number: </a:t>
            </a:r>
            <a:r>
              <a:rPr lang="en-SG" sz="1000" dirty="0">
                <a:solidFill>
                  <a:schemeClr val="tx1"/>
                </a:solidFill>
              </a:rPr>
              <a:t>	1</a:t>
            </a:r>
          </a:p>
          <a:p>
            <a:r>
              <a:rPr lang="en-SG" sz="1000" b="1" dirty="0">
                <a:solidFill>
                  <a:schemeClr val="tx1"/>
                </a:solidFill>
              </a:rPr>
              <a:t>Unit Number: </a:t>
            </a:r>
            <a:r>
              <a:rPr lang="en-SG" sz="1000" dirty="0">
                <a:solidFill>
                  <a:schemeClr val="tx1"/>
                </a:solidFill>
              </a:rPr>
              <a:t>	13/14/15</a:t>
            </a:r>
          </a:p>
          <a:p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1542712-0ADE-41F0-A79D-BCA37570E35B}"/>
              </a:ext>
            </a:extLst>
          </p:cNvPr>
          <p:cNvSpPr/>
          <p:nvPr/>
        </p:nvSpPr>
        <p:spPr>
          <a:xfrm>
            <a:off x="4878223" y="5202695"/>
            <a:ext cx="793179" cy="25503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b="1" dirty="0"/>
              <a:t>Feedback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CEDE763-D48A-4F5B-A9D5-165EC109E0C5}"/>
              </a:ext>
            </a:extLst>
          </p:cNvPr>
          <p:cNvSpPr/>
          <p:nvPr/>
        </p:nvSpPr>
        <p:spPr>
          <a:xfrm>
            <a:off x="3039019" y="5221132"/>
            <a:ext cx="793179" cy="25503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b="1" dirty="0"/>
              <a:t>Save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2F65BF-01F9-4913-9DFF-2CCBF0607C4E}"/>
              </a:ext>
            </a:extLst>
          </p:cNvPr>
          <p:cNvSpPr/>
          <p:nvPr/>
        </p:nvSpPr>
        <p:spPr>
          <a:xfrm>
            <a:off x="6668614" y="1209443"/>
            <a:ext cx="440482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select the pin drop that turned red. Information of the location will be shown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button is for adding to “Saved” list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 is for user to comment (e.g. if eatery is closed).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A20DAD0-F187-4737-BDE7-703D71A90F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639" b="89759" l="9964" r="90391">
                        <a14:foregroundMark x1="42340" y1="67470" x2="42705" y2="68072"/>
                        <a14:foregroundMark x1="41975" y1="66867" x2="42340" y2="67470"/>
                        <a14:foregroundMark x1="13879" y1="20482" x2="41975" y2="66867"/>
                        <a14:foregroundMark x1="57943" y1="72200" x2="60498" y2="72892"/>
                        <a14:foregroundMark x1="44931" y1="68675" x2="45709" y2="68886"/>
                        <a14:foregroundMark x1="42705" y1="68072" x2="44931" y2="68675"/>
                        <a14:foregroundMark x1="60498" y1="72892" x2="90391" y2="21687"/>
                        <a14:backgroundMark x1="51957" y1="74096" x2="51957" y2="74096"/>
                        <a14:backgroundMark x1="50178" y1="69277" x2="57295" y2="72289"/>
                        <a14:backgroundMark x1="47331" y1="68675" x2="47331" y2="68675"/>
                        <a14:backgroundMark x1="47687" y1="70482" x2="48399" y2="71687"/>
                        <a14:backgroundMark x1="46975" y1="68072" x2="45552" y2="66867"/>
                        <a14:backgroundMark x1="46263" y1="67470" x2="46263" y2="67470"/>
                        <a14:backgroundMark x1="46975" y1="68072" x2="46975" y2="68072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6975" y2="69880"/>
                        <a14:backgroundMark x1="49466" y1="71687" x2="49466" y2="71687"/>
                        <a14:backgroundMark x1="49110" y1="71084" x2="49110" y2="68675"/>
                        <a14:backgroundMark x1="49110" y1="67470" x2="49110" y2="67470"/>
                        <a14:backgroundMark x1="49110" y1="67470" x2="49110" y2="67470"/>
                        <a14:backgroundMark x1="49110" y1="68072" x2="50890" y2="70482"/>
                        <a14:backgroundMark x1="49822" y1="68072" x2="44840" y2="66265"/>
                        <a14:backgroundMark x1="44840" y1="66867" x2="44840" y2="66867"/>
                        <a14:backgroundMark x1="44840" y1="66867" x2="44840" y2="66867"/>
                        <a14:backgroundMark x1="46263" y1="68675" x2="46263" y2="68675"/>
                        <a14:backgroundMark x1="46263" y1="68675" x2="46263" y2="68675"/>
                        <a14:backgroundMark x1="45552" y1="66867" x2="45552" y2="66867"/>
                        <a14:backgroundMark x1="45196" y1="67470" x2="45196" y2="67470"/>
                        <a14:backgroundMark x1="45196" y1="68072" x2="45196" y2="68072"/>
                        <a14:backgroundMark x1="57295" y1="71084" x2="58363" y2="71084"/>
                        <a14:backgroundMark x1="45196" y1="69880" x2="45196" y2="69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2894" y="1886645"/>
            <a:ext cx="209871" cy="123981"/>
          </a:xfrm>
          <a:prstGeom prst="rect">
            <a:avLst/>
          </a:prstGeom>
        </p:spPr>
      </p:pic>
      <p:sp>
        <p:nvSpPr>
          <p:cNvPr id="51" name="Rectangle 50">
            <a:hlinkClick r:id="" action="ppaction://noaction"/>
            <a:extLst>
              <a:ext uri="{FF2B5EF4-FFF2-40B4-BE49-F238E27FC236}">
                <a16:creationId xmlns:a16="http://schemas.microsoft.com/office/drawing/2014/main" id="{E6F5B636-D2FD-4A62-B403-E88ADAE4EF0D}"/>
              </a:ext>
            </a:extLst>
          </p:cNvPr>
          <p:cNvSpPr/>
          <p:nvPr/>
        </p:nvSpPr>
        <p:spPr>
          <a:xfrm>
            <a:off x="5009304" y="5509183"/>
            <a:ext cx="742834" cy="455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r>
              <a:rPr lang="en-SG" sz="800" dirty="0"/>
              <a:t>HCS Products</a:t>
            </a:r>
          </a:p>
        </p:txBody>
      </p:sp>
      <p:pic>
        <p:nvPicPr>
          <p:cNvPr id="52" name="Graphic 51" descr="Shopping cart">
            <a:extLst>
              <a:ext uri="{FF2B5EF4-FFF2-40B4-BE49-F238E27FC236}">
                <a16:creationId xmlns:a16="http://schemas.microsoft.com/office/drawing/2014/main" id="{243ED811-F308-4F7B-ACDD-E071D92FFC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41268" y="5571166"/>
            <a:ext cx="217757" cy="234000"/>
          </a:xfrm>
          <a:prstGeom prst="rect">
            <a:avLst/>
          </a:prstGeom>
        </p:spPr>
      </p:pic>
      <p:sp>
        <p:nvSpPr>
          <p:cNvPr id="53" name="Rectangle 52">
            <a:hlinkClick r:id="" action="ppaction://noaction"/>
            <a:extLst>
              <a:ext uri="{FF2B5EF4-FFF2-40B4-BE49-F238E27FC236}">
                <a16:creationId xmlns:a16="http://schemas.microsoft.com/office/drawing/2014/main" id="{E3718BF4-F8AD-4025-A1D7-4131204375AF}"/>
              </a:ext>
            </a:extLst>
          </p:cNvPr>
          <p:cNvSpPr/>
          <p:nvPr/>
        </p:nvSpPr>
        <p:spPr>
          <a:xfrm>
            <a:off x="3611636" y="5509159"/>
            <a:ext cx="714810" cy="4551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Eateries</a:t>
            </a:r>
          </a:p>
        </p:txBody>
      </p:sp>
      <p:pic>
        <p:nvPicPr>
          <p:cNvPr id="54" name="Graphic 53" descr="Fork and knife">
            <a:extLst>
              <a:ext uri="{FF2B5EF4-FFF2-40B4-BE49-F238E27FC236}">
                <a16:creationId xmlns:a16="http://schemas.microsoft.com/office/drawing/2014/main" id="{062F4357-822E-4A4A-AF6F-98A6745E11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70524" y="5593067"/>
            <a:ext cx="190878" cy="190878"/>
          </a:xfrm>
          <a:prstGeom prst="rect">
            <a:avLst/>
          </a:prstGeom>
        </p:spPr>
      </p:pic>
      <p:sp>
        <p:nvSpPr>
          <p:cNvPr id="55" name="Rectangle 54">
            <a:hlinkClick r:id="" action="ppaction://noaction"/>
            <a:extLst>
              <a:ext uri="{FF2B5EF4-FFF2-40B4-BE49-F238E27FC236}">
                <a16:creationId xmlns:a16="http://schemas.microsoft.com/office/drawing/2014/main" id="{A25C4EDB-F9B8-4FBC-8CAF-4E5186FE7ADB}"/>
              </a:ext>
            </a:extLst>
          </p:cNvPr>
          <p:cNvSpPr/>
          <p:nvPr/>
        </p:nvSpPr>
        <p:spPr>
          <a:xfrm>
            <a:off x="4326446" y="5512179"/>
            <a:ext cx="686588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Caterers</a:t>
            </a:r>
          </a:p>
        </p:txBody>
      </p:sp>
      <p:pic>
        <p:nvPicPr>
          <p:cNvPr id="56" name="Picture 55" descr="A close up of a logo&#10;&#10;Description generated with high confidence">
            <a:extLst>
              <a:ext uri="{FF2B5EF4-FFF2-40B4-BE49-F238E27FC236}">
                <a16:creationId xmlns:a16="http://schemas.microsoft.com/office/drawing/2014/main" id="{136DD58D-206E-4F33-9DC8-EA427FE1129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40" y="5536117"/>
            <a:ext cx="287182" cy="288000"/>
          </a:xfrm>
          <a:prstGeom prst="rect">
            <a:avLst/>
          </a:prstGeom>
        </p:spPr>
      </p:pic>
      <p:sp>
        <p:nvSpPr>
          <p:cNvPr id="57" name="Rectangle 56">
            <a:hlinkClick r:id="" action="ppaction://noaction"/>
            <a:extLst>
              <a:ext uri="{FF2B5EF4-FFF2-40B4-BE49-F238E27FC236}">
                <a16:creationId xmlns:a16="http://schemas.microsoft.com/office/drawing/2014/main" id="{EA1679B7-707E-4705-A44F-0332249F3734}"/>
              </a:ext>
            </a:extLst>
          </p:cNvPr>
          <p:cNvSpPr/>
          <p:nvPr/>
        </p:nvSpPr>
        <p:spPr>
          <a:xfrm>
            <a:off x="2924119" y="5509159"/>
            <a:ext cx="691248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SG" sz="800" dirty="0"/>
            </a:br>
            <a:endParaRPr lang="en-SG" sz="800" dirty="0"/>
          </a:p>
          <a:p>
            <a:r>
              <a:rPr lang="en-SG" sz="600" dirty="0"/>
              <a:t>   </a:t>
            </a:r>
            <a:r>
              <a:rPr lang="en-SG" sz="800" dirty="0"/>
              <a:t>Favourite</a:t>
            </a:r>
            <a:endParaRPr lang="en-SG" sz="600" dirty="0"/>
          </a:p>
        </p:txBody>
      </p:sp>
      <p:sp>
        <p:nvSpPr>
          <p:cNvPr id="58" name="Star: 5 Points 57">
            <a:hlinkClick r:id="" action="ppaction://noaction"/>
            <a:extLst>
              <a:ext uri="{FF2B5EF4-FFF2-40B4-BE49-F238E27FC236}">
                <a16:creationId xmlns:a16="http://schemas.microsoft.com/office/drawing/2014/main" id="{A7416682-301E-41A6-8045-FE5D7704B2C9}"/>
              </a:ext>
            </a:extLst>
          </p:cNvPr>
          <p:cNvSpPr/>
          <p:nvPr/>
        </p:nvSpPr>
        <p:spPr>
          <a:xfrm>
            <a:off x="3193179" y="5639038"/>
            <a:ext cx="115093" cy="115200"/>
          </a:xfrm>
          <a:prstGeom prst="star5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7688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martphone, Icon, Modern, Symbol, Black, Communication">
            <a:extLst>
              <a:ext uri="{FF2B5EF4-FFF2-40B4-BE49-F238E27FC236}">
                <a16:creationId xmlns:a16="http://schemas.microsoft.com/office/drawing/2014/main" id="{8AA14798-D922-4B18-B4B3-92035B2E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72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E07A7-DDE6-4B7F-BE30-BB4141C80D69}"/>
              </a:ext>
            </a:extLst>
          </p:cNvPr>
          <p:cNvSpPr/>
          <p:nvPr/>
        </p:nvSpPr>
        <p:spPr>
          <a:xfrm>
            <a:off x="2924118" y="1145099"/>
            <a:ext cx="2828430" cy="3691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Feedback on Eateries</a:t>
            </a:r>
            <a:endParaRPr lang="en-SG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83E7C-6BBC-4B52-A6AC-C49A1FC0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99" y="-1571515"/>
            <a:ext cx="45719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71B02-9579-441A-8E94-1CED237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99" y="-1421515"/>
            <a:ext cx="45719" cy="457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28486A-5089-4B06-8EAA-1131CE046EC6}"/>
              </a:ext>
            </a:extLst>
          </p:cNvPr>
          <p:cNvSpPr/>
          <p:nvPr/>
        </p:nvSpPr>
        <p:spPr>
          <a:xfrm>
            <a:off x="2924119" y="990016"/>
            <a:ext cx="2818701" cy="154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2C31D1-1A6E-4694-BD65-3258E2DF3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20" y="1007663"/>
            <a:ext cx="2854800" cy="1086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289A79-400A-4179-BF1D-B0AB3CF83E26}"/>
              </a:ext>
            </a:extLst>
          </p:cNvPr>
          <p:cNvSpPr txBox="1"/>
          <p:nvPr/>
        </p:nvSpPr>
        <p:spPr>
          <a:xfrm>
            <a:off x="2961385" y="1599683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6444F-2FF1-4D1D-AE5C-04F8C2AF8504}"/>
              </a:ext>
            </a:extLst>
          </p:cNvPr>
          <p:cNvSpPr txBox="1"/>
          <p:nvPr/>
        </p:nvSpPr>
        <p:spPr>
          <a:xfrm>
            <a:off x="2951628" y="213410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Contact No.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B32332-8CF0-4855-9428-1D9E68C01627}"/>
              </a:ext>
            </a:extLst>
          </p:cNvPr>
          <p:cNvCxnSpPr>
            <a:cxnSpLocks/>
          </p:cNvCxnSpPr>
          <p:nvPr/>
        </p:nvCxnSpPr>
        <p:spPr>
          <a:xfrm>
            <a:off x="3033419" y="2039698"/>
            <a:ext cx="265127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90FFF87E-F745-4EA9-A523-B80DB9AFA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0863" y="1193011"/>
            <a:ext cx="283828" cy="28382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C88854-55D2-47B8-9BA4-9713B7AD78F8}"/>
              </a:ext>
            </a:extLst>
          </p:cNvPr>
          <p:cNvCxnSpPr>
            <a:cxnSpLocks/>
          </p:cNvCxnSpPr>
          <p:nvPr/>
        </p:nvCxnSpPr>
        <p:spPr>
          <a:xfrm>
            <a:off x="3025884" y="2618074"/>
            <a:ext cx="265127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AD5DC5F-86CF-4413-A54B-B2921B09CDCF}"/>
              </a:ext>
            </a:extLst>
          </p:cNvPr>
          <p:cNvSpPr txBox="1"/>
          <p:nvPr/>
        </p:nvSpPr>
        <p:spPr>
          <a:xfrm>
            <a:off x="2959860" y="2683227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Email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3814FD-F371-4EA3-8352-F19AFF46A6E5}"/>
              </a:ext>
            </a:extLst>
          </p:cNvPr>
          <p:cNvSpPr txBox="1"/>
          <p:nvPr/>
        </p:nvSpPr>
        <p:spPr>
          <a:xfrm>
            <a:off x="2950103" y="3284764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Feedback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72E689-B549-4A40-96BF-20666BF95E50}"/>
              </a:ext>
            </a:extLst>
          </p:cNvPr>
          <p:cNvCxnSpPr>
            <a:cxnSpLocks/>
          </p:cNvCxnSpPr>
          <p:nvPr/>
        </p:nvCxnSpPr>
        <p:spPr>
          <a:xfrm>
            <a:off x="3031894" y="3190354"/>
            <a:ext cx="265127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EE8265-E4C8-4834-A758-4C2924036BF6}"/>
              </a:ext>
            </a:extLst>
          </p:cNvPr>
          <p:cNvSpPr/>
          <p:nvPr/>
        </p:nvSpPr>
        <p:spPr>
          <a:xfrm>
            <a:off x="3025884" y="3598312"/>
            <a:ext cx="2626726" cy="780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849199-B425-4FE7-BCC8-3DFDC65C027F}"/>
              </a:ext>
            </a:extLst>
          </p:cNvPr>
          <p:cNvSpPr/>
          <p:nvPr/>
        </p:nvSpPr>
        <p:spPr>
          <a:xfrm>
            <a:off x="4869431" y="5141151"/>
            <a:ext cx="793179" cy="25503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dirty="0"/>
              <a:t>Submit</a:t>
            </a:r>
          </a:p>
        </p:txBody>
      </p:sp>
      <p:sp>
        <p:nvSpPr>
          <p:cNvPr id="50" name="Arrow: Right 49">
            <a:hlinkClick r:id="rId7" action="ppaction://hlinksldjump"/>
            <a:extLst>
              <a:ext uri="{FF2B5EF4-FFF2-40B4-BE49-F238E27FC236}">
                <a16:creationId xmlns:a16="http://schemas.microsoft.com/office/drawing/2014/main" id="{812AE43E-A393-4FE3-94AF-8E6A111A9F04}"/>
              </a:ext>
            </a:extLst>
          </p:cNvPr>
          <p:cNvSpPr/>
          <p:nvPr/>
        </p:nvSpPr>
        <p:spPr>
          <a:xfrm flipH="1">
            <a:off x="3024815" y="1271386"/>
            <a:ext cx="283827" cy="126113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7EE729-4DA2-4355-986B-4E0F77D8D7B9}"/>
              </a:ext>
            </a:extLst>
          </p:cNvPr>
          <p:cNvSpPr/>
          <p:nvPr/>
        </p:nvSpPr>
        <p:spPr>
          <a:xfrm>
            <a:off x="6767396" y="1995608"/>
            <a:ext cx="2536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This is the feedback page</a:t>
            </a:r>
          </a:p>
        </p:txBody>
      </p:sp>
      <p:sp>
        <p:nvSpPr>
          <p:cNvPr id="35" name="Rectangle 34">
            <a:hlinkClick r:id="" action="ppaction://noaction"/>
            <a:extLst>
              <a:ext uri="{FF2B5EF4-FFF2-40B4-BE49-F238E27FC236}">
                <a16:creationId xmlns:a16="http://schemas.microsoft.com/office/drawing/2014/main" id="{C59BD82A-9BF6-46BB-909F-905BFC1EA30B}"/>
              </a:ext>
            </a:extLst>
          </p:cNvPr>
          <p:cNvSpPr/>
          <p:nvPr/>
        </p:nvSpPr>
        <p:spPr>
          <a:xfrm>
            <a:off x="5009304" y="5509183"/>
            <a:ext cx="742834" cy="455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r>
              <a:rPr lang="en-SG" sz="800" dirty="0"/>
              <a:t>HCS Products</a:t>
            </a:r>
          </a:p>
        </p:txBody>
      </p:sp>
      <p:pic>
        <p:nvPicPr>
          <p:cNvPr id="38" name="Graphic 37" descr="Shopping cart">
            <a:extLst>
              <a:ext uri="{FF2B5EF4-FFF2-40B4-BE49-F238E27FC236}">
                <a16:creationId xmlns:a16="http://schemas.microsoft.com/office/drawing/2014/main" id="{02F4C8E6-CD86-4D7C-A8BE-93D220EFEC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1268" y="5571166"/>
            <a:ext cx="217757" cy="234000"/>
          </a:xfrm>
          <a:prstGeom prst="rect">
            <a:avLst/>
          </a:prstGeom>
        </p:spPr>
      </p:pic>
      <p:sp>
        <p:nvSpPr>
          <p:cNvPr id="39" name="Rectangle 38">
            <a:hlinkClick r:id="" action="ppaction://noaction"/>
            <a:extLst>
              <a:ext uri="{FF2B5EF4-FFF2-40B4-BE49-F238E27FC236}">
                <a16:creationId xmlns:a16="http://schemas.microsoft.com/office/drawing/2014/main" id="{B0CF4299-8FBF-4074-9C02-5B5D0371B593}"/>
              </a:ext>
            </a:extLst>
          </p:cNvPr>
          <p:cNvSpPr/>
          <p:nvPr/>
        </p:nvSpPr>
        <p:spPr>
          <a:xfrm>
            <a:off x="3611636" y="5509159"/>
            <a:ext cx="714810" cy="4551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Eateries</a:t>
            </a:r>
          </a:p>
        </p:txBody>
      </p:sp>
      <p:pic>
        <p:nvPicPr>
          <p:cNvPr id="40" name="Graphic 39" descr="Fork and knife">
            <a:extLst>
              <a:ext uri="{FF2B5EF4-FFF2-40B4-BE49-F238E27FC236}">
                <a16:creationId xmlns:a16="http://schemas.microsoft.com/office/drawing/2014/main" id="{B4BA6B92-1EBE-4C30-93B9-7B0B62BD27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0524" y="5593067"/>
            <a:ext cx="190878" cy="190878"/>
          </a:xfrm>
          <a:prstGeom prst="rect">
            <a:avLst/>
          </a:prstGeom>
        </p:spPr>
      </p:pic>
      <p:sp>
        <p:nvSpPr>
          <p:cNvPr id="43" name="Rectangle 42">
            <a:hlinkClick r:id="" action="ppaction://noaction"/>
            <a:extLst>
              <a:ext uri="{FF2B5EF4-FFF2-40B4-BE49-F238E27FC236}">
                <a16:creationId xmlns:a16="http://schemas.microsoft.com/office/drawing/2014/main" id="{0120D800-375A-4EB0-8783-86FF43389668}"/>
              </a:ext>
            </a:extLst>
          </p:cNvPr>
          <p:cNvSpPr/>
          <p:nvPr/>
        </p:nvSpPr>
        <p:spPr>
          <a:xfrm>
            <a:off x="4326446" y="5512179"/>
            <a:ext cx="686588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Caterers</a:t>
            </a:r>
          </a:p>
        </p:txBody>
      </p:sp>
      <p:pic>
        <p:nvPicPr>
          <p:cNvPr id="44" name="Picture 43" descr="A close up of a logo&#10;&#10;Description generated with high confidence">
            <a:extLst>
              <a:ext uri="{FF2B5EF4-FFF2-40B4-BE49-F238E27FC236}">
                <a16:creationId xmlns:a16="http://schemas.microsoft.com/office/drawing/2014/main" id="{B5796842-F1FD-4991-99C1-CD32F2024F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40" y="5536117"/>
            <a:ext cx="287182" cy="288000"/>
          </a:xfrm>
          <a:prstGeom prst="rect">
            <a:avLst/>
          </a:prstGeom>
        </p:spPr>
      </p:pic>
      <p:sp>
        <p:nvSpPr>
          <p:cNvPr id="45" name="Rectangle 44">
            <a:hlinkClick r:id="" action="ppaction://noaction"/>
            <a:extLst>
              <a:ext uri="{FF2B5EF4-FFF2-40B4-BE49-F238E27FC236}">
                <a16:creationId xmlns:a16="http://schemas.microsoft.com/office/drawing/2014/main" id="{6E44CA57-F3D0-4FD5-AF1D-BAFE9B13F4EF}"/>
              </a:ext>
            </a:extLst>
          </p:cNvPr>
          <p:cNvSpPr/>
          <p:nvPr/>
        </p:nvSpPr>
        <p:spPr>
          <a:xfrm>
            <a:off x="2924119" y="5509159"/>
            <a:ext cx="691248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SG" sz="800" dirty="0"/>
            </a:br>
            <a:endParaRPr lang="en-SG" sz="800" dirty="0"/>
          </a:p>
          <a:p>
            <a:r>
              <a:rPr lang="en-SG" sz="600" dirty="0"/>
              <a:t>   </a:t>
            </a:r>
            <a:r>
              <a:rPr lang="en-SG" sz="800" dirty="0"/>
              <a:t>Favourite</a:t>
            </a:r>
            <a:endParaRPr lang="en-SG" sz="600" dirty="0"/>
          </a:p>
        </p:txBody>
      </p:sp>
      <p:sp>
        <p:nvSpPr>
          <p:cNvPr id="46" name="Star: 5 Points 45">
            <a:hlinkClick r:id="" action="ppaction://noaction"/>
            <a:extLst>
              <a:ext uri="{FF2B5EF4-FFF2-40B4-BE49-F238E27FC236}">
                <a16:creationId xmlns:a16="http://schemas.microsoft.com/office/drawing/2014/main" id="{5089F9A9-FC62-4090-BE55-BB9FCC8C591B}"/>
              </a:ext>
            </a:extLst>
          </p:cNvPr>
          <p:cNvSpPr/>
          <p:nvPr/>
        </p:nvSpPr>
        <p:spPr>
          <a:xfrm>
            <a:off x="3193179" y="5639038"/>
            <a:ext cx="115093" cy="115200"/>
          </a:xfrm>
          <a:prstGeom prst="star5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13039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martphone, Icon, Modern, Symbol, Black, Communication">
            <a:extLst>
              <a:ext uri="{FF2B5EF4-FFF2-40B4-BE49-F238E27FC236}">
                <a16:creationId xmlns:a16="http://schemas.microsoft.com/office/drawing/2014/main" id="{8AA14798-D922-4B18-B4B3-92035B2E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72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E07A7-DDE6-4B7F-BE30-BB4141C80D69}"/>
              </a:ext>
            </a:extLst>
          </p:cNvPr>
          <p:cNvSpPr/>
          <p:nvPr/>
        </p:nvSpPr>
        <p:spPr>
          <a:xfrm>
            <a:off x="2924118" y="1145099"/>
            <a:ext cx="2828430" cy="3691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Healthy Eateries</a:t>
            </a:r>
            <a:endParaRPr lang="en-SG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83E7C-6BBC-4B52-A6AC-C49A1FC0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99" y="-1571515"/>
            <a:ext cx="45719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71B02-9579-441A-8E94-1CED237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99" y="-1421515"/>
            <a:ext cx="45719" cy="45719"/>
          </a:xfrm>
          <a:prstGeom prst="rect">
            <a:avLst/>
          </a:prstGeom>
        </p:spPr>
      </p:pic>
      <p:sp>
        <p:nvSpPr>
          <p:cNvPr id="13" name="Rectangle 12">
            <a:hlinkClick r:id="" action="ppaction://noaction"/>
            <a:extLst>
              <a:ext uri="{FF2B5EF4-FFF2-40B4-BE49-F238E27FC236}">
                <a16:creationId xmlns:a16="http://schemas.microsoft.com/office/drawing/2014/main" id="{DC2F01C4-D7C0-4F37-BDC1-E50E6F70B493}"/>
              </a:ext>
            </a:extLst>
          </p:cNvPr>
          <p:cNvSpPr/>
          <p:nvPr/>
        </p:nvSpPr>
        <p:spPr>
          <a:xfrm>
            <a:off x="4840920" y="5509183"/>
            <a:ext cx="907002" cy="455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r>
              <a:rPr lang="en-SG" sz="800" dirty="0"/>
              <a:t>      HCS Products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8486A-5089-4B06-8EAA-1131CE046EC6}"/>
              </a:ext>
            </a:extLst>
          </p:cNvPr>
          <p:cNvSpPr/>
          <p:nvPr/>
        </p:nvSpPr>
        <p:spPr>
          <a:xfrm>
            <a:off x="2924119" y="990016"/>
            <a:ext cx="2818701" cy="154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2C31D1-1A6E-4694-BD65-3258E2DF3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20" y="1007663"/>
            <a:ext cx="2854800" cy="108607"/>
          </a:xfrm>
          <a:prstGeom prst="rect">
            <a:avLst/>
          </a:prstGeom>
        </p:spPr>
      </p:pic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BE4B58CC-50ED-4FEB-9467-615F7E948819}"/>
              </a:ext>
            </a:extLst>
          </p:cNvPr>
          <p:cNvSpPr/>
          <p:nvPr/>
        </p:nvSpPr>
        <p:spPr>
          <a:xfrm>
            <a:off x="2924119" y="5500770"/>
            <a:ext cx="511490" cy="4649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  Saved</a:t>
            </a:r>
          </a:p>
        </p:txBody>
      </p:sp>
      <p:sp>
        <p:nvSpPr>
          <p:cNvPr id="18" name="Star: 5 Points 17">
            <a:hlinkClick r:id="" action="ppaction://noaction"/>
            <a:extLst>
              <a:ext uri="{FF2B5EF4-FFF2-40B4-BE49-F238E27FC236}">
                <a16:creationId xmlns:a16="http://schemas.microsoft.com/office/drawing/2014/main" id="{BC709D9A-26AB-4AD8-ACBF-1FBB60355088}"/>
              </a:ext>
            </a:extLst>
          </p:cNvPr>
          <p:cNvSpPr/>
          <p:nvPr/>
        </p:nvSpPr>
        <p:spPr>
          <a:xfrm>
            <a:off x="3135633" y="5656446"/>
            <a:ext cx="115093" cy="115200"/>
          </a:xfrm>
          <a:prstGeom prst="star5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" name="Rectangle: Rounded Corners 2">
            <a:hlinkClick r:id="rId5" action="ppaction://hlinksldjump"/>
            <a:extLst>
              <a:ext uri="{FF2B5EF4-FFF2-40B4-BE49-F238E27FC236}">
                <a16:creationId xmlns:a16="http://schemas.microsoft.com/office/drawing/2014/main" id="{F9213A8E-8952-498C-880C-98A325EB4486}"/>
              </a:ext>
            </a:extLst>
          </p:cNvPr>
          <p:cNvSpPr/>
          <p:nvPr/>
        </p:nvSpPr>
        <p:spPr>
          <a:xfrm>
            <a:off x="3011002" y="1585511"/>
            <a:ext cx="2660400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Tap here to search for a eatery 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89B40E-F367-46F5-A985-FCE30E92F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33036" y="1585512"/>
            <a:ext cx="209870" cy="209870"/>
          </a:xfrm>
          <a:prstGeom prst="rect">
            <a:avLst/>
          </a:prstGeom>
        </p:spPr>
      </p:pic>
      <p:sp>
        <p:nvSpPr>
          <p:cNvPr id="29" name="Rectangle: Rounded Corners 28">
            <a:hlinkClick r:id="rId5" action="ppaction://hlinksldjump"/>
            <a:extLst>
              <a:ext uri="{FF2B5EF4-FFF2-40B4-BE49-F238E27FC236}">
                <a16:creationId xmlns:a16="http://schemas.microsoft.com/office/drawing/2014/main" id="{50AB1EEE-0585-478D-B8E1-3B27FD2EA0AF}"/>
              </a:ext>
            </a:extLst>
          </p:cNvPr>
          <p:cNvSpPr/>
          <p:nvPr/>
        </p:nvSpPr>
        <p:spPr>
          <a:xfrm>
            <a:off x="3514375" y="1841531"/>
            <a:ext cx="2157027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List View: A - 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89A79-400A-4179-BF1D-B0AB3CF83E26}"/>
              </a:ext>
            </a:extLst>
          </p:cNvPr>
          <p:cNvSpPr txBox="1"/>
          <p:nvPr/>
        </p:nvSpPr>
        <p:spPr>
          <a:xfrm>
            <a:off x="2957702" y="1829227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Sort by:</a:t>
            </a:r>
          </a:p>
        </p:txBody>
      </p:sp>
      <p:pic>
        <p:nvPicPr>
          <p:cNvPr id="16" name="Graphic 15" descr="Shopping cart">
            <a:extLst>
              <a:ext uri="{FF2B5EF4-FFF2-40B4-BE49-F238E27FC236}">
                <a16:creationId xmlns:a16="http://schemas.microsoft.com/office/drawing/2014/main" id="{FB3885F0-F155-467E-BD0C-5209A37A75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0934" y="5571166"/>
            <a:ext cx="217757" cy="234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A76444F-2FF1-4D1D-AE5C-04F8C2AF8504}"/>
              </a:ext>
            </a:extLst>
          </p:cNvPr>
          <p:cNvSpPr txBox="1"/>
          <p:nvPr/>
        </p:nvSpPr>
        <p:spPr>
          <a:xfrm>
            <a:off x="2941988" y="2050331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Distance: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B32332-8CF0-4855-9428-1D9E68C01627}"/>
              </a:ext>
            </a:extLst>
          </p:cNvPr>
          <p:cNvCxnSpPr>
            <a:cxnSpLocks/>
          </p:cNvCxnSpPr>
          <p:nvPr/>
        </p:nvCxnSpPr>
        <p:spPr>
          <a:xfrm>
            <a:off x="3535762" y="2180368"/>
            <a:ext cx="20870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38B412-4A84-423D-8400-6F65DB737238}"/>
              </a:ext>
            </a:extLst>
          </p:cNvPr>
          <p:cNvCxnSpPr>
            <a:cxnSpLocks/>
          </p:cNvCxnSpPr>
          <p:nvPr/>
        </p:nvCxnSpPr>
        <p:spPr>
          <a:xfrm>
            <a:off x="3535762" y="2180368"/>
            <a:ext cx="480029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01D87AF-3471-4240-B2E1-962CC6C9FBBC}"/>
              </a:ext>
            </a:extLst>
          </p:cNvPr>
          <p:cNvSpPr/>
          <p:nvPr/>
        </p:nvSpPr>
        <p:spPr>
          <a:xfrm>
            <a:off x="3907100" y="2123933"/>
            <a:ext cx="155642" cy="13642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glow rad="101600">
              <a:srgbClr val="49BFAB">
                <a:alpha val="4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EA925E-B8E8-4881-8D8E-7A6E4AD02645}"/>
              </a:ext>
            </a:extLst>
          </p:cNvPr>
          <p:cNvSpPr txBox="1"/>
          <p:nvPr/>
        </p:nvSpPr>
        <p:spPr>
          <a:xfrm>
            <a:off x="3777973" y="2246875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2 km</a:t>
            </a:r>
          </a:p>
        </p:txBody>
      </p:sp>
      <p:sp>
        <p:nvSpPr>
          <p:cNvPr id="30" name="Rectangle 29">
            <a:hlinkClick r:id="" action="ppaction://noaction"/>
            <a:extLst>
              <a:ext uri="{FF2B5EF4-FFF2-40B4-BE49-F238E27FC236}">
                <a16:creationId xmlns:a16="http://schemas.microsoft.com/office/drawing/2014/main" id="{601348AD-ED54-4D46-B54C-231ACBF4ACED}"/>
              </a:ext>
            </a:extLst>
          </p:cNvPr>
          <p:cNvSpPr/>
          <p:nvPr/>
        </p:nvSpPr>
        <p:spPr>
          <a:xfrm>
            <a:off x="3371396" y="5499453"/>
            <a:ext cx="669217" cy="464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Nearby</a:t>
            </a:r>
          </a:p>
        </p:txBody>
      </p:sp>
      <p:pic>
        <p:nvPicPr>
          <p:cNvPr id="31" name="Graphic 30" descr="Compass">
            <a:hlinkClick r:id="" action="ppaction://noaction"/>
            <a:extLst>
              <a:ext uri="{FF2B5EF4-FFF2-40B4-BE49-F238E27FC236}">
                <a16:creationId xmlns:a16="http://schemas.microsoft.com/office/drawing/2014/main" id="{B32472B3-5F2D-454C-8A09-6DA68B9375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7488" y="5583797"/>
            <a:ext cx="215722" cy="215722"/>
          </a:xfrm>
          <a:prstGeom prst="rect">
            <a:avLst/>
          </a:prstGeom>
        </p:spPr>
      </p:pic>
      <p:sp>
        <p:nvSpPr>
          <p:cNvPr id="11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70B07B06-4B8B-4F23-B124-D430F21C1918}"/>
              </a:ext>
            </a:extLst>
          </p:cNvPr>
          <p:cNvSpPr/>
          <p:nvPr/>
        </p:nvSpPr>
        <p:spPr>
          <a:xfrm>
            <a:off x="3907100" y="5503338"/>
            <a:ext cx="608878" cy="4623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Eateries</a:t>
            </a:r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44ABF518-564F-4127-B24C-237F265E1FB7}"/>
              </a:ext>
            </a:extLst>
          </p:cNvPr>
          <p:cNvSpPr/>
          <p:nvPr/>
        </p:nvSpPr>
        <p:spPr>
          <a:xfrm>
            <a:off x="4400354" y="5512179"/>
            <a:ext cx="671735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Caterers</a:t>
            </a:r>
          </a:p>
        </p:txBody>
      </p:sp>
      <p:pic>
        <p:nvPicPr>
          <p:cNvPr id="20" name="Graphic 19" descr="Fork and knife">
            <a:extLst>
              <a:ext uri="{FF2B5EF4-FFF2-40B4-BE49-F238E27FC236}">
                <a16:creationId xmlns:a16="http://schemas.microsoft.com/office/drawing/2014/main" id="{58BE8711-CA4C-4FBE-AB88-CB657CC07C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95983" y="5596219"/>
            <a:ext cx="190878" cy="190878"/>
          </a:xfrm>
          <a:prstGeom prst="rect">
            <a:avLst/>
          </a:prstGeom>
        </p:spPr>
      </p:pic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90FFF87E-F745-4EA9-A523-B80DB9AFA8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00863" y="1193011"/>
            <a:ext cx="283828" cy="283828"/>
          </a:xfrm>
          <a:prstGeom prst="rect">
            <a:avLst/>
          </a:prstGeom>
        </p:spPr>
      </p:pic>
      <p:pic>
        <p:nvPicPr>
          <p:cNvPr id="24" name="Picture 23" descr="A close up of a logo&#10;&#10;Description generated with high confidence">
            <a:extLst>
              <a:ext uri="{FF2B5EF4-FFF2-40B4-BE49-F238E27FC236}">
                <a16:creationId xmlns:a16="http://schemas.microsoft.com/office/drawing/2014/main" id="{3F9518CC-2511-43A4-94BA-8E0289A50C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882" y="5536117"/>
            <a:ext cx="287182" cy="28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72282B2-0D1F-4B6D-827F-B646D8022D68}"/>
              </a:ext>
            </a:extLst>
          </p:cNvPr>
          <p:cNvSpPr/>
          <p:nvPr/>
        </p:nvSpPr>
        <p:spPr>
          <a:xfrm>
            <a:off x="3063900" y="2521088"/>
            <a:ext cx="2516694" cy="19158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FC4819-CB7E-4A5D-8137-8A04D95FA229}"/>
              </a:ext>
            </a:extLst>
          </p:cNvPr>
          <p:cNvCxnSpPr>
            <a:cxnSpLocks/>
          </p:cNvCxnSpPr>
          <p:nvPr/>
        </p:nvCxnSpPr>
        <p:spPr>
          <a:xfrm>
            <a:off x="3135633" y="3187700"/>
            <a:ext cx="237063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hlinkClick r:id="rId17" action="ppaction://hlinksldjump"/>
            <a:extLst>
              <a:ext uri="{FF2B5EF4-FFF2-40B4-BE49-F238E27FC236}">
                <a16:creationId xmlns:a16="http://schemas.microsoft.com/office/drawing/2014/main" id="{5A87A545-3EAA-45E7-BEB0-F2A09AD211FA}"/>
              </a:ext>
            </a:extLst>
          </p:cNvPr>
          <p:cNvSpPr txBox="1"/>
          <p:nvPr/>
        </p:nvSpPr>
        <p:spPr>
          <a:xfrm>
            <a:off x="3627844" y="2632423"/>
            <a:ext cx="165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A-ONE</a:t>
            </a:r>
            <a:br>
              <a:rPr lang="en-SG" sz="900" b="1" dirty="0"/>
            </a:br>
            <a:r>
              <a:rPr lang="en-SG" sz="900" dirty="0"/>
              <a:t>Vivo City</a:t>
            </a:r>
            <a:br>
              <a:rPr lang="en-SG" sz="900" dirty="0"/>
            </a:br>
            <a:r>
              <a:rPr lang="en-SG" sz="900" dirty="0"/>
              <a:t>98585</a:t>
            </a:r>
          </a:p>
          <a:p>
            <a:endParaRPr lang="en-SG" sz="900" dirty="0"/>
          </a:p>
        </p:txBody>
      </p:sp>
      <p:pic>
        <p:nvPicPr>
          <p:cNvPr id="46" name="Picture 2" descr="Image result for ios soft keyboard">
            <a:extLst>
              <a:ext uri="{FF2B5EF4-FFF2-40B4-BE49-F238E27FC236}">
                <a16:creationId xmlns:a16="http://schemas.microsoft.com/office/drawing/2014/main" id="{3B60F2CB-98C5-4534-9BFD-F2A54313C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"/>
          <a:stretch/>
        </p:blipFill>
        <p:spPr bwMode="auto">
          <a:xfrm>
            <a:off x="2913401" y="4085276"/>
            <a:ext cx="2829419" cy="188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58673C5-F56C-4EA4-B28A-271AF0413FB9}"/>
              </a:ext>
            </a:extLst>
          </p:cNvPr>
          <p:cNvSpPr/>
          <p:nvPr/>
        </p:nvSpPr>
        <p:spPr>
          <a:xfrm>
            <a:off x="3204286" y="2654536"/>
            <a:ext cx="409738" cy="378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1FABED-7433-4ADC-A6D8-A35A5E770C6B}"/>
              </a:ext>
            </a:extLst>
          </p:cNvPr>
          <p:cNvCxnSpPr>
            <a:cxnSpLocks/>
          </p:cNvCxnSpPr>
          <p:nvPr/>
        </p:nvCxnSpPr>
        <p:spPr>
          <a:xfrm>
            <a:off x="3200575" y="2654537"/>
            <a:ext cx="405952" cy="37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65AE35-E8C5-4779-AB19-6DF61E6EE647}"/>
              </a:ext>
            </a:extLst>
          </p:cNvPr>
          <p:cNvCxnSpPr>
            <a:cxnSpLocks/>
          </p:cNvCxnSpPr>
          <p:nvPr/>
        </p:nvCxnSpPr>
        <p:spPr>
          <a:xfrm flipH="1">
            <a:off x="3193078" y="2654537"/>
            <a:ext cx="413449" cy="37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hlinkClick r:id="rId17" action="ppaction://hlinksldjump"/>
            <a:extLst>
              <a:ext uri="{FF2B5EF4-FFF2-40B4-BE49-F238E27FC236}">
                <a16:creationId xmlns:a16="http://schemas.microsoft.com/office/drawing/2014/main" id="{0994592D-C649-4977-9DC7-6FDB70411ADB}"/>
              </a:ext>
            </a:extLst>
          </p:cNvPr>
          <p:cNvSpPr txBox="1"/>
          <p:nvPr/>
        </p:nvSpPr>
        <p:spPr>
          <a:xfrm>
            <a:off x="3625552" y="3279455"/>
            <a:ext cx="165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A-ONE</a:t>
            </a:r>
            <a:br>
              <a:rPr lang="en-SG" sz="900" b="1" dirty="0"/>
            </a:br>
            <a:r>
              <a:rPr lang="en-SG" sz="900" dirty="0"/>
              <a:t>The </a:t>
            </a:r>
            <a:r>
              <a:rPr lang="en-SG" sz="900" dirty="0" err="1"/>
              <a:t>Seletar</a:t>
            </a:r>
            <a:r>
              <a:rPr lang="en-SG" sz="900" dirty="0"/>
              <a:t> Mall </a:t>
            </a:r>
            <a:br>
              <a:rPr lang="en-SG" sz="900" dirty="0"/>
            </a:br>
            <a:r>
              <a:rPr lang="en-SG" sz="900" dirty="0"/>
              <a:t>797653</a:t>
            </a:r>
          </a:p>
          <a:p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AD4BBE-FF9E-4DCB-AFAD-944DD902B58A}"/>
              </a:ext>
            </a:extLst>
          </p:cNvPr>
          <p:cNvSpPr/>
          <p:nvPr/>
        </p:nvSpPr>
        <p:spPr>
          <a:xfrm>
            <a:off x="3196789" y="3352216"/>
            <a:ext cx="409738" cy="378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D7C1B8-06D8-4CEF-8C0F-E67E99B10CF0}"/>
              </a:ext>
            </a:extLst>
          </p:cNvPr>
          <p:cNvCxnSpPr>
            <a:cxnSpLocks/>
          </p:cNvCxnSpPr>
          <p:nvPr/>
        </p:nvCxnSpPr>
        <p:spPr>
          <a:xfrm>
            <a:off x="3208967" y="3349352"/>
            <a:ext cx="405952" cy="37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24C604-1FC1-4CCA-9A44-3BD24D341B4D}"/>
              </a:ext>
            </a:extLst>
          </p:cNvPr>
          <p:cNvCxnSpPr>
            <a:cxnSpLocks/>
          </p:cNvCxnSpPr>
          <p:nvPr/>
        </p:nvCxnSpPr>
        <p:spPr>
          <a:xfrm flipH="1">
            <a:off x="3212103" y="3349353"/>
            <a:ext cx="413449" cy="37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52E6D3-F6C3-48C9-8E5F-7E68F58217A9}"/>
              </a:ext>
            </a:extLst>
          </p:cNvPr>
          <p:cNvCxnSpPr>
            <a:cxnSpLocks/>
          </p:cNvCxnSpPr>
          <p:nvPr/>
        </p:nvCxnSpPr>
        <p:spPr>
          <a:xfrm>
            <a:off x="3155885" y="3925786"/>
            <a:ext cx="237063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761A984-7C9A-44F8-AEDA-6C461AC8EF29}"/>
              </a:ext>
            </a:extLst>
          </p:cNvPr>
          <p:cNvSpPr/>
          <p:nvPr/>
        </p:nvSpPr>
        <p:spPr>
          <a:xfrm>
            <a:off x="5455654" y="2515772"/>
            <a:ext cx="122346" cy="15108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4BB65D1-1D77-4358-9F5C-06A78EEAC442}"/>
              </a:ext>
            </a:extLst>
          </p:cNvPr>
          <p:cNvSpPr/>
          <p:nvPr/>
        </p:nvSpPr>
        <p:spPr>
          <a:xfrm>
            <a:off x="5449721" y="2517684"/>
            <a:ext cx="131192" cy="1517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Arrow: Right 43">
            <a:hlinkClick r:id="rId19" action="ppaction://hlinksldjump"/>
            <a:extLst>
              <a:ext uri="{FF2B5EF4-FFF2-40B4-BE49-F238E27FC236}">
                <a16:creationId xmlns:a16="http://schemas.microsoft.com/office/drawing/2014/main" id="{8BFDF437-B5F9-43B7-A8EF-FF175F04DDF4}"/>
              </a:ext>
            </a:extLst>
          </p:cNvPr>
          <p:cNvSpPr/>
          <p:nvPr/>
        </p:nvSpPr>
        <p:spPr>
          <a:xfrm flipH="1">
            <a:off x="3024815" y="1271386"/>
            <a:ext cx="283827" cy="126113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536F85-8400-468B-8708-32B70C702A4B}"/>
              </a:ext>
            </a:extLst>
          </p:cNvPr>
          <p:cNvSpPr/>
          <p:nvPr/>
        </p:nvSpPr>
        <p:spPr>
          <a:xfrm>
            <a:off x="6722769" y="582067"/>
            <a:ext cx="4404826" cy="56938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can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 by :</a:t>
            </a:r>
          </a:p>
          <a:p>
            <a:pPr marL="457200" indent="-457200">
              <a:buFontTx/>
              <a:buChar char="-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View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View – A – Z</a:t>
            </a:r>
          </a:p>
          <a:p>
            <a:pPr marL="457200" indent="-457200">
              <a:buFontTx/>
              <a:buChar char="-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View – Z – A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List View style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sorting method will also be used for sorting caterers.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one of the result is selected by user, the UI will be same as Slide 3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F6A181F-0176-474F-90C8-B4D5743B48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639" b="89759" l="9964" r="90391">
                        <a14:foregroundMark x1="42340" y1="67470" x2="42705" y2="68072"/>
                        <a14:foregroundMark x1="41975" y1="66867" x2="42340" y2="67470"/>
                        <a14:foregroundMark x1="13879" y1="20482" x2="41975" y2="66867"/>
                        <a14:foregroundMark x1="57943" y1="72200" x2="60498" y2="72892"/>
                        <a14:foregroundMark x1="44931" y1="68675" x2="45709" y2="68886"/>
                        <a14:foregroundMark x1="42705" y1="68072" x2="44931" y2="68675"/>
                        <a14:foregroundMark x1="60498" y1="72892" x2="90391" y2="21687"/>
                        <a14:backgroundMark x1="51957" y1="74096" x2="51957" y2="74096"/>
                        <a14:backgroundMark x1="50178" y1="69277" x2="57295" y2="72289"/>
                        <a14:backgroundMark x1="47331" y1="68675" x2="47331" y2="68675"/>
                        <a14:backgroundMark x1="47687" y1="70482" x2="48399" y2="71687"/>
                        <a14:backgroundMark x1="46975" y1="68072" x2="45552" y2="66867"/>
                        <a14:backgroundMark x1="46263" y1="67470" x2="46263" y2="67470"/>
                        <a14:backgroundMark x1="46975" y1="68072" x2="46975" y2="68072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6975" y2="69880"/>
                        <a14:backgroundMark x1="49466" y1="71687" x2="49466" y2="71687"/>
                        <a14:backgroundMark x1="49110" y1="71084" x2="49110" y2="68675"/>
                        <a14:backgroundMark x1="49110" y1="67470" x2="49110" y2="67470"/>
                        <a14:backgroundMark x1="49110" y1="67470" x2="49110" y2="67470"/>
                        <a14:backgroundMark x1="49110" y1="68072" x2="50890" y2="70482"/>
                        <a14:backgroundMark x1="49822" y1="68072" x2="44840" y2="66265"/>
                        <a14:backgroundMark x1="44840" y1="66867" x2="44840" y2="66867"/>
                        <a14:backgroundMark x1="44840" y1="66867" x2="44840" y2="66867"/>
                        <a14:backgroundMark x1="46263" y1="68675" x2="46263" y2="68675"/>
                        <a14:backgroundMark x1="46263" y1="68675" x2="46263" y2="68675"/>
                        <a14:backgroundMark x1="45552" y1="66867" x2="45552" y2="66867"/>
                        <a14:backgroundMark x1="45196" y1="67470" x2="45196" y2="67470"/>
                        <a14:backgroundMark x1="45196" y1="68072" x2="45196" y2="68072"/>
                        <a14:backgroundMark x1="57295" y1="71084" x2="58363" y2="71084"/>
                        <a14:backgroundMark x1="45196" y1="69880" x2="45196" y2="69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2894" y="1886645"/>
            <a:ext cx="209871" cy="1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6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martphone, Icon, Modern, Symbol, Black, Communication">
            <a:extLst>
              <a:ext uri="{FF2B5EF4-FFF2-40B4-BE49-F238E27FC236}">
                <a16:creationId xmlns:a16="http://schemas.microsoft.com/office/drawing/2014/main" id="{8AA14798-D922-4B18-B4B3-92035B2E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72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E07A7-DDE6-4B7F-BE30-BB4141C80D69}"/>
              </a:ext>
            </a:extLst>
          </p:cNvPr>
          <p:cNvSpPr/>
          <p:nvPr/>
        </p:nvSpPr>
        <p:spPr>
          <a:xfrm>
            <a:off x="2924118" y="1145099"/>
            <a:ext cx="2828430" cy="3691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Healthy Eateries</a:t>
            </a:r>
            <a:endParaRPr lang="en-SG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83E7C-6BBC-4B52-A6AC-C49A1FC0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99" y="-1571515"/>
            <a:ext cx="45719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71B02-9579-441A-8E94-1CED237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99" y="-1421515"/>
            <a:ext cx="45719" cy="45719"/>
          </a:xfrm>
          <a:prstGeom prst="rect">
            <a:avLst/>
          </a:prstGeom>
        </p:spPr>
      </p:pic>
      <p:sp>
        <p:nvSpPr>
          <p:cNvPr id="13" name="Rectangle 12">
            <a:hlinkClick r:id="" action="ppaction://noaction"/>
            <a:extLst>
              <a:ext uri="{FF2B5EF4-FFF2-40B4-BE49-F238E27FC236}">
                <a16:creationId xmlns:a16="http://schemas.microsoft.com/office/drawing/2014/main" id="{DC2F01C4-D7C0-4F37-BDC1-E50E6F70B493}"/>
              </a:ext>
            </a:extLst>
          </p:cNvPr>
          <p:cNvSpPr/>
          <p:nvPr/>
        </p:nvSpPr>
        <p:spPr>
          <a:xfrm>
            <a:off x="4840920" y="5509183"/>
            <a:ext cx="907002" cy="455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r>
              <a:rPr lang="en-SG" sz="800" dirty="0"/>
              <a:t>      HCS Products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8486A-5089-4B06-8EAA-1131CE046EC6}"/>
              </a:ext>
            </a:extLst>
          </p:cNvPr>
          <p:cNvSpPr/>
          <p:nvPr/>
        </p:nvSpPr>
        <p:spPr>
          <a:xfrm>
            <a:off x="2924119" y="990016"/>
            <a:ext cx="2818701" cy="154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2C31D1-1A6E-4694-BD65-3258E2DF3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20" y="1007663"/>
            <a:ext cx="2854800" cy="108607"/>
          </a:xfrm>
          <a:prstGeom prst="rect">
            <a:avLst/>
          </a:prstGeom>
        </p:spPr>
      </p:pic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BE4B58CC-50ED-4FEB-9467-615F7E948819}"/>
              </a:ext>
            </a:extLst>
          </p:cNvPr>
          <p:cNvSpPr/>
          <p:nvPr/>
        </p:nvSpPr>
        <p:spPr>
          <a:xfrm>
            <a:off x="2924119" y="5500770"/>
            <a:ext cx="511490" cy="4649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  Saved</a:t>
            </a:r>
          </a:p>
        </p:txBody>
      </p:sp>
      <p:sp>
        <p:nvSpPr>
          <p:cNvPr id="18" name="Star: 5 Points 17">
            <a:hlinkClick r:id="" action="ppaction://noaction"/>
            <a:extLst>
              <a:ext uri="{FF2B5EF4-FFF2-40B4-BE49-F238E27FC236}">
                <a16:creationId xmlns:a16="http://schemas.microsoft.com/office/drawing/2014/main" id="{BC709D9A-26AB-4AD8-ACBF-1FBB60355088}"/>
              </a:ext>
            </a:extLst>
          </p:cNvPr>
          <p:cNvSpPr/>
          <p:nvPr/>
        </p:nvSpPr>
        <p:spPr>
          <a:xfrm>
            <a:off x="3135633" y="5656446"/>
            <a:ext cx="115093" cy="115200"/>
          </a:xfrm>
          <a:prstGeom prst="star5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" name="Rectangle: Rounded Corners 2">
            <a:hlinkClick r:id="rId5" action="ppaction://hlinksldjump"/>
            <a:extLst>
              <a:ext uri="{FF2B5EF4-FFF2-40B4-BE49-F238E27FC236}">
                <a16:creationId xmlns:a16="http://schemas.microsoft.com/office/drawing/2014/main" id="{F9213A8E-8952-498C-880C-98A325EB4486}"/>
              </a:ext>
            </a:extLst>
          </p:cNvPr>
          <p:cNvSpPr/>
          <p:nvPr/>
        </p:nvSpPr>
        <p:spPr>
          <a:xfrm>
            <a:off x="3011002" y="1585511"/>
            <a:ext cx="2660400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McDonald's 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89B40E-F367-46F5-A985-FCE30E92F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33036" y="1585512"/>
            <a:ext cx="209870" cy="209870"/>
          </a:xfrm>
          <a:prstGeom prst="rect">
            <a:avLst/>
          </a:prstGeom>
        </p:spPr>
      </p:pic>
      <p:sp>
        <p:nvSpPr>
          <p:cNvPr id="29" name="Rectangle: Rounded Corners 28">
            <a:hlinkClick r:id="rId5" action="ppaction://hlinksldjump"/>
            <a:extLst>
              <a:ext uri="{FF2B5EF4-FFF2-40B4-BE49-F238E27FC236}">
                <a16:creationId xmlns:a16="http://schemas.microsoft.com/office/drawing/2014/main" id="{50AB1EEE-0585-478D-B8E1-3B27FD2EA0AF}"/>
              </a:ext>
            </a:extLst>
          </p:cNvPr>
          <p:cNvSpPr/>
          <p:nvPr/>
        </p:nvSpPr>
        <p:spPr>
          <a:xfrm>
            <a:off x="3514375" y="1841531"/>
            <a:ext cx="2157027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List View: A - 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89A79-400A-4179-BF1D-B0AB3CF83E26}"/>
              </a:ext>
            </a:extLst>
          </p:cNvPr>
          <p:cNvSpPr txBox="1"/>
          <p:nvPr/>
        </p:nvSpPr>
        <p:spPr>
          <a:xfrm>
            <a:off x="2957702" y="1829227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Sort by:</a:t>
            </a:r>
          </a:p>
        </p:txBody>
      </p:sp>
      <p:pic>
        <p:nvPicPr>
          <p:cNvPr id="16" name="Graphic 15" descr="Shopping cart">
            <a:extLst>
              <a:ext uri="{FF2B5EF4-FFF2-40B4-BE49-F238E27FC236}">
                <a16:creationId xmlns:a16="http://schemas.microsoft.com/office/drawing/2014/main" id="{FB3885F0-F155-467E-BD0C-5209A37A75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0934" y="5571166"/>
            <a:ext cx="217757" cy="234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A76444F-2FF1-4D1D-AE5C-04F8C2AF8504}"/>
              </a:ext>
            </a:extLst>
          </p:cNvPr>
          <p:cNvSpPr txBox="1"/>
          <p:nvPr/>
        </p:nvSpPr>
        <p:spPr>
          <a:xfrm>
            <a:off x="2941988" y="2050331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Distance: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B32332-8CF0-4855-9428-1D9E68C01627}"/>
              </a:ext>
            </a:extLst>
          </p:cNvPr>
          <p:cNvCxnSpPr>
            <a:cxnSpLocks/>
          </p:cNvCxnSpPr>
          <p:nvPr/>
        </p:nvCxnSpPr>
        <p:spPr>
          <a:xfrm>
            <a:off x="3535762" y="2180368"/>
            <a:ext cx="20870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38B412-4A84-423D-8400-6F65DB737238}"/>
              </a:ext>
            </a:extLst>
          </p:cNvPr>
          <p:cNvCxnSpPr>
            <a:cxnSpLocks/>
          </p:cNvCxnSpPr>
          <p:nvPr/>
        </p:nvCxnSpPr>
        <p:spPr>
          <a:xfrm>
            <a:off x="3535762" y="2180368"/>
            <a:ext cx="480029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01D87AF-3471-4240-B2E1-962CC6C9FBBC}"/>
              </a:ext>
            </a:extLst>
          </p:cNvPr>
          <p:cNvSpPr/>
          <p:nvPr/>
        </p:nvSpPr>
        <p:spPr>
          <a:xfrm>
            <a:off x="3907100" y="2123933"/>
            <a:ext cx="155642" cy="13642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glow rad="101600">
              <a:srgbClr val="49BFAB">
                <a:alpha val="4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EA925E-B8E8-4881-8D8E-7A6E4AD02645}"/>
              </a:ext>
            </a:extLst>
          </p:cNvPr>
          <p:cNvSpPr txBox="1"/>
          <p:nvPr/>
        </p:nvSpPr>
        <p:spPr>
          <a:xfrm>
            <a:off x="3777973" y="2246875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2 km</a:t>
            </a:r>
          </a:p>
        </p:txBody>
      </p:sp>
      <p:sp>
        <p:nvSpPr>
          <p:cNvPr id="30" name="Rectangle 29">
            <a:hlinkClick r:id="" action="ppaction://noaction"/>
            <a:extLst>
              <a:ext uri="{FF2B5EF4-FFF2-40B4-BE49-F238E27FC236}">
                <a16:creationId xmlns:a16="http://schemas.microsoft.com/office/drawing/2014/main" id="{601348AD-ED54-4D46-B54C-231ACBF4ACED}"/>
              </a:ext>
            </a:extLst>
          </p:cNvPr>
          <p:cNvSpPr/>
          <p:nvPr/>
        </p:nvSpPr>
        <p:spPr>
          <a:xfrm>
            <a:off x="3371396" y="5499453"/>
            <a:ext cx="669217" cy="464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Nearby</a:t>
            </a:r>
          </a:p>
        </p:txBody>
      </p:sp>
      <p:pic>
        <p:nvPicPr>
          <p:cNvPr id="31" name="Graphic 30" descr="Compass">
            <a:hlinkClick r:id="" action="ppaction://noaction"/>
            <a:extLst>
              <a:ext uri="{FF2B5EF4-FFF2-40B4-BE49-F238E27FC236}">
                <a16:creationId xmlns:a16="http://schemas.microsoft.com/office/drawing/2014/main" id="{B32472B3-5F2D-454C-8A09-6DA68B9375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7488" y="5583797"/>
            <a:ext cx="215722" cy="215722"/>
          </a:xfrm>
          <a:prstGeom prst="rect">
            <a:avLst/>
          </a:prstGeom>
        </p:spPr>
      </p:pic>
      <p:sp>
        <p:nvSpPr>
          <p:cNvPr id="11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70B07B06-4B8B-4F23-B124-D430F21C1918}"/>
              </a:ext>
            </a:extLst>
          </p:cNvPr>
          <p:cNvSpPr/>
          <p:nvPr/>
        </p:nvSpPr>
        <p:spPr>
          <a:xfrm>
            <a:off x="3907100" y="5503338"/>
            <a:ext cx="608878" cy="4623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Eateries</a:t>
            </a:r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44ABF518-564F-4127-B24C-237F265E1FB7}"/>
              </a:ext>
            </a:extLst>
          </p:cNvPr>
          <p:cNvSpPr/>
          <p:nvPr/>
        </p:nvSpPr>
        <p:spPr>
          <a:xfrm>
            <a:off x="4400354" y="5512179"/>
            <a:ext cx="671735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Caterers</a:t>
            </a:r>
          </a:p>
        </p:txBody>
      </p:sp>
      <p:pic>
        <p:nvPicPr>
          <p:cNvPr id="20" name="Graphic 19" descr="Fork and knife">
            <a:extLst>
              <a:ext uri="{FF2B5EF4-FFF2-40B4-BE49-F238E27FC236}">
                <a16:creationId xmlns:a16="http://schemas.microsoft.com/office/drawing/2014/main" id="{58BE8711-CA4C-4FBE-AB88-CB657CC07C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95983" y="5596219"/>
            <a:ext cx="190878" cy="190878"/>
          </a:xfrm>
          <a:prstGeom prst="rect">
            <a:avLst/>
          </a:prstGeom>
        </p:spPr>
      </p:pic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90FFF87E-F745-4EA9-A523-B80DB9AFA8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00863" y="1193011"/>
            <a:ext cx="283828" cy="283828"/>
          </a:xfrm>
          <a:prstGeom prst="rect">
            <a:avLst/>
          </a:prstGeom>
        </p:spPr>
      </p:pic>
      <p:pic>
        <p:nvPicPr>
          <p:cNvPr id="24" name="Picture 23" descr="A close up of a logo&#10;&#10;Description generated with high confidence">
            <a:extLst>
              <a:ext uri="{FF2B5EF4-FFF2-40B4-BE49-F238E27FC236}">
                <a16:creationId xmlns:a16="http://schemas.microsoft.com/office/drawing/2014/main" id="{3F9518CC-2511-43A4-94BA-8E0289A50C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882" y="5536117"/>
            <a:ext cx="287182" cy="28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72282B2-0D1F-4B6D-827F-B646D8022D68}"/>
              </a:ext>
            </a:extLst>
          </p:cNvPr>
          <p:cNvSpPr/>
          <p:nvPr/>
        </p:nvSpPr>
        <p:spPr>
          <a:xfrm>
            <a:off x="3063900" y="2521088"/>
            <a:ext cx="2516694" cy="19158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FC4819-CB7E-4A5D-8137-8A04D95FA229}"/>
              </a:ext>
            </a:extLst>
          </p:cNvPr>
          <p:cNvCxnSpPr>
            <a:cxnSpLocks/>
          </p:cNvCxnSpPr>
          <p:nvPr/>
        </p:nvCxnSpPr>
        <p:spPr>
          <a:xfrm>
            <a:off x="3135633" y="3187700"/>
            <a:ext cx="237063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hlinkClick r:id="rId17" action="ppaction://hlinksldjump"/>
            <a:extLst>
              <a:ext uri="{FF2B5EF4-FFF2-40B4-BE49-F238E27FC236}">
                <a16:creationId xmlns:a16="http://schemas.microsoft.com/office/drawing/2014/main" id="{5A87A545-3EAA-45E7-BEB0-F2A09AD211FA}"/>
              </a:ext>
            </a:extLst>
          </p:cNvPr>
          <p:cNvSpPr txBox="1"/>
          <p:nvPr/>
        </p:nvSpPr>
        <p:spPr>
          <a:xfrm>
            <a:off x="3627844" y="2632423"/>
            <a:ext cx="165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McDonald's - Ang Mo Kio Park</a:t>
            </a:r>
            <a:br>
              <a:rPr lang="en-SG" sz="900" b="1" dirty="0"/>
            </a:br>
            <a:r>
              <a:rPr lang="en-SG" sz="900" dirty="0" err="1"/>
              <a:t>Blk</a:t>
            </a:r>
            <a:r>
              <a:rPr lang="en-SG" sz="900" dirty="0"/>
              <a:t> 10</a:t>
            </a:r>
            <a:r>
              <a:rPr lang="en-SG" sz="900" b="1" dirty="0"/>
              <a:t> </a:t>
            </a:r>
            <a:r>
              <a:rPr lang="en-SG" sz="900" dirty="0"/>
              <a:t>Ang Mo Kio Street 12</a:t>
            </a:r>
            <a:br>
              <a:rPr lang="en-SG" sz="900" dirty="0"/>
            </a:br>
            <a:r>
              <a:rPr lang="en-SG" sz="900" dirty="0"/>
              <a:t>567740</a:t>
            </a:r>
          </a:p>
          <a:p>
            <a:endParaRPr lang="en-SG" sz="900" dirty="0"/>
          </a:p>
        </p:txBody>
      </p:sp>
      <p:pic>
        <p:nvPicPr>
          <p:cNvPr id="46" name="Picture 2" descr="Image result for ios soft keyboard">
            <a:extLst>
              <a:ext uri="{FF2B5EF4-FFF2-40B4-BE49-F238E27FC236}">
                <a16:creationId xmlns:a16="http://schemas.microsoft.com/office/drawing/2014/main" id="{3B60F2CB-98C5-4534-9BFD-F2A54313C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"/>
          <a:stretch/>
        </p:blipFill>
        <p:spPr bwMode="auto">
          <a:xfrm>
            <a:off x="2913401" y="4085276"/>
            <a:ext cx="2829419" cy="188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58673C5-F56C-4EA4-B28A-271AF0413FB9}"/>
              </a:ext>
            </a:extLst>
          </p:cNvPr>
          <p:cNvSpPr/>
          <p:nvPr/>
        </p:nvSpPr>
        <p:spPr>
          <a:xfrm>
            <a:off x="3204286" y="2654536"/>
            <a:ext cx="409738" cy="378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1FABED-7433-4ADC-A6D8-A35A5E770C6B}"/>
              </a:ext>
            </a:extLst>
          </p:cNvPr>
          <p:cNvCxnSpPr>
            <a:cxnSpLocks/>
          </p:cNvCxnSpPr>
          <p:nvPr/>
        </p:nvCxnSpPr>
        <p:spPr>
          <a:xfrm>
            <a:off x="3200575" y="2654537"/>
            <a:ext cx="405952" cy="37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65AE35-E8C5-4779-AB19-6DF61E6EE647}"/>
              </a:ext>
            </a:extLst>
          </p:cNvPr>
          <p:cNvCxnSpPr>
            <a:cxnSpLocks/>
          </p:cNvCxnSpPr>
          <p:nvPr/>
        </p:nvCxnSpPr>
        <p:spPr>
          <a:xfrm flipH="1">
            <a:off x="3193078" y="2654537"/>
            <a:ext cx="413449" cy="37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hlinkClick r:id="rId17" action="ppaction://hlinksldjump"/>
            <a:extLst>
              <a:ext uri="{FF2B5EF4-FFF2-40B4-BE49-F238E27FC236}">
                <a16:creationId xmlns:a16="http://schemas.microsoft.com/office/drawing/2014/main" id="{0994592D-C649-4977-9DC7-6FDB70411ADB}"/>
              </a:ext>
            </a:extLst>
          </p:cNvPr>
          <p:cNvSpPr txBox="1"/>
          <p:nvPr/>
        </p:nvSpPr>
        <p:spPr>
          <a:xfrm>
            <a:off x="3625552" y="3279455"/>
            <a:ext cx="165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McDonald's - Bishan Park</a:t>
            </a:r>
            <a:br>
              <a:rPr lang="en-SG" sz="900" b="1" dirty="0"/>
            </a:br>
            <a:r>
              <a:rPr lang="en-SG" sz="900" dirty="0" err="1"/>
              <a:t>Blk</a:t>
            </a:r>
            <a:r>
              <a:rPr lang="en-SG" sz="900" dirty="0"/>
              <a:t> 1378</a:t>
            </a:r>
            <a:r>
              <a:rPr lang="en-SG" sz="900" b="1" dirty="0"/>
              <a:t> </a:t>
            </a:r>
            <a:r>
              <a:rPr lang="en-SG" sz="900" dirty="0"/>
              <a:t>Ang Mo Kio Ave 1</a:t>
            </a:r>
            <a:br>
              <a:rPr lang="en-SG" sz="900" dirty="0"/>
            </a:br>
            <a:r>
              <a:rPr lang="en-SG" sz="900" dirty="0"/>
              <a:t>569981</a:t>
            </a:r>
          </a:p>
          <a:p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AD4BBE-FF9E-4DCB-AFAD-944DD902B58A}"/>
              </a:ext>
            </a:extLst>
          </p:cNvPr>
          <p:cNvSpPr/>
          <p:nvPr/>
        </p:nvSpPr>
        <p:spPr>
          <a:xfrm>
            <a:off x="3196789" y="3352216"/>
            <a:ext cx="409738" cy="378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D7C1B8-06D8-4CEF-8C0F-E67E99B10CF0}"/>
              </a:ext>
            </a:extLst>
          </p:cNvPr>
          <p:cNvCxnSpPr>
            <a:cxnSpLocks/>
          </p:cNvCxnSpPr>
          <p:nvPr/>
        </p:nvCxnSpPr>
        <p:spPr>
          <a:xfrm>
            <a:off x="3208967" y="3349352"/>
            <a:ext cx="405952" cy="37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24C604-1FC1-4CCA-9A44-3BD24D341B4D}"/>
              </a:ext>
            </a:extLst>
          </p:cNvPr>
          <p:cNvCxnSpPr>
            <a:cxnSpLocks/>
          </p:cNvCxnSpPr>
          <p:nvPr/>
        </p:nvCxnSpPr>
        <p:spPr>
          <a:xfrm flipH="1">
            <a:off x="3212103" y="3349353"/>
            <a:ext cx="413449" cy="378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52E6D3-F6C3-48C9-8E5F-7E68F58217A9}"/>
              </a:ext>
            </a:extLst>
          </p:cNvPr>
          <p:cNvCxnSpPr>
            <a:cxnSpLocks/>
          </p:cNvCxnSpPr>
          <p:nvPr/>
        </p:nvCxnSpPr>
        <p:spPr>
          <a:xfrm>
            <a:off x="3155885" y="3925786"/>
            <a:ext cx="237063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761A984-7C9A-44F8-AEDA-6C461AC8EF29}"/>
              </a:ext>
            </a:extLst>
          </p:cNvPr>
          <p:cNvSpPr/>
          <p:nvPr/>
        </p:nvSpPr>
        <p:spPr>
          <a:xfrm>
            <a:off x="5455654" y="2515772"/>
            <a:ext cx="122346" cy="15108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4BB65D1-1D77-4358-9F5C-06A78EEAC442}"/>
              </a:ext>
            </a:extLst>
          </p:cNvPr>
          <p:cNvSpPr/>
          <p:nvPr/>
        </p:nvSpPr>
        <p:spPr>
          <a:xfrm>
            <a:off x="5449721" y="2517684"/>
            <a:ext cx="131192" cy="1517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Arrow: Right 43">
            <a:hlinkClick r:id="rId19" action="ppaction://hlinksldjump"/>
            <a:extLst>
              <a:ext uri="{FF2B5EF4-FFF2-40B4-BE49-F238E27FC236}">
                <a16:creationId xmlns:a16="http://schemas.microsoft.com/office/drawing/2014/main" id="{8BFDF437-B5F9-43B7-A8EF-FF175F04DDF4}"/>
              </a:ext>
            </a:extLst>
          </p:cNvPr>
          <p:cNvSpPr/>
          <p:nvPr/>
        </p:nvSpPr>
        <p:spPr>
          <a:xfrm flipH="1">
            <a:off x="3024815" y="1271386"/>
            <a:ext cx="283827" cy="126113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536F85-8400-468B-8708-32B70C702A4B}"/>
              </a:ext>
            </a:extLst>
          </p:cNvPr>
          <p:cNvSpPr/>
          <p:nvPr/>
        </p:nvSpPr>
        <p:spPr>
          <a:xfrm>
            <a:off x="6668614" y="1209443"/>
            <a:ext cx="440482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user search a location and the sort by is “List View – A – Z”,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it will be in list view form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E17A966-B65A-480E-9962-49A3D4F605A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639" b="89759" l="9964" r="90391">
                        <a14:foregroundMark x1="42340" y1="67470" x2="42705" y2="68072"/>
                        <a14:foregroundMark x1="41975" y1="66867" x2="42340" y2="67470"/>
                        <a14:foregroundMark x1="13879" y1="20482" x2="41975" y2="66867"/>
                        <a14:foregroundMark x1="57943" y1="72200" x2="60498" y2="72892"/>
                        <a14:foregroundMark x1="44931" y1="68675" x2="45709" y2="68886"/>
                        <a14:foregroundMark x1="42705" y1="68072" x2="44931" y2="68675"/>
                        <a14:foregroundMark x1="60498" y1="72892" x2="90391" y2="21687"/>
                        <a14:backgroundMark x1="51957" y1="74096" x2="51957" y2="74096"/>
                        <a14:backgroundMark x1="50178" y1="69277" x2="57295" y2="72289"/>
                        <a14:backgroundMark x1="47331" y1="68675" x2="47331" y2="68675"/>
                        <a14:backgroundMark x1="47687" y1="70482" x2="48399" y2="71687"/>
                        <a14:backgroundMark x1="46975" y1="68072" x2="45552" y2="66867"/>
                        <a14:backgroundMark x1="46263" y1="67470" x2="46263" y2="67470"/>
                        <a14:backgroundMark x1="46975" y1="68072" x2="46975" y2="68072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6975" y2="69880"/>
                        <a14:backgroundMark x1="49466" y1="71687" x2="49466" y2="71687"/>
                        <a14:backgroundMark x1="49110" y1="71084" x2="49110" y2="68675"/>
                        <a14:backgroundMark x1="49110" y1="67470" x2="49110" y2="67470"/>
                        <a14:backgroundMark x1="49110" y1="67470" x2="49110" y2="67470"/>
                        <a14:backgroundMark x1="49110" y1="68072" x2="50890" y2="70482"/>
                        <a14:backgroundMark x1="49822" y1="68072" x2="44840" y2="66265"/>
                        <a14:backgroundMark x1="44840" y1="66867" x2="44840" y2="66867"/>
                        <a14:backgroundMark x1="44840" y1="66867" x2="44840" y2="66867"/>
                        <a14:backgroundMark x1="46263" y1="68675" x2="46263" y2="68675"/>
                        <a14:backgroundMark x1="46263" y1="68675" x2="46263" y2="68675"/>
                        <a14:backgroundMark x1="45552" y1="66867" x2="45552" y2="66867"/>
                        <a14:backgroundMark x1="45196" y1="67470" x2="45196" y2="67470"/>
                        <a14:backgroundMark x1="45196" y1="68072" x2="45196" y2="68072"/>
                        <a14:backgroundMark x1="57295" y1="71084" x2="58363" y2="71084"/>
                        <a14:backgroundMark x1="45196" y1="69880" x2="45196" y2="69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2894" y="1886645"/>
            <a:ext cx="209871" cy="1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1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martphone, Icon, Modern, Symbol, Black, Communication">
            <a:extLst>
              <a:ext uri="{FF2B5EF4-FFF2-40B4-BE49-F238E27FC236}">
                <a16:creationId xmlns:a16="http://schemas.microsoft.com/office/drawing/2014/main" id="{8AA14798-D922-4B18-B4B3-92035B2E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72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E07A7-DDE6-4B7F-BE30-BB4141C80D69}"/>
              </a:ext>
            </a:extLst>
          </p:cNvPr>
          <p:cNvSpPr/>
          <p:nvPr/>
        </p:nvSpPr>
        <p:spPr>
          <a:xfrm>
            <a:off x="2924118" y="1145099"/>
            <a:ext cx="2828430" cy="3691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Healthy Eateries</a:t>
            </a:r>
            <a:endParaRPr lang="en-SG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83E7C-6BBC-4B52-A6AC-C49A1FC0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99" y="-1571515"/>
            <a:ext cx="45719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71B02-9579-441A-8E94-1CED237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99" y="-1421515"/>
            <a:ext cx="45719" cy="457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28486A-5089-4B06-8EAA-1131CE046EC6}"/>
              </a:ext>
            </a:extLst>
          </p:cNvPr>
          <p:cNvSpPr/>
          <p:nvPr/>
        </p:nvSpPr>
        <p:spPr>
          <a:xfrm>
            <a:off x="2924119" y="990016"/>
            <a:ext cx="2818701" cy="154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2C31D1-1A6E-4694-BD65-3258E2DF3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20" y="1007663"/>
            <a:ext cx="2854800" cy="108607"/>
          </a:xfrm>
          <a:prstGeom prst="rect">
            <a:avLst/>
          </a:prstGeom>
        </p:spPr>
      </p:pic>
      <p:sp>
        <p:nvSpPr>
          <p:cNvPr id="18" name="Star: 5 Points 17">
            <a:hlinkClick r:id="" action="ppaction://noaction"/>
            <a:extLst>
              <a:ext uri="{FF2B5EF4-FFF2-40B4-BE49-F238E27FC236}">
                <a16:creationId xmlns:a16="http://schemas.microsoft.com/office/drawing/2014/main" id="{BC709D9A-26AB-4AD8-ACBF-1FBB60355088}"/>
              </a:ext>
            </a:extLst>
          </p:cNvPr>
          <p:cNvSpPr/>
          <p:nvPr/>
        </p:nvSpPr>
        <p:spPr>
          <a:xfrm>
            <a:off x="3135633" y="5656446"/>
            <a:ext cx="115093" cy="115200"/>
          </a:xfrm>
          <a:prstGeom prst="star5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" name="Rectangle: Rounded Corners 2">
            <a:hlinkClick r:id="rId5" action="ppaction://hlinksldjump"/>
            <a:extLst>
              <a:ext uri="{FF2B5EF4-FFF2-40B4-BE49-F238E27FC236}">
                <a16:creationId xmlns:a16="http://schemas.microsoft.com/office/drawing/2014/main" id="{F9213A8E-8952-498C-880C-98A325EB4486}"/>
              </a:ext>
            </a:extLst>
          </p:cNvPr>
          <p:cNvSpPr/>
          <p:nvPr/>
        </p:nvSpPr>
        <p:spPr>
          <a:xfrm>
            <a:off x="3011002" y="1585511"/>
            <a:ext cx="2660400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McDonald's 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89B40E-F367-46F5-A985-FCE30E92F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33036" y="1585512"/>
            <a:ext cx="209870" cy="209870"/>
          </a:xfrm>
          <a:prstGeom prst="rect">
            <a:avLst/>
          </a:prstGeom>
        </p:spPr>
      </p:pic>
      <p:sp>
        <p:nvSpPr>
          <p:cNvPr id="29" name="Rectangle: Rounded Corners 28">
            <a:hlinkClick r:id="rId5" action="ppaction://hlinksldjump"/>
            <a:extLst>
              <a:ext uri="{FF2B5EF4-FFF2-40B4-BE49-F238E27FC236}">
                <a16:creationId xmlns:a16="http://schemas.microsoft.com/office/drawing/2014/main" id="{50AB1EEE-0585-478D-B8E1-3B27FD2EA0AF}"/>
              </a:ext>
            </a:extLst>
          </p:cNvPr>
          <p:cNvSpPr/>
          <p:nvPr/>
        </p:nvSpPr>
        <p:spPr>
          <a:xfrm>
            <a:off x="3514375" y="1841531"/>
            <a:ext cx="2157027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Map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89A79-400A-4179-BF1D-B0AB3CF83E26}"/>
              </a:ext>
            </a:extLst>
          </p:cNvPr>
          <p:cNvSpPr txBox="1"/>
          <p:nvPr/>
        </p:nvSpPr>
        <p:spPr>
          <a:xfrm>
            <a:off x="2957702" y="1829227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Sort by: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6444F-2FF1-4D1D-AE5C-04F8C2AF8504}"/>
              </a:ext>
            </a:extLst>
          </p:cNvPr>
          <p:cNvSpPr txBox="1"/>
          <p:nvPr/>
        </p:nvSpPr>
        <p:spPr>
          <a:xfrm>
            <a:off x="2941988" y="2050331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Distance: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B32332-8CF0-4855-9428-1D9E68C01627}"/>
              </a:ext>
            </a:extLst>
          </p:cNvPr>
          <p:cNvCxnSpPr>
            <a:cxnSpLocks/>
          </p:cNvCxnSpPr>
          <p:nvPr/>
        </p:nvCxnSpPr>
        <p:spPr>
          <a:xfrm>
            <a:off x="3535762" y="2180368"/>
            <a:ext cx="20870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38B412-4A84-423D-8400-6F65DB737238}"/>
              </a:ext>
            </a:extLst>
          </p:cNvPr>
          <p:cNvCxnSpPr>
            <a:cxnSpLocks/>
          </p:cNvCxnSpPr>
          <p:nvPr/>
        </p:nvCxnSpPr>
        <p:spPr>
          <a:xfrm>
            <a:off x="3535762" y="2180368"/>
            <a:ext cx="480029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01D87AF-3471-4240-B2E1-962CC6C9FBBC}"/>
              </a:ext>
            </a:extLst>
          </p:cNvPr>
          <p:cNvSpPr/>
          <p:nvPr/>
        </p:nvSpPr>
        <p:spPr>
          <a:xfrm>
            <a:off x="3907100" y="2123933"/>
            <a:ext cx="155642" cy="13642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glow rad="101600">
              <a:srgbClr val="49BFAB">
                <a:alpha val="4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EA925E-B8E8-4881-8D8E-7A6E4AD02645}"/>
              </a:ext>
            </a:extLst>
          </p:cNvPr>
          <p:cNvSpPr txBox="1"/>
          <p:nvPr/>
        </p:nvSpPr>
        <p:spPr>
          <a:xfrm>
            <a:off x="3777973" y="2246875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2 km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90FFF87E-F745-4EA9-A523-B80DB9AFA8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0863" y="1193011"/>
            <a:ext cx="283828" cy="283828"/>
          </a:xfrm>
          <a:prstGeom prst="rect">
            <a:avLst/>
          </a:prstGeom>
        </p:spPr>
      </p:pic>
      <p:sp>
        <p:nvSpPr>
          <p:cNvPr id="44" name="Arrow: Right 43">
            <a:hlinkClick r:id="rId10" action="ppaction://hlinksldjump"/>
            <a:extLst>
              <a:ext uri="{FF2B5EF4-FFF2-40B4-BE49-F238E27FC236}">
                <a16:creationId xmlns:a16="http://schemas.microsoft.com/office/drawing/2014/main" id="{8BFDF437-B5F9-43B7-A8EF-FF175F04DDF4}"/>
              </a:ext>
            </a:extLst>
          </p:cNvPr>
          <p:cNvSpPr/>
          <p:nvPr/>
        </p:nvSpPr>
        <p:spPr>
          <a:xfrm flipH="1">
            <a:off x="3024815" y="1271386"/>
            <a:ext cx="283827" cy="126113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536F85-8400-468B-8708-32B70C702A4B}"/>
              </a:ext>
            </a:extLst>
          </p:cNvPr>
          <p:cNvSpPr/>
          <p:nvPr/>
        </p:nvSpPr>
        <p:spPr>
          <a:xfrm>
            <a:off x="6668614" y="1209443"/>
            <a:ext cx="440482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Otherwise, if map view is selected, it will be a map view of all McDonalds.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23ADD10-CDED-47AD-9FE5-A3776616F3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0947" y="2477708"/>
            <a:ext cx="2818700" cy="305709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25A4ED-939D-4733-90EF-6B671BD6F9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39" b="89759" l="9964" r="90391">
                        <a14:foregroundMark x1="42340" y1="67470" x2="42705" y2="68072"/>
                        <a14:foregroundMark x1="41975" y1="66867" x2="42340" y2="67470"/>
                        <a14:foregroundMark x1="13879" y1="20482" x2="41975" y2="66867"/>
                        <a14:foregroundMark x1="57943" y1="72200" x2="60498" y2="72892"/>
                        <a14:foregroundMark x1="44931" y1="68675" x2="45709" y2="68886"/>
                        <a14:foregroundMark x1="42705" y1="68072" x2="44931" y2="68675"/>
                        <a14:foregroundMark x1="60498" y1="72892" x2="90391" y2="21687"/>
                        <a14:backgroundMark x1="51957" y1="74096" x2="51957" y2="74096"/>
                        <a14:backgroundMark x1="50178" y1="69277" x2="57295" y2="72289"/>
                        <a14:backgroundMark x1="47331" y1="68675" x2="47331" y2="68675"/>
                        <a14:backgroundMark x1="47687" y1="70482" x2="48399" y2="71687"/>
                        <a14:backgroundMark x1="46975" y1="68072" x2="45552" y2="66867"/>
                        <a14:backgroundMark x1="46263" y1="67470" x2="46263" y2="67470"/>
                        <a14:backgroundMark x1="46975" y1="68072" x2="46975" y2="68072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6975" y2="69880"/>
                        <a14:backgroundMark x1="49466" y1="71687" x2="49466" y2="71687"/>
                        <a14:backgroundMark x1="49110" y1="71084" x2="49110" y2="68675"/>
                        <a14:backgroundMark x1="49110" y1="67470" x2="49110" y2="67470"/>
                        <a14:backgroundMark x1="49110" y1="67470" x2="49110" y2="67470"/>
                        <a14:backgroundMark x1="49110" y1="68072" x2="50890" y2="70482"/>
                        <a14:backgroundMark x1="49822" y1="68072" x2="44840" y2="66265"/>
                        <a14:backgroundMark x1="44840" y1="66867" x2="44840" y2="66867"/>
                        <a14:backgroundMark x1="44840" y1="66867" x2="44840" y2="66867"/>
                        <a14:backgroundMark x1="46263" y1="68675" x2="46263" y2="68675"/>
                        <a14:backgroundMark x1="46263" y1="68675" x2="46263" y2="68675"/>
                        <a14:backgroundMark x1="45552" y1="66867" x2="45552" y2="66867"/>
                        <a14:backgroundMark x1="45196" y1="67470" x2="45196" y2="67470"/>
                        <a14:backgroundMark x1="45196" y1="68072" x2="45196" y2="68072"/>
                        <a14:backgroundMark x1="57295" y1="71084" x2="58363" y2="71084"/>
                        <a14:backgroundMark x1="45196" y1="69880" x2="45196" y2="69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2894" y="1886645"/>
            <a:ext cx="209871" cy="123981"/>
          </a:xfrm>
          <a:prstGeom prst="rect">
            <a:avLst/>
          </a:prstGeom>
        </p:spPr>
      </p:pic>
      <p:sp>
        <p:nvSpPr>
          <p:cNvPr id="48" name="Rectangle 47">
            <a:hlinkClick r:id="" action="ppaction://noaction"/>
            <a:extLst>
              <a:ext uri="{FF2B5EF4-FFF2-40B4-BE49-F238E27FC236}">
                <a16:creationId xmlns:a16="http://schemas.microsoft.com/office/drawing/2014/main" id="{7051A06F-9317-4873-95D5-3492A0CCF6D0}"/>
              </a:ext>
            </a:extLst>
          </p:cNvPr>
          <p:cNvSpPr/>
          <p:nvPr/>
        </p:nvSpPr>
        <p:spPr>
          <a:xfrm>
            <a:off x="5009304" y="5509183"/>
            <a:ext cx="742834" cy="455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r>
              <a:rPr lang="en-SG" sz="800" dirty="0"/>
              <a:t>HCS Products</a:t>
            </a:r>
          </a:p>
        </p:txBody>
      </p:sp>
      <p:pic>
        <p:nvPicPr>
          <p:cNvPr id="49" name="Graphic 48" descr="Shopping cart">
            <a:extLst>
              <a:ext uri="{FF2B5EF4-FFF2-40B4-BE49-F238E27FC236}">
                <a16:creationId xmlns:a16="http://schemas.microsoft.com/office/drawing/2014/main" id="{DA6BF2FF-6782-4BAC-B622-9C21CA343B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41268" y="5571166"/>
            <a:ext cx="217757" cy="234000"/>
          </a:xfrm>
          <a:prstGeom prst="rect">
            <a:avLst/>
          </a:prstGeom>
        </p:spPr>
      </p:pic>
      <p:sp>
        <p:nvSpPr>
          <p:cNvPr id="51" name="Rectangle 50">
            <a:hlinkClick r:id="" action="ppaction://noaction"/>
            <a:extLst>
              <a:ext uri="{FF2B5EF4-FFF2-40B4-BE49-F238E27FC236}">
                <a16:creationId xmlns:a16="http://schemas.microsoft.com/office/drawing/2014/main" id="{D15EFF5F-6E1E-441C-B382-9D36EB3EFE20}"/>
              </a:ext>
            </a:extLst>
          </p:cNvPr>
          <p:cNvSpPr/>
          <p:nvPr/>
        </p:nvSpPr>
        <p:spPr>
          <a:xfrm>
            <a:off x="3611636" y="5509159"/>
            <a:ext cx="714810" cy="4551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Eateries</a:t>
            </a:r>
          </a:p>
        </p:txBody>
      </p:sp>
      <p:pic>
        <p:nvPicPr>
          <p:cNvPr id="53" name="Graphic 52" descr="Fork and knife">
            <a:extLst>
              <a:ext uri="{FF2B5EF4-FFF2-40B4-BE49-F238E27FC236}">
                <a16:creationId xmlns:a16="http://schemas.microsoft.com/office/drawing/2014/main" id="{9434A33D-8C5F-41C9-A29E-A9AD8761B5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70524" y="5593067"/>
            <a:ext cx="190878" cy="190878"/>
          </a:xfrm>
          <a:prstGeom prst="rect">
            <a:avLst/>
          </a:prstGeom>
        </p:spPr>
      </p:pic>
      <p:sp>
        <p:nvSpPr>
          <p:cNvPr id="54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2B28ABF7-F7C8-4F55-A6EF-58A93A8162A0}"/>
              </a:ext>
            </a:extLst>
          </p:cNvPr>
          <p:cNvSpPr/>
          <p:nvPr/>
        </p:nvSpPr>
        <p:spPr>
          <a:xfrm>
            <a:off x="4326446" y="5512179"/>
            <a:ext cx="686588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Caterers</a:t>
            </a:r>
          </a:p>
        </p:txBody>
      </p:sp>
      <p:pic>
        <p:nvPicPr>
          <p:cNvPr id="55" name="Picture 54" descr="A close up of a logo&#10;&#10;Description generated with high confidence">
            <a:extLst>
              <a:ext uri="{FF2B5EF4-FFF2-40B4-BE49-F238E27FC236}">
                <a16:creationId xmlns:a16="http://schemas.microsoft.com/office/drawing/2014/main" id="{EF670F89-49CA-4975-832E-3A1D25F35E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40" y="5536117"/>
            <a:ext cx="287182" cy="288000"/>
          </a:xfrm>
          <a:prstGeom prst="rect">
            <a:avLst/>
          </a:prstGeom>
        </p:spPr>
      </p:pic>
      <p:sp>
        <p:nvSpPr>
          <p:cNvPr id="56" name="Rectangle 55">
            <a:hlinkClick r:id="" action="ppaction://noaction"/>
            <a:extLst>
              <a:ext uri="{FF2B5EF4-FFF2-40B4-BE49-F238E27FC236}">
                <a16:creationId xmlns:a16="http://schemas.microsoft.com/office/drawing/2014/main" id="{057FE584-7A72-4DAF-80BB-61C94BC0CF15}"/>
              </a:ext>
            </a:extLst>
          </p:cNvPr>
          <p:cNvSpPr/>
          <p:nvPr/>
        </p:nvSpPr>
        <p:spPr>
          <a:xfrm>
            <a:off x="2924119" y="5509159"/>
            <a:ext cx="691248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SG" sz="800" dirty="0"/>
            </a:br>
            <a:endParaRPr lang="en-SG" sz="800" dirty="0"/>
          </a:p>
          <a:p>
            <a:r>
              <a:rPr lang="en-SG" sz="600" dirty="0"/>
              <a:t>   </a:t>
            </a:r>
            <a:r>
              <a:rPr lang="en-SG" sz="800" dirty="0"/>
              <a:t>Favourite</a:t>
            </a:r>
            <a:endParaRPr lang="en-SG" sz="600" dirty="0"/>
          </a:p>
        </p:txBody>
      </p:sp>
      <p:sp>
        <p:nvSpPr>
          <p:cNvPr id="57" name="Star: 5 Points 56">
            <a:hlinkClick r:id="" action="ppaction://noaction"/>
            <a:extLst>
              <a:ext uri="{FF2B5EF4-FFF2-40B4-BE49-F238E27FC236}">
                <a16:creationId xmlns:a16="http://schemas.microsoft.com/office/drawing/2014/main" id="{D4625DB5-1A56-4CAB-9DA8-540B3868C6C2}"/>
              </a:ext>
            </a:extLst>
          </p:cNvPr>
          <p:cNvSpPr/>
          <p:nvPr/>
        </p:nvSpPr>
        <p:spPr>
          <a:xfrm>
            <a:off x="3193179" y="5639038"/>
            <a:ext cx="115093" cy="115200"/>
          </a:xfrm>
          <a:prstGeom prst="star5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028FC0-6B09-45FD-8C86-A0F75A3D7D9C}"/>
              </a:ext>
            </a:extLst>
          </p:cNvPr>
          <p:cNvSpPr/>
          <p:nvPr/>
        </p:nvSpPr>
        <p:spPr>
          <a:xfrm>
            <a:off x="5402771" y="515211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9" name="Picture 5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B2E943F-109C-477F-8D88-240B470A032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9451" y="5211908"/>
            <a:ext cx="162000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martphone, Icon, Modern, Symbol, Black, Communication">
            <a:extLst>
              <a:ext uri="{FF2B5EF4-FFF2-40B4-BE49-F238E27FC236}">
                <a16:creationId xmlns:a16="http://schemas.microsoft.com/office/drawing/2014/main" id="{8AA14798-D922-4B18-B4B3-92035B2E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72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E07A7-DDE6-4B7F-BE30-BB4141C80D69}"/>
              </a:ext>
            </a:extLst>
          </p:cNvPr>
          <p:cNvSpPr/>
          <p:nvPr/>
        </p:nvSpPr>
        <p:spPr>
          <a:xfrm>
            <a:off x="2924118" y="1145099"/>
            <a:ext cx="2828430" cy="3691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Healthy Eateries</a:t>
            </a:r>
            <a:endParaRPr lang="en-SG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83E7C-6BBC-4B52-A6AC-C49A1FC0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99" y="-1571515"/>
            <a:ext cx="45719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71B02-9579-441A-8E94-1CED237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99" y="-1421515"/>
            <a:ext cx="45719" cy="45719"/>
          </a:xfrm>
          <a:prstGeom prst="rect">
            <a:avLst/>
          </a:prstGeom>
        </p:spPr>
      </p:pic>
      <p:sp>
        <p:nvSpPr>
          <p:cNvPr id="13" name="Rectangle 12">
            <a:hlinkClick r:id="" action="ppaction://noaction"/>
            <a:extLst>
              <a:ext uri="{FF2B5EF4-FFF2-40B4-BE49-F238E27FC236}">
                <a16:creationId xmlns:a16="http://schemas.microsoft.com/office/drawing/2014/main" id="{DC2F01C4-D7C0-4F37-BDC1-E50E6F70B493}"/>
              </a:ext>
            </a:extLst>
          </p:cNvPr>
          <p:cNvSpPr/>
          <p:nvPr/>
        </p:nvSpPr>
        <p:spPr>
          <a:xfrm>
            <a:off x="4840920" y="5509183"/>
            <a:ext cx="907002" cy="455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r>
              <a:rPr lang="en-SG" sz="800" dirty="0"/>
              <a:t>      HCS Products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8486A-5089-4B06-8EAA-1131CE046EC6}"/>
              </a:ext>
            </a:extLst>
          </p:cNvPr>
          <p:cNvSpPr/>
          <p:nvPr/>
        </p:nvSpPr>
        <p:spPr>
          <a:xfrm>
            <a:off x="2924119" y="990016"/>
            <a:ext cx="2818701" cy="154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2C31D1-1A6E-4694-BD65-3258E2DF3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20" y="1007663"/>
            <a:ext cx="2854800" cy="108607"/>
          </a:xfrm>
          <a:prstGeom prst="rect">
            <a:avLst/>
          </a:prstGeom>
        </p:spPr>
      </p:pic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BE4B58CC-50ED-4FEB-9467-615F7E948819}"/>
              </a:ext>
            </a:extLst>
          </p:cNvPr>
          <p:cNvSpPr/>
          <p:nvPr/>
        </p:nvSpPr>
        <p:spPr>
          <a:xfrm>
            <a:off x="2924119" y="5500770"/>
            <a:ext cx="511490" cy="4649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  Saved</a:t>
            </a:r>
          </a:p>
        </p:txBody>
      </p:sp>
      <p:sp>
        <p:nvSpPr>
          <p:cNvPr id="18" name="Star: 5 Points 17">
            <a:hlinkClick r:id="" action="ppaction://noaction"/>
            <a:extLst>
              <a:ext uri="{FF2B5EF4-FFF2-40B4-BE49-F238E27FC236}">
                <a16:creationId xmlns:a16="http://schemas.microsoft.com/office/drawing/2014/main" id="{BC709D9A-26AB-4AD8-ACBF-1FBB60355088}"/>
              </a:ext>
            </a:extLst>
          </p:cNvPr>
          <p:cNvSpPr/>
          <p:nvPr/>
        </p:nvSpPr>
        <p:spPr>
          <a:xfrm>
            <a:off x="3135633" y="5656446"/>
            <a:ext cx="115093" cy="115200"/>
          </a:xfrm>
          <a:prstGeom prst="star5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" name="Rectangle: Rounded Corners 2">
            <a:hlinkClick r:id="rId5" action="ppaction://hlinksldjump"/>
            <a:extLst>
              <a:ext uri="{FF2B5EF4-FFF2-40B4-BE49-F238E27FC236}">
                <a16:creationId xmlns:a16="http://schemas.microsoft.com/office/drawing/2014/main" id="{F9213A8E-8952-498C-880C-98A325EB4486}"/>
              </a:ext>
            </a:extLst>
          </p:cNvPr>
          <p:cNvSpPr/>
          <p:nvPr/>
        </p:nvSpPr>
        <p:spPr>
          <a:xfrm>
            <a:off x="3011002" y="1585511"/>
            <a:ext cx="2660400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Ben and Jerry’s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89B40E-F367-46F5-A985-FCE30E92F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33036" y="1585512"/>
            <a:ext cx="209870" cy="209870"/>
          </a:xfrm>
          <a:prstGeom prst="rect">
            <a:avLst/>
          </a:prstGeom>
        </p:spPr>
      </p:pic>
      <p:sp>
        <p:nvSpPr>
          <p:cNvPr id="29" name="Rectangle: Rounded Corners 28">
            <a:hlinkClick r:id="rId5" action="ppaction://hlinksldjump"/>
            <a:extLst>
              <a:ext uri="{FF2B5EF4-FFF2-40B4-BE49-F238E27FC236}">
                <a16:creationId xmlns:a16="http://schemas.microsoft.com/office/drawing/2014/main" id="{50AB1EEE-0585-478D-B8E1-3B27FD2EA0AF}"/>
              </a:ext>
            </a:extLst>
          </p:cNvPr>
          <p:cNvSpPr/>
          <p:nvPr/>
        </p:nvSpPr>
        <p:spPr>
          <a:xfrm>
            <a:off x="3514375" y="1841531"/>
            <a:ext cx="2157027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List View: A - 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89A79-400A-4179-BF1D-B0AB3CF83E26}"/>
              </a:ext>
            </a:extLst>
          </p:cNvPr>
          <p:cNvSpPr txBox="1"/>
          <p:nvPr/>
        </p:nvSpPr>
        <p:spPr>
          <a:xfrm>
            <a:off x="2957702" y="1829227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Sort by:</a:t>
            </a:r>
          </a:p>
        </p:txBody>
      </p:sp>
      <p:pic>
        <p:nvPicPr>
          <p:cNvPr id="16" name="Graphic 15" descr="Shopping cart">
            <a:extLst>
              <a:ext uri="{FF2B5EF4-FFF2-40B4-BE49-F238E27FC236}">
                <a16:creationId xmlns:a16="http://schemas.microsoft.com/office/drawing/2014/main" id="{FB3885F0-F155-467E-BD0C-5209A37A75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0934" y="5571166"/>
            <a:ext cx="217757" cy="234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A76444F-2FF1-4D1D-AE5C-04F8C2AF8504}"/>
              </a:ext>
            </a:extLst>
          </p:cNvPr>
          <p:cNvSpPr txBox="1"/>
          <p:nvPr/>
        </p:nvSpPr>
        <p:spPr>
          <a:xfrm>
            <a:off x="2941988" y="2050331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Distance: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B32332-8CF0-4855-9428-1D9E68C01627}"/>
              </a:ext>
            </a:extLst>
          </p:cNvPr>
          <p:cNvCxnSpPr>
            <a:cxnSpLocks/>
          </p:cNvCxnSpPr>
          <p:nvPr/>
        </p:nvCxnSpPr>
        <p:spPr>
          <a:xfrm>
            <a:off x="3535762" y="2180368"/>
            <a:ext cx="20870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38B412-4A84-423D-8400-6F65DB737238}"/>
              </a:ext>
            </a:extLst>
          </p:cNvPr>
          <p:cNvCxnSpPr>
            <a:cxnSpLocks/>
          </p:cNvCxnSpPr>
          <p:nvPr/>
        </p:nvCxnSpPr>
        <p:spPr>
          <a:xfrm>
            <a:off x="3535762" y="2180368"/>
            <a:ext cx="480029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01D87AF-3471-4240-B2E1-962CC6C9FBBC}"/>
              </a:ext>
            </a:extLst>
          </p:cNvPr>
          <p:cNvSpPr/>
          <p:nvPr/>
        </p:nvSpPr>
        <p:spPr>
          <a:xfrm>
            <a:off x="3907100" y="2123933"/>
            <a:ext cx="155642" cy="13642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glow rad="101600">
              <a:srgbClr val="49BFAB">
                <a:alpha val="4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EA925E-B8E8-4881-8D8E-7A6E4AD02645}"/>
              </a:ext>
            </a:extLst>
          </p:cNvPr>
          <p:cNvSpPr txBox="1"/>
          <p:nvPr/>
        </p:nvSpPr>
        <p:spPr>
          <a:xfrm>
            <a:off x="3777973" y="2246875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2 km</a:t>
            </a:r>
          </a:p>
        </p:txBody>
      </p:sp>
      <p:sp>
        <p:nvSpPr>
          <p:cNvPr id="30" name="Rectangle 29">
            <a:hlinkClick r:id="" action="ppaction://noaction"/>
            <a:extLst>
              <a:ext uri="{FF2B5EF4-FFF2-40B4-BE49-F238E27FC236}">
                <a16:creationId xmlns:a16="http://schemas.microsoft.com/office/drawing/2014/main" id="{601348AD-ED54-4D46-B54C-231ACBF4ACED}"/>
              </a:ext>
            </a:extLst>
          </p:cNvPr>
          <p:cNvSpPr/>
          <p:nvPr/>
        </p:nvSpPr>
        <p:spPr>
          <a:xfrm>
            <a:off x="3371396" y="5499453"/>
            <a:ext cx="669217" cy="464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Nearby</a:t>
            </a:r>
          </a:p>
        </p:txBody>
      </p:sp>
      <p:pic>
        <p:nvPicPr>
          <p:cNvPr id="31" name="Graphic 30" descr="Compass">
            <a:hlinkClick r:id="" action="ppaction://noaction"/>
            <a:extLst>
              <a:ext uri="{FF2B5EF4-FFF2-40B4-BE49-F238E27FC236}">
                <a16:creationId xmlns:a16="http://schemas.microsoft.com/office/drawing/2014/main" id="{B32472B3-5F2D-454C-8A09-6DA68B9375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77488" y="5583797"/>
            <a:ext cx="215722" cy="215722"/>
          </a:xfrm>
          <a:prstGeom prst="rect">
            <a:avLst/>
          </a:prstGeom>
        </p:spPr>
      </p:pic>
      <p:sp>
        <p:nvSpPr>
          <p:cNvPr id="11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70B07B06-4B8B-4F23-B124-D430F21C1918}"/>
              </a:ext>
            </a:extLst>
          </p:cNvPr>
          <p:cNvSpPr/>
          <p:nvPr/>
        </p:nvSpPr>
        <p:spPr>
          <a:xfrm>
            <a:off x="3907100" y="5503338"/>
            <a:ext cx="608878" cy="4623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Eateries</a:t>
            </a:r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44ABF518-564F-4127-B24C-237F265E1FB7}"/>
              </a:ext>
            </a:extLst>
          </p:cNvPr>
          <p:cNvSpPr/>
          <p:nvPr/>
        </p:nvSpPr>
        <p:spPr>
          <a:xfrm>
            <a:off x="4400354" y="5512179"/>
            <a:ext cx="671735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Caterers</a:t>
            </a:r>
          </a:p>
        </p:txBody>
      </p:sp>
      <p:pic>
        <p:nvPicPr>
          <p:cNvPr id="20" name="Graphic 19" descr="Fork and knife">
            <a:extLst>
              <a:ext uri="{FF2B5EF4-FFF2-40B4-BE49-F238E27FC236}">
                <a16:creationId xmlns:a16="http://schemas.microsoft.com/office/drawing/2014/main" id="{58BE8711-CA4C-4FBE-AB88-CB657CC07C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95983" y="5596219"/>
            <a:ext cx="190878" cy="190878"/>
          </a:xfrm>
          <a:prstGeom prst="rect">
            <a:avLst/>
          </a:prstGeom>
        </p:spPr>
      </p:pic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90FFF87E-F745-4EA9-A523-B80DB9AFA8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00863" y="1193011"/>
            <a:ext cx="283828" cy="283828"/>
          </a:xfrm>
          <a:prstGeom prst="rect">
            <a:avLst/>
          </a:prstGeom>
        </p:spPr>
      </p:pic>
      <p:pic>
        <p:nvPicPr>
          <p:cNvPr id="24" name="Picture 23" descr="A close up of a logo&#10;&#10;Description generated with high confidence">
            <a:extLst>
              <a:ext uri="{FF2B5EF4-FFF2-40B4-BE49-F238E27FC236}">
                <a16:creationId xmlns:a16="http://schemas.microsoft.com/office/drawing/2014/main" id="{3F9518CC-2511-43A4-94BA-8E0289A50C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882" y="5536117"/>
            <a:ext cx="287182" cy="28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72282B2-0D1F-4B6D-827F-B646D8022D68}"/>
              </a:ext>
            </a:extLst>
          </p:cNvPr>
          <p:cNvSpPr/>
          <p:nvPr/>
        </p:nvSpPr>
        <p:spPr>
          <a:xfrm>
            <a:off x="3063900" y="2521088"/>
            <a:ext cx="2516694" cy="19158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chemeClr val="tx1"/>
                </a:solidFill>
              </a:rPr>
              <a:t>No Results </a:t>
            </a:r>
            <a:r>
              <a:rPr lang="en-SG" dirty="0">
                <a:solidFill>
                  <a:schemeClr val="tx1"/>
                </a:solidFill>
              </a:rPr>
              <a:t>Found!</a:t>
            </a:r>
          </a:p>
        </p:txBody>
      </p:sp>
      <p:pic>
        <p:nvPicPr>
          <p:cNvPr id="46" name="Picture 2" descr="Image result for ios soft keyboard">
            <a:extLst>
              <a:ext uri="{FF2B5EF4-FFF2-40B4-BE49-F238E27FC236}">
                <a16:creationId xmlns:a16="http://schemas.microsoft.com/office/drawing/2014/main" id="{3B60F2CB-98C5-4534-9BFD-F2A54313C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"/>
          <a:stretch/>
        </p:blipFill>
        <p:spPr bwMode="auto">
          <a:xfrm>
            <a:off x="2913401" y="4085276"/>
            <a:ext cx="2829419" cy="188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rrow: Right 43">
            <a:hlinkClick r:id="rId18" action="ppaction://hlinksldjump"/>
            <a:extLst>
              <a:ext uri="{FF2B5EF4-FFF2-40B4-BE49-F238E27FC236}">
                <a16:creationId xmlns:a16="http://schemas.microsoft.com/office/drawing/2014/main" id="{8BFDF437-B5F9-43B7-A8EF-FF175F04DDF4}"/>
              </a:ext>
            </a:extLst>
          </p:cNvPr>
          <p:cNvSpPr/>
          <p:nvPr/>
        </p:nvSpPr>
        <p:spPr>
          <a:xfrm flipH="1">
            <a:off x="3024815" y="1271386"/>
            <a:ext cx="283827" cy="126113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D0207A5-F667-46B3-B93F-1E17D43DB63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9639" b="89759" l="9964" r="90391">
                        <a14:foregroundMark x1="42340" y1="67470" x2="42705" y2="68072"/>
                        <a14:foregroundMark x1="41975" y1="66867" x2="42340" y2="67470"/>
                        <a14:foregroundMark x1="13879" y1="20482" x2="41975" y2="66867"/>
                        <a14:foregroundMark x1="57943" y1="72200" x2="60498" y2="72892"/>
                        <a14:foregroundMark x1="44931" y1="68675" x2="45709" y2="68886"/>
                        <a14:foregroundMark x1="42705" y1="68072" x2="44931" y2="68675"/>
                        <a14:foregroundMark x1="60498" y1="72892" x2="90391" y2="21687"/>
                        <a14:backgroundMark x1="51957" y1="74096" x2="51957" y2="74096"/>
                        <a14:backgroundMark x1="50178" y1="69277" x2="57295" y2="72289"/>
                        <a14:backgroundMark x1="47331" y1="68675" x2="47331" y2="68675"/>
                        <a14:backgroundMark x1="47687" y1="70482" x2="48399" y2="71687"/>
                        <a14:backgroundMark x1="46975" y1="68072" x2="45552" y2="66867"/>
                        <a14:backgroundMark x1="46263" y1="67470" x2="46263" y2="67470"/>
                        <a14:backgroundMark x1="46975" y1="68072" x2="46975" y2="68072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6975" y2="69880"/>
                        <a14:backgroundMark x1="49466" y1="71687" x2="49466" y2="71687"/>
                        <a14:backgroundMark x1="49110" y1="71084" x2="49110" y2="68675"/>
                        <a14:backgroundMark x1="49110" y1="67470" x2="49110" y2="67470"/>
                        <a14:backgroundMark x1="49110" y1="67470" x2="49110" y2="67470"/>
                        <a14:backgroundMark x1="49110" y1="68072" x2="50890" y2="70482"/>
                        <a14:backgroundMark x1="49822" y1="68072" x2="44840" y2="66265"/>
                        <a14:backgroundMark x1="44840" y1="66867" x2="44840" y2="66867"/>
                        <a14:backgroundMark x1="44840" y1="66867" x2="44840" y2="66867"/>
                        <a14:backgroundMark x1="46263" y1="68675" x2="46263" y2="68675"/>
                        <a14:backgroundMark x1="46263" y1="68675" x2="46263" y2="68675"/>
                        <a14:backgroundMark x1="45552" y1="66867" x2="45552" y2="66867"/>
                        <a14:backgroundMark x1="45196" y1="67470" x2="45196" y2="67470"/>
                        <a14:backgroundMark x1="45196" y1="68072" x2="45196" y2="68072"/>
                        <a14:backgroundMark x1="57295" y1="71084" x2="58363" y2="71084"/>
                        <a14:backgroundMark x1="45196" y1="69880" x2="45196" y2="69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2894" y="1886645"/>
            <a:ext cx="209871" cy="1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martphone, Icon, Modern, Symbol, Black, Communication">
            <a:extLst>
              <a:ext uri="{FF2B5EF4-FFF2-40B4-BE49-F238E27FC236}">
                <a16:creationId xmlns:a16="http://schemas.microsoft.com/office/drawing/2014/main" id="{8AA14798-D922-4B18-B4B3-92035B2E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72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E07A7-DDE6-4B7F-BE30-BB4141C80D69}"/>
              </a:ext>
            </a:extLst>
          </p:cNvPr>
          <p:cNvSpPr/>
          <p:nvPr/>
        </p:nvSpPr>
        <p:spPr>
          <a:xfrm>
            <a:off x="2924118" y="1145099"/>
            <a:ext cx="2828430" cy="3691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Healthy Caterers</a:t>
            </a:r>
            <a:endParaRPr lang="en-SG" b="1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83E7C-6BBC-4B52-A6AC-C49A1FC0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399" y="-1571515"/>
            <a:ext cx="45719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71B02-9579-441A-8E94-1CED237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99" y="-1421515"/>
            <a:ext cx="45719" cy="457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28486A-5089-4B06-8EAA-1131CE046EC6}"/>
              </a:ext>
            </a:extLst>
          </p:cNvPr>
          <p:cNvSpPr/>
          <p:nvPr/>
        </p:nvSpPr>
        <p:spPr>
          <a:xfrm>
            <a:off x="2924119" y="990016"/>
            <a:ext cx="2818701" cy="154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2C31D1-1A6E-4694-BD65-3258E2DF3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20" y="1007663"/>
            <a:ext cx="2854800" cy="108607"/>
          </a:xfrm>
          <a:prstGeom prst="rect">
            <a:avLst/>
          </a:prstGeom>
        </p:spPr>
      </p:pic>
      <p:sp>
        <p:nvSpPr>
          <p:cNvPr id="3" name="Rectangle: Rounded Corners 2">
            <a:hlinkClick r:id="rId5" action="ppaction://hlinksldjump"/>
            <a:extLst>
              <a:ext uri="{FF2B5EF4-FFF2-40B4-BE49-F238E27FC236}">
                <a16:creationId xmlns:a16="http://schemas.microsoft.com/office/drawing/2014/main" id="{F9213A8E-8952-498C-880C-98A325EB4486}"/>
              </a:ext>
            </a:extLst>
          </p:cNvPr>
          <p:cNvSpPr/>
          <p:nvPr/>
        </p:nvSpPr>
        <p:spPr>
          <a:xfrm>
            <a:off x="3011002" y="1585511"/>
            <a:ext cx="2660400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Tap here to search for a caterer 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89B40E-F367-46F5-A985-FCE30E92F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33036" y="1585512"/>
            <a:ext cx="209870" cy="209870"/>
          </a:xfrm>
          <a:prstGeom prst="rect">
            <a:avLst/>
          </a:prstGeom>
        </p:spPr>
      </p:pic>
      <p:sp>
        <p:nvSpPr>
          <p:cNvPr id="29" name="Rectangle: Rounded Corners 28">
            <a:hlinkClick r:id="rId5" action="ppaction://hlinksldjump"/>
            <a:extLst>
              <a:ext uri="{FF2B5EF4-FFF2-40B4-BE49-F238E27FC236}">
                <a16:creationId xmlns:a16="http://schemas.microsoft.com/office/drawing/2014/main" id="{50AB1EEE-0585-478D-B8E1-3B27FD2EA0AF}"/>
              </a:ext>
            </a:extLst>
          </p:cNvPr>
          <p:cNvSpPr/>
          <p:nvPr/>
        </p:nvSpPr>
        <p:spPr>
          <a:xfrm>
            <a:off x="3514375" y="1841531"/>
            <a:ext cx="2157027" cy="208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</a:rPr>
              <a:t>Map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89A79-400A-4179-BF1D-B0AB3CF83E26}"/>
              </a:ext>
            </a:extLst>
          </p:cNvPr>
          <p:cNvSpPr txBox="1"/>
          <p:nvPr/>
        </p:nvSpPr>
        <p:spPr>
          <a:xfrm>
            <a:off x="2957702" y="1829227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Sort by: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6444F-2FF1-4D1D-AE5C-04F8C2AF8504}"/>
              </a:ext>
            </a:extLst>
          </p:cNvPr>
          <p:cNvSpPr txBox="1"/>
          <p:nvPr/>
        </p:nvSpPr>
        <p:spPr>
          <a:xfrm>
            <a:off x="2941988" y="2050331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Distance: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B32332-8CF0-4855-9428-1D9E68C01627}"/>
              </a:ext>
            </a:extLst>
          </p:cNvPr>
          <p:cNvCxnSpPr>
            <a:cxnSpLocks/>
          </p:cNvCxnSpPr>
          <p:nvPr/>
        </p:nvCxnSpPr>
        <p:spPr>
          <a:xfrm>
            <a:off x="3535762" y="2180368"/>
            <a:ext cx="20870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38B412-4A84-423D-8400-6F65DB737238}"/>
              </a:ext>
            </a:extLst>
          </p:cNvPr>
          <p:cNvCxnSpPr>
            <a:cxnSpLocks/>
          </p:cNvCxnSpPr>
          <p:nvPr/>
        </p:nvCxnSpPr>
        <p:spPr>
          <a:xfrm>
            <a:off x="3535762" y="2180368"/>
            <a:ext cx="480029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01D87AF-3471-4240-B2E1-962CC6C9FBBC}"/>
              </a:ext>
            </a:extLst>
          </p:cNvPr>
          <p:cNvSpPr/>
          <p:nvPr/>
        </p:nvSpPr>
        <p:spPr>
          <a:xfrm>
            <a:off x="3907100" y="2123933"/>
            <a:ext cx="155642" cy="13642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glow rad="101600">
              <a:srgbClr val="49BFAB">
                <a:alpha val="4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EA925E-B8E8-4881-8D8E-7A6E4AD02645}"/>
              </a:ext>
            </a:extLst>
          </p:cNvPr>
          <p:cNvSpPr txBox="1"/>
          <p:nvPr/>
        </p:nvSpPr>
        <p:spPr>
          <a:xfrm>
            <a:off x="3777973" y="2246875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2 km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90FFF87E-F745-4EA9-A523-B80DB9AFA8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0863" y="1193011"/>
            <a:ext cx="283828" cy="2838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DD4171D-4B5C-49F1-987F-9C37E208FA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2464" y="2477707"/>
            <a:ext cx="2810356" cy="30412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C480689-FB12-4AB1-8D33-2D10962D50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639" b="89759" l="9964" r="90391">
                        <a14:foregroundMark x1="42340" y1="67470" x2="42705" y2="68072"/>
                        <a14:foregroundMark x1="41975" y1="66867" x2="42340" y2="67470"/>
                        <a14:foregroundMark x1="13879" y1="20482" x2="41975" y2="66867"/>
                        <a14:foregroundMark x1="57943" y1="72200" x2="60498" y2="72892"/>
                        <a14:foregroundMark x1="44931" y1="68675" x2="45709" y2="68886"/>
                        <a14:foregroundMark x1="42705" y1="68072" x2="44931" y2="68675"/>
                        <a14:foregroundMark x1="60498" y1="72892" x2="90391" y2="21687"/>
                        <a14:backgroundMark x1="51957" y1="74096" x2="51957" y2="74096"/>
                        <a14:backgroundMark x1="50178" y1="69277" x2="57295" y2="72289"/>
                        <a14:backgroundMark x1="47331" y1="68675" x2="47331" y2="68675"/>
                        <a14:backgroundMark x1="47687" y1="70482" x2="48399" y2="71687"/>
                        <a14:backgroundMark x1="46975" y1="68072" x2="45552" y2="66867"/>
                        <a14:backgroundMark x1="46263" y1="67470" x2="46263" y2="67470"/>
                        <a14:backgroundMark x1="46975" y1="68072" x2="46975" y2="68072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5552" y2="69880"/>
                        <a14:backgroundMark x1="45552" y1="69880" x2="46975" y2="69880"/>
                        <a14:backgroundMark x1="49466" y1="71687" x2="49466" y2="71687"/>
                        <a14:backgroundMark x1="49110" y1="71084" x2="49110" y2="68675"/>
                        <a14:backgroundMark x1="49110" y1="67470" x2="49110" y2="67470"/>
                        <a14:backgroundMark x1="49110" y1="67470" x2="49110" y2="67470"/>
                        <a14:backgroundMark x1="49110" y1="68072" x2="50890" y2="70482"/>
                        <a14:backgroundMark x1="49822" y1="68072" x2="44840" y2="66265"/>
                        <a14:backgroundMark x1="44840" y1="66867" x2="44840" y2="66867"/>
                        <a14:backgroundMark x1="44840" y1="66867" x2="44840" y2="66867"/>
                        <a14:backgroundMark x1="46263" y1="68675" x2="46263" y2="68675"/>
                        <a14:backgroundMark x1="46263" y1="68675" x2="46263" y2="68675"/>
                        <a14:backgroundMark x1="45552" y1="66867" x2="45552" y2="66867"/>
                        <a14:backgroundMark x1="45196" y1="67470" x2="45196" y2="67470"/>
                        <a14:backgroundMark x1="45196" y1="68072" x2="45196" y2="68072"/>
                        <a14:backgroundMark x1="57295" y1="71084" x2="58363" y2="71084"/>
                        <a14:backgroundMark x1="45196" y1="69880" x2="45196" y2="69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2894" y="1886645"/>
            <a:ext cx="209871" cy="123981"/>
          </a:xfrm>
          <a:prstGeom prst="rect">
            <a:avLst/>
          </a:prstGeom>
        </p:spPr>
      </p:pic>
      <p:sp>
        <p:nvSpPr>
          <p:cNvPr id="31" name="Rectangle 30">
            <a:hlinkClick r:id="" action="ppaction://noaction"/>
            <a:extLst>
              <a:ext uri="{FF2B5EF4-FFF2-40B4-BE49-F238E27FC236}">
                <a16:creationId xmlns:a16="http://schemas.microsoft.com/office/drawing/2014/main" id="{285020F8-25F5-432F-9EBA-A6097E77D487}"/>
              </a:ext>
            </a:extLst>
          </p:cNvPr>
          <p:cNvSpPr/>
          <p:nvPr/>
        </p:nvSpPr>
        <p:spPr>
          <a:xfrm>
            <a:off x="5009304" y="5509183"/>
            <a:ext cx="742834" cy="455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r>
              <a:rPr lang="en-SG" sz="800" dirty="0"/>
              <a:t>HCS Products</a:t>
            </a:r>
          </a:p>
        </p:txBody>
      </p:sp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D9A7B25-E97A-4F23-A4FC-AD6EA0D315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41268" y="5571166"/>
            <a:ext cx="217757" cy="234000"/>
          </a:xfrm>
          <a:prstGeom prst="rect">
            <a:avLst/>
          </a:prstGeom>
        </p:spPr>
      </p:pic>
      <p:sp>
        <p:nvSpPr>
          <p:cNvPr id="34" name="Rectangle 33">
            <a:hlinkClick r:id="" action="ppaction://noaction"/>
            <a:extLst>
              <a:ext uri="{FF2B5EF4-FFF2-40B4-BE49-F238E27FC236}">
                <a16:creationId xmlns:a16="http://schemas.microsoft.com/office/drawing/2014/main" id="{BE975FA3-758B-4063-8308-C06EF41C7911}"/>
              </a:ext>
            </a:extLst>
          </p:cNvPr>
          <p:cNvSpPr/>
          <p:nvPr/>
        </p:nvSpPr>
        <p:spPr>
          <a:xfrm>
            <a:off x="3611636" y="5509159"/>
            <a:ext cx="714810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Eateries</a:t>
            </a:r>
          </a:p>
        </p:txBody>
      </p:sp>
      <p:pic>
        <p:nvPicPr>
          <p:cNvPr id="36" name="Graphic 35" descr="Fork and knife">
            <a:extLst>
              <a:ext uri="{FF2B5EF4-FFF2-40B4-BE49-F238E27FC236}">
                <a16:creationId xmlns:a16="http://schemas.microsoft.com/office/drawing/2014/main" id="{629B3BC0-9866-4DEA-A8F4-B48613C599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87302" y="5593067"/>
            <a:ext cx="190878" cy="190878"/>
          </a:xfrm>
          <a:prstGeom prst="rect">
            <a:avLst/>
          </a:prstGeom>
        </p:spPr>
      </p:pic>
      <p:sp>
        <p:nvSpPr>
          <p:cNvPr id="37" name="Rectangle 36">
            <a:hlinkClick r:id="" action="ppaction://noaction"/>
            <a:extLst>
              <a:ext uri="{FF2B5EF4-FFF2-40B4-BE49-F238E27FC236}">
                <a16:creationId xmlns:a16="http://schemas.microsoft.com/office/drawing/2014/main" id="{69123681-BC52-4CC8-88C7-A320866C12C4}"/>
              </a:ext>
            </a:extLst>
          </p:cNvPr>
          <p:cNvSpPr/>
          <p:nvPr/>
        </p:nvSpPr>
        <p:spPr>
          <a:xfrm>
            <a:off x="4326446" y="5512179"/>
            <a:ext cx="686588" cy="4551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/>
          </a:p>
          <a:p>
            <a:pPr algn="ctr"/>
            <a:endParaRPr lang="en-SG" sz="800" dirty="0"/>
          </a:p>
          <a:p>
            <a:pPr algn="ctr"/>
            <a:r>
              <a:rPr lang="en-SG" sz="800" dirty="0"/>
              <a:t>Caterers</a:t>
            </a:r>
          </a:p>
        </p:txBody>
      </p:sp>
      <p:pic>
        <p:nvPicPr>
          <p:cNvPr id="40" name="Picture 39" descr="A close up of a logo&#10;&#10;Description generated with high confidence">
            <a:extLst>
              <a:ext uri="{FF2B5EF4-FFF2-40B4-BE49-F238E27FC236}">
                <a16:creationId xmlns:a16="http://schemas.microsoft.com/office/drawing/2014/main" id="{313A3C60-6CAD-48C5-A062-0F25CBD84C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40" y="5536117"/>
            <a:ext cx="287182" cy="288000"/>
          </a:xfrm>
          <a:prstGeom prst="rect">
            <a:avLst/>
          </a:prstGeom>
        </p:spPr>
      </p:pic>
      <p:sp>
        <p:nvSpPr>
          <p:cNvPr id="41" name="Rectangle 40">
            <a:hlinkClick r:id="" action="ppaction://noaction"/>
            <a:extLst>
              <a:ext uri="{FF2B5EF4-FFF2-40B4-BE49-F238E27FC236}">
                <a16:creationId xmlns:a16="http://schemas.microsoft.com/office/drawing/2014/main" id="{FE74420E-B74B-4F45-827A-FFBE0956F7C5}"/>
              </a:ext>
            </a:extLst>
          </p:cNvPr>
          <p:cNvSpPr/>
          <p:nvPr/>
        </p:nvSpPr>
        <p:spPr>
          <a:xfrm>
            <a:off x="2924119" y="5509159"/>
            <a:ext cx="691248" cy="455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SG" sz="800" dirty="0"/>
            </a:br>
            <a:endParaRPr lang="en-SG" sz="800" dirty="0"/>
          </a:p>
          <a:p>
            <a:r>
              <a:rPr lang="en-SG" sz="600" dirty="0"/>
              <a:t>   </a:t>
            </a:r>
            <a:r>
              <a:rPr lang="en-SG" sz="800" dirty="0"/>
              <a:t>Favourite</a:t>
            </a:r>
            <a:endParaRPr lang="en-SG" sz="600" dirty="0"/>
          </a:p>
        </p:txBody>
      </p:sp>
      <p:sp>
        <p:nvSpPr>
          <p:cNvPr id="42" name="Star: 5 Points 41">
            <a:hlinkClick r:id="" action="ppaction://noaction"/>
            <a:extLst>
              <a:ext uri="{FF2B5EF4-FFF2-40B4-BE49-F238E27FC236}">
                <a16:creationId xmlns:a16="http://schemas.microsoft.com/office/drawing/2014/main" id="{0536B81E-B3AC-457F-AAAC-15AE068B908C}"/>
              </a:ext>
            </a:extLst>
          </p:cNvPr>
          <p:cNvSpPr/>
          <p:nvPr/>
        </p:nvSpPr>
        <p:spPr>
          <a:xfrm>
            <a:off x="3201568" y="5639038"/>
            <a:ext cx="115093" cy="115200"/>
          </a:xfrm>
          <a:prstGeom prst="star5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29523C-3D19-4963-8EE6-86C59EB684B2}"/>
              </a:ext>
            </a:extLst>
          </p:cNvPr>
          <p:cNvSpPr/>
          <p:nvPr/>
        </p:nvSpPr>
        <p:spPr>
          <a:xfrm>
            <a:off x="5402771" y="515211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2" name="Picture 5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0BDDA8C-E1E7-479E-A179-CFA4ABED41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9451" y="5211908"/>
            <a:ext cx="162000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599</Words>
  <Application>Microsoft Office PowerPoint</Application>
  <PresentationFormat>Widescreen</PresentationFormat>
  <Paragraphs>313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Zihui oon</dc:creator>
  <cp:lastModifiedBy>Zihui oon</cp:lastModifiedBy>
  <cp:revision>63</cp:revision>
  <dcterms:created xsi:type="dcterms:W3CDTF">2018-08-31T17:03:32Z</dcterms:created>
  <dcterms:modified xsi:type="dcterms:W3CDTF">2018-09-10T17:08:58Z</dcterms:modified>
</cp:coreProperties>
</file>