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Cute Font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6E353A3-7799-4B18-931F-D4C5ADABA8E1}">
  <a:tblStyle styleId="{D6E353A3-7799-4B18-931F-D4C5ADABA8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CuteFon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3174e4f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3174e4f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3174e4f7c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3174e4f7c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3174e4f7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3174e4f7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3174e4f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3174e4f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3174e4f7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3174e4f7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3174e4f7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3174e4f7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naek/mbti-type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8000"/>
              </a:srgbClr>
            </a:outerShdw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916833" y="67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latin typeface="Cute Font"/>
                <a:ea typeface="Cute Font"/>
                <a:cs typeface="Cute Font"/>
                <a:sym typeface="Cute Font"/>
              </a:rPr>
              <a:t>자소서 MBTI</a:t>
            </a:r>
            <a:endParaRPr b="1" sz="7200">
              <a:latin typeface="Cute Font"/>
              <a:ea typeface="Cute Font"/>
              <a:cs typeface="Cute Font"/>
              <a:sym typeface="Cute Fon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052175" y="2316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“</a:t>
            </a:r>
            <a:r>
              <a:rPr lang="ko">
                <a:solidFill>
                  <a:schemeClr val="dk1"/>
                </a:solidFill>
              </a:rPr>
              <a:t>Self-introduction letter MBTI</a:t>
            </a:r>
            <a:r>
              <a:rPr lang="ko"/>
              <a:t>”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042950" y="4500600"/>
            <a:ext cx="426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임기남 임준형 강민준 김나라 최효진</a:t>
            </a:r>
            <a:endParaRPr b="1"/>
          </a:p>
        </p:txBody>
      </p:sp>
      <p:sp>
        <p:nvSpPr>
          <p:cNvPr id="58" name="Google Shape;58;p13"/>
          <p:cNvSpPr txBox="1"/>
          <p:nvPr/>
        </p:nvSpPr>
        <p:spPr>
          <a:xfrm>
            <a:off x="71675" y="0"/>
            <a:ext cx="19587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[인공지능 5조]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538"/>
            <a:ext cx="4563375" cy="41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7950" y="-43350"/>
            <a:ext cx="9144000" cy="53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740625" y="1561803"/>
            <a:ext cx="27231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Cute Font"/>
                <a:ea typeface="Cute Font"/>
                <a:cs typeface="Cute Font"/>
                <a:sym typeface="Cute Font"/>
              </a:rPr>
              <a:t>01</a:t>
            </a:r>
            <a:r>
              <a:rPr b="1" lang="ko" sz="2400">
                <a:solidFill>
                  <a:srgbClr val="666666"/>
                </a:solidFill>
                <a:latin typeface="Cute Font"/>
                <a:ea typeface="Cute Font"/>
                <a:cs typeface="Cute Font"/>
                <a:sym typeface="Cute Font"/>
              </a:rPr>
              <a:t> </a:t>
            </a:r>
            <a:r>
              <a:rPr lang="ko" sz="600" u="sng">
                <a:solidFill>
                  <a:srgbClr val="999999"/>
                </a:solidFill>
              </a:rPr>
              <a:t> </a:t>
            </a:r>
            <a:r>
              <a:rPr lang="ko" sz="2400">
                <a:latin typeface="Cute Font"/>
                <a:ea typeface="Cute Font"/>
                <a:cs typeface="Cute Font"/>
                <a:sym typeface="Cute Font"/>
              </a:rPr>
              <a:t>주제 선정 이유</a:t>
            </a:r>
            <a:endParaRPr sz="2400">
              <a:latin typeface="Cute Font"/>
              <a:ea typeface="Cute Font"/>
              <a:cs typeface="Cute Font"/>
              <a:sym typeface="Cute Fon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740625" y="2007553"/>
            <a:ext cx="27231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Cute Font"/>
                <a:ea typeface="Cute Font"/>
                <a:cs typeface="Cute Font"/>
                <a:sym typeface="Cute Font"/>
              </a:rPr>
              <a:t>02 </a:t>
            </a:r>
            <a:r>
              <a:rPr b="1" lang="ko" sz="600">
                <a:latin typeface="Cute Font"/>
                <a:ea typeface="Cute Font"/>
                <a:cs typeface="Cute Font"/>
                <a:sym typeface="Cute Font"/>
              </a:rPr>
              <a:t> </a:t>
            </a:r>
            <a:r>
              <a:rPr lang="ko" sz="2400">
                <a:latin typeface="Cute Font"/>
                <a:ea typeface="Cute Font"/>
                <a:cs typeface="Cute Font"/>
                <a:sym typeface="Cute Font"/>
              </a:rPr>
              <a:t>데이터셋 / 유사 서비스</a:t>
            </a:r>
            <a:endParaRPr sz="2400">
              <a:latin typeface="Cute Font"/>
              <a:ea typeface="Cute Font"/>
              <a:cs typeface="Cute Font"/>
              <a:sym typeface="Cute Fon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740625" y="2940106"/>
            <a:ext cx="2723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Cute Font"/>
                <a:ea typeface="Cute Font"/>
                <a:cs typeface="Cute Font"/>
                <a:sym typeface="Cute Font"/>
              </a:rPr>
              <a:t>04 </a:t>
            </a:r>
            <a:r>
              <a:rPr lang="ko" sz="2400">
                <a:latin typeface="Cute Font"/>
                <a:ea typeface="Cute Font"/>
                <a:cs typeface="Cute Font"/>
                <a:sym typeface="Cute Font"/>
              </a:rPr>
              <a:t>기대 효과</a:t>
            </a:r>
            <a:endParaRPr sz="2400">
              <a:latin typeface="Cute Font"/>
              <a:ea typeface="Cute Font"/>
              <a:cs typeface="Cute Font"/>
              <a:sym typeface="Cute Fon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740625" y="2453411"/>
            <a:ext cx="2723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Cute Font"/>
                <a:ea typeface="Cute Font"/>
                <a:cs typeface="Cute Font"/>
                <a:sym typeface="Cute Font"/>
              </a:rPr>
              <a:t>03 </a:t>
            </a:r>
            <a:r>
              <a:rPr lang="ko" sz="2400">
                <a:latin typeface="Cute Font"/>
                <a:ea typeface="Cute Font"/>
                <a:cs typeface="Cute Font"/>
                <a:sym typeface="Cute Font"/>
              </a:rPr>
              <a:t>개발 일정</a:t>
            </a:r>
            <a:endParaRPr sz="2400">
              <a:latin typeface="Cute Font"/>
              <a:ea typeface="Cute Font"/>
              <a:cs typeface="Cute Font"/>
              <a:sym typeface="Cute Fon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633925" y="358300"/>
            <a:ext cx="8919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Cute Font"/>
                <a:ea typeface="Cute Font"/>
                <a:cs typeface="Cute Font"/>
                <a:sym typeface="Cute Font"/>
              </a:rPr>
              <a:t>목차 </a:t>
            </a:r>
            <a:endParaRPr b="1" sz="3000">
              <a:latin typeface="Cute Font"/>
              <a:ea typeface="Cute Font"/>
              <a:cs typeface="Cute Font"/>
              <a:sym typeface="Cute Font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0" y="4664975"/>
            <a:ext cx="9144000" cy="53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756300" y="-80738"/>
            <a:ext cx="5430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latin typeface="Cute Font"/>
                <a:ea typeface="Cute Font"/>
                <a:cs typeface="Cute Font"/>
                <a:sym typeface="Cute Font"/>
              </a:rPr>
              <a:t> 주제 선정 이유</a:t>
            </a:r>
            <a:endParaRPr b="1" sz="3600">
              <a:latin typeface="Cute Font"/>
              <a:ea typeface="Cute Font"/>
              <a:cs typeface="Cute Font"/>
              <a:sym typeface="Cute Fon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-15900"/>
            <a:ext cx="756300" cy="692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83550" y="-88700"/>
            <a:ext cx="589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latin typeface="Cute Font"/>
                <a:ea typeface="Cute Font"/>
                <a:cs typeface="Cute Font"/>
                <a:sym typeface="Cute Font"/>
              </a:rPr>
              <a:t>01</a:t>
            </a:r>
            <a:endParaRPr b="1" sz="3600">
              <a:latin typeface="Cute Font"/>
              <a:ea typeface="Cute Font"/>
              <a:cs typeface="Cute Font"/>
              <a:sym typeface="Cute Fon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975600" y="626800"/>
            <a:ext cx="7192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latin typeface="Cute Font"/>
                <a:ea typeface="Cute Font"/>
                <a:cs typeface="Cute Font"/>
                <a:sym typeface="Cute Font"/>
              </a:rPr>
              <a:t>자기소개서를 가지고 MBTI 유형을 판별</a:t>
            </a:r>
            <a:endParaRPr sz="4800">
              <a:latin typeface="Cute Font"/>
              <a:ea typeface="Cute Font"/>
              <a:cs typeface="Cute Font"/>
              <a:sym typeface="Cute Font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400" y="1825575"/>
            <a:ext cx="589199" cy="5891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099625" y="1906950"/>
            <a:ext cx="6480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자신의 성향을 분석함으로써 자소서의 방향을 잡을 수 있음</a:t>
            </a:r>
            <a:endParaRPr sz="1800"/>
          </a:p>
        </p:txBody>
      </p:sp>
      <p:sp>
        <p:nvSpPr>
          <p:cNvPr id="81" name="Google Shape;81;p15"/>
          <p:cNvSpPr txBox="1"/>
          <p:nvPr/>
        </p:nvSpPr>
        <p:spPr>
          <a:xfrm>
            <a:off x="2099625" y="2993100"/>
            <a:ext cx="5172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기업에서 원하는 인재상에 부합하는지를 예측</a:t>
            </a:r>
            <a:endParaRPr sz="1800"/>
          </a:p>
        </p:txBody>
      </p:sp>
      <p:sp>
        <p:nvSpPr>
          <p:cNvPr id="82" name="Google Shape;82;p15"/>
          <p:cNvSpPr txBox="1"/>
          <p:nvPr/>
        </p:nvSpPr>
        <p:spPr>
          <a:xfrm>
            <a:off x="2099625" y="4079250"/>
            <a:ext cx="41412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해당되는 직무와 적합한지를 예측</a:t>
            </a:r>
            <a:endParaRPr sz="18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700" y="2852438"/>
            <a:ext cx="660900" cy="6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7550" y="3951000"/>
            <a:ext cx="660900" cy="6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789150"/>
            <a:ext cx="8520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                 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                      Data Set 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(MBTI) Myers-Briggs Personality Type Dataset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ko" sz="2400">
                <a:solidFill>
                  <a:schemeClr val="dk1"/>
                </a:solidFill>
                <a:highlight>
                  <a:srgbClr val="FFFFFF"/>
                </a:highlight>
                <a:latin typeface="Cute Font"/>
                <a:ea typeface="Cute Font"/>
                <a:cs typeface="Cute Font"/>
                <a:sym typeface="Cute Font"/>
              </a:rPr>
              <a:t>Description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ute Font"/>
              <a:ea typeface="Cute Font"/>
              <a:cs typeface="Cute Font"/>
              <a:sym typeface="Cute Fon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Type (This persons 4 letter MBTI code/type)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A section of each of the last 50 things they have posted (Each entry separated by "|||" (3 pipe characters))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highlight>
                  <a:srgbClr val="FFFFFF"/>
                </a:highlight>
                <a:latin typeface="Cute Font"/>
                <a:ea typeface="Cute Font"/>
                <a:cs typeface="Cute Font"/>
                <a:sym typeface="Cute Font"/>
              </a:rPr>
              <a:t> </a:t>
            </a:r>
            <a:r>
              <a:rPr b="1" lang="ko" sz="2200">
                <a:solidFill>
                  <a:schemeClr val="dk1"/>
                </a:solidFill>
                <a:highlight>
                  <a:srgbClr val="FFFFFF"/>
                </a:highlight>
                <a:latin typeface="Cute Font"/>
                <a:ea typeface="Cute Font"/>
                <a:cs typeface="Cute Font"/>
                <a:sym typeface="Cute Font"/>
              </a:rPr>
              <a:t>구현 모델 :</a:t>
            </a:r>
            <a:r>
              <a:rPr b="1" lang="ko" sz="3000">
                <a:solidFill>
                  <a:schemeClr val="dk1"/>
                </a:solidFill>
                <a:highlight>
                  <a:srgbClr val="FFFFFF"/>
                </a:highlight>
                <a:latin typeface="Cute Font"/>
                <a:ea typeface="Cute Font"/>
                <a:cs typeface="Cute Font"/>
                <a:sym typeface="Cute Font"/>
              </a:rPr>
              <a:t>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텍스트(English) =&gt; MBTI 예측 구현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ko" sz="2200">
                <a:solidFill>
                  <a:schemeClr val="dk1"/>
                </a:solidFill>
                <a:highlight>
                  <a:srgbClr val="FFFFFF"/>
                </a:highlight>
                <a:latin typeface="Cute Font"/>
                <a:ea typeface="Cute Font"/>
                <a:cs typeface="Cute Font"/>
                <a:sym typeface="Cute Font"/>
              </a:rPr>
              <a:t>구현 서비스 :</a:t>
            </a:r>
            <a:r>
              <a:rPr lang="ko" sz="2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자소서(한글) =&gt; </a:t>
            </a:r>
            <a:r>
              <a:rPr lang="ko" sz="1200">
                <a:solidFill>
                  <a:srgbClr val="212529"/>
                </a:solidFill>
                <a:highlight>
                  <a:srgbClr val="FFFFFF"/>
                </a:highlight>
              </a:rPr>
              <a:t>Google Cloud Translation (영어로 변환) =&gt; model 로 MBTI 예측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highlight>
                  <a:srgbClr val="FFFFFF"/>
                </a:highlight>
                <a:latin typeface="Cute Font"/>
                <a:ea typeface="Cute Font"/>
                <a:cs typeface="Cute Font"/>
                <a:sym typeface="Cute Font"/>
              </a:rPr>
              <a:t> </a:t>
            </a:r>
            <a:r>
              <a:rPr b="1" lang="ko" sz="2200">
                <a:solidFill>
                  <a:schemeClr val="dk1"/>
                </a:solidFill>
                <a:highlight>
                  <a:srgbClr val="FFFFFF"/>
                </a:highlight>
                <a:latin typeface="Cute Font"/>
                <a:ea typeface="Cute Font"/>
                <a:cs typeface="Cute Font"/>
                <a:sym typeface="Cute Font"/>
              </a:rPr>
              <a:t>유사 서비스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ko" sz="1200">
                <a:solidFill>
                  <a:schemeClr val="dk1"/>
                </a:solidFill>
                <a:highlight>
                  <a:srgbClr val="FFFFFF"/>
                </a:highlight>
              </a:rPr>
              <a:t>(AI 자기소개서 분석)  Commento / 청년재단 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495057"/>
              </a:buClr>
              <a:buSzPts val="1200"/>
              <a:buChar char="➔"/>
            </a:pPr>
            <a:r>
              <a:rPr lang="ko" sz="1200">
                <a:solidFill>
                  <a:srgbClr val="495057"/>
                </a:solidFill>
                <a:highlight>
                  <a:srgbClr val="FFFFFF"/>
                </a:highlight>
              </a:rPr>
              <a:t>자기소개서에 표현된 '나'는 지원 직무에 적합한 사람일까? </a:t>
            </a:r>
            <a:endParaRPr sz="1200">
              <a:solidFill>
                <a:srgbClr val="49505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95057"/>
                </a:solidFill>
                <a:highlight>
                  <a:srgbClr val="FFFFFF"/>
                </a:highlight>
              </a:rPr>
              <a:t>인공지능이 객관적으로 분석합니다.</a:t>
            </a:r>
            <a:endParaRPr sz="1200">
              <a:solidFill>
                <a:srgbClr val="4950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50" y="4467000"/>
            <a:ext cx="1688861" cy="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0752" y="4548748"/>
            <a:ext cx="1243175" cy="4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880800"/>
            <a:ext cx="1296650" cy="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756300" y="-80738"/>
            <a:ext cx="5430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latin typeface="Cute Font"/>
                <a:ea typeface="Cute Font"/>
                <a:cs typeface="Cute Font"/>
                <a:sym typeface="Cute Font"/>
              </a:rPr>
              <a:t> 데이터셋 선정 / 유사 서비스</a:t>
            </a:r>
            <a:endParaRPr b="1" sz="3600">
              <a:latin typeface="Cute Font"/>
              <a:ea typeface="Cute Font"/>
              <a:cs typeface="Cute Font"/>
              <a:sym typeface="Cute Font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0" y="-15900"/>
            <a:ext cx="756300" cy="692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83550" y="-88700"/>
            <a:ext cx="589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latin typeface="Cute Font"/>
                <a:ea typeface="Cute Font"/>
                <a:cs typeface="Cute Font"/>
                <a:sym typeface="Cute Font"/>
              </a:rPr>
              <a:t>02</a:t>
            </a:r>
            <a:endParaRPr b="1" sz="3600">
              <a:latin typeface="Cute Font"/>
              <a:ea typeface="Cute Font"/>
              <a:cs typeface="Cute Font"/>
              <a:sym typeface="Cute Font"/>
            </a:endParaRPr>
          </a:p>
        </p:txBody>
      </p:sp>
      <p:graphicFrame>
        <p:nvGraphicFramePr>
          <p:cNvPr id="96" name="Google Shape;96;p16"/>
          <p:cNvGraphicFramePr/>
          <p:nvPr/>
        </p:nvGraphicFramePr>
        <p:xfrm>
          <a:off x="4857350" y="36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{D6E353A3-7799-4B18-931F-D4C5ADABA8E1}</a:tableStyleId>
              </a:tblPr>
              <a:tblGrid>
                <a:gridCol w="1909700"/>
                <a:gridCol w="22121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장점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6E8FF">
                        <a:alpha val="37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단점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6E8FF">
                        <a:alpha val="37720"/>
                      </a:srgbClr>
                    </a:solidFill>
                  </a:tcPr>
                </a:tc>
              </a:tr>
              <a:tr h="5246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b="1" lang="ko" sz="1000"/>
                        <a:t>직무적합도를 평가해준다. 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b="1" lang="ko" sz="1000"/>
                        <a:t>인성검사를 따로 실행한다.</a:t>
                      </a:r>
                      <a:endParaRPr b="1"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b="1" lang="ko" sz="1000"/>
                        <a:t>인성적인 면을 객관적인 수치로 평가 받을 수 없다.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5" y="1243200"/>
            <a:ext cx="847725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756300" y="-80738"/>
            <a:ext cx="5430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latin typeface="Cute Font"/>
                <a:ea typeface="Cute Font"/>
                <a:cs typeface="Cute Font"/>
                <a:sym typeface="Cute Font"/>
              </a:rPr>
              <a:t> 개발 일정</a:t>
            </a:r>
            <a:endParaRPr b="1" sz="3600">
              <a:latin typeface="Cute Font"/>
              <a:ea typeface="Cute Font"/>
              <a:cs typeface="Cute Font"/>
              <a:sym typeface="Cute Font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0" y="-15900"/>
            <a:ext cx="756300" cy="692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83550" y="-88700"/>
            <a:ext cx="589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latin typeface="Cute Font"/>
                <a:ea typeface="Cute Font"/>
                <a:cs typeface="Cute Font"/>
                <a:sym typeface="Cute Font"/>
              </a:rPr>
              <a:t>03</a:t>
            </a:r>
            <a:endParaRPr b="1" sz="3600">
              <a:latin typeface="Cute Font"/>
              <a:ea typeface="Cute Font"/>
              <a:cs typeface="Cute Font"/>
              <a:sym typeface="Cute Fon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183801" y="3023897"/>
            <a:ext cx="1816500" cy="1816500"/>
          </a:xfrm>
          <a:prstGeom prst="flowChartConnector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83801" y="960676"/>
            <a:ext cx="1816500" cy="1816500"/>
          </a:xfrm>
          <a:prstGeom prst="flowChartConnector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756300" y="-80738"/>
            <a:ext cx="5430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latin typeface="Cute Font"/>
                <a:ea typeface="Cute Font"/>
                <a:cs typeface="Cute Font"/>
                <a:sym typeface="Cute Font"/>
              </a:rPr>
              <a:t>기대 효과</a:t>
            </a:r>
            <a:endParaRPr b="1" sz="3600">
              <a:latin typeface="Cute Font"/>
              <a:ea typeface="Cute Font"/>
              <a:cs typeface="Cute Font"/>
              <a:sym typeface="Cute Font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0" y="-15900"/>
            <a:ext cx="756300" cy="692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83550" y="-88700"/>
            <a:ext cx="589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latin typeface="Cute Font"/>
                <a:ea typeface="Cute Font"/>
                <a:cs typeface="Cute Font"/>
                <a:sym typeface="Cute Font"/>
              </a:rPr>
              <a:t>04</a:t>
            </a:r>
            <a:endParaRPr b="1" sz="3600">
              <a:latin typeface="Cute Font"/>
              <a:ea typeface="Cute Font"/>
              <a:cs typeface="Cute Font"/>
              <a:sym typeface="Cute Font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287245" y="1068437"/>
            <a:ext cx="1603800" cy="1603800"/>
          </a:xfrm>
          <a:prstGeom prst="flowChartConnector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latin typeface="Malgun Gothic"/>
                <a:ea typeface="Malgun Gothic"/>
                <a:cs typeface="Malgun Gothic"/>
                <a:sym typeface="Malgun Gothic"/>
              </a:rPr>
              <a:t>기업</a:t>
            </a:r>
            <a:endParaRPr b="1" sz="3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297398" y="3131658"/>
            <a:ext cx="1603800" cy="1603800"/>
          </a:xfrm>
          <a:prstGeom prst="flowChartConnector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latin typeface="Malgun Gothic"/>
                <a:ea typeface="Malgun Gothic"/>
                <a:cs typeface="Malgun Gothic"/>
                <a:sym typeface="Malgun Gothic"/>
              </a:rPr>
              <a:t>유저</a:t>
            </a:r>
            <a:endParaRPr b="1" sz="3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2385050" y="3283750"/>
            <a:ext cx="6339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자신의 성향에 따른 직무 적합성 파악.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성격 검사와 더불어 자소서 첨삭.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유저의 성향에 맞는 기업 추천.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380875" y="860975"/>
            <a:ext cx="63690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지원자의 자소서를 토대로 성향을 검사하여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기업이 원하는 인재상 검사.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빠르고 정확한 검사로 지원자의 인적성 파악.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채용 시스템의 자동화로 인한 업무의 간소화.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