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0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6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9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3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48933-7C65-4DE9-BD8C-7D28058C35B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97848-41CA-4148-A04D-C94EF3FD4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013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95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i="1">
                <a:ln w="15875">
                  <a:solidFill>
                    <a:schemeClr val="tx1"/>
                  </a:solidFill>
                </a:ln>
                <a:solidFill>
                  <a:srgbClr val="F299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</a:t>
            </a:r>
            <a:r>
              <a:rPr lang="en-US" altLang="ko-KR" sz="4400" i="1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rtificial </a:t>
            </a:r>
            <a:r>
              <a:rPr lang="en-US" altLang="ko-KR" sz="4400" i="1">
                <a:ln w="15875">
                  <a:solidFill>
                    <a:schemeClr val="tx1"/>
                  </a:solidFill>
                </a:ln>
                <a:solidFill>
                  <a:srgbClr val="F299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</a:t>
            </a:r>
            <a:r>
              <a:rPr lang="en-US" altLang="ko-KR" sz="4400" i="1" smtClean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ntelligence </a:t>
            </a:r>
            <a:r>
              <a:rPr lang="en-US" altLang="ko-KR" sz="4400" i="1" smtClean="0">
                <a:ln w="15875">
                  <a:solidFill>
                    <a:schemeClr val="tx1"/>
                  </a:solidFill>
                </a:ln>
                <a:solidFill>
                  <a:srgbClr val="E739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Academy</a:t>
            </a:r>
            <a:endParaRPr lang="ko-KR" altLang="en-US" sz="4400" i="1">
              <a:ln w="15875">
                <a:solidFill>
                  <a:schemeClr val="tx1"/>
                </a:solidFill>
              </a:ln>
              <a:solidFill>
                <a:srgbClr val="E7390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989522" y="1210179"/>
            <a:ext cx="3636676" cy="1079365"/>
            <a:chOff x="3492578" y="3151784"/>
            <a:chExt cx="3636676" cy="1079365"/>
          </a:xfrm>
        </p:grpSpPr>
        <p:sp>
          <p:nvSpPr>
            <p:cNvPr id="7" name="직사각형 6"/>
            <p:cNvSpPr/>
            <p:nvPr/>
          </p:nvSpPr>
          <p:spPr>
            <a:xfrm>
              <a:off x="4652294" y="3493687"/>
              <a:ext cx="24769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smtClean="0">
                  <a:solidFill>
                    <a:srgbClr val="F2992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Gwang-ju</a:t>
              </a:r>
              <a:endParaRPr lang="ko-KR" altLang="en-US" sz="3600">
                <a:solidFill>
                  <a:srgbClr val="F299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578" y="3151784"/>
              <a:ext cx="1244444" cy="107936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94364" y="3275213"/>
            <a:ext cx="5403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단기 집중과정 복습</a:t>
            </a:r>
            <a:endParaRPr lang="en-US" altLang="ko-KR" sz="320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3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320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3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320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32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Class 6 </a:t>
            </a:r>
            <a:endParaRPr lang="ko-KR" altLang="en-US" sz="32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1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8670" y="1571105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0 ~ 10 </a:t>
            </a:r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사이의 홀수만 출력하기 위해서는</a:t>
            </a:r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8670" y="2236123"/>
            <a:ext cx="36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0 ~ 10 </a:t>
            </a:r>
            <a:r>
              <a:rPr lang="ko-KR" altLang="en-US" smtClean="0"/>
              <a:t>사이의 값을 확보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98670" y="2976642"/>
            <a:ext cx="52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나머지를 구하는 나숫셈의 활용법 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95848" y="3426216"/>
            <a:ext cx="37702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smtClean="0">
                <a:solidFill>
                  <a:srgbClr val="D4D4D4"/>
                </a:solidFill>
                <a:effectLst/>
                <a:latin typeface="Courier" pitchFamily="49" charset="0"/>
                <a:cs typeface="Courier New" panose="02070309020205020404" pitchFamily="49" charset="0"/>
              </a:rPr>
              <a:t>x % </a:t>
            </a:r>
            <a:r>
              <a:rPr lang="en-US" altLang="ko-KR" b="0" smtClean="0">
                <a:solidFill>
                  <a:srgbClr val="B5CEA8"/>
                </a:solidFill>
                <a:effectLst/>
                <a:latin typeface="Courier" pitchFamily="49" charset="0"/>
                <a:cs typeface="Courier New" panose="02070309020205020404" pitchFamily="49" charset="0"/>
              </a:rPr>
              <a:t>2</a:t>
            </a:r>
            <a:r>
              <a:rPr lang="en-US" altLang="ko-KR" b="0" smtClean="0">
                <a:solidFill>
                  <a:srgbClr val="D4D4D4"/>
                </a:solidFill>
                <a:effectLst/>
                <a:latin typeface="Courier" pitchFamily="49" charset="0"/>
                <a:cs typeface="Courier New" panose="02070309020205020404" pitchFamily="49" charset="0"/>
              </a:rPr>
              <a:t> == </a:t>
            </a:r>
            <a:r>
              <a:rPr lang="en-US" altLang="ko-KR" b="0" smtClean="0">
                <a:solidFill>
                  <a:srgbClr val="B5CEA8"/>
                </a:solidFill>
                <a:effectLst/>
                <a:latin typeface="Courier" pitchFamily="49" charset="0"/>
                <a:cs typeface="Courier New" panose="02070309020205020404" pitchFamily="49" charset="0"/>
              </a:rPr>
              <a:t>1  </a:t>
            </a:r>
            <a:r>
              <a:rPr lang="en-US" altLang="ko-KR" b="0" smtClean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en-US" b="0" smtClean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홀수만을 출력</a:t>
            </a:r>
            <a:endParaRPr lang="en-US" altLang="ko-KR" b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8670" y="4170581"/>
            <a:ext cx="52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응용</a:t>
            </a:r>
            <a:r>
              <a:rPr lang="en-US" altLang="ko-KR" smtClean="0"/>
              <a:t>. </a:t>
            </a:r>
            <a:r>
              <a:rPr lang="ko-KR" altLang="en-US" smtClean="0"/>
              <a:t>홀수를 모두 더했을때 활용되는 함수는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93316" y="462015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ko-KR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b="0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 animBg="1"/>
      <p:bldP spid="11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4" y="398622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가장 낮은값의 위치를 찾기 위해서는</a:t>
            </a:r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717" y="5241555"/>
            <a:ext cx="52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가장 낮은값을 찾는 함수는</a:t>
            </a:r>
            <a:r>
              <a:rPr lang="en-US" altLang="ko-KR" smtClean="0"/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8350" y="5706966"/>
            <a:ext cx="29842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.argmin</a:t>
            </a:r>
            <a:r>
              <a:rPr lang="en-US" altLang="ko-KR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717" y="1015726"/>
            <a:ext cx="522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주어진 값을 활용하여 </a:t>
            </a:r>
            <a:r>
              <a:rPr lang="en-US" altLang="ko-KR" smtClean="0"/>
              <a:t>1</a:t>
            </a:r>
            <a:r>
              <a:rPr lang="ko-KR" altLang="en-US" smtClean="0"/>
              <a:t>차원 배열를 생성한다</a:t>
            </a:r>
            <a:r>
              <a:rPr lang="en-US" altLang="ko-KR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7" y="1489366"/>
            <a:ext cx="8996891" cy="20076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17" y="3233881"/>
            <a:ext cx="8996891" cy="18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805" y="69744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고전명작 </a:t>
            </a:r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iris_data </a:t>
            </a:r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시각화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771" y="598677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가지의 특징값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6" y="1036353"/>
            <a:ext cx="729615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16965" y="1626903"/>
            <a:ext cx="384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고도 M" panose="02000503000000020004" pitchFamily="2" charset="-127"/>
                <a:ea typeface="고도 M" panose="02000503000000020004" pitchFamily="2" charset="-127"/>
              </a:rPr>
              <a:t>독립 변수                                종속 변수 </a:t>
            </a:r>
            <a:endParaRPr lang="ko-KR" altLang="en-US" sz="16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615222" y="1695247"/>
            <a:ext cx="498764" cy="42127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2312884" y="1695247"/>
            <a:ext cx="498764" cy="42127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00216" y="2217453"/>
            <a:ext cx="9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가로축     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2555" y="2217452"/>
            <a:ext cx="9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세로축     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1456" y="2556007"/>
            <a:ext cx="220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mtClean="0">
                <a:solidFill>
                  <a:schemeClr val="bg1">
                    <a:lumMod val="6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일정 범위를 보고자</a:t>
            </a:r>
            <a:endParaRPr lang="en-US" altLang="ko-KR" smtClean="0">
              <a:solidFill>
                <a:schemeClr val="bg1">
                  <a:lumMod val="6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 ~ 6 </a:t>
            </a:r>
            <a:r>
              <a:rPr lang="ko-KR" altLang="en-US" smtClean="0">
                <a:solidFill>
                  <a:schemeClr val="bg1">
                    <a:lumMod val="6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범위 선정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9882" y="1626903"/>
            <a:ext cx="47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이러한 기준을 바탕으로 종속 변수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분할 구축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6" name="꺾인 연결선 15"/>
          <p:cNvCxnSpPr>
            <a:stCxn id="13" idx="2"/>
          </p:cNvCxnSpPr>
          <p:nvPr/>
        </p:nvCxnSpPr>
        <p:spPr>
          <a:xfrm rot="5400000" flipH="1" flipV="1">
            <a:off x="3938105" y="761809"/>
            <a:ext cx="1168538" cy="3712520"/>
          </a:xfrm>
          <a:prstGeom prst="bentConnector4">
            <a:avLst>
              <a:gd name="adj1" fmla="val -19563"/>
              <a:gd name="adj2" fmla="val 100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2634" y="3540892"/>
            <a:ext cx="6096000" cy="2769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df_new = df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"SepalWidth"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&gt;= </a:t>
            </a:r>
            <a:r>
              <a:rPr lang="en-US" altLang="ko-KR" sz="1200" b="0" smtClean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&amp; 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"SepalWidth"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&lt;= </a:t>
            </a:r>
            <a:r>
              <a:rPr lang="en-US" altLang="ko-KR" sz="1200" b="0" smtClean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)]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altLang="ko-KR" sz="12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28015" y="2216051"/>
            <a:ext cx="543375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df_setosa = df_new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df_new.Species == 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"setosa"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sz="12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df_virginica = df_new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df_new.Species == 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"virginica"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df_versicolor = df_new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df_new.Species == 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"versicolor"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sz="12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5253645" y="4030510"/>
            <a:ext cx="2249978" cy="407307"/>
          </a:xfrm>
          <a:prstGeom prst="downArrow">
            <a:avLst>
              <a:gd name="adj1" fmla="val 100000"/>
              <a:gd name="adj2" fmla="val 1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2633" y="4619658"/>
            <a:ext cx="1129699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종속변수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_1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가로축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ko-KR" altLang="en-US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종속변수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_1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세로축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1200" smtClean="0">
                <a:solidFill>
                  <a:srgbClr val="D4D4D4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색상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_A’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‘o’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ko-KR" altLang="en-US" sz="1200" smtClean="0">
                <a:solidFill>
                  <a:srgbClr val="B5CEA8"/>
                </a:solidFill>
                <a:latin typeface="Courier New" panose="02070309020205020404" pitchFamily="49" charset="0"/>
              </a:rPr>
              <a:t>투명도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label=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이름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종속변수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_2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가로축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ko-KR" altLang="en-US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종속변수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_2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세로축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1200" smtClean="0">
                <a:solidFill>
                  <a:srgbClr val="D4D4D4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색상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_B’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‘o’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ko-KR" altLang="en-US" sz="1200" smtClean="0">
                <a:solidFill>
                  <a:srgbClr val="B5CEA8"/>
                </a:solidFill>
                <a:latin typeface="Courier New" panose="02070309020205020404" pitchFamily="49" charset="0"/>
              </a:rPr>
              <a:t>투명도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label=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이름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종속변수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_3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가로축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ko-KR" altLang="en-US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종속변수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_3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세로축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＂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1200" smtClean="0">
                <a:solidFill>
                  <a:srgbClr val="D4D4D4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색상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_C’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‘o’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ko-KR" altLang="en-US" sz="1200" smtClean="0">
                <a:solidFill>
                  <a:srgbClr val="B5CEA8"/>
                </a:solidFill>
                <a:latin typeface="Courier New" panose="02070309020205020404" pitchFamily="49" charset="0"/>
              </a:rPr>
              <a:t>투명도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label=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이름</a:t>
            </a:r>
            <a:r>
              <a:rPr lang="en-US" altLang="ko-KR" sz="12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2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00459" y="594273"/>
            <a:ext cx="22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Part1.</a:t>
            </a:r>
            <a:r>
              <a:rPr lang="ko-KR" altLang="en-US" smtClean="0"/>
              <a:t>데이터 핸들링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961419" y="3881262"/>
            <a:ext cx="22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Part2.</a:t>
            </a:r>
            <a:r>
              <a:rPr lang="ko-KR" altLang="en-US" smtClean="0"/>
              <a:t>시각화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82633" y="5561263"/>
            <a:ext cx="2383481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1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1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1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loc=</a:t>
            </a:r>
            <a:r>
              <a:rPr lang="en-US" altLang="ko-KR" sz="1100" b="0" smtClean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100" b="0" smtClean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100" b="0" smtClean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범례 </a:t>
            </a:r>
            <a:endParaRPr lang="ko-KR" altLang="en-US" sz="11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11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ko-KR" sz="11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100" b="0" smtClean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100" b="0" smtClean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출력</a:t>
            </a:r>
            <a:endParaRPr lang="ko-KR" altLang="en-US" sz="11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92393" y="4758157"/>
            <a:ext cx="165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레이어를 쌓듯</a:t>
            </a:r>
            <a:endParaRPr lang="ko-KR" altLang="en-US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65" y="5297354"/>
            <a:ext cx="1074543" cy="15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/>
      <p:bldP spid="21" grpId="0" animBg="1"/>
      <p:bldP spid="25" grpId="0" animBg="1"/>
      <p:bldP spid="26" grpId="0" animBg="1"/>
      <p:bldP spid="28" grpId="0" animBg="1"/>
      <p:bldP spid="30" grpId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4" y="133246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이것은 올바른 형식일까</a:t>
            </a:r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634" y="1968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[“00:00:01", “23:59:59", </a:t>
            </a:r>
            <a:r>
              <a:rPr lang="en-US" altLang="ko-KR" smtClean="0">
                <a:solidFill>
                  <a:schemeClr val="accent2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"24:00:00"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]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4" y="463361"/>
            <a:ext cx="1268078" cy="13595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7716" y="968916"/>
            <a:ext cx="271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[00:00:00 ~ 23:59:59</a:t>
            </a:r>
            <a:r>
              <a:rPr lang="en-US" altLang="ko-KR" sz="2000" smtClean="0">
                <a:latin typeface="고도 M" panose="02000503000000020004" pitchFamily="2" charset="-127"/>
                <a:ea typeface="고도 M" panose="02000503000000020004" pitchFamily="2" charset="-127"/>
              </a:rPr>
              <a:t>]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5801" y="1389325"/>
            <a:ext cx="84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00~99 2</a:t>
            </a:r>
            <a:r>
              <a:rPr lang="ko-KR" altLang="en-US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자리 숫자 </a:t>
            </a:r>
            <a:r>
              <a:rPr lang="en-US" altLang="ko-KR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+ “:” + </a:t>
            </a:r>
            <a:r>
              <a:rPr lang="en-US" altLang="ko-KR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00~99 2</a:t>
            </a:r>
            <a:r>
              <a:rPr lang="ko-KR" altLang="en-US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자리 숫자 </a:t>
            </a:r>
            <a:r>
              <a:rPr lang="en-US" altLang="ko-KR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+ “:” + 00~99 2</a:t>
            </a:r>
            <a:r>
              <a:rPr lang="ko-KR" altLang="en-US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자리 숫자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7712" y="3248391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“23:59:59" </a:t>
            </a: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753715" y="2501418"/>
            <a:ext cx="1097280" cy="58322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2480" y="2506430"/>
            <a:ext cx="84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검증</a:t>
            </a:r>
            <a:endParaRPr lang="ko-KR" altLang="en-US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3715" y="3586425"/>
            <a:ext cx="1496291" cy="37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.split(“:”)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4582" y="4020176"/>
            <a:ext cx="313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시간리스트◀</a:t>
            </a:r>
            <a:r>
              <a:rPr lang="en-US" altLang="ko-KR" smtClean="0"/>
              <a:t> [‘23', ‘59', ‘59']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3270" y="1968336"/>
            <a:ext cx="324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시간최대치 </a:t>
            </a:r>
            <a:r>
              <a:rPr lang="en-US" altLang="ko-KR" smtClean="0"/>
              <a:t>= [24, 60, 60]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00339" y="2321042"/>
            <a:ext cx="906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51297" y="2317179"/>
            <a:ext cx="101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53536" y="2321042"/>
            <a:ext cx="0" cy="180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553536" y="2501418"/>
            <a:ext cx="288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433907" y="2337668"/>
            <a:ext cx="0" cy="163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15541" y="4913745"/>
            <a:ext cx="237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for </a:t>
            </a:r>
            <a:r>
              <a:rPr lang="ko-KR" altLang="en-US" smtClean="0"/>
              <a:t>문 </a:t>
            </a:r>
            <a:r>
              <a:rPr lang="en-US" altLang="ko-KR" smtClean="0"/>
              <a:t>+ </a:t>
            </a:r>
            <a:r>
              <a:rPr lang="ko-KR" altLang="en-US" smtClean="0"/>
              <a:t>enumerate</a:t>
            </a:r>
            <a:r>
              <a:rPr lang="en-US" altLang="ko-KR" smtClean="0"/>
              <a:t>()</a:t>
            </a:r>
            <a:endParaRPr lang="ko-KR" altLang="en-US"/>
          </a:p>
        </p:txBody>
      </p:sp>
      <p:cxnSp>
        <p:nvCxnSpPr>
          <p:cNvPr id="36" name="꺾인 연결선 35"/>
          <p:cNvCxnSpPr/>
          <p:nvPr/>
        </p:nvCxnSpPr>
        <p:spPr>
          <a:xfrm rot="16200000" flipH="1">
            <a:off x="1144161" y="4465394"/>
            <a:ext cx="497889" cy="427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726" y="5727842"/>
            <a:ext cx="5398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만약에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 시간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정수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‘</a:t>
            </a:r>
            <a:r>
              <a:rPr lang="ko-KR" altLang="en-US" smtClean="0"/>
              <a:t>시간최대치</a:t>
            </a:r>
            <a:r>
              <a:rPr lang="en-US" altLang="ko-KR" smtClean="0"/>
              <a:t>’</a:t>
            </a:r>
            <a:r>
              <a:rPr lang="ko-KR" altLang="en-US" smtClean="0"/>
              <a:t>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보다 크다면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</a:p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  False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를 출력하고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그게 아니라면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TRUE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출력해라 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5589" y="5257745"/>
            <a:ext cx="205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smtClean="0">
                <a:solidFill>
                  <a:schemeClr val="bg1">
                    <a:lumMod val="50000"/>
                  </a:schemeClr>
                </a:solidFill>
              </a:rPr>
              <a:t>(index, time)</a:t>
            </a:r>
            <a:endParaRPr lang="ko-KR" altLang="en-US" sz="14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35079" y="19683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오작동</a:t>
            </a:r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7229082" y="1896652"/>
            <a:ext cx="349156" cy="522891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4" y="133246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SQLite </a:t>
            </a:r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기초 문법 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581" y="598518"/>
            <a:ext cx="931856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select =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출력할 컬럼을 선택</a:t>
            </a:r>
            <a:endParaRPr lang="en-US" altLang="ko-KR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count()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출력할 컬럼의 모든 행의 수를 센다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from =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테이블의 출처</a:t>
            </a:r>
            <a:endParaRPr lang="en-US" altLang="ko-KR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group by = 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특정 속성을 기준으로 그룹화 하여 검색할 때 그룹화 할 속성을 지정한다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order by =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정렬하여 줄세우기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. (desc =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내림차순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insert into feed values = feed table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생성</a:t>
            </a:r>
            <a:endParaRPr lang="en-US" altLang="ko-KR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create table if not exists =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테이블을 생성합니다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존재하지 않는 경우에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4" y="133246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SQLite </a:t>
            </a:r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기초 문법 </a:t>
            </a:r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581" y="598518"/>
            <a:ext cx="110891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natural join =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동일한 타입과 이름을 가진 컬럼을 조인 조건으로 이용하는 조인을 간단히 표현하는 방법</a:t>
            </a:r>
            <a:endParaRPr lang="en-US" altLang="ko-KR" smtClean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6581" y="2059396"/>
            <a:ext cx="11163994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sqlite3</a:t>
            </a: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conn = sqlite3.connect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'world.db'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cursor = conn.cursor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 #Cursor </a:t>
            </a:r>
            <a:r>
              <a:rPr lang="ko-KR" altLang="en-US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객체를 만들고 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execute() </a:t>
            </a:r>
            <a:r>
              <a:rPr lang="ko-KR" altLang="en-US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메서드를 호출하여 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SQL </a:t>
            </a:r>
            <a:r>
              <a:rPr lang="ko-KR" altLang="en-US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명령을 수행할 수 있습니다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cursor.execute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"CREATE TABLE samsung(Date text, Open int, High int, Low int, Closing int, Volumn int)"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cursor.execute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"INSERT INTO samsung VALUES('20.07.08', 55800, 55900, 53400, 55000, 357)"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cursor.execute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"INSERT INTO samsung VALUES('20.07.07', 55800, 55900, 53400, 55000, 357)"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i </a:t>
            </a:r>
            <a:r>
              <a:rPr lang="en-US" altLang="ko-KR" sz="1400" b="0" smtClean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cursor.execute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"select *from samsung"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400" b="0" smtClean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smtClean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smtClean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400" b="0" smtClean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altLang="ko-KR" sz="1400" b="0" smtClean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conn.commit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conn.close</a:t>
            </a:r>
            <a:r>
              <a:rPr lang="en-US" altLang="ko-KR" sz="1400" b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14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581" y="1690064"/>
            <a:ext cx="336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for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문을 활용한 쿼리 출력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6581" y="5773393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smtClean="0">
                <a:effectLst/>
                <a:latin typeface="Courier New" panose="02070309020205020404" pitchFamily="49" charset="0"/>
              </a:rPr>
              <a:t>20.07.08 55800 </a:t>
            </a:r>
          </a:p>
          <a:p>
            <a:r>
              <a:rPr lang="en-US" altLang="ko-KR" b="0" i="0" smtClean="0">
                <a:effectLst/>
                <a:latin typeface="Courier New" panose="02070309020205020404" pitchFamily="49" charset="0"/>
              </a:rPr>
              <a:t>20.07.07 55800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95" y="8634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트럼프 카드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1413164" y="315884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1715193" y="476597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1964423" y="637310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2213653" y="795250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0" name="정육면체 9"/>
          <p:cNvSpPr/>
          <p:nvPr/>
        </p:nvSpPr>
        <p:spPr>
          <a:xfrm>
            <a:off x="2515682" y="955963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1" name="정육면체 10"/>
          <p:cNvSpPr/>
          <p:nvPr/>
        </p:nvSpPr>
        <p:spPr>
          <a:xfrm>
            <a:off x="2764912" y="1116676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12" name="정육면체 11"/>
          <p:cNvSpPr/>
          <p:nvPr/>
        </p:nvSpPr>
        <p:spPr>
          <a:xfrm>
            <a:off x="3014142" y="1274617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13" name="정육면체 12"/>
          <p:cNvSpPr/>
          <p:nvPr/>
        </p:nvSpPr>
        <p:spPr>
          <a:xfrm>
            <a:off x="3316171" y="1435330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3565401" y="1596043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3814631" y="1753983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16" name="정육면체 15"/>
          <p:cNvSpPr/>
          <p:nvPr/>
        </p:nvSpPr>
        <p:spPr>
          <a:xfrm>
            <a:off x="4206884" y="1914696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4456114" y="2075409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4758143" y="2236122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7107" y="2698863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♠ 스페이드</a:t>
            </a:r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1111135" y="1384108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1413164" y="1544821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1662394" y="1705534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1911624" y="1863474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2213653" y="2024187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2462883" y="2184900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2712113" y="2342841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27" name="정육면체 26"/>
          <p:cNvSpPr/>
          <p:nvPr/>
        </p:nvSpPr>
        <p:spPr>
          <a:xfrm>
            <a:off x="3014142" y="2503554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28" name="정육면체 27"/>
          <p:cNvSpPr/>
          <p:nvPr/>
        </p:nvSpPr>
        <p:spPr>
          <a:xfrm>
            <a:off x="3263372" y="2664267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3512602" y="2822207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30" name="정육면체 29"/>
          <p:cNvSpPr/>
          <p:nvPr/>
        </p:nvSpPr>
        <p:spPr>
          <a:xfrm>
            <a:off x="3904855" y="2982920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4154085" y="3143633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4456114" y="3304346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0577" y="3733034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♥ 하트</a:t>
            </a:r>
            <a:endParaRPr lang="ko-KR" altLang="en-US"/>
          </a:p>
        </p:txBody>
      </p:sp>
      <p:sp>
        <p:nvSpPr>
          <p:cNvPr id="48" name="정육면체 47"/>
          <p:cNvSpPr/>
          <p:nvPr/>
        </p:nvSpPr>
        <p:spPr>
          <a:xfrm>
            <a:off x="763689" y="2520185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정육면체 48"/>
          <p:cNvSpPr/>
          <p:nvPr/>
        </p:nvSpPr>
        <p:spPr>
          <a:xfrm>
            <a:off x="1065718" y="2680898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0" name="정육면체 49"/>
          <p:cNvSpPr/>
          <p:nvPr/>
        </p:nvSpPr>
        <p:spPr>
          <a:xfrm>
            <a:off x="1314948" y="2841611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51" name="정육면체 50"/>
          <p:cNvSpPr/>
          <p:nvPr/>
        </p:nvSpPr>
        <p:spPr>
          <a:xfrm>
            <a:off x="1564178" y="2999551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52" name="정육면체 51"/>
          <p:cNvSpPr/>
          <p:nvPr/>
        </p:nvSpPr>
        <p:spPr>
          <a:xfrm>
            <a:off x="1866207" y="3160264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53" name="정육면체 52"/>
          <p:cNvSpPr/>
          <p:nvPr/>
        </p:nvSpPr>
        <p:spPr>
          <a:xfrm>
            <a:off x="2115437" y="3320977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54" name="정육면체 53"/>
          <p:cNvSpPr/>
          <p:nvPr/>
        </p:nvSpPr>
        <p:spPr>
          <a:xfrm>
            <a:off x="2364667" y="3478918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55" name="정육면체 54"/>
          <p:cNvSpPr/>
          <p:nvPr/>
        </p:nvSpPr>
        <p:spPr>
          <a:xfrm>
            <a:off x="2666696" y="3639631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56" name="정육면체 55"/>
          <p:cNvSpPr/>
          <p:nvPr/>
        </p:nvSpPr>
        <p:spPr>
          <a:xfrm>
            <a:off x="2915926" y="3800344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57" name="정육면체 56"/>
          <p:cNvSpPr/>
          <p:nvPr/>
        </p:nvSpPr>
        <p:spPr>
          <a:xfrm>
            <a:off x="3165156" y="3958284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58" name="정육면체 57"/>
          <p:cNvSpPr/>
          <p:nvPr/>
        </p:nvSpPr>
        <p:spPr>
          <a:xfrm>
            <a:off x="3557409" y="4118997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정육면체 58"/>
          <p:cNvSpPr/>
          <p:nvPr/>
        </p:nvSpPr>
        <p:spPr>
          <a:xfrm>
            <a:off x="3806639" y="4279710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정육면체 59"/>
          <p:cNvSpPr/>
          <p:nvPr/>
        </p:nvSpPr>
        <p:spPr>
          <a:xfrm>
            <a:off x="4108668" y="4440423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77632" y="4903164"/>
            <a:ext cx="17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◆ 다이아몬드</a:t>
            </a:r>
            <a:endParaRPr lang="ko-KR" altLang="en-US"/>
          </a:p>
        </p:txBody>
      </p:sp>
      <p:sp>
        <p:nvSpPr>
          <p:cNvPr id="62" name="정육면체 61"/>
          <p:cNvSpPr/>
          <p:nvPr/>
        </p:nvSpPr>
        <p:spPr>
          <a:xfrm>
            <a:off x="461660" y="3588409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763689" y="3749122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64" name="정육면체 63"/>
          <p:cNvSpPr/>
          <p:nvPr/>
        </p:nvSpPr>
        <p:spPr>
          <a:xfrm>
            <a:off x="1012919" y="3909835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65" name="정육면체 64"/>
          <p:cNvSpPr/>
          <p:nvPr/>
        </p:nvSpPr>
        <p:spPr>
          <a:xfrm>
            <a:off x="1262149" y="4067775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1564178" y="4228488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1813408" y="4389201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68" name="정육면체 67"/>
          <p:cNvSpPr/>
          <p:nvPr/>
        </p:nvSpPr>
        <p:spPr>
          <a:xfrm>
            <a:off x="2062638" y="4547142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69" name="정육면체 68"/>
          <p:cNvSpPr/>
          <p:nvPr/>
        </p:nvSpPr>
        <p:spPr>
          <a:xfrm>
            <a:off x="2364667" y="4707855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70" name="정육면체 69"/>
          <p:cNvSpPr/>
          <p:nvPr/>
        </p:nvSpPr>
        <p:spPr>
          <a:xfrm>
            <a:off x="2613897" y="4868568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71" name="정육면체 70"/>
          <p:cNvSpPr/>
          <p:nvPr/>
        </p:nvSpPr>
        <p:spPr>
          <a:xfrm>
            <a:off x="2863127" y="5026508"/>
            <a:ext cx="800489" cy="1280159"/>
          </a:xfrm>
          <a:prstGeom prst="cube">
            <a:avLst>
              <a:gd name="adj" fmla="val 359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72" name="정육면체 71"/>
          <p:cNvSpPr/>
          <p:nvPr/>
        </p:nvSpPr>
        <p:spPr>
          <a:xfrm>
            <a:off x="3255380" y="5187221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정육면체 72"/>
          <p:cNvSpPr/>
          <p:nvPr/>
        </p:nvSpPr>
        <p:spPr>
          <a:xfrm>
            <a:off x="3504610" y="5347934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정육면체 73"/>
          <p:cNvSpPr/>
          <p:nvPr/>
        </p:nvSpPr>
        <p:spPr>
          <a:xfrm>
            <a:off x="3806639" y="5508647"/>
            <a:ext cx="800489" cy="1280159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71102" y="5937335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♣ 클로버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741508" y="582782"/>
            <a:ext cx="382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순서에 맞게 </a:t>
            </a:r>
            <a:r>
              <a:rPr lang="en-US" altLang="ko-KR" smtClean="0"/>
              <a:t>A , J , Q , K </a:t>
            </a:r>
            <a:r>
              <a:rPr lang="ko-KR" altLang="en-US" smtClean="0"/>
              <a:t>등장</a:t>
            </a:r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499140" y="1468028"/>
            <a:ext cx="327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첫 번째</a:t>
            </a:r>
            <a:r>
              <a:rPr lang="en-US" altLang="ko-KR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열 한번째</a:t>
            </a:r>
            <a:r>
              <a:rPr lang="en-US" altLang="ko-KR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열 두번째</a:t>
            </a:r>
            <a:r>
              <a:rPr lang="en-US" altLang="ko-KR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 smtClean="0">
                <a:latin typeface="고도 M" panose="02000503000000020004" pitchFamily="2" charset="-127"/>
                <a:ea typeface="고도 M" panose="02000503000000020004" pitchFamily="2" charset="-127"/>
              </a:rPr>
              <a:t>열 세번째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8" name="아래쪽 화살표 77"/>
          <p:cNvSpPr/>
          <p:nvPr/>
        </p:nvSpPr>
        <p:spPr>
          <a:xfrm>
            <a:off x="8719994" y="1036034"/>
            <a:ext cx="498821" cy="348074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478953" y="2137830"/>
            <a:ext cx="147972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== 0</a:t>
            </a:r>
            <a:endParaRPr lang="ko-KR" alt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정육면체 86"/>
          <p:cNvSpPr/>
          <p:nvPr/>
        </p:nvSpPr>
        <p:spPr>
          <a:xfrm>
            <a:off x="10121995" y="1931767"/>
            <a:ext cx="443482" cy="709226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8953" y="2907694"/>
            <a:ext cx="147972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== 10</a:t>
            </a:r>
            <a:endParaRPr lang="ko-KR" alt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771271" y="2770666"/>
            <a:ext cx="581834" cy="58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if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정육면체 89"/>
          <p:cNvSpPr/>
          <p:nvPr/>
        </p:nvSpPr>
        <p:spPr>
          <a:xfrm>
            <a:off x="10121995" y="2701631"/>
            <a:ext cx="443482" cy="709226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732565" y="1984419"/>
            <a:ext cx="581834" cy="58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if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78953" y="3773760"/>
            <a:ext cx="147972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== 11</a:t>
            </a:r>
            <a:endParaRPr lang="ko-KR" alt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771271" y="3636732"/>
            <a:ext cx="581834" cy="58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if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정육면체 94"/>
          <p:cNvSpPr/>
          <p:nvPr/>
        </p:nvSpPr>
        <p:spPr>
          <a:xfrm>
            <a:off x="10121995" y="3567697"/>
            <a:ext cx="443482" cy="709226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78953" y="4612013"/>
            <a:ext cx="147972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13 == 12</a:t>
            </a:r>
            <a:endParaRPr lang="ko-KR" alt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771271" y="4474985"/>
            <a:ext cx="581834" cy="58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if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8" name="정육면체 97"/>
          <p:cNvSpPr/>
          <p:nvPr/>
        </p:nvSpPr>
        <p:spPr>
          <a:xfrm>
            <a:off x="10121995" y="4405950"/>
            <a:ext cx="443482" cy="709226"/>
          </a:xfrm>
          <a:prstGeom prst="cube">
            <a:avLst>
              <a:gd name="adj" fmla="val 3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K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4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 animBg="1"/>
      <p:bldP spid="81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8837" y="1280401"/>
            <a:ext cx="566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smtClean="0">
                <a:latin typeface="고도 M" panose="02000503000000020004" pitchFamily="2" charset="-127"/>
                <a:ea typeface="고도 M" panose="02000503000000020004" pitchFamily="2" charset="-127"/>
              </a:rPr>
              <a:t>Fibonacci Sequence</a:t>
            </a:r>
            <a:endParaRPr lang="ko-KR" altLang="en-US" sz="2000" i="1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629" y="2238632"/>
            <a:ext cx="11631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제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항을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0,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제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항을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로 두고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둘째 번 항부터는 바로 앞의 두 수를 더한 수로 놓는다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(1). </a:t>
            </a:r>
          </a:p>
          <a:p>
            <a:pPr>
              <a:lnSpc>
                <a:spcPct val="150000"/>
              </a:lnSpc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번째 수를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로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, 2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번째 수도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로 놓고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, 3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번째 수부터는 바로 앞의 두 수를 더한 수로 정의하는 게 좀더 흔하게 알려져 </a:t>
            </a:r>
            <a:endParaRPr lang="en-US" altLang="ko-KR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있는 피보나치 수열이다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endParaRPr lang="en-US" altLang="ko-KR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16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번째 항까지만 나열해 보자면 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(0), 1, 1, 2, 3, 5, 8, 13, 21, 34, 55, 89, 144, 233, 377, 610, 987 </a:t>
            </a:r>
            <a:r>
              <a:rPr lang="ko-KR" altLang="en-US" smtClean="0">
                <a:latin typeface="고도 M" panose="02000503000000020004" pitchFamily="2" charset="-127"/>
                <a:ea typeface="고도 M" panose="02000503000000020004" pitchFamily="2" charset="-127"/>
              </a:rPr>
              <a:t>이렇게 간다</a:t>
            </a:r>
            <a:r>
              <a:rPr lang="en-US" altLang="ko-KR" smtClean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1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418</ep:Words>
  <ep:PresentationFormat>와이드스크린</ep:PresentationFormat>
  <ep:Paragraphs>151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2020-07-09T14:54:49.000</dcterms:created>
  <dc:creator>brink0@naver.com</dc:creator>
  <cp:lastModifiedBy>user</cp:lastModifiedBy>
  <dcterms:modified xsi:type="dcterms:W3CDTF">2020-07-10T01:40:02.713</dcterms:modified>
  <cp:revision>52</cp:revision>
  <dc:title>PowerPoint 프레젠테이션</dc:title>
  <cp:version>1000.0000.01</cp:version>
</cp:coreProperties>
</file>