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9"/>
  </p:notesMasterIdLst>
  <p:sldIdLst>
    <p:sldId id="256" r:id="rId7"/>
    <p:sldId id="287" r:id="rId8"/>
    <p:sldId id="288" r:id="rId9"/>
    <p:sldId id="296" r:id="rId10"/>
    <p:sldId id="257" r:id="rId11"/>
    <p:sldId id="258" r:id="rId12"/>
    <p:sldId id="264" r:id="rId13"/>
    <p:sldId id="289" r:id="rId14"/>
    <p:sldId id="277" r:id="rId15"/>
    <p:sldId id="291" r:id="rId16"/>
    <p:sldId id="290" r:id="rId17"/>
    <p:sldId id="292" r:id="rId18"/>
    <p:sldId id="261" r:id="rId19"/>
    <p:sldId id="298" r:id="rId20"/>
    <p:sldId id="300" r:id="rId21"/>
    <p:sldId id="299" r:id="rId22"/>
    <p:sldId id="293" r:id="rId23"/>
    <p:sldId id="297" r:id="rId24"/>
    <p:sldId id="283" r:id="rId25"/>
    <p:sldId id="265" r:id="rId26"/>
    <p:sldId id="266" r:id="rId27"/>
    <p:sldId id="28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2B100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3" autoAdjust="0"/>
  </p:normalViewPr>
  <p:slideViewPr>
    <p:cSldViewPr>
      <p:cViewPr>
        <p:scale>
          <a:sx n="55" d="100"/>
          <a:sy n="55" d="100"/>
        </p:scale>
        <p:origin x="-180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83857-4D1B-4172-85E7-A53FEEE03AEB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DDD88-D067-4BB3-A885-424867BA3C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농축산물과 수산물의 원산지표시 제도가 시행된 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년이 지났지만</a:t>
            </a:r>
          </a:p>
          <a:p>
            <a:r>
              <a:rPr lang="ko-KR" altLang="en-US" dirty="0" err="1" smtClean="0"/>
              <a:t>농림축산부에서</a:t>
            </a:r>
            <a:r>
              <a:rPr lang="ko-KR" altLang="en-US" dirty="0" smtClean="0"/>
              <a:t> 발표한 작년 원산지 위반 건수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농축산물과 수산물의 원산지표시 제도가 시행된 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년이 지났지만</a:t>
            </a:r>
          </a:p>
          <a:p>
            <a:r>
              <a:rPr lang="ko-KR" altLang="en-US" dirty="0" err="1" smtClean="0"/>
              <a:t>농림축산부에서</a:t>
            </a:r>
            <a:r>
              <a:rPr lang="ko-KR" altLang="en-US" dirty="0" smtClean="0"/>
              <a:t> 발표한 작년 원산지 위반 건수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연간 회비 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 서비스 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확실한 제품 </a:t>
            </a:r>
            <a:r>
              <a:rPr lang="ko-KR" altLang="en-US" baseline="0" dirty="0" err="1" smtClean="0"/>
              <a:t>유기농</a:t>
            </a:r>
            <a:r>
              <a:rPr lang="ko-KR" altLang="en-US" baseline="0" dirty="0" smtClean="0"/>
              <a:t> 제품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DD88-D067-4BB3-A885-424867BA3CC6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6E3E2C6F-A14B-4786-B9A0-FEED8140C272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5889C445-02C1-4B4F-9B04-60623E04952C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4AC64AAA-03AF-4613-B4C9-A1D9FFF9EB97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16114D01-7BD2-4D89-A1D6-6973412C348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32C01D86-0245-4C68-8861-45428E9E6BA4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E1A0D5AF-E7C2-4AD0-95BF-16AB21914D0F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B93C7A80-8357-4554-921F-D1F5AE98A212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E33B5A2C-C174-4ED4-8F09-D22F990CEEDB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F2D4F610-632E-47CD-8769-403284288C11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92949083-B976-492B-A827-8D5537DB2A02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C5433204-EEEC-40D9-AEF9-AA45471F1829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770EACA1-DD87-48CA-AFFA-0F3AF98BCB28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ACF5F15F-9C91-4005-AF64-890AC87490C1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D39C2A60-5816-465E-9D68-32F3803E83C6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ABF9EE5B-563F-4104-B97C-F6778895EBB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6FC2173F-E593-4A3D-863B-130E1D267852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6DB7F7A1-8D88-4A19-B479-3ACE6A59E71A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953B7AFA-79EF-4E8D-972F-1792331BAD8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164D9971-A1ED-4705-A191-588EDFFCD6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7B17624D-D5F9-4366-A129-95060BB92FDE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latinLnBrk="1">
              <a:defRPr/>
            </a:pPr>
            <a:fld id="{3C48652E-E33D-43B5-8A94-7BC785DFF42E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>
                <a:defRPr/>
              </a:pPr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latinLnBrk="1">
              <a:defRPr/>
            </a:pPr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latinLnBrk="1">
              <a:defRPr/>
            </a:pPr>
            <a:fld id="{71E8DF64-5915-4A5E-852F-2D2CDC67233A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>
                <a:defRPr/>
              </a:pPr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69518904-635E-4377-A869-013385476D4D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2019-11-28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E9C818B4-EC52-426A-BAE9-5B0474AD69C4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85000"/>
                <a:lumOff val="15000"/>
              </a:schemeClr>
            </a:gs>
            <a:gs pos="80000">
              <a:schemeClr val="tx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8904-635E-4377-A869-013385476D4D}" type="datetimeFigureOut">
              <a:rPr lang="ko-KR" altLang="en-US" smtClean="0"/>
              <a:pPr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18B4-EC52-426A-BAE9-5B0474AD69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85000"/>
                <a:lumOff val="15000"/>
              </a:schemeClr>
            </a:gs>
            <a:gs pos="80000">
              <a:schemeClr val="tx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rtl="0" latinLnBrk="1">
              <a:defRPr/>
            </a:pPr>
            <a:fld id="{881B0581-56C0-44FB-850C-5110109F13F7}" type="datetimeFigureOut">
              <a:rPr lang="ko-KR" altLang="en-US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>
                <a:defRPr/>
              </a:pPr>
              <a:t>2019-11-28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rtl="0" latinLnBrk="1">
              <a:defRPr/>
            </a:pPr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rtl="0" latinLnBrk="1">
              <a:defRPr/>
            </a:pPr>
            <a:fld id="{01FE5C02-A72D-460F-AE19-B3C6D4BD0CC6}" type="slidenum">
              <a:rPr lang="ko-KR" altLang="en-US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>
                <a:defRPr/>
              </a:pPr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 thruBlk="1"/>
  </p:transition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85000"/>
                <a:lumOff val="15000"/>
              </a:schemeClr>
            </a:gs>
            <a:gs pos="80000">
              <a:schemeClr val="tx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69518904-635E-4377-A869-013385476D4D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2019-11-28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E9C818B4-EC52-426A-BAE9-5B0474AD69C4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85000"/>
                <a:lumOff val="15000"/>
              </a:schemeClr>
            </a:gs>
            <a:gs pos="80000">
              <a:schemeClr val="tx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69518904-635E-4377-A869-013385476D4D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2019-11-28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E9C818B4-EC52-426A-BAE9-5B0474AD69C4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85000"/>
                <a:lumOff val="15000"/>
              </a:schemeClr>
            </a:gs>
            <a:gs pos="80000">
              <a:schemeClr val="tx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85000"/>
                <a:lumOff val="15000"/>
              </a:schemeClr>
            </a:gs>
            <a:gs pos="80000">
              <a:schemeClr val="tx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8904-635E-4377-A869-013385476D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18B4-EC52-426A-BAE9-5B0474AD69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&#12622;&#12615;\Desktop\videoplayback.mp4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852" y="2643182"/>
            <a:ext cx="641791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i="1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What we provide</a:t>
            </a:r>
          </a:p>
          <a:p>
            <a:pPr algn="ctr"/>
            <a:r>
              <a:rPr lang="en-US" altLang="ko-KR" sz="60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Personal </a:t>
            </a:r>
            <a:r>
              <a:rPr lang="en-US" altLang="ko-KR" sz="6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rebuchet MS" pitchFamily="34" charset="0"/>
              </a:rPr>
              <a:t>Shopper</a:t>
            </a:r>
            <a:endParaRPr lang="ko-KR" alt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contrast="66000"/>
          </a:blip>
          <a:srcRect/>
          <a:stretch>
            <a:fillRect/>
          </a:stretch>
        </p:blipFill>
        <p:spPr bwMode="auto">
          <a:xfrm>
            <a:off x="7524328" y="476672"/>
            <a:ext cx="9239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83240" y="3929066"/>
            <a:ext cx="1080000" cy="108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dirty="0" smtClean="0">
                <a:latin typeface="HelveticaNeue UltraLigExt" pitchFamily="34" charset="0"/>
              </a:rPr>
              <a:t>MAM</a:t>
            </a:r>
          </a:p>
          <a:p>
            <a:pPr algn="ctr"/>
            <a:r>
              <a:rPr lang="en-US" altLang="ko-KR" sz="2400" dirty="0" smtClean="0">
                <a:latin typeface="HelveticaNeue UltraLigExt" pitchFamily="34" charset="0"/>
              </a:rPr>
              <a:t>BER</a:t>
            </a:r>
            <a:endParaRPr lang="ko-KR" altLang="en-US" sz="2400" dirty="0">
              <a:latin typeface="HelveticaNeue UltraLigExt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7904" y="3929066"/>
            <a:ext cx="1080000" cy="108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dirty="0" smtClean="0">
                <a:latin typeface="HelveticaNeue UltraLigExt" pitchFamily="34" charset="0"/>
              </a:rPr>
              <a:t>FRASH</a:t>
            </a:r>
          </a:p>
          <a:p>
            <a:pPr algn="ctr"/>
            <a:r>
              <a:rPr lang="en-US" altLang="ko-KR" sz="2400" dirty="0" smtClean="0">
                <a:latin typeface="HelveticaNeue UltraLigExt" pitchFamily="34" charset="0"/>
              </a:rPr>
              <a:t>FOOD</a:t>
            </a:r>
            <a:endParaRPr lang="ko-KR" altLang="en-US" sz="2400" dirty="0">
              <a:latin typeface="HelveticaNeue UltraLigExt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16216" y="3920636"/>
            <a:ext cx="1636114" cy="108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 smtClean="0">
                <a:latin typeface="HelveticaNeue UltraLigExt" pitchFamily="34" charset="0"/>
              </a:rPr>
              <a:t>DELIVERY</a:t>
            </a:r>
          </a:p>
          <a:p>
            <a:pPr algn="ctr"/>
            <a:r>
              <a:rPr lang="en-US" altLang="ko-KR" sz="2000" dirty="0" smtClean="0">
                <a:latin typeface="HelveticaNeue UltraLigExt" pitchFamily="34" charset="0"/>
              </a:rPr>
              <a:t>SERVICE</a:t>
            </a:r>
            <a:endParaRPr lang="ko-KR" altLang="en-US" sz="2000" dirty="0">
              <a:latin typeface="HelveticaNeue UltraLigExt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3240" y="1785926"/>
            <a:ext cx="1080000" cy="108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dirty="0" smtClean="0">
                <a:latin typeface="HelveticaNeue UltraLigExt" pitchFamily="34" charset="0"/>
              </a:rPr>
              <a:t>ADD</a:t>
            </a:r>
            <a:endParaRPr lang="ko-KR" altLang="en-US" sz="2400" dirty="0">
              <a:latin typeface="HelveticaNeue UltraLigExt" pitchFamily="34" charset="0"/>
            </a:endParaRPr>
          </a:p>
        </p:txBody>
      </p:sp>
      <p:cxnSp>
        <p:nvCxnSpPr>
          <p:cNvPr id="18" name="직선 화살표 연결선 17"/>
          <p:cNvCxnSpPr>
            <a:stCxn id="14" idx="2"/>
            <a:endCxn id="9" idx="0"/>
          </p:cNvCxnSpPr>
          <p:nvPr/>
        </p:nvCxnSpPr>
        <p:spPr>
          <a:xfrm rot="5400000">
            <a:off x="991670" y="3397496"/>
            <a:ext cx="1063140" cy="1588"/>
          </a:xfrm>
          <a:prstGeom prst="straightConnector1">
            <a:avLst/>
          </a:prstGeom>
          <a:ln w="6350">
            <a:solidFill>
              <a:schemeClr val="bg1">
                <a:lumMod val="9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1"/>
            <a:endCxn id="9" idx="3"/>
          </p:cNvCxnSpPr>
          <p:nvPr/>
        </p:nvCxnSpPr>
        <p:spPr>
          <a:xfrm flipH="1">
            <a:off x="2063240" y="4469066"/>
            <a:ext cx="1644664" cy="0"/>
          </a:xfrm>
          <a:prstGeom prst="straightConnector1">
            <a:avLst/>
          </a:prstGeom>
          <a:ln w="6350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51720" y="442913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elveticaNeue UltraLigCond" pitchFamily="34" charset="0"/>
              </a:rPr>
              <a:t>Show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elveticaNeue UltraLigCond" pitchFamily="34" charset="0"/>
            </a:endParaRPr>
          </a:p>
        </p:txBody>
      </p:sp>
      <p:cxnSp>
        <p:nvCxnSpPr>
          <p:cNvPr id="60" name="직선 화살표 연결선 59"/>
          <p:cNvCxnSpPr>
            <a:stCxn id="11" idx="1"/>
            <a:endCxn id="10" idx="3"/>
          </p:cNvCxnSpPr>
          <p:nvPr/>
        </p:nvCxnSpPr>
        <p:spPr>
          <a:xfrm flipH="1">
            <a:off x="4787904" y="4460636"/>
            <a:ext cx="1728312" cy="8430"/>
          </a:xfrm>
          <a:prstGeom prst="straightConnector1">
            <a:avLst/>
          </a:prstGeom>
          <a:ln w="6350">
            <a:solidFill>
              <a:schemeClr val="bg1">
                <a:lumMod val="9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88024" y="442913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elveticaNeue UltraLigCond" pitchFamily="34" charset="0"/>
              </a:rPr>
              <a:t>C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elveticaNeue UltraLigCond" pitchFamily="34" charset="0"/>
              </a:rPr>
              <a:t>hoice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elveticaNeue UltraLigCond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429520" y="3137628"/>
            <a:ext cx="720000" cy="72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429520" y="1571612"/>
            <a:ext cx="720000" cy="72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29520" y="2351810"/>
            <a:ext cx="720000" cy="72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83"/>
          <p:cNvGrpSpPr/>
          <p:nvPr/>
        </p:nvGrpSpPr>
        <p:grpSpPr>
          <a:xfrm>
            <a:off x="3199624" y="2027238"/>
            <a:ext cx="1872443" cy="901696"/>
            <a:chOff x="3199624" y="2027238"/>
            <a:chExt cx="1872443" cy="901696"/>
          </a:xfrm>
        </p:grpSpPr>
        <p:grpSp>
          <p:nvGrpSpPr>
            <p:cNvPr id="6" name="그룹 23"/>
            <p:cNvGrpSpPr/>
            <p:nvPr/>
          </p:nvGrpSpPr>
          <p:grpSpPr>
            <a:xfrm>
              <a:off x="3857620" y="2027238"/>
              <a:ext cx="571504" cy="571504"/>
              <a:chOff x="4214810" y="2500306"/>
              <a:chExt cx="928694" cy="928694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352066" y="3106124"/>
                <a:ext cx="720000" cy="180000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14810" y="2500306"/>
                <a:ext cx="928694" cy="92869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9"/>
            <p:cNvGrpSpPr/>
            <p:nvPr/>
          </p:nvGrpSpPr>
          <p:grpSpPr>
            <a:xfrm>
              <a:off x="4500563" y="2027238"/>
              <a:ext cx="571504" cy="571504"/>
              <a:chOff x="6357950" y="2500306"/>
              <a:chExt cx="1800000" cy="180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357950" y="2500306"/>
                <a:ext cx="1800000" cy="1800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858148" y="2500306"/>
                <a:ext cx="299802" cy="18000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97"/>
            <p:cNvGrpSpPr/>
            <p:nvPr/>
          </p:nvGrpSpPr>
          <p:grpSpPr>
            <a:xfrm>
              <a:off x="3199624" y="2033588"/>
              <a:ext cx="586558" cy="586558"/>
              <a:chOff x="5286380" y="2500306"/>
              <a:chExt cx="929032" cy="92903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286380" y="2500306"/>
                <a:ext cx="929032" cy="92903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96"/>
              <p:cNvGrpSpPr/>
              <p:nvPr/>
            </p:nvGrpSpPr>
            <p:grpSpPr>
              <a:xfrm>
                <a:off x="5654076" y="2696455"/>
                <a:ext cx="377004" cy="634235"/>
                <a:chOff x="4458236" y="3786190"/>
                <a:chExt cx="528014" cy="888283"/>
              </a:xfrm>
            </p:grpSpPr>
            <p:grpSp>
              <p:nvGrpSpPr>
                <p:cNvPr id="21" name="그룹 88"/>
                <p:cNvGrpSpPr/>
                <p:nvPr/>
              </p:nvGrpSpPr>
              <p:grpSpPr>
                <a:xfrm>
                  <a:off x="4591565" y="3786190"/>
                  <a:ext cx="394685" cy="841376"/>
                  <a:chOff x="2948491" y="3643314"/>
                  <a:chExt cx="394685" cy="841376"/>
                </a:xfrm>
              </p:grpSpPr>
              <p:sp>
                <p:nvSpPr>
                  <p:cNvPr id="57" name="자유형 56"/>
                  <p:cNvSpPr/>
                  <p:nvPr/>
                </p:nvSpPr>
                <p:spPr>
                  <a:xfrm>
                    <a:off x="2948491" y="3643314"/>
                    <a:ext cx="234445" cy="841376"/>
                  </a:xfrm>
                  <a:custGeom>
                    <a:avLst/>
                    <a:gdLst>
                      <a:gd name="connsiteX0" fmla="*/ 241300 w 668831"/>
                      <a:gd name="connsiteY0" fmla="*/ 19050 h 2400300"/>
                      <a:gd name="connsiteX1" fmla="*/ 349250 w 668831"/>
                      <a:gd name="connsiteY1" fmla="*/ 0 h 2400300"/>
                      <a:gd name="connsiteX2" fmla="*/ 419100 w 668831"/>
                      <a:gd name="connsiteY2" fmla="*/ 6350 h 2400300"/>
                      <a:gd name="connsiteX3" fmla="*/ 463550 w 668831"/>
                      <a:gd name="connsiteY3" fmla="*/ 19050 h 2400300"/>
                      <a:gd name="connsiteX4" fmla="*/ 469900 w 668831"/>
                      <a:gd name="connsiteY4" fmla="*/ 63500 h 2400300"/>
                      <a:gd name="connsiteX5" fmla="*/ 476250 w 668831"/>
                      <a:gd name="connsiteY5" fmla="*/ 63500 h 2400300"/>
                      <a:gd name="connsiteX6" fmla="*/ 476250 w 668831"/>
                      <a:gd name="connsiteY6" fmla="*/ 146050 h 2400300"/>
                      <a:gd name="connsiteX7" fmla="*/ 463550 w 668831"/>
                      <a:gd name="connsiteY7" fmla="*/ 152400 h 2400300"/>
                      <a:gd name="connsiteX8" fmla="*/ 469900 w 668831"/>
                      <a:gd name="connsiteY8" fmla="*/ 476250 h 2400300"/>
                      <a:gd name="connsiteX9" fmla="*/ 501650 w 668831"/>
                      <a:gd name="connsiteY9" fmla="*/ 685800 h 2400300"/>
                      <a:gd name="connsiteX10" fmla="*/ 552450 w 668831"/>
                      <a:gd name="connsiteY10" fmla="*/ 838200 h 2400300"/>
                      <a:gd name="connsiteX11" fmla="*/ 628650 w 668831"/>
                      <a:gd name="connsiteY11" fmla="*/ 990600 h 2400300"/>
                      <a:gd name="connsiteX12" fmla="*/ 641350 w 668831"/>
                      <a:gd name="connsiteY12" fmla="*/ 1047750 h 2400300"/>
                      <a:gd name="connsiteX13" fmla="*/ 660400 w 668831"/>
                      <a:gd name="connsiteY13" fmla="*/ 1181100 h 2400300"/>
                      <a:gd name="connsiteX14" fmla="*/ 666750 w 668831"/>
                      <a:gd name="connsiteY14" fmla="*/ 2292350 h 2400300"/>
                      <a:gd name="connsiteX15" fmla="*/ 654050 w 668831"/>
                      <a:gd name="connsiteY15" fmla="*/ 2311400 h 2400300"/>
                      <a:gd name="connsiteX16" fmla="*/ 635000 w 668831"/>
                      <a:gd name="connsiteY16" fmla="*/ 2381250 h 2400300"/>
                      <a:gd name="connsiteX17" fmla="*/ 552450 w 668831"/>
                      <a:gd name="connsiteY17" fmla="*/ 2400300 h 2400300"/>
                      <a:gd name="connsiteX18" fmla="*/ 114300 w 668831"/>
                      <a:gd name="connsiteY18" fmla="*/ 2400300 h 2400300"/>
                      <a:gd name="connsiteX19" fmla="*/ 31750 w 668831"/>
                      <a:gd name="connsiteY19" fmla="*/ 2355850 h 2400300"/>
                      <a:gd name="connsiteX20" fmla="*/ 0 w 668831"/>
                      <a:gd name="connsiteY20" fmla="*/ 2311400 h 2400300"/>
                      <a:gd name="connsiteX21" fmla="*/ 12700 w 668831"/>
                      <a:gd name="connsiteY21" fmla="*/ 1225550 h 2400300"/>
                      <a:gd name="connsiteX22" fmla="*/ 50800 w 668831"/>
                      <a:gd name="connsiteY22" fmla="*/ 1035050 h 2400300"/>
                      <a:gd name="connsiteX23" fmla="*/ 88900 w 668831"/>
                      <a:gd name="connsiteY23" fmla="*/ 933450 h 2400300"/>
                      <a:gd name="connsiteX24" fmla="*/ 171450 w 668831"/>
                      <a:gd name="connsiteY24" fmla="*/ 787400 h 2400300"/>
                      <a:gd name="connsiteX25" fmla="*/ 215900 w 668831"/>
                      <a:gd name="connsiteY25" fmla="*/ 654050 h 2400300"/>
                      <a:gd name="connsiteX26" fmla="*/ 228600 w 668831"/>
                      <a:gd name="connsiteY26" fmla="*/ 476250 h 2400300"/>
                      <a:gd name="connsiteX27" fmla="*/ 241300 w 668831"/>
                      <a:gd name="connsiteY27" fmla="*/ 139700 h 2400300"/>
                      <a:gd name="connsiteX28" fmla="*/ 228600 w 668831"/>
                      <a:gd name="connsiteY28" fmla="*/ 114300 h 2400300"/>
                      <a:gd name="connsiteX29" fmla="*/ 241300 w 668831"/>
                      <a:gd name="connsiteY29" fmla="*/ 19050 h 2400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68831" h="2400300">
                        <a:moveTo>
                          <a:pt x="241300" y="19050"/>
                        </a:moveTo>
                        <a:lnTo>
                          <a:pt x="349250" y="0"/>
                        </a:lnTo>
                        <a:lnTo>
                          <a:pt x="419100" y="6350"/>
                        </a:lnTo>
                        <a:lnTo>
                          <a:pt x="463550" y="19050"/>
                        </a:lnTo>
                        <a:lnTo>
                          <a:pt x="469900" y="63500"/>
                        </a:lnTo>
                        <a:lnTo>
                          <a:pt x="476250" y="63500"/>
                        </a:lnTo>
                        <a:lnTo>
                          <a:pt x="476250" y="146050"/>
                        </a:lnTo>
                        <a:lnTo>
                          <a:pt x="463550" y="152400"/>
                        </a:lnTo>
                        <a:lnTo>
                          <a:pt x="469900" y="476250"/>
                        </a:lnTo>
                        <a:lnTo>
                          <a:pt x="501650" y="685800"/>
                        </a:lnTo>
                        <a:lnTo>
                          <a:pt x="552450" y="838200"/>
                        </a:lnTo>
                        <a:lnTo>
                          <a:pt x="628650" y="990600"/>
                        </a:lnTo>
                        <a:lnTo>
                          <a:pt x="641350" y="1047750"/>
                        </a:lnTo>
                        <a:lnTo>
                          <a:pt x="660400" y="1181100"/>
                        </a:lnTo>
                        <a:cubicBezTo>
                          <a:pt x="662517" y="1551517"/>
                          <a:pt x="668831" y="1921933"/>
                          <a:pt x="666750" y="2292350"/>
                        </a:cubicBezTo>
                        <a:cubicBezTo>
                          <a:pt x="666707" y="2299982"/>
                          <a:pt x="654050" y="2311400"/>
                          <a:pt x="654050" y="2311400"/>
                        </a:cubicBezTo>
                        <a:lnTo>
                          <a:pt x="635000" y="2381250"/>
                        </a:lnTo>
                        <a:lnTo>
                          <a:pt x="552450" y="2400300"/>
                        </a:lnTo>
                        <a:lnTo>
                          <a:pt x="114300" y="2400300"/>
                        </a:lnTo>
                        <a:cubicBezTo>
                          <a:pt x="33731" y="2366730"/>
                          <a:pt x="50406" y="2393162"/>
                          <a:pt x="31750" y="2355850"/>
                        </a:cubicBezTo>
                        <a:lnTo>
                          <a:pt x="0" y="2311400"/>
                        </a:lnTo>
                        <a:cubicBezTo>
                          <a:pt x="4258" y="1949450"/>
                          <a:pt x="12700" y="1587525"/>
                          <a:pt x="12700" y="1225550"/>
                        </a:cubicBezTo>
                        <a:lnTo>
                          <a:pt x="50800" y="1035050"/>
                        </a:lnTo>
                        <a:lnTo>
                          <a:pt x="88900" y="933450"/>
                        </a:lnTo>
                        <a:lnTo>
                          <a:pt x="171450" y="787400"/>
                        </a:lnTo>
                        <a:lnTo>
                          <a:pt x="215900" y="654050"/>
                        </a:lnTo>
                        <a:lnTo>
                          <a:pt x="228600" y="476250"/>
                        </a:lnTo>
                        <a:lnTo>
                          <a:pt x="241300" y="139700"/>
                        </a:lnTo>
                        <a:lnTo>
                          <a:pt x="228600" y="114300"/>
                        </a:lnTo>
                        <a:lnTo>
                          <a:pt x="241300" y="1905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자유형 57"/>
                  <p:cNvSpPr/>
                  <p:nvPr/>
                </p:nvSpPr>
                <p:spPr>
                  <a:xfrm>
                    <a:off x="3108226" y="4127500"/>
                    <a:ext cx="234950" cy="234951"/>
                  </a:xfrm>
                  <a:custGeom>
                    <a:avLst/>
                    <a:gdLst>
                      <a:gd name="connsiteX0" fmla="*/ 6350 w 234950"/>
                      <a:gd name="connsiteY0" fmla="*/ 0 h 234950"/>
                      <a:gd name="connsiteX1" fmla="*/ 234950 w 234950"/>
                      <a:gd name="connsiteY1" fmla="*/ 0 h 234950"/>
                      <a:gd name="connsiteX2" fmla="*/ 234950 w 234950"/>
                      <a:gd name="connsiteY2" fmla="*/ 234950 h 234950"/>
                      <a:gd name="connsiteX3" fmla="*/ 0 w 234950"/>
                      <a:gd name="connsiteY3" fmla="*/ 228600 h 234950"/>
                      <a:gd name="connsiteX4" fmla="*/ 6350 w 234950"/>
                      <a:gd name="connsiteY4" fmla="*/ 0 h 234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4950" h="234950">
                        <a:moveTo>
                          <a:pt x="6350" y="0"/>
                        </a:moveTo>
                        <a:lnTo>
                          <a:pt x="234950" y="0"/>
                        </a:lnTo>
                        <a:lnTo>
                          <a:pt x="234950" y="234950"/>
                        </a:lnTo>
                        <a:lnTo>
                          <a:pt x="0" y="228600"/>
                        </a:lnTo>
                        <a:lnTo>
                          <a:pt x="635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6" name="자유형 55"/>
                <p:cNvSpPr/>
                <p:nvPr/>
              </p:nvSpPr>
              <p:spPr>
                <a:xfrm rot="1800000">
                  <a:off x="4633089" y="4331071"/>
                  <a:ext cx="234951" cy="234949"/>
                </a:xfrm>
                <a:custGeom>
                  <a:avLst/>
                  <a:gdLst>
                    <a:gd name="connsiteX0" fmla="*/ 6350 w 234950"/>
                    <a:gd name="connsiteY0" fmla="*/ 0 h 234950"/>
                    <a:gd name="connsiteX1" fmla="*/ 234950 w 234950"/>
                    <a:gd name="connsiteY1" fmla="*/ 0 h 234950"/>
                    <a:gd name="connsiteX2" fmla="*/ 234950 w 234950"/>
                    <a:gd name="connsiteY2" fmla="*/ 234950 h 234950"/>
                    <a:gd name="connsiteX3" fmla="*/ 0 w 234950"/>
                    <a:gd name="connsiteY3" fmla="*/ 228600 h 234950"/>
                    <a:gd name="connsiteX4" fmla="*/ 6350 w 234950"/>
                    <a:gd name="connsiteY4" fmla="*/ 0 h 234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234950">
                      <a:moveTo>
                        <a:pt x="6350" y="0"/>
                      </a:moveTo>
                      <a:lnTo>
                        <a:pt x="234950" y="0"/>
                      </a:lnTo>
                      <a:lnTo>
                        <a:pt x="234950" y="234950"/>
                      </a:lnTo>
                      <a:lnTo>
                        <a:pt x="0" y="228600"/>
                      </a:lnTo>
                      <a:lnTo>
                        <a:pt x="635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자유형 53"/>
                <p:cNvSpPr/>
                <p:nvPr/>
              </p:nvSpPr>
              <p:spPr>
                <a:xfrm rot="4500000">
                  <a:off x="4458236" y="4439522"/>
                  <a:ext cx="234951" cy="234951"/>
                </a:xfrm>
                <a:custGeom>
                  <a:avLst/>
                  <a:gdLst>
                    <a:gd name="connsiteX0" fmla="*/ 6350 w 234950"/>
                    <a:gd name="connsiteY0" fmla="*/ 0 h 234950"/>
                    <a:gd name="connsiteX1" fmla="*/ 234950 w 234950"/>
                    <a:gd name="connsiteY1" fmla="*/ 0 h 234950"/>
                    <a:gd name="connsiteX2" fmla="*/ 234950 w 234950"/>
                    <a:gd name="connsiteY2" fmla="*/ 234950 h 234950"/>
                    <a:gd name="connsiteX3" fmla="*/ 0 w 234950"/>
                    <a:gd name="connsiteY3" fmla="*/ 228600 h 234950"/>
                    <a:gd name="connsiteX4" fmla="*/ 6350 w 234950"/>
                    <a:gd name="connsiteY4" fmla="*/ 0 h 234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234950">
                      <a:moveTo>
                        <a:pt x="6350" y="0"/>
                      </a:moveTo>
                      <a:lnTo>
                        <a:pt x="234950" y="0"/>
                      </a:lnTo>
                      <a:lnTo>
                        <a:pt x="234950" y="234950"/>
                      </a:lnTo>
                      <a:lnTo>
                        <a:pt x="0" y="228600"/>
                      </a:lnTo>
                      <a:lnTo>
                        <a:pt x="635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3286116" y="2559602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HelveticaNeue UltraLigCond" pitchFamily="34" charset="0"/>
                </a:rPr>
                <a:t>Safety Food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HelveticaNeue UltraLigCond" pitchFamily="34" charset="0"/>
              </a:endParaRPr>
            </a:p>
          </p:txBody>
        </p:sp>
      </p:grpSp>
      <p:cxnSp>
        <p:nvCxnSpPr>
          <p:cNvPr id="81" name="직선 화살표 연결선 80"/>
          <p:cNvCxnSpPr>
            <a:stCxn id="48" idx="1"/>
            <a:endCxn id="14" idx="3"/>
          </p:cNvCxnSpPr>
          <p:nvPr/>
        </p:nvCxnSpPr>
        <p:spPr>
          <a:xfrm rot="10800000">
            <a:off x="2063240" y="2325927"/>
            <a:ext cx="1136384" cy="941"/>
          </a:xfrm>
          <a:prstGeom prst="straightConnector1">
            <a:avLst/>
          </a:prstGeom>
          <a:ln w="6350">
            <a:solidFill>
              <a:schemeClr val="bg1">
                <a:lumMod val="9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628800"/>
            <a:ext cx="69870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2384301"/>
            <a:ext cx="720080" cy="68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3140968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정육면체 73"/>
          <p:cNvSpPr/>
          <p:nvPr/>
        </p:nvSpPr>
        <p:spPr>
          <a:xfrm>
            <a:off x="4067944" y="2204864"/>
            <a:ext cx="216024" cy="216024"/>
          </a:xfrm>
          <a:prstGeom prst="cube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 rot="1436730">
            <a:off x="4788439" y="2137982"/>
            <a:ext cx="105687" cy="379290"/>
          </a:xfrm>
          <a:custGeom>
            <a:avLst/>
            <a:gdLst>
              <a:gd name="connsiteX0" fmla="*/ 241300 w 668831"/>
              <a:gd name="connsiteY0" fmla="*/ 19050 h 2400300"/>
              <a:gd name="connsiteX1" fmla="*/ 349250 w 668831"/>
              <a:gd name="connsiteY1" fmla="*/ 0 h 2400300"/>
              <a:gd name="connsiteX2" fmla="*/ 419100 w 668831"/>
              <a:gd name="connsiteY2" fmla="*/ 6350 h 2400300"/>
              <a:gd name="connsiteX3" fmla="*/ 463550 w 668831"/>
              <a:gd name="connsiteY3" fmla="*/ 19050 h 2400300"/>
              <a:gd name="connsiteX4" fmla="*/ 469900 w 668831"/>
              <a:gd name="connsiteY4" fmla="*/ 63500 h 2400300"/>
              <a:gd name="connsiteX5" fmla="*/ 476250 w 668831"/>
              <a:gd name="connsiteY5" fmla="*/ 63500 h 2400300"/>
              <a:gd name="connsiteX6" fmla="*/ 476250 w 668831"/>
              <a:gd name="connsiteY6" fmla="*/ 146050 h 2400300"/>
              <a:gd name="connsiteX7" fmla="*/ 463550 w 668831"/>
              <a:gd name="connsiteY7" fmla="*/ 152400 h 2400300"/>
              <a:gd name="connsiteX8" fmla="*/ 469900 w 668831"/>
              <a:gd name="connsiteY8" fmla="*/ 476250 h 2400300"/>
              <a:gd name="connsiteX9" fmla="*/ 501650 w 668831"/>
              <a:gd name="connsiteY9" fmla="*/ 685800 h 2400300"/>
              <a:gd name="connsiteX10" fmla="*/ 552450 w 668831"/>
              <a:gd name="connsiteY10" fmla="*/ 838200 h 2400300"/>
              <a:gd name="connsiteX11" fmla="*/ 628650 w 668831"/>
              <a:gd name="connsiteY11" fmla="*/ 990600 h 2400300"/>
              <a:gd name="connsiteX12" fmla="*/ 641350 w 668831"/>
              <a:gd name="connsiteY12" fmla="*/ 1047750 h 2400300"/>
              <a:gd name="connsiteX13" fmla="*/ 660400 w 668831"/>
              <a:gd name="connsiteY13" fmla="*/ 1181100 h 2400300"/>
              <a:gd name="connsiteX14" fmla="*/ 666750 w 668831"/>
              <a:gd name="connsiteY14" fmla="*/ 2292350 h 2400300"/>
              <a:gd name="connsiteX15" fmla="*/ 654050 w 668831"/>
              <a:gd name="connsiteY15" fmla="*/ 2311400 h 2400300"/>
              <a:gd name="connsiteX16" fmla="*/ 635000 w 668831"/>
              <a:gd name="connsiteY16" fmla="*/ 2381250 h 2400300"/>
              <a:gd name="connsiteX17" fmla="*/ 552450 w 668831"/>
              <a:gd name="connsiteY17" fmla="*/ 2400300 h 2400300"/>
              <a:gd name="connsiteX18" fmla="*/ 114300 w 668831"/>
              <a:gd name="connsiteY18" fmla="*/ 2400300 h 2400300"/>
              <a:gd name="connsiteX19" fmla="*/ 31750 w 668831"/>
              <a:gd name="connsiteY19" fmla="*/ 2355850 h 2400300"/>
              <a:gd name="connsiteX20" fmla="*/ 0 w 668831"/>
              <a:gd name="connsiteY20" fmla="*/ 2311400 h 2400300"/>
              <a:gd name="connsiteX21" fmla="*/ 12700 w 668831"/>
              <a:gd name="connsiteY21" fmla="*/ 1225550 h 2400300"/>
              <a:gd name="connsiteX22" fmla="*/ 50800 w 668831"/>
              <a:gd name="connsiteY22" fmla="*/ 1035050 h 2400300"/>
              <a:gd name="connsiteX23" fmla="*/ 88900 w 668831"/>
              <a:gd name="connsiteY23" fmla="*/ 933450 h 2400300"/>
              <a:gd name="connsiteX24" fmla="*/ 171450 w 668831"/>
              <a:gd name="connsiteY24" fmla="*/ 787400 h 2400300"/>
              <a:gd name="connsiteX25" fmla="*/ 215900 w 668831"/>
              <a:gd name="connsiteY25" fmla="*/ 654050 h 2400300"/>
              <a:gd name="connsiteX26" fmla="*/ 228600 w 668831"/>
              <a:gd name="connsiteY26" fmla="*/ 476250 h 2400300"/>
              <a:gd name="connsiteX27" fmla="*/ 241300 w 668831"/>
              <a:gd name="connsiteY27" fmla="*/ 139700 h 2400300"/>
              <a:gd name="connsiteX28" fmla="*/ 228600 w 668831"/>
              <a:gd name="connsiteY28" fmla="*/ 114300 h 2400300"/>
              <a:gd name="connsiteX29" fmla="*/ 241300 w 668831"/>
              <a:gd name="connsiteY29" fmla="*/ 1905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8831" h="2400300">
                <a:moveTo>
                  <a:pt x="241300" y="19050"/>
                </a:moveTo>
                <a:lnTo>
                  <a:pt x="349250" y="0"/>
                </a:lnTo>
                <a:lnTo>
                  <a:pt x="419100" y="6350"/>
                </a:lnTo>
                <a:lnTo>
                  <a:pt x="463550" y="19050"/>
                </a:lnTo>
                <a:lnTo>
                  <a:pt x="469900" y="63500"/>
                </a:lnTo>
                <a:lnTo>
                  <a:pt x="476250" y="63500"/>
                </a:lnTo>
                <a:lnTo>
                  <a:pt x="476250" y="146050"/>
                </a:lnTo>
                <a:lnTo>
                  <a:pt x="463550" y="152400"/>
                </a:lnTo>
                <a:lnTo>
                  <a:pt x="469900" y="476250"/>
                </a:lnTo>
                <a:lnTo>
                  <a:pt x="501650" y="685800"/>
                </a:lnTo>
                <a:lnTo>
                  <a:pt x="552450" y="838200"/>
                </a:lnTo>
                <a:lnTo>
                  <a:pt x="628650" y="990600"/>
                </a:lnTo>
                <a:lnTo>
                  <a:pt x="641350" y="1047750"/>
                </a:lnTo>
                <a:lnTo>
                  <a:pt x="660400" y="1181100"/>
                </a:lnTo>
                <a:cubicBezTo>
                  <a:pt x="662517" y="1551517"/>
                  <a:pt x="668831" y="1921933"/>
                  <a:pt x="666750" y="2292350"/>
                </a:cubicBezTo>
                <a:cubicBezTo>
                  <a:pt x="666707" y="2299982"/>
                  <a:pt x="654050" y="2311400"/>
                  <a:pt x="654050" y="2311400"/>
                </a:cubicBezTo>
                <a:lnTo>
                  <a:pt x="635000" y="2381250"/>
                </a:lnTo>
                <a:lnTo>
                  <a:pt x="552450" y="2400300"/>
                </a:lnTo>
                <a:lnTo>
                  <a:pt x="114300" y="2400300"/>
                </a:lnTo>
                <a:cubicBezTo>
                  <a:pt x="33731" y="2366730"/>
                  <a:pt x="50406" y="2393162"/>
                  <a:pt x="31750" y="2355850"/>
                </a:cubicBezTo>
                <a:lnTo>
                  <a:pt x="0" y="2311400"/>
                </a:lnTo>
                <a:cubicBezTo>
                  <a:pt x="4258" y="1949450"/>
                  <a:pt x="12700" y="1587525"/>
                  <a:pt x="12700" y="1225550"/>
                </a:cubicBezTo>
                <a:lnTo>
                  <a:pt x="50800" y="1035050"/>
                </a:lnTo>
                <a:lnTo>
                  <a:pt x="88900" y="933450"/>
                </a:lnTo>
                <a:lnTo>
                  <a:pt x="171450" y="787400"/>
                </a:lnTo>
                <a:lnTo>
                  <a:pt x="215900" y="654050"/>
                </a:lnTo>
                <a:lnTo>
                  <a:pt x="228600" y="476250"/>
                </a:lnTo>
                <a:lnTo>
                  <a:pt x="241300" y="139700"/>
                </a:lnTo>
                <a:lnTo>
                  <a:pt x="228600" y="114300"/>
                </a:lnTo>
                <a:lnTo>
                  <a:pt x="241300" y="19050"/>
                </a:lnTo>
                <a:close/>
              </a:path>
            </a:pathLst>
          </a:cu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 rot="20271915">
            <a:off x="4614775" y="2138790"/>
            <a:ext cx="105687" cy="379290"/>
          </a:xfrm>
          <a:custGeom>
            <a:avLst/>
            <a:gdLst>
              <a:gd name="connsiteX0" fmla="*/ 241300 w 668831"/>
              <a:gd name="connsiteY0" fmla="*/ 19050 h 2400300"/>
              <a:gd name="connsiteX1" fmla="*/ 349250 w 668831"/>
              <a:gd name="connsiteY1" fmla="*/ 0 h 2400300"/>
              <a:gd name="connsiteX2" fmla="*/ 419100 w 668831"/>
              <a:gd name="connsiteY2" fmla="*/ 6350 h 2400300"/>
              <a:gd name="connsiteX3" fmla="*/ 463550 w 668831"/>
              <a:gd name="connsiteY3" fmla="*/ 19050 h 2400300"/>
              <a:gd name="connsiteX4" fmla="*/ 469900 w 668831"/>
              <a:gd name="connsiteY4" fmla="*/ 63500 h 2400300"/>
              <a:gd name="connsiteX5" fmla="*/ 476250 w 668831"/>
              <a:gd name="connsiteY5" fmla="*/ 63500 h 2400300"/>
              <a:gd name="connsiteX6" fmla="*/ 476250 w 668831"/>
              <a:gd name="connsiteY6" fmla="*/ 146050 h 2400300"/>
              <a:gd name="connsiteX7" fmla="*/ 463550 w 668831"/>
              <a:gd name="connsiteY7" fmla="*/ 152400 h 2400300"/>
              <a:gd name="connsiteX8" fmla="*/ 469900 w 668831"/>
              <a:gd name="connsiteY8" fmla="*/ 476250 h 2400300"/>
              <a:gd name="connsiteX9" fmla="*/ 501650 w 668831"/>
              <a:gd name="connsiteY9" fmla="*/ 685800 h 2400300"/>
              <a:gd name="connsiteX10" fmla="*/ 552450 w 668831"/>
              <a:gd name="connsiteY10" fmla="*/ 838200 h 2400300"/>
              <a:gd name="connsiteX11" fmla="*/ 628650 w 668831"/>
              <a:gd name="connsiteY11" fmla="*/ 990600 h 2400300"/>
              <a:gd name="connsiteX12" fmla="*/ 641350 w 668831"/>
              <a:gd name="connsiteY12" fmla="*/ 1047750 h 2400300"/>
              <a:gd name="connsiteX13" fmla="*/ 660400 w 668831"/>
              <a:gd name="connsiteY13" fmla="*/ 1181100 h 2400300"/>
              <a:gd name="connsiteX14" fmla="*/ 666750 w 668831"/>
              <a:gd name="connsiteY14" fmla="*/ 2292350 h 2400300"/>
              <a:gd name="connsiteX15" fmla="*/ 654050 w 668831"/>
              <a:gd name="connsiteY15" fmla="*/ 2311400 h 2400300"/>
              <a:gd name="connsiteX16" fmla="*/ 635000 w 668831"/>
              <a:gd name="connsiteY16" fmla="*/ 2381250 h 2400300"/>
              <a:gd name="connsiteX17" fmla="*/ 552450 w 668831"/>
              <a:gd name="connsiteY17" fmla="*/ 2400300 h 2400300"/>
              <a:gd name="connsiteX18" fmla="*/ 114300 w 668831"/>
              <a:gd name="connsiteY18" fmla="*/ 2400300 h 2400300"/>
              <a:gd name="connsiteX19" fmla="*/ 31750 w 668831"/>
              <a:gd name="connsiteY19" fmla="*/ 2355850 h 2400300"/>
              <a:gd name="connsiteX20" fmla="*/ 0 w 668831"/>
              <a:gd name="connsiteY20" fmla="*/ 2311400 h 2400300"/>
              <a:gd name="connsiteX21" fmla="*/ 12700 w 668831"/>
              <a:gd name="connsiteY21" fmla="*/ 1225550 h 2400300"/>
              <a:gd name="connsiteX22" fmla="*/ 50800 w 668831"/>
              <a:gd name="connsiteY22" fmla="*/ 1035050 h 2400300"/>
              <a:gd name="connsiteX23" fmla="*/ 88900 w 668831"/>
              <a:gd name="connsiteY23" fmla="*/ 933450 h 2400300"/>
              <a:gd name="connsiteX24" fmla="*/ 171450 w 668831"/>
              <a:gd name="connsiteY24" fmla="*/ 787400 h 2400300"/>
              <a:gd name="connsiteX25" fmla="*/ 215900 w 668831"/>
              <a:gd name="connsiteY25" fmla="*/ 654050 h 2400300"/>
              <a:gd name="connsiteX26" fmla="*/ 228600 w 668831"/>
              <a:gd name="connsiteY26" fmla="*/ 476250 h 2400300"/>
              <a:gd name="connsiteX27" fmla="*/ 241300 w 668831"/>
              <a:gd name="connsiteY27" fmla="*/ 139700 h 2400300"/>
              <a:gd name="connsiteX28" fmla="*/ 228600 w 668831"/>
              <a:gd name="connsiteY28" fmla="*/ 114300 h 2400300"/>
              <a:gd name="connsiteX29" fmla="*/ 241300 w 668831"/>
              <a:gd name="connsiteY29" fmla="*/ 1905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8831" h="2400300">
                <a:moveTo>
                  <a:pt x="241300" y="19050"/>
                </a:moveTo>
                <a:lnTo>
                  <a:pt x="349250" y="0"/>
                </a:lnTo>
                <a:lnTo>
                  <a:pt x="419100" y="6350"/>
                </a:lnTo>
                <a:lnTo>
                  <a:pt x="463550" y="19050"/>
                </a:lnTo>
                <a:lnTo>
                  <a:pt x="469900" y="63500"/>
                </a:lnTo>
                <a:lnTo>
                  <a:pt x="476250" y="63500"/>
                </a:lnTo>
                <a:lnTo>
                  <a:pt x="476250" y="146050"/>
                </a:lnTo>
                <a:lnTo>
                  <a:pt x="463550" y="152400"/>
                </a:lnTo>
                <a:lnTo>
                  <a:pt x="469900" y="476250"/>
                </a:lnTo>
                <a:lnTo>
                  <a:pt x="501650" y="685800"/>
                </a:lnTo>
                <a:lnTo>
                  <a:pt x="552450" y="838200"/>
                </a:lnTo>
                <a:lnTo>
                  <a:pt x="628650" y="990600"/>
                </a:lnTo>
                <a:lnTo>
                  <a:pt x="641350" y="1047750"/>
                </a:lnTo>
                <a:lnTo>
                  <a:pt x="660400" y="1181100"/>
                </a:lnTo>
                <a:cubicBezTo>
                  <a:pt x="662517" y="1551517"/>
                  <a:pt x="668831" y="1921933"/>
                  <a:pt x="666750" y="2292350"/>
                </a:cubicBezTo>
                <a:cubicBezTo>
                  <a:pt x="666707" y="2299982"/>
                  <a:pt x="654050" y="2311400"/>
                  <a:pt x="654050" y="2311400"/>
                </a:cubicBezTo>
                <a:lnTo>
                  <a:pt x="635000" y="2381250"/>
                </a:lnTo>
                <a:lnTo>
                  <a:pt x="552450" y="2400300"/>
                </a:lnTo>
                <a:lnTo>
                  <a:pt x="114300" y="2400300"/>
                </a:lnTo>
                <a:cubicBezTo>
                  <a:pt x="33731" y="2366730"/>
                  <a:pt x="50406" y="2393162"/>
                  <a:pt x="31750" y="2355850"/>
                </a:cubicBezTo>
                <a:lnTo>
                  <a:pt x="0" y="2311400"/>
                </a:lnTo>
                <a:cubicBezTo>
                  <a:pt x="4258" y="1949450"/>
                  <a:pt x="12700" y="1587525"/>
                  <a:pt x="12700" y="1225550"/>
                </a:cubicBezTo>
                <a:lnTo>
                  <a:pt x="50800" y="1035050"/>
                </a:lnTo>
                <a:lnTo>
                  <a:pt x="88900" y="933450"/>
                </a:lnTo>
                <a:lnTo>
                  <a:pt x="171450" y="787400"/>
                </a:lnTo>
                <a:lnTo>
                  <a:pt x="215900" y="654050"/>
                </a:lnTo>
                <a:lnTo>
                  <a:pt x="228600" y="476250"/>
                </a:lnTo>
                <a:lnTo>
                  <a:pt x="241300" y="139700"/>
                </a:lnTo>
                <a:lnTo>
                  <a:pt x="228600" y="114300"/>
                </a:lnTo>
                <a:lnTo>
                  <a:pt x="241300" y="19050"/>
                </a:lnTo>
                <a:close/>
              </a:path>
            </a:pathLst>
          </a:cu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719413" y="2517379"/>
            <a:ext cx="37397" cy="37397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716016" y="2132856"/>
            <a:ext cx="37397" cy="37397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59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8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2446" y="1982450"/>
            <a:ext cx="68139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rgbClr val="1F497D">
                    <a:lumMod val="50000"/>
                  </a:srgbClr>
                </a:solidFill>
                <a:latin typeface="Trebuchet MS" pitchFamily="34" charset="0"/>
              </a:rPr>
              <a:t>Schedule</a:t>
            </a:r>
          </a:p>
          <a:p>
            <a:pPr algn="r"/>
            <a:r>
              <a:rPr lang="en-US" altLang="ko-KR" sz="2800" b="1" i="1" dirty="0" smtClean="0">
                <a:solidFill>
                  <a:srgbClr val="4F81BD">
                    <a:lumMod val="75000"/>
                  </a:srgbClr>
                </a:solidFill>
                <a:latin typeface="Trebuchet MS" pitchFamily="34" charset="0"/>
              </a:rPr>
              <a:t>15 Weeks</a:t>
            </a:r>
            <a:endParaRPr lang="ko-KR" altLang="en-US" sz="2800" b="1" i="1" dirty="0">
              <a:solidFill>
                <a:srgbClr val="4F81BD">
                  <a:lumMod val="75000"/>
                </a:srgbClr>
              </a:solidFill>
              <a:latin typeface="Trebuchet MS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7" y="1844824"/>
          <a:ext cx="8640939" cy="3543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33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  <a:gridCol w="381218"/>
              </a:tblGrid>
              <a:tr h="297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Month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8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11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Date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23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9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10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24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30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18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20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29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JSP,</a:t>
                      </a:r>
                      <a:r>
                        <a:rPr lang="en-US" altLang="ko-KR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 HTML </a:t>
                      </a:r>
                      <a:r>
                        <a:rPr lang="ko-KR" altLang="en-US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개발</a:t>
                      </a:r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DB</a:t>
                      </a:r>
                      <a:r>
                        <a:rPr lang="ko-KR" altLang="en-US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 스키마 설계</a:t>
                      </a:r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알고리즘</a:t>
                      </a:r>
                      <a:r>
                        <a:rPr lang="en-US" altLang="ko-KR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 Prototype</a:t>
                      </a:r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JDBC,</a:t>
                      </a:r>
                      <a:r>
                        <a:rPr lang="en-US" altLang="ko-KR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Mybatis</a:t>
                      </a:r>
                      <a:r>
                        <a:rPr lang="en-US" altLang="ko-KR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연동</a:t>
                      </a:r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Spring</a:t>
                      </a:r>
                      <a:r>
                        <a:rPr lang="en-US" altLang="ko-KR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 Boot</a:t>
                      </a:r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Spring</a:t>
                      </a:r>
                      <a:r>
                        <a:rPr lang="en-US" altLang="ko-KR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 MVC</a:t>
                      </a:r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Vue</a:t>
                      </a:r>
                      <a:r>
                        <a:rPr lang="en-US" altLang="ko-KR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, flow test</a:t>
                      </a:r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Trebuchet MS" pitchFamily="34" charset="0"/>
                        </a:rPr>
                        <a:t>발표 준비</a:t>
                      </a:r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Trebuchet MS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2" y="1484784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rebuchet MS" pitchFamily="34" charset="0"/>
              </a:rPr>
              <a:t>2019.08.23 – 2019.11.29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8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2446" y="1982450"/>
            <a:ext cx="68139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2">
                    <a:lumMod val="50000"/>
                  </a:schemeClr>
                </a:solidFill>
                <a:latin typeface="Trebuchet MS" pitchFamily="34" charset="0"/>
              </a:rPr>
              <a:t>Why Our Products?</a:t>
            </a:r>
          </a:p>
          <a:p>
            <a:pPr algn="r"/>
            <a:r>
              <a:rPr lang="en-US" altLang="ko-KR" sz="2800" b="1" i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Entry </a:t>
            </a:r>
            <a:r>
              <a:rPr lang="en-US" altLang="ko-KR" sz="2800" b="1" i="1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to </a:t>
            </a:r>
            <a:r>
              <a:rPr lang="en-US" altLang="ko-KR" sz="2800" b="1" i="1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P.S</a:t>
            </a:r>
            <a:endParaRPr lang="ko-KR" altLang="en-US" sz="2800" b="1" i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3528" y="1475492"/>
            <a:ext cx="15716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P.S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1835532"/>
            <a:ext cx="2880000" cy="1588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3744416" y="1825079"/>
            <a:ext cx="37444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Calorie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Management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48880"/>
            <a:ext cx="5744430" cy="309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0.00925 L 0.35035 0.009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3528" y="1475492"/>
            <a:ext cx="15716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P.S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1835532"/>
            <a:ext cx="2880000" cy="1588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3744416" y="1825079"/>
            <a:ext cx="37444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Alergy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 Management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9093" r="5657" b="-11"/>
          <a:stretch>
            <a:fillRect/>
          </a:stretch>
        </p:blipFill>
        <p:spPr bwMode="auto">
          <a:xfrm>
            <a:off x="1979712" y="2348880"/>
            <a:ext cx="567063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0.00925 L 0.35035 0.009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3528" y="1475492"/>
            <a:ext cx="15716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P.S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1835532"/>
            <a:ext cx="2880000" cy="1588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3744416" y="1825079"/>
            <a:ext cx="37444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Delivery Service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04864"/>
            <a:ext cx="5760000" cy="320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0.00925 L 0.38177 0.009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8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2446" y="1982450"/>
            <a:ext cx="68139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rgbClr val="1F497D">
                    <a:lumMod val="50000"/>
                  </a:srgbClr>
                </a:solidFill>
                <a:latin typeface="Trebuchet MS" pitchFamily="34" charset="0"/>
              </a:rPr>
              <a:t>Product Preview</a:t>
            </a:r>
          </a:p>
          <a:p>
            <a:pPr algn="r"/>
            <a:r>
              <a:rPr lang="en-US" altLang="ko-KR" sz="2800" b="1" i="1" dirty="0" smtClean="0">
                <a:solidFill>
                  <a:srgbClr val="4F81BD">
                    <a:lumMod val="75000"/>
                  </a:srgbClr>
                </a:solidFill>
                <a:latin typeface="Trebuchet MS" pitchFamily="34" charset="0"/>
              </a:rPr>
              <a:t>Entry to P.S</a:t>
            </a:r>
            <a:endParaRPr lang="ko-KR" altLang="en-US" sz="2800" b="1" i="1" dirty="0">
              <a:solidFill>
                <a:srgbClr val="4F81BD">
                  <a:lumMod val="75000"/>
                </a:srgbClr>
              </a:solidFill>
              <a:latin typeface="Trebuchet MS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8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982450"/>
            <a:ext cx="68580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latinLnBrk="1"/>
            <a:r>
              <a:rPr lang="en-US" altLang="ko-KR" sz="6000" b="1" kern="1200" dirty="0">
                <a:solidFill>
                  <a:srgbClr val="1F497D">
                    <a:lumMod val="50000"/>
                  </a:srgbClr>
                </a:solidFill>
                <a:latin typeface="Trebuchet MS" pitchFamily="34" charset="0"/>
                <a:ea typeface="맑은 고딕"/>
                <a:cs typeface="+mn-cs"/>
              </a:rPr>
              <a:t>Conclusion</a:t>
            </a:r>
          </a:p>
          <a:p>
            <a:pPr algn="r"/>
            <a:r>
              <a:rPr lang="en-US" altLang="ko-KR" sz="2800" b="1" i="1" dirty="0" smtClean="0">
                <a:solidFill>
                  <a:srgbClr val="4F81BD">
                    <a:lumMod val="75000"/>
                  </a:srgbClr>
                </a:solidFill>
                <a:latin typeface="Trebuchet MS" pitchFamily="34" charset="0"/>
              </a:rPr>
              <a:t>expectation effectiveness</a:t>
            </a:r>
            <a:endParaRPr lang="ko-KR" altLang="en-US" sz="2800" b="1" i="1" kern="1200" dirty="0">
              <a:solidFill>
                <a:srgbClr val="4F81BD">
                  <a:lumMod val="75000"/>
                </a:srgbClr>
              </a:solidFill>
              <a:latin typeface="Trebuchet MS" pitchFamily="34" charset="0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96136" y="3078304"/>
            <a:ext cx="207170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About    P.S</a:t>
            </a:r>
            <a:endParaRPr lang="ko-KR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5400000" flipH="1" flipV="1">
            <a:off x="5000628" y="3429000"/>
            <a:ext cx="1428760" cy="1588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143240" y="3571876"/>
            <a:ext cx="257176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introducing the team and members</a:t>
            </a:r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3143248"/>
            <a:ext cx="7215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Food?</a:t>
            </a:r>
            <a:endParaRPr lang="en-US" altLang="ko-KR" sz="8000" b="1" dirty="0" smtClean="0">
              <a:solidFill>
                <a:schemeClr val="bg1">
                  <a:lumMod val="9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3526697"/>
            <a:ext cx="721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rebuchet MS" pitchFamily="34" charset="0"/>
              </a:rPr>
              <a:t>Trust</a:t>
            </a:r>
            <a:endParaRPr lang="en-US" altLang="ko-KR" sz="48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3598135"/>
            <a:ext cx="721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rebuchet MS" pitchFamily="34" charset="0"/>
              </a:rPr>
              <a:t>Safety</a:t>
            </a:r>
            <a:endParaRPr lang="en-US" altLang="ko-KR" sz="48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1074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10741 L 3.05556E-6 -0.1807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0736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그룹 152"/>
          <p:cNvGrpSpPr/>
          <p:nvPr/>
        </p:nvGrpSpPr>
        <p:grpSpPr>
          <a:xfrm>
            <a:off x="0" y="4143380"/>
            <a:ext cx="9144032" cy="2693987"/>
            <a:chOff x="0" y="4143380"/>
            <a:chExt cx="9144032" cy="2693987"/>
          </a:xfrm>
        </p:grpSpPr>
        <p:grpSp>
          <p:nvGrpSpPr>
            <p:cNvPr id="91" name="그룹 90"/>
            <p:cNvGrpSpPr/>
            <p:nvPr/>
          </p:nvGrpSpPr>
          <p:grpSpPr>
            <a:xfrm>
              <a:off x="0" y="4143380"/>
              <a:ext cx="9144000" cy="2693987"/>
              <a:chOff x="0" y="2786058"/>
              <a:chExt cx="9144000" cy="2693987"/>
            </a:xfrm>
          </p:grpSpPr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4570806" y="2786058"/>
                <a:ext cx="4573194" cy="2693987"/>
                <a:chOff x="2854" y="1824"/>
                <a:chExt cx="2622" cy="1882"/>
              </a:xfrm>
            </p:grpSpPr>
            <p:sp>
              <p:nvSpPr>
                <p:cNvPr id="48" name="Line 10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43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11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68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12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487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13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083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14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1704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15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1322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16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986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17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651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18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314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19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0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20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23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21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06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22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91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23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77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24"/>
                <p:cNvSpPr>
                  <a:spLocks noChangeShapeType="1"/>
                </p:cNvSpPr>
                <p:nvPr/>
              </p:nvSpPr>
              <p:spPr bwMode="auto">
                <a:xfrm>
                  <a:off x="2877" y="1824"/>
                  <a:ext cx="2599" cy="64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25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51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26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40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27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298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28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21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29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26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30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6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9" name="Group 9"/>
              <p:cNvGrpSpPr>
                <a:grpSpLocks/>
              </p:cNvGrpSpPr>
              <p:nvPr/>
            </p:nvGrpSpPr>
            <p:grpSpPr bwMode="auto">
              <a:xfrm flipH="1">
                <a:off x="0" y="2786058"/>
                <a:ext cx="4572000" cy="2693987"/>
                <a:chOff x="2854" y="1824"/>
                <a:chExt cx="2622" cy="1882"/>
              </a:xfrm>
            </p:grpSpPr>
            <p:sp>
              <p:nvSpPr>
                <p:cNvPr id="70" name="Line 10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43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1" name="Line 11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68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2" name="Line 12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487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Line 13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083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4" name="Line 14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1704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5" name="Line 15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1322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6" name="Line 16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986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7" name="Line 17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651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8" name="Line 18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314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9" name="Line 19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0" cy="188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Line 20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23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Line 21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067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Line 22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919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Line 23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77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Line 24"/>
                <p:cNvSpPr>
                  <a:spLocks noChangeShapeType="1"/>
                </p:cNvSpPr>
                <p:nvPr/>
              </p:nvSpPr>
              <p:spPr bwMode="auto">
                <a:xfrm>
                  <a:off x="2877" y="1824"/>
                  <a:ext cx="2599" cy="642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Line 25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51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Line 26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40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Line 27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298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8" name="Line 28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21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9" name="Line 29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126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0" name="Line 30"/>
                <p:cNvSpPr>
                  <a:spLocks noChangeShapeType="1"/>
                </p:cNvSpPr>
                <p:nvPr/>
              </p:nvSpPr>
              <p:spPr bwMode="auto">
                <a:xfrm>
                  <a:off x="2854" y="1824"/>
                  <a:ext cx="2622" cy="63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5" name="Group 53"/>
            <p:cNvGrpSpPr>
              <a:grpSpLocks/>
            </p:cNvGrpSpPr>
            <p:nvPr/>
          </p:nvGrpSpPr>
          <p:grpSpPr bwMode="auto">
            <a:xfrm>
              <a:off x="32" y="4281159"/>
              <a:ext cx="9144000" cy="2291113"/>
              <a:chOff x="235" y="1844"/>
              <a:chExt cx="5241" cy="1605"/>
            </a:xfrm>
          </p:grpSpPr>
          <p:grpSp>
            <p:nvGrpSpPr>
              <p:cNvPr id="96" name="Group 54"/>
              <p:cNvGrpSpPr>
                <a:grpSpLocks/>
              </p:cNvGrpSpPr>
              <p:nvPr/>
            </p:nvGrpSpPr>
            <p:grpSpPr bwMode="auto"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107" name="Line 55"/>
                <p:cNvSpPr>
                  <a:spLocks noChangeShapeType="1"/>
                </p:cNvSpPr>
                <p:nvPr/>
              </p:nvSpPr>
              <p:spPr bwMode="auto">
                <a:xfrm>
                  <a:off x="235" y="344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8" name="Line 56"/>
                <p:cNvSpPr>
                  <a:spLocks noChangeShapeType="1"/>
                </p:cNvSpPr>
                <p:nvPr/>
              </p:nvSpPr>
              <p:spPr bwMode="auto">
                <a:xfrm>
                  <a:off x="235" y="319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" name="Line 57"/>
                <p:cNvSpPr>
                  <a:spLocks noChangeShapeType="1"/>
                </p:cNvSpPr>
                <p:nvPr/>
              </p:nvSpPr>
              <p:spPr bwMode="auto">
                <a:xfrm>
                  <a:off x="235" y="295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0" name="Line 58"/>
                <p:cNvSpPr>
                  <a:spLocks noChangeShapeType="1"/>
                </p:cNvSpPr>
                <p:nvPr/>
              </p:nvSpPr>
              <p:spPr bwMode="auto">
                <a:xfrm>
                  <a:off x="235" y="275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7" name="Group 59"/>
              <p:cNvGrpSpPr>
                <a:grpSpLocks/>
              </p:cNvGrpSpPr>
              <p:nvPr/>
            </p:nvGrpSpPr>
            <p:grpSpPr bwMode="auto">
              <a:xfrm>
                <a:off x="235" y="1844"/>
                <a:ext cx="5241" cy="728"/>
                <a:chOff x="235" y="1844"/>
                <a:chExt cx="5241" cy="728"/>
              </a:xfrm>
            </p:grpSpPr>
            <p:sp>
              <p:nvSpPr>
                <p:cNvPr id="98" name="Line 60"/>
                <p:cNvSpPr>
                  <a:spLocks noChangeShapeType="1"/>
                </p:cNvSpPr>
                <p:nvPr/>
              </p:nvSpPr>
              <p:spPr bwMode="auto">
                <a:xfrm>
                  <a:off x="235" y="2572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35" y="2401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0" name="Line 62"/>
                <p:cNvSpPr>
                  <a:spLocks noChangeShapeType="1"/>
                </p:cNvSpPr>
                <p:nvPr/>
              </p:nvSpPr>
              <p:spPr bwMode="auto">
                <a:xfrm>
                  <a:off x="235" y="2245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1" name="Line 63"/>
                <p:cNvSpPr>
                  <a:spLocks noChangeShapeType="1"/>
                </p:cNvSpPr>
                <p:nvPr/>
              </p:nvSpPr>
              <p:spPr bwMode="auto">
                <a:xfrm>
                  <a:off x="235" y="2121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35" y="2015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3" name="Line 65"/>
                <p:cNvSpPr>
                  <a:spLocks noChangeShapeType="1"/>
                </p:cNvSpPr>
                <p:nvPr/>
              </p:nvSpPr>
              <p:spPr bwMode="auto">
                <a:xfrm>
                  <a:off x="235" y="1946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35" y="1908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Line 67"/>
                <p:cNvSpPr>
                  <a:spLocks noChangeShapeType="1"/>
                </p:cNvSpPr>
                <p:nvPr/>
              </p:nvSpPr>
              <p:spPr bwMode="auto">
                <a:xfrm>
                  <a:off x="258" y="1866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Line 68"/>
                <p:cNvSpPr>
                  <a:spLocks noChangeShapeType="1"/>
                </p:cNvSpPr>
                <p:nvPr/>
              </p:nvSpPr>
              <p:spPr bwMode="auto">
                <a:xfrm>
                  <a:off x="235" y="1844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FFFFFF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pic>
        <p:nvPicPr>
          <p:cNvPr id="15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0938" y="2265363"/>
            <a:ext cx="1127125" cy="593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0700" y="2222500"/>
            <a:ext cx="1120775" cy="60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8" name="Group 69"/>
          <p:cNvGrpSpPr>
            <a:grpSpLocks/>
          </p:cNvGrpSpPr>
          <p:nvPr/>
        </p:nvGrpSpPr>
        <p:grpSpPr bwMode="auto">
          <a:xfrm rot="5400000">
            <a:off x="2082018" y="1861344"/>
            <a:ext cx="4614862" cy="3651250"/>
            <a:chOff x="1748" y="1648"/>
            <a:chExt cx="2192" cy="1936"/>
          </a:xfrm>
        </p:grpSpPr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1748" y="1648"/>
              <a:ext cx="1140" cy="1931"/>
            </a:xfrm>
            <a:custGeom>
              <a:avLst/>
              <a:gdLst/>
              <a:ahLst/>
              <a:cxnLst>
                <a:cxn ang="0">
                  <a:pos x="1684" y="0"/>
                </a:cxn>
                <a:cxn ang="0">
                  <a:pos x="820" y="864"/>
                </a:cxn>
                <a:cxn ang="0">
                  <a:pos x="1252" y="864"/>
                </a:cxn>
                <a:cxn ang="0">
                  <a:pos x="0" y="3032"/>
                </a:cxn>
                <a:cxn ang="0">
                  <a:pos x="1684" y="3032"/>
                </a:cxn>
                <a:cxn ang="0">
                  <a:pos x="1684" y="0"/>
                </a:cxn>
              </a:cxnLst>
              <a:rect l="0" t="0" r="r" b="b"/>
              <a:pathLst>
                <a:path w="1684" h="3032">
                  <a:moveTo>
                    <a:pt x="1684" y="0"/>
                  </a:moveTo>
                  <a:lnTo>
                    <a:pt x="820" y="864"/>
                  </a:lnTo>
                  <a:lnTo>
                    <a:pt x="1252" y="864"/>
                  </a:lnTo>
                  <a:lnTo>
                    <a:pt x="0" y="3032"/>
                  </a:lnTo>
                  <a:lnTo>
                    <a:pt x="1684" y="3032"/>
                  </a:lnTo>
                  <a:lnTo>
                    <a:pt x="168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0" name="Freeform 71"/>
            <p:cNvSpPr>
              <a:spLocks/>
            </p:cNvSpPr>
            <p:nvPr/>
          </p:nvSpPr>
          <p:spPr bwMode="auto">
            <a:xfrm flipH="1">
              <a:off x="2888" y="1653"/>
              <a:ext cx="1052" cy="1931"/>
            </a:xfrm>
            <a:custGeom>
              <a:avLst/>
              <a:gdLst/>
              <a:ahLst/>
              <a:cxnLst>
                <a:cxn ang="0">
                  <a:pos x="1684" y="0"/>
                </a:cxn>
                <a:cxn ang="0">
                  <a:pos x="820" y="864"/>
                </a:cxn>
                <a:cxn ang="0">
                  <a:pos x="1252" y="864"/>
                </a:cxn>
                <a:cxn ang="0">
                  <a:pos x="0" y="3032"/>
                </a:cxn>
                <a:cxn ang="0">
                  <a:pos x="1684" y="3032"/>
                </a:cxn>
                <a:cxn ang="0">
                  <a:pos x="1684" y="0"/>
                </a:cxn>
              </a:cxnLst>
              <a:rect l="0" t="0" r="r" b="b"/>
              <a:pathLst>
                <a:path w="1684" h="3032">
                  <a:moveTo>
                    <a:pt x="1684" y="0"/>
                  </a:moveTo>
                  <a:lnTo>
                    <a:pt x="820" y="864"/>
                  </a:lnTo>
                  <a:lnTo>
                    <a:pt x="1252" y="864"/>
                  </a:lnTo>
                  <a:lnTo>
                    <a:pt x="0" y="3032"/>
                  </a:lnTo>
                  <a:lnTo>
                    <a:pt x="1684" y="3032"/>
                  </a:lnTo>
                  <a:lnTo>
                    <a:pt x="168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61" name="Group 69"/>
          <p:cNvGrpSpPr>
            <a:grpSpLocks/>
          </p:cNvGrpSpPr>
          <p:nvPr/>
        </p:nvGrpSpPr>
        <p:grpSpPr bwMode="auto">
          <a:xfrm rot="16200000">
            <a:off x="2510645" y="1981981"/>
            <a:ext cx="4614862" cy="3651250"/>
            <a:chOff x="1748" y="1648"/>
            <a:chExt cx="2192" cy="1936"/>
          </a:xfrm>
        </p:grpSpPr>
        <p:sp>
          <p:nvSpPr>
            <p:cNvPr id="162" name="Freeform 70"/>
            <p:cNvSpPr>
              <a:spLocks/>
            </p:cNvSpPr>
            <p:nvPr/>
          </p:nvSpPr>
          <p:spPr bwMode="auto">
            <a:xfrm>
              <a:off x="1748" y="1648"/>
              <a:ext cx="1140" cy="1931"/>
            </a:xfrm>
            <a:custGeom>
              <a:avLst/>
              <a:gdLst/>
              <a:ahLst/>
              <a:cxnLst>
                <a:cxn ang="0">
                  <a:pos x="1684" y="0"/>
                </a:cxn>
                <a:cxn ang="0">
                  <a:pos x="820" y="864"/>
                </a:cxn>
                <a:cxn ang="0">
                  <a:pos x="1252" y="864"/>
                </a:cxn>
                <a:cxn ang="0">
                  <a:pos x="0" y="3032"/>
                </a:cxn>
                <a:cxn ang="0">
                  <a:pos x="1684" y="3032"/>
                </a:cxn>
                <a:cxn ang="0">
                  <a:pos x="1684" y="0"/>
                </a:cxn>
              </a:cxnLst>
              <a:rect l="0" t="0" r="r" b="b"/>
              <a:pathLst>
                <a:path w="1684" h="3032">
                  <a:moveTo>
                    <a:pt x="1684" y="0"/>
                  </a:moveTo>
                  <a:lnTo>
                    <a:pt x="820" y="864"/>
                  </a:lnTo>
                  <a:lnTo>
                    <a:pt x="1252" y="864"/>
                  </a:lnTo>
                  <a:lnTo>
                    <a:pt x="0" y="3032"/>
                  </a:lnTo>
                  <a:lnTo>
                    <a:pt x="1684" y="3032"/>
                  </a:lnTo>
                  <a:lnTo>
                    <a:pt x="168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3" name="Freeform 71"/>
            <p:cNvSpPr>
              <a:spLocks/>
            </p:cNvSpPr>
            <p:nvPr/>
          </p:nvSpPr>
          <p:spPr bwMode="auto">
            <a:xfrm flipH="1">
              <a:off x="2888" y="1653"/>
              <a:ext cx="1052" cy="1931"/>
            </a:xfrm>
            <a:custGeom>
              <a:avLst/>
              <a:gdLst/>
              <a:ahLst/>
              <a:cxnLst>
                <a:cxn ang="0">
                  <a:pos x="1684" y="0"/>
                </a:cxn>
                <a:cxn ang="0">
                  <a:pos x="820" y="864"/>
                </a:cxn>
                <a:cxn ang="0">
                  <a:pos x="1252" y="864"/>
                </a:cxn>
                <a:cxn ang="0">
                  <a:pos x="0" y="3032"/>
                </a:cxn>
                <a:cxn ang="0">
                  <a:pos x="1684" y="3032"/>
                </a:cxn>
                <a:cxn ang="0">
                  <a:pos x="1684" y="0"/>
                </a:cxn>
              </a:cxnLst>
              <a:rect l="0" t="0" r="r" b="b"/>
              <a:pathLst>
                <a:path w="1684" h="3032">
                  <a:moveTo>
                    <a:pt x="1684" y="0"/>
                  </a:moveTo>
                  <a:lnTo>
                    <a:pt x="820" y="864"/>
                  </a:lnTo>
                  <a:lnTo>
                    <a:pt x="1252" y="864"/>
                  </a:lnTo>
                  <a:lnTo>
                    <a:pt x="0" y="3032"/>
                  </a:lnTo>
                  <a:lnTo>
                    <a:pt x="1684" y="3032"/>
                  </a:lnTo>
                  <a:lnTo>
                    <a:pt x="168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Oval 64"/>
          <p:cNvSpPr>
            <a:spLocks noChangeArrowheads="1"/>
          </p:cNvSpPr>
          <p:nvPr/>
        </p:nvSpPr>
        <p:spPr bwMode="auto">
          <a:xfrm>
            <a:off x="1357290" y="371499"/>
            <a:ext cx="6486525" cy="6486525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928926" y="1920715"/>
            <a:ext cx="3357586" cy="3230884"/>
            <a:chOff x="2714612" y="1714488"/>
            <a:chExt cx="3786214" cy="3643338"/>
          </a:xfrm>
        </p:grpSpPr>
        <p:sp>
          <p:nvSpPr>
            <p:cNvPr id="165" name="타원 164"/>
            <p:cNvSpPr/>
            <p:nvPr/>
          </p:nvSpPr>
          <p:spPr>
            <a:xfrm>
              <a:off x="3929059" y="1714488"/>
              <a:ext cx="1357322" cy="13573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rebuchet MS" pitchFamily="34" charset="0"/>
                </a:rPr>
                <a:t>COMFOR</a:t>
              </a:r>
            </a:p>
            <a:p>
              <a:pPr algn="ctr"/>
              <a:r>
                <a:rPr lang="en-US" altLang="ko-K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rebuchet MS" pitchFamily="34" charset="0"/>
                </a:rPr>
                <a:t>-TABLE</a:t>
              </a:r>
              <a:endPara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2714612" y="2571744"/>
              <a:ext cx="1357322" cy="13573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Trebuchet MS" pitchFamily="34" charset="0"/>
                </a:rPr>
                <a:t>SAFETY</a:t>
              </a:r>
              <a:endParaRPr lang="ko-KR" altLang="en-US" dirty="0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5143504" y="2571744"/>
              <a:ext cx="1357322" cy="13573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Trebuchet MS" pitchFamily="34" charset="0"/>
                </a:rPr>
                <a:t>TRUST</a:t>
              </a:r>
              <a:endParaRPr lang="ko-KR" altLang="en-US" dirty="0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3214678" y="4000504"/>
              <a:ext cx="1357322" cy="13573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Trebuchet MS" pitchFamily="34" charset="0"/>
                </a:rPr>
                <a:t>TASTE</a:t>
              </a:r>
              <a:endParaRPr lang="ko-KR" altLang="en-US" dirty="0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4714876" y="4000504"/>
              <a:ext cx="1357322" cy="13573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Trebuchet MS" pitchFamily="34" charset="0"/>
                </a:rPr>
                <a:t>HEARING</a:t>
              </a:r>
              <a:endParaRPr lang="ko-KR" altLang="en-US" dirty="0"/>
            </a:p>
          </p:txBody>
        </p:sp>
      </p:grpSp>
      <p:sp>
        <p:nvSpPr>
          <p:cNvPr id="177" name="타원 176"/>
          <p:cNvSpPr/>
          <p:nvPr/>
        </p:nvSpPr>
        <p:spPr>
          <a:xfrm>
            <a:off x="2357422" y="1357298"/>
            <a:ext cx="4429156" cy="442915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2" animBg="1"/>
      <p:bldP spid="174" grpId="0" animBg="1"/>
      <p:bldP spid="1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7488" y="3071810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/>
            <a:r>
              <a:rPr lang="en-US" altLang="ko-KR" sz="4000" b="1" kern="1200" dirty="0">
                <a:solidFill>
                  <a:prstClr val="white">
                    <a:lumMod val="95000"/>
                  </a:prstClr>
                </a:solidFill>
                <a:latin typeface="Trebuchet MS" pitchFamily="34" charset="0"/>
                <a:ea typeface="맑은 고딕"/>
                <a:cs typeface="+mn-cs"/>
              </a:rPr>
              <a:t>Thank </a:t>
            </a:r>
            <a:r>
              <a:rPr lang="en-US" altLang="ko-KR" sz="4000" b="1" kern="1200" dirty="0">
                <a:solidFill>
                  <a:srgbClr val="4F81BD">
                    <a:lumMod val="20000"/>
                    <a:lumOff val="80000"/>
                  </a:srgbClr>
                </a:solidFill>
                <a:latin typeface="Trebuchet MS" pitchFamily="34" charset="0"/>
                <a:ea typeface="맑은 고딕"/>
                <a:cs typeface="+mn-cs"/>
              </a:rPr>
              <a:t>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3078304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/>
            <a:r>
              <a:rPr lang="en-US" altLang="ko-KR" sz="4000" b="1" kern="1200" dirty="0">
                <a:solidFill>
                  <a:prstClr val="white">
                    <a:lumMod val="95000"/>
                  </a:prstClr>
                </a:solidFill>
                <a:latin typeface="Trebuchet MS" pitchFamily="34" charset="0"/>
                <a:ea typeface="맑은 고딕"/>
                <a:cs typeface="+mn-cs"/>
              </a:rPr>
              <a:t>It’s your turn to play</a:t>
            </a:r>
            <a:endParaRPr lang="en-US" altLang="ko-KR" sz="4000" b="1" kern="1200" dirty="0">
              <a:solidFill>
                <a:srgbClr val="4F81BD">
                  <a:lumMod val="20000"/>
                  <a:lumOff val="80000"/>
                </a:srgbClr>
              </a:solidFill>
              <a:latin typeface="Trebuchet MS" pitchFamily="34" charset="0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3131676"/>
            <a:ext cx="15716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Software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3481263"/>
            <a:ext cx="27146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SEON </a:t>
            </a:r>
          </a:p>
          <a:p>
            <a:pPr algn="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HANBIT</a:t>
            </a:r>
            <a:endParaRPr lang="ko-KR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3140968"/>
            <a:ext cx="15716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Software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0940" y="3477272"/>
            <a:ext cx="27146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LIM </a:t>
            </a:r>
          </a:p>
          <a:p>
            <a:pPr algn="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JUNHYEONG</a:t>
            </a:r>
            <a:endParaRPr lang="ko-KR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09616" y="3501008"/>
            <a:ext cx="2880000" cy="1588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148064" y="3501008"/>
            <a:ext cx="2880000" cy="1588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1670" y="2500306"/>
            <a:ext cx="1080000" cy="180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직사각형 9"/>
          <p:cNvSpPr/>
          <p:nvPr/>
        </p:nvSpPr>
        <p:spPr>
          <a:xfrm>
            <a:off x="3929058" y="2500306"/>
            <a:ext cx="1080000" cy="180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1" name="직사각형 10"/>
          <p:cNvSpPr/>
          <p:nvPr/>
        </p:nvSpPr>
        <p:spPr>
          <a:xfrm>
            <a:off x="2285994" y="2500306"/>
            <a:ext cx="1080000" cy="180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681534" y="4286256"/>
            <a:ext cx="120545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elveticaNeue UltraLigExt" pitchFamily="34" charset="0"/>
              </a:rPr>
              <a:t>Spring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elveticaNeue UltraLigExt" pitchFamily="34" charset="0"/>
              </a:rPr>
              <a:t>Boot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elveticaNeue UltraLigExt" pitchFamily="34" charset="0"/>
              </a:rPr>
              <a:t>Framework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elveticaNeue UltraLigEx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6047" y="4286256"/>
            <a:ext cx="4017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HelveticaNeue UltraLigExt" pitchFamily="34" charset="0"/>
              </a:rPr>
              <a:t>Vue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elveticaNeue UltraLigEx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7944" y="4286256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HelveticaNeue UltraLigExt" pitchFamily="34" charset="0"/>
              </a:rPr>
              <a:t>MyBatis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elveticaNeue UltraLigExt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2132" y="2500306"/>
            <a:ext cx="1080000" cy="180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0" name="TextBox 19"/>
          <p:cNvSpPr txBox="1"/>
          <p:nvPr/>
        </p:nvSpPr>
        <p:spPr>
          <a:xfrm>
            <a:off x="5796136" y="4286256"/>
            <a:ext cx="6796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HelveticaNeue UltraLigExt" pitchFamily="34" charset="0"/>
              </a:rPr>
              <a:t>jQuery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elveticaNeue UltraLigExt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1670" y="2996952"/>
            <a:ext cx="1080000" cy="1300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elveticaNeue UltraLigExt" pitchFamily="34" charset="0"/>
              </a:rPr>
              <a:t>7</a:t>
            </a:r>
            <a:r>
              <a:rPr lang="en-US" altLang="ko-KR" sz="2800" dirty="0" smtClean="0">
                <a:latin typeface="HelveticaNeue UltraLigExt" pitchFamily="34" charset="0"/>
              </a:rPr>
              <a:t>0</a:t>
            </a:r>
            <a:r>
              <a:rPr lang="en-US" altLang="ko-KR" sz="2800" dirty="0" smtClean="0">
                <a:latin typeface="HelveticaNeue UltraLigExt" pitchFamily="34" charset="0"/>
              </a:rPr>
              <a:t>%</a:t>
            </a:r>
            <a:endParaRPr lang="ko-KR" altLang="en-US" sz="2800" dirty="0">
              <a:latin typeface="HelveticaNeue UltraLigExt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5984" y="2492896"/>
            <a:ext cx="1080000" cy="1804476"/>
          </a:xfrm>
          <a:prstGeom prst="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HelveticaNeue UltraLigExt" pitchFamily="34" charset="0"/>
              </a:rPr>
              <a:t>10</a:t>
            </a:r>
            <a:r>
              <a:rPr lang="en-US" altLang="ko-KR" sz="2400" dirty="0" smtClean="0">
                <a:latin typeface="HelveticaNeue UltraLigExt" pitchFamily="34" charset="0"/>
              </a:rPr>
              <a:t>0</a:t>
            </a:r>
            <a:r>
              <a:rPr lang="en-US" altLang="ko-KR" sz="2400" dirty="0" smtClean="0">
                <a:latin typeface="HelveticaNeue UltraLigExt" pitchFamily="34" charset="0"/>
              </a:rPr>
              <a:t>%</a:t>
            </a:r>
            <a:endParaRPr lang="ko-KR" altLang="en-US" sz="2400" dirty="0">
              <a:latin typeface="HelveticaNeue UltraLigExt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9058" y="3402132"/>
            <a:ext cx="1080000" cy="90000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elveticaNeue UltraLigExt" pitchFamily="34" charset="0"/>
              </a:rPr>
              <a:t>50%</a:t>
            </a:r>
            <a:endParaRPr lang="ko-KR" altLang="en-US" sz="2800" dirty="0">
              <a:latin typeface="HelveticaNeue UltraLigExt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72132" y="3034664"/>
            <a:ext cx="1080000" cy="1260000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elveticaNeue UltraLigExt" pitchFamily="34" charset="0"/>
              </a:rPr>
              <a:t>70%</a:t>
            </a:r>
            <a:endParaRPr lang="ko-KR" altLang="en-US" sz="2800" dirty="0">
              <a:latin typeface="HelveticaNeue UltraLigExt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6644" y="2500306"/>
            <a:ext cx="1080000" cy="1800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7362502" y="4286256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HelveticaNeue UltraLigExt" pitchFamily="34" charset="0"/>
              </a:rPr>
              <a:t>BootStrap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elveticaNeue UltraLigExt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86644" y="3214686"/>
            <a:ext cx="1080000" cy="1080000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elveticaNeue UltraLigExt" pitchFamily="34" charset="0"/>
              </a:rPr>
              <a:t>60%</a:t>
            </a:r>
            <a:endParaRPr lang="ko-KR" altLang="en-US" sz="2800" dirty="0">
              <a:latin typeface="HelveticaNeue UltraLigEx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1475492"/>
            <a:ext cx="15716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Software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1835532"/>
            <a:ext cx="2880000" cy="1588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3744416" y="1825079"/>
            <a:ext cx="37444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Java / Eclipse / Tomcat /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  <a:ea typeface="-윤고딕110" pitchFamily="18" charset="-127"/>
                <a:cs typeface="Vrinda" pitchFamily="2" charset="0"/>
              </a:rPr>
              <a:t>MySQL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rebuchet MS" pitchFamily="34" charset="0"/>
              <a:ea typeface="-윤고딕110" pitchFamily="18" charset="-127"/>
              <a:cs typeface="Vrinda" pitchFamily="2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0.00925 L 0.48021 0.009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8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196752"/>
            <a:ext cx="447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Table of </a:t>
            </a:r>
            <a:r>
              <a:rPr lang="en-US" altLang="ko-KR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rebuchet MS" pitchFamily="34" charset="0"/>
              </a:rPr>
              <a:t>Contents</a:t>
            </a:r>
            <a:endParaRPr lang="ko-KR" altLang="en-US" sz="3600" b="1" dirty="0">
              <a:solidFill>
                <a:schemeClr val="tx2">
                  <a:lumMod val="20000"/>
                  <a:lumOff val="8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1079" y="1834366"/>
            <a:ext cx="28232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Introduction</a:t>
            </a:r>
          </a:p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Schedule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Main Body</a:t>
            </a:r>
          </a:p>
          <a:p>
            <a:pPr>
              <a:lnSpc>
                <a:spcPct val="150000"/>
              </a:lnSpc>
            </a:pPr>
            <a:r>
              <a:rPr lang="en-US" altLang="ko-KR" sz="32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2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rebuchet MS" pitchFamily="34" charset="0"/>
              </a:rPr>
              <a:t>why our product?</a:t>
            </a:r>
          </a:p>
          <a:p>
            <a:r>
              <a:rPr lang="en-US" altLang="ko-KR" sz="2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rebuchet MS" pitchFamily="34" charset="0"/>
              </a:rPr>
              <a:t> product preview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Conclusi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on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635896" y="2170566"/>
            <a:ext cx="0" cy="3058634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lum contrast="66000"/>
          </a:blip>
          <a:srcRect/>
          <a:stretch>
            <a:fillRect/>
          </a:stretch>
        </p:blipFill>
        <p:spPr bwMode="auto">
          <a:xfrm>
            <a:off x="1388268" y="2852936"/>
            <a:ext cx="1527548" cy="127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8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1982450"/>
            <a:ext cx="6572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2">
                    <a:lumMod val="50000"/>
                  </a:schemeClr>
                </a:solidFill>
                <a:latin typeface="Trebuchet MS" pitchFamily="34" charset="0"/>
              </a:rPr>
              <a:t>Introduction</a:t>
            </a:r>
          </a:p>
          <a:p>
            <a:pPr algn="r"/>
            <a:r>
              <a:rPr lang="en-US" altLang="ko-KR" sz="2800" b="1" i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Purpose of the Presentation</a:t>
            </a:r>
            <a:endParaRPr lang="ko-KR" altLang="en-US" sz="2800" b="1" i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66103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1340768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A violation of</a:t>
            </a:r>
          </a:p>
          <a:p>
            <a:pPr algn="r"/>
            <a:r>
              <a:rPr lang="en-US" altLang="ko-KR" sz="28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rebuchet MS" pitchFamily="34" charset="0"/>
              </a:rPr>
              <a:t>The country of origin</a:t>
            </a:r>
            <a:endParaRPr lang="en-US" altLang="ko-KR" sz="20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chemeClr val="tx1">
                <a:lumMod val="85000"/>
                <a:lumOff val="15000"/>
              </a:schemeClr>
            </a:gs>
            <a:gs pos="80000">
              <a:schemeClr val="tx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96552" y="0"/>
            <a:ext cx="986509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videoplayback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11560" y="1556792"/>
            <a:ext cx="5976664" cy="3742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1268760"/>
            <a:ext cx="72152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Trebuchet MS" pitchFamily="34" charset="0"/>
              </a:rPr>
              <a:t>SBS NEWS</a:t>
            </a:r>
          </a:p>
          <a:p>
            <a:pPr algn="r"/>
            <a:r>
              <a:rPr lang="en-US" altLang="ko-KR" sz="2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rebuchet MS" pitchFamily="34" charset="0"/>
              </a:rPr>
              <a:t>2018.12.04</a:t>
            </a:r>
            <a:endParaRPr lang="en-US" altLang="ko-KR" sz="20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88" y="1643063"/>
            <a:ext cx="7215187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rtl="0" latinLnBrk="1">
              <a:defRPr/>
            </a:pPr>
            <a:r>
              <a:rPr lang="en-US" altLang="ko-KR" sz="6000" b="1" i="1" kern="1200" dirty="0">
                <a:solidFill>
                  <a:prstClr val="white">
                    <a:lumMod val="95000"/>
                  </a:prstClr>
                </a:solidFill>
                <a:latin typeface="Trebuchet MS" pitchFamily="34" charset="0"/>
                <a:ea typeface="맑은 고딕"/>
                <a:cs typeface="+mn-cs"/>
              </a:rPr>
              <a:t>Introduce </a:t>
            </a:r>
            <a:r>
              <a:rPr lang="en-US" altLang="ko-KR" sz="4000" b="1" kern="1200" dirty="0" smtClean="0">
                <a:solidFill>
                  <a:srgbClr val="4F81BD">
                    <a:lumMod val="40000"/>
                    <a:lumOff val="60000"/>
                  </a:srgbClr>
                </a:solidFill>
                <a:latin typeface="Trebuchet MS" pitchFamily="34" charset="0"/>
                <a:ea typeface="맑은 고딕"/>
                <a:cs typeface="+mn-cs"/>
              </a:rPr>
              <a:t>P.S</a:t>
            </a:r>
            <a:endParaRPr lang="en-US" altLang="ko-KR" sz="4000" b="1" kern="1200" dirty="0">
              <a:solidFill>
                <a:prstClr val="white">
                  <a:lumMod val="95000"/>
                </a:prstClr>
              </a:solidFill>
              <a:latin typeface="Trebuchet MS" pitchFamily="34" charset="0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88" y="4286250"/>
            <a:ext cx="7215187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0" latinLnBrk="1">
              <a:defRPr/>
            </a:pPr>
            <a:r>
              <a:rPr lang="en-US" altLang="ko-KR" sz="4000" b="1" kern="1200" dirty="0">
                <a:solidFill>
                  <a:srgbClr val="4F81BD">
                    <a:lumMod val="40000"/>
                    <a:lumOff val="60000"/>
                  </a:srgbClr>
                </a:solidFill>
                <a:latin typeface="Trebuchet MS" pitchFamily="34" charset="0"/>
                <a:ea typeface="맑은 고딕"/>
                <a:cs typeface="+mn-cs"/>
              </a:rPr>
              <a:t>Make you </a:t>
            </a:r>
            <a:r>
              <a:rPr lang="en-US" altLang="ko-KR" sz="6000" b="1" i="1" kern="1200" dirty="0">
                <a:solidFill>
                  <a:prstClr val="white">
                    <a:lumMod val="95000"/>
                  </a:prstClr>
                </a:solidFill>
                <a:latin typeface="Trebuchet MS" pitchFamily="34" charset="0"/>
                <a:ea typeface="맑은 고딕"/>
                <a:cs typeface="+mn-cs"/>
              </a:rPr>
              <a:t>Interested</a:t>
            </a:r>
            <a:endParaRPr lang="en-US" altLang="ko-KR" sz="4000" b="1" kern="1200" dirty="0">
              <a:solidFill>
                <a:prstClr val="white">
                  <a:lumMod val="95000"/>
                </a:prstClr>
              </a:solidFill>
              <a:latin typeface="Trebuchet MS" pitchFamily="34" charset="0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4750" y="2633663"/>
            <a:ext cx="1643063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latinLnBrk="1">
              <a:defRPr/>
            </a:pPr>
            <a:r>
              <a:rPr lang="en-US" altLang="ko-KR" sz="12000" kern="1200" dirty="0">
                <a:solidFill>
                  <a:srgbClr val="4F81BD">
                    <a:lumMod val="50000"/>
                  </a:srgbClr>
                </a:solidFill>
                <a:latin typeface="Lucida Console" pitchFamily="49" charset="0"/>
                <a:ea typeface="맑은 고딕"/>
                <a:cs typeface="+mn-cs"/>
              </a:rPr>
              <a:t>&amp;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72140"/>
            <a:ext cx="9144000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lum contrast="66000"/>
          </a:blip>
          <a:srcRect/>
          <a:stretch>
            <a:fillRect/>
          </a:stretch>
        </p:blipFill>
        <p:spPr bwMode="auto">
          <a:xfrm>
            <a:off x="7524328" y="476672"/>
            <a:ext cx="9239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230</Words>
  <Application>Microsoft Office PowerPoint</Application>
  <PresentationFormat>화면 슬라이드 쇼(4:3)</PresentationFormat>
  <Paragraphs>115</Paragraphs>
  <Slides>22</Slides>
  <Notes>11</Notes>
  <HiddenSlides>0</HiddenSlides>
  <MMClips>1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Office 테마</vt:lpstr>
      <vt:lpstr>1_Office 테마</vt:lpstr>
      <vt:lpstr>2_Office 테마</vt:lpstr>
      <vt:lpstr>3_Office 테마</vt:lpstr>
      <vt:lpstr>4_Office 테마</vt:lpstr>
      <vt:lpstr>5_Office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School of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Won</dc:creator>
  <cp:lastModifiedBy>ㅎㅇ</cp:lastModifiedBy>
  <cp:revision>102</cp:revision>
  <dcterms:created xsi:type="dcterms:W3CDTF">2008-11-06T05:22:58Z</dcterms:created>
  <dcterms:modified xsi:type="dcterms:W3CDTF">2019-11-28T08:08:49Z</dcterms:modified>
</cp:coreProperties>
</file>