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58" r:id="rId4"/>
    <p:sldId id="260" r:id="rId5"/>
    <p:sldId id="262" r:id="rId6"/>
    <p:sldId id="264" r:id="rId7"/>
    <p:sldId id="269" r:id="rId8"/>
    <p:sldId id="271" r:id="rId9"/>
    <p:sldId id="270" r:id="rId10"/>
    <p:sldId id="273" r:id="rId11"/>
    <p:sldId id="274" r:id="rId12"/>
    <p:sldId id="272" r:id="rId13"/>
    <p:sldId id="268" r:id="rId14"/>
    <p:sldId id="265" r:id="rId15"/>
    <p:sldId id="267" r:id="rId16"/>
    <p:sldId id="256" r:id="rId17"/>
    <p:sldId id="263" r:id="rId18"/>
    <p:sldId id="261" r:id="rId19"/>
    <p:sldId id="266" r:id="rId2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9AB5E4"/>
    <a:srgbClr val="A2EAE8"/>
    <a:srgbClr val="92E6E4"/>
    <a:srgbClr val="C1F1F0"/>
    <a:srgbClr val="D7F5E2"/>
    <a:srgbClr val="FFE5CD"/>
    <a:srgbClr val="0000FF"/>
    <a:srgbClr val="CFCFC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4660"/>
  </p:normalViewPr>
  <p:slideViewPr>
    <p:cSldViewPr>
      <p:cViewPr>
        <p:scale>
          <a:sx n="100" d="100"/>
          <a:sy n="100" d="100"/>
        </p:scale>
        <p:origin x="-227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FB30-AD01-4799-9B61-066EC10B1A8D}" type="datetimeFigureOut">
              <a:rPr lang="ko-KR" altLang="en-US" smtClean="0"/>
              <a:t>2011-02-21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5C87F-40CB-4DD0-8826-77A4F1B1E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7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800" dirty="0" smtClean="0"/>
              <a:t>기입장 메인 화면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일 또는 월 보기</a:t>
            </a:r>
            <a:r>
              <a:rPr lang="en-US" altLang="ko-KR" sz="800" dirty="0" smtClean="0"/>
              <a:t>(“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”</a:t>
            </a:r>
            <a:r>
              <a:rPr lang="ko-KR" altLang="en-US" sz="800" dirty="0" smtClean="0"/>
              <a:t>버튼으로 눌러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로 구분하여 지출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수입 상황을 볼 수 있음</a:t>
            </a:r>
            <a:endParaRPr lang="en-US" altLang="ko-KR" sz="800" dirty="0" smtClean="0"/>
          </a:p>
          <a:p>
            <a:r>
              <a:rPr lang="en-US" altLang="ko-KR" sz="800" baseline="0" dirty="0" smtClean="0"/>
              <a:t>   * </a:t>
            </a:r>
            <a:r>
              <a:rPr lang="ko-KR" altLang="en-US" sz="800" baseline="0" dirty="0" smtClean="0"/>
              <a:t>수입은 파란색</a:t>
            </a:r>
            <a:r>
              <a:rPr lang="en-US" altLang="ko-KR" sz="800" baseline="0" dirty="0" smtClean="0"/>
              <a:t>, </a:t>
            </a:r>
            <a:r>
              <a:rPr lang="ko-KR" altLang="en-US" sz="800" baseline="0" dirty="0" smtClean="0"/>
              <a:t>지출은 빨간색</a:t>
            </a:r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71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자산 </a:t>
            </a:r>
            <a:r>
              <a:rPr lang="ko-KR" altLang="en-US" dirty="0" err="1" smtClean="0"/>
              <a:t>내역보기창</a:t>
            </a:r>
            <a:r>
              <a:rPr lang="en-US" altLang="ko-KR" dirty="0" smtClean="0"/>
              <a:t>(2): </a:t>
            </a:r>
            <a:r>
              <a:rPr lang="ko-KR" altLang="en-US" dirty="0" smtClean="0"/>
              <a:t>본 이미지는 각 </a:t>
            </a:r>
            <a:r>
              <a:rPr lang="ko-KR" altLang="en-US" dirty="0" err="1" smtClean="0"/>
              <a:t>계정중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내역보기를 포함하나 내역을 상시 보여줘야 하는 세부내역에 대한 이미지임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“</a:t>
            </a:r>
            <a:r>
              <a:rPr lang="ko-KR" altLang="en-US" dirty="0" smtClean="0"/>
              <a:t>내역보기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버튼이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판넬을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스크롤하면</a:t>
            </a:r>
            <a:r>
              <a:rPr lang="ko-KR" altLang="en-US" dirty="0" smtClean="0"/>
              <a:t> 월 이동이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err="1" smtClean="0"/>
              <a:t>해당창은</a:t>
            </a:r>
            <a:r>
              <a:rPr lang="ko-KR" altLang="en-US" dirty="0" smtClean="0"/>
              <a:t> 스크롤 </a:t>
            </a:r>
            <a:r>
              <a:rPr lang="en-US" altLang="ko-KR" dirty="0" smtClean="0"/>
              <a:t>Up/Down</a:t>
            </a:r>
            <a:r>
              <a:rPr lang="ko-KR" altLang="en-US" dirty="0" smtClean="0"/>
              <a:t>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smtClean="0"/>
              <a:t>입금은 파란색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출금은 빨간색으로 표시함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93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자산 </a:t>
            </a:r>
            <a:r>
              <a:rPr lang="ko-KR" altLang="en-US" dirty="0" err="1" smtClean="0"/>
              <a:t>내역보기창</a:t>
            </a:r>
            <a:r>
              <a:rPr lang="en-US" altLang="ko-KR" dirty="0" smtClean="0"/>
              <a:t>(2): </a:t>
            </a:r>
            <a:r>
              <a:rPr lang="ko-KR" altLang="en-US" dirty="0" smtClean="0"/>
              <a:t>본 이미지는 각 </a:t>
            </a:r>
            <a:r>
              <a:rPr lang="ko-KR" altLang="en-US" dirty="0" err="1" smtClean="0"/>
              <a:t>계정중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내역보기를 포함하나 내역을 상시 보여줘야 하는 세부내역에 대한 이미지임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“</a:t>
            </a:r>
            <a:r>
              <a:rPr lang="ko-KR" altLang="en-US" dirty="0" smtClean="0"/>
              <a:t>내역보기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버튼이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판넬을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스크롤하면</a:t>
            </a:r>
            <a:r>
              <a:rPr lang="ko-KR" altLang="en-US" dirty="0" smtClean="0"/>
              <a:t> 월 이동이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err="1" smtClean="0"/>
              <a:t>해당창은</a:t>
            </a:r>
            <a:r>
              <a:rPr lang="ko-KR" altLang="en-US" dirty="0" smtClean="0"/>
              <a:t> 스크롤 </a:t>
            </a:r>
            <a:r>
              <a:rPr lang="en-US" altLang="ko-KR" dirty="0" smtClean="0"/>
              <a:t>Up/Down</a:t>
            </a:r>
            <a:r>
              <a:rPr lang="ko-KR" altLang="en-US" dirty="0" smtClean="0"/>
              <a:t>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smtClean="0"/>
              <a:t>입금은 파란색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출금은 빨간색으로 표시함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93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자산 </a:t>
            </a:r>
            <a:r>
              <a:rPr lang="ko-KR" altLang="en-US" dirty="0" err="1" smtClean="0"/>
              <a:t>내역보기창</a:t>
            </a:r>
            <a:r>
              <a:rPr lang="en-US" altLang="ko-KR" dirty="0" smtClean="0"/>
              <a:t>(2): </a:t>
            </a:r>
            <a:r>
              <a:rPr lang="ko-KR" altLang="en-US" dirty="0" smtClean="0"/>
              <a:t>본 이미지는 각 </a:t>
            </a:r>
            <a:r>
              <a:rPr lang="ko-KR" altLang="en-US" dirty="0" err="1" smtClean="0"/>
              <a:t>계정중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내역보기를 포함하나 내역을 상시 보여줘야 하는 세부내역에 대한 이미지임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“</a:t>
            </a:r>
            <a:r>
              <a:rPr lang="ko-KR" altLang="en-US" dirty="0" smtClean="0"/>
              <a:t>내역보기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버튼이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판넬을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스크롤하면</a:t>
            </a:r>
            <a:r>
              <a:rPr lang="ko-KR" altLang="en-US" dirty="0" smtClean="0"/>
              <a:t> 월 이동이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err="1" smtClean="0"/>
              <a:t>해당창은</a:t>
            </a:r>
            <a:r>
              <a:rPr lang="ko-KR" altLang="en-US" dirty="0" smtClean="0"/>
              <a:t> 스크롤 </a:t>
            </a:r>
            <a:r>
              <a:rPr lang="en-US" altLang="ko-KR" dirty="0" smtClean="0"/>
              <a:t>Up/Down</a:t>
            </a:r>
            <a:r>
              <a:rPr lang="ko-KR" altLang="en-US" dirty="0" smtClean="0"/>
              <a:t>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smtClean="0"/>
              <a:t>입금은 파란색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출금은 빨간색으로 표시함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93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계정 종류 선택창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 * 2</a:t>
            </a:r>
            <a:r>
              <a:rPr lang="ko-KR" altLang="en-US" dirty="0" smtClean="0"/>
              <a:t>분할 연결 </a:t>
            </a:r>
            <a:r>
              <a:rPr lang="ko-KR" altLang="en-US" dirty="0" err="1" smtClean="0"/>
              <a:t>리스트업</a:t>
            </a:r>
            <a:r>
              <a:rPr lang="ko-KR" altLang="en-US" dirty="0" smtClean="0"/>
              <a:t> 창임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좌</a:t>
            </a:r>
            <a:r>
              <a:rPr lang="en-US" altLang="ko-KR" baseline="0" dirty="0" smtClean="0"/>
              <a:t>Column</a:t>
            </a:r>
            <a:r>
              <a:rPr lang="ko-KR" altLang="en-US" baseline="0" dirty="0" smtClean="0"/>
              <a:t> 중의 항목을 선택하면 선택 항목에 대한 세부 항목을 표시함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 </a:t>
            </a:r>
            <a:r>
              <a:rPr lang="en-US" altLang="ko-KR" baseline="0" dirty="0" smtClean="0"/>
              <a:t>* </a:t>
            </a:r>
            <a:r>
              <a:rPr lang="ko-KR" altLang="en-US" dirty="0" smtClean="0"/>
              <a:t>좌</a:t>
            </a:r>
            <a:r>
              <a:rPr lang="en-US" altLang="ko-KR" baseline="0" dirty="0" smtClean="0"/>
              <a:t>Column</a:t>
            </a:r>
            <a:r>
              <a:rPr lang="ko-KR" altLang="en-US" baseline="0" dirty="0" smtClean="0"/>
              <a:t> 중의 항목을 선택하므로 선택을 종료할 수 있거나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세부 항목으로 더 들어가 세부 항목을 선택하므로 선택을 종료할 수 있음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r>
              <a:rPr lang="en-US" altLang="ko-KR" baseline="0" dirty="0" smtClean="0"/>
              <a:t>* </a:t>
            </a:r>
            <a:r>
              <a:rPr lang="ko-KR" altLang="en-US" baseline="0" dirty="0" smtClean="0"/>
              <a:t>해당 창은 스크롤 </a:t>
            </a:r>
            <a:r>
              <a:rPr lang="en-US" altLang="ko-KR" baseline="0" dirty="0" smtClean="0"/>
              <a:t>Up/Down </a:t>
            </a:r>
            <a:r>
              <a:rPr lang="ko-KR" altLang="en-US" baseline="0" dirty="0" smtClean="0"/>
              <a:t>가능함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91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계정 선택창 종류별 표시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기타는 항목을 사용자가 변경 가능함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91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71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51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39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3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자산 메인 화면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현금의 내역을 그래프와 리스트로 볼 수 있음</a:t>
            </a:r>
            <a:endParaRPr lang="en-US" altLang="ko-KR" dirty="0" smtClean="0"/>
          </a:p>
          <a:p>
            <a:r>
              <a:rPr lang="en-US" altLang="ko-KR" dirty="0" smtClean="0"/>
              <a:t>   * </a:t>
            </a:r>
            <a:r>
              <a:rPr lang="ko-KR" altLang="en-US" dirty="0" smtClean="0"/>
              <a:t>자산 등록을 할 수 있음</a:t>
            </a:r>
            <a:endParaRPr lang="en-US" altLang="ko-KR" dirty="0" smtClean="0"/>
          </a:p>
          <a:p>
            <a:r>
              <a:rPr lang="en-US" altLang="ko-KR" dirty="0" smtClean="0"/>
              <a:t>   * 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현금 구분 리스트박스를 선택하면 상세 내역으로 창 이동함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자산상세내역창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자산 </a:t>
            </a:r>
            <a:r>
              <a:rPr lang="ko-KR" altLang="en-US" dirty="0" err="1" smtClean="0"/>
              <a:t>메인창에서</a:t>
            </a:r>
            <a:r>
              <a:rPr lang="ko-KR" altLang="en-US" dirty="0" smtClean="0"/>
              <a:t> 선택한 </a:t>
            </a:r>
            <a:r>
              <a:rPr lang="ko-KR" altLang="en-US" dirty="0" err="1" smtClean="0"/>
              <a:t>자산군의</a:t>
            </a:r>
            <a:r>
              <a:rPr lang="ko-KR" altLang="en-US" dirty="0" smtClean="0"/>
              <a:t> 상세 </a:t>
            </a:r>
            <a:r>
              <a:rPr lang="ko-KR" altLang="en-US" dirty="0" err="1" smtClean="0"/>
              <a:t>내역창임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자산 등록을 할 수 있음</a:t>
            </a:r>
            <a:endParaRPr lang="en-US" altLang="ko-KR" dirty="0" smtClean="0"/>
          </a:p>
          <a:p>
            <a:r>
              <a:rPr lang="en-US" altLang="ko-KR" dirty="0" smtClean="0"/>
              <a:t>   * 2</a:t>
            </a:r>
            <a:r>
              <a:rPr lang="ko-KR" altLang="en-US" dirty="0" smtClean="0"/>
              <a:t>분할 </a:t>
            </a:r>
            <a:r>
              <a:rPr lang="ko-KR" altLang="en-US" dirty="0" err="1" smtClean="0"/>
              <a:t>리스트업</a:t>
            </a:r>
            <a:r>
              <a:rPr lang="ko-KR" altLang="en-US" dirty="0" smtClean="0"/>
              <a:t> 창임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좌</a:t>
            </a:r>
            <a:r>
              <a:rPr lang="en-US" altLang="ko-KR" baseline="0" dirty="0" smtClean="0"/>
              <a:t>Column</a:t>
            </a:r>
            <a:r>
              <a:rPr lang="ko-KR" altLang="en-US" baseline="0" dirty="0" smtClean="0"/>
              <a:t>의 리스트 박스를 스크롤 </a:t>
            </a:r>
            <a:r>
              <a:rPr lang="en-US" altLang="ko-KR" baseline="0" dirty="0" smtClean="0"/>
              <a:t>Up/Down </a:t>
            </a:r>
            <a:r>
              <a:rPr lang="ko-KR" altLang="en-US" baseline="0" dirty="0" smtClean="0"/>
              <a:t>가능함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좌</a:t>
            </a:r>
            <a:r>
              <a:rPr lang="en-US" altLang="ko-KR" baseline="0" dirty="0" smtClean="0"/>
              <a:t>Column</a:t>
            </a:r>
            <a:r>
              <a:rPr lang="ko-KR" altLang="en-US" baseline="0" dirty="0" smtClean="0"/>
              <a:t>의 선택 항목에 대한 상세내역 리스트 박스도 스크롤 </a:t>
            </a:r>
            <a:r>
              <a:rPr lang="en-US" altLang="ko-KR" baseline="0" dirty="0" smtClean="0"/>
              <a:t>Up/Down </a:t>
            </a:r>
            <a:r>
              <a:rPr lang="ko-KR" altLang="en-US" baseline="0" dirty="0" smtClean="0"/>
              <a:t>가능함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* </a:t>
            </a:r>
            <a:r>
              <a:rPr lang="ko-KR" altLang="en-US" baseline="0" dirty="0" smtClean="0"/>
              <a:t>우</a:t>
            </a:r>
            <a:r>
              <a:rPr lang="en-US" altLang="ko-KR" baseline="0" dirty="0" smtClean="0"/>
              <a:t>Column</a:t>
            </a:r>
            <a:r>
              <a:rPr lang="ko-KR" altLang="en-US" baseline="0" dirty="0" smtClean="0"/>
              <a:t>의 항목을 선택하면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상세내역으로 더 들어감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* </a:t>
            </a:r>
            <a:r>
              <a:rPr lang="ko-KR" altLang="en-US" baseline="0" dirty="0" smtClean="0"/>
              <a:t>우</a:t>
            </a:r>
            <a:r>
              <a:rPr lang="en-US" altLang="ko-KR" baseline="0" dirty="0" smtClean="0"/>
              <a:t>Column</a:t>
            </a:r>
            <a:r>
              <a:rPr lang="ko-KR" altLang="en-US" baseline="0" dirty="0" smtClean="0"/>
              <a:t>의 리스트박스 하단에는 그래픽적인 미니 통계가 출력됨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7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자산 항목 </a:t>
            </a:r>
            <a:r>
              <a:rPr lang="ko-KR" altLang="en-US" dirty="0" err="1" smtClean="0"/>
              <a:t>등록창</a:t>
            </a:r>
            <a:r>
              <a:rPr lang="ko-KR" altLang="en-US" dirty="0" smtClean="0"/>
              <a:t> 및 등록 </a:t>
            </a:r>
            <a:r>
              <a:rPr lang="ko-KR" altLang="en-US" dirty="0" err="1" smtClean="0"/>
              <a:t>내역보기창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은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지출의 내역 </a:t>
            </a:r>
            <a:r>
              <a:rPr lang="ko-KR" altLang="en-US" dirty="0" err="1" smtClean="0"/>
              <a:t>등록창과도</a:t>
            </a:r>
            <a:r>
              <a:rPr lang="ko-KR" altLang="en-US" dirty="0" smtClean="0"/>
              <a:t> 동일한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* </a:t>
            </a:r>
            <a:r>
              <a:rPr lang="ko-KR" altLang="en-US" dirty="0" err="1" smtClean="0"/>
              <a:t>등록창은</a:t>
            </a:r>
            <a:r>
              <a:rPr lang="ko-KR" altLang="en-US" dirty="0" smtClean="0"/>
              <a:t> 스크롤 </a:t>
            </a:r>
            <a:r>
              <a:rPr lang="en-US" altLang="ko-KR" dirty="0" smtClean="0"/>
              <a:t>Up/Down</a:t>
            </a:r>
            <a:r>
              <a:rPr lang="ko-KR" altLang="en-US" dirty="0" smtClean="0"/>
              <a:t>이 가능함</a:t>
            </a:r>
            <a:endParaRPr lang="en-US" altLang="ko-KR" dirty="0" smtClean="0"/>
          </a:p>
          <a:p>
            <a:r>
              <a:rPr lang="en-US" altLang="ko-KR" dirty="0" smtClean="0"/>
              <a:t>   * </a:t>
            </a:r>
            <a:r>
              <a:rPr lang="ko-KR" altLang="en-US" dirty="0" smtClean="0"/>
              <a:t>편집 버튼이 있음</a:t>
            </a:r>
            <a:endParaRPr lang="en-US" altLang="ko-KR" dirty="0" smtClean="0"/>
          </a:p>
          <a:p>
            <a:r>
              <a:rPr lang="en-US" altLang="ko-KR" dirty="0" smtClean="0"/>
              <a:t>   * </a:t>
            </a:r>
            <a:r>
              <a:rPr lang="ko-KR" altLang="en-US" dirty="0" smtClean="0"/>
              <a:t>신규 등록일 경우에는 </a:t>
            </a:r>
            <a:r>
              <a:rPr lang="ko-KR" altLang="en-US" dirty="0" err="1" smtClean="0"/>
              <a:t>해당창</a:t>
            </a:r>
            <a:r>
              <a:rPr lang="ko-KR" altLang="en-US" dirty="0" smtClean="0"/>
              <a:t> 밑에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버튼이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후에는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해약</a:t>
            </a:r>
            <a:r>
              <a:rPr lang="en-US" altLang="ko-KR" dirty="0" smtClean="0"/>
              <a:t>”</a:t>
            </a:r>
            <a:r>
              <a:rPr lang="en-US" altLang="ko-KR" baseline="0" dirty="0" smtClean="0"/>
              <a:t> and/or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중도해약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으로 대체됨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8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자산 </a:t>
            </a:r>
            <a:r>
              <a:rPr lang="ko-KR" altLang="en-US" dirty="0" err="1" smtClean="0"/>
              <a:t>내역보기창</a:t>
            </a:r>
            <a:r>
              <a:rPr lang="en-US" altLang="ko-KR" dirty="0" smtClean="0"/>
              <a:t>(1): </a:t>
            </a:r>
            <a:r>
              <a:rPr lang="ko-KR" altLang="en-US" dirty="0" smtClean="0"/>
              <a:t>본 이미지는 각 </a:t>
            </a:r>
            <a:r>
              <a:rPr lang="ko-KR" altLang="en-US" dirty="0" err="1" smtClean="0"/>
              <a:t>계정중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내역보기를 포함하는 세부내역에 대한 이미지임</a:t>
            </a:r>
            <a:endParaRPr lang="en-US" altLang="ko-KR" dirty="0" smtClean="0"/>
          </a:p>
          <a:p>
            <a:r>
              <a:rPr lang="en-US" altLang="ko-KR" baseline="0" dirty="0" smtClean="0"/>
              <a:t>   * “</a:t>
            </a:r>
            <a:r>
              <a:rPr lang="ko-KR" altLang="en-US" baseline="0" dirty="0" smtClean="0"/>
              <a:t>내역보기</a:t>
            </a:r>
            <a:r>
              <a:rPr lang="en-US" altLang="ko-KR" baseline="0" dirty="0" smtClean="0"/>
              <a:t>” </a:t>
            </a:r>
            <a:r>
              <a:rPr lang="ko-KR" altLang="en-US" baseline="0" dirty="0" smtClean="0"/>
              <a:t>버튼을 통해 창이 분할되어 내역이력을 볼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 </a:t>
            </a:r>
            <a:r>
              <a:rPr lang="ko-KR" altLang="en-US" baseline="0" dirty="0" err="1" smtClean="0"/>
              <a:t>분할창을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내역닫기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버튼을 통해 닫을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5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자산 </a:t>
            </a:r>
            <a:r>
              <a:rPr lang="ko-KR" altLang="en-US" dirty="0" err="1" smtClean="0"/>
              <a:t>내역보기창</a:t>
            </a:r>
            <a:r>
              <a:rPr lang="en-US" altLang="ko-KR" dirty="0" smtClean="0"/>
              <a:t>(2): </a:t>
            </a:r>
            <a:r>
              <a:rPr lang="ko-KR" altLang="en-US" dirty="0" smtClean="0"/>
              <a:t>본 이미지는 각 </a:t>
            </a:r>
            <a:r>
              <a:rPr lang="ko-KR" altLang="en-US" dirty="0" err="1" smtClean="0"/>
              <a:t>계정중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내역보기를 포함하나 내역을 상시 보여줘야 하는 세부내역에 대한 이미지임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“</a:t>
            </a:r>
            <a:r>
              <a:rPr lang="ko-KR" altLang="en-US" dirty="0" smtClean="0"/>
              <a:t>내역보기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버튼이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판넬을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스크롤하면</a:t>
            </a:r>
            <a:r>
              <a:rPr lang="ko-KR" altLang="en-US" dirty="0" smtClean="0"/>
              <a:t> 월 이동이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err="1" smtClean="0"/>
              <a:t>해당창은</a:t>
            </a:r>
            <a:r>
              <a:rPr lang="ko-KR" altLang="en-US" dirty="0" smtClean="0"/>
              <a:t> 스크롤 </a:t>
            </a:r>
            <a:r>
              <a:rPr lang="en-US" altLang="ko-KR" dirty="0" smtClean="0"/>
              <a:t>Up/Down</a:t>
            </a:r>
            <a:r>
              <a:rPr lang="ko-KR" altLang="en-US" dirty="0" smtClean="0"/>
              <a:t>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smtClean="0"/>
              <a:t>입금은 파란색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출금은 빨간색으로 표시함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9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자산 </a:t>
            </a:r>
            <a:r>
              <a:rPr lang="ko-KR" altLang="en-US" dirty="0" err="1" smtClean="0"/>
              <a:t>내역보기창</a:t>
            </a:r>
            <a:r>
              <a:rPr lang="en-US" altLang="ko-KR" dirty="0" smtClean="0"/>
              <a:t>(2): </a:t>
            </a:r>
            <a:r>
              <a:rPr lang="ko-KR" altLang="en-US" dirty="0" smtClean="0"/>
              <a:t>본 이미지는 각 </a:t>
            </a:r>
            <a:r>
              <a:rPr lang="ko-KR" altLang="en-US" dirty="0" err="1" smtClean="0"/>
              <a:t>계정중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내역보기를 포함하나 내역을 상시 보여줘야 하는 세부내역에 대한 이미지임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“</a:t>
            </a:r>
            <a:r>
              <a:rPr lang="ko-KR" altLang="en-US" dirty="0" smtClean="0"/>
              <a:t>내역보기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버튼이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판넬을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스크롤하면</a:t>
            </a:r>
            <a:r>
              <a:rPr lang="ko-KR" altLang="en-US" dirty="0" smtClean="0"/>
              <a:t> 월 이동이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err="1" smtClean="0"/>
              <a:t>해당창은</a:t>
            </a:r>
            <a:r>
              <a:rPr lang="ko-KR" altLang="en-US" dirty="0" smtClean="0"/>
              <a:t> 스크롤 </a:t>
            </a:r>
            <a:r>
              <a:rPr lang="en-US" altLang="ko-KR" dirty="0" smtClean="0"/>
              <a:t>Up/Down</a:t>
            </a:r>
            <a:r>
              <a:rPr lang="ko-KR" altLang="en-US" dirty="0" smtClean="0"/>
              <a:t>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smtClean="0"/>
              <a:t>입금은 파란색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출금은 빨간색으로 표시함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93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자산 </a:t>
            </a:r>
            <a:r>
              <a:rPr lang="ko-KR" altLang="en-US" dirty="0" err="1" smtClean="0"/>
              <a:t>내역보기창</a:t>
            </a:r>
            <a:r>
              <a:rPr lang="en-US" altLang="ko-KR" dirty="0" smtClean="0"/>
              <a:t>(2): </a:t>
            </a:r>
            <a:r>
              <a:rPr lang="ko-KR" altLang="en-US" dirty="0" smtClean="0"/>
              <a:t>본 이미지는 각 </a:t>
            </a:r>
            <a:r>
              <a:rPr lang="ko-KR" altLang="en-US" dirty="0" err="1" smtClean="0"/>
              <a:t>계정중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내역보기를 포함하나 내역을 상시 보여줘야 하는 세부내역에 대한 이미지임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“</a:t>
            </a:r>
            <a:r>
              <a:rPr lang="ko-KR" altLang="en-US" dirty="0" smtClean="0"/>
              <a:t>내역보기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버튼이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판넬을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스크롤하면</a:t>
            </a:r>
            <a:r>
              <a:rPr lang="ko-KR" altLang="en-US" dirty="0" smtClean="0"/>
              <a:t> 월 이동이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err="1" smtClean="0"/>
              <a:t>해당창은</a:t>
            </a:r>
            <a:r>
              <a:rPr lang="ko-KR" altLang="en-US" dirty="0" smtClean="0"/>
              <a:t> 스크롤 </a:t>
            </a:r>
            <a:r>
              <a:rPr lang="en-US" altLang="ko-KR" dirty="0" smtClean="0"/>
              <a:t>Up/Down</a:t>
            </a:r>
            <a:r>
              <a:rPr lang="ko-KR" altLang="en-US" dirty="0" smtClean="0"/>
              <a:t>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smtClean="0"/>
              <a:t>입금은 파란색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출금은 빨간색으로 표시함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9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자산 </a:t>
            </a:r>
            <a:r>
              <a:rPr lang="ko-KR" altLang="en-US" dirty="0" err="1" smtClean="0"/>
              <a:t>내역보기창</a:t>
            </a:r>
            <a:r>
              <a:rPr lang="en-US" altLang="ko-KR" dirty="0" smtClean="0"/>
              <a:t>(2): </a:t>
            </a:r>
            <a:r>
              <a:rPr lang="ko-KR" altLang="en-US" dirty="0" smtClean="0"/>
              <a:t>본 이미지는 각 </a:t>
            </a:r>
            <a:r>
              <a:rPr lang="ko-KR" altLang="en-US" dirty="0" err="1" smtClean="0"/>
              <a:t>계정중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내역보기를 포함하나 내역을 상시 보여줘야 하는 세부내역에 대한 이미지임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“</a:t>
            </a:r>
            <a:r>
              <a:rPr lang="ko-KR" altLang="en-US" dirty="0" smtClean="0"/>
              <a:t>내역보기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버튼이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판넬을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스크롤하면</a:t>
            </a:r>
            <a:r>
              <a:rPr lang="ko-KR" altLang="en-US" dirty="0" smtClean="0"/>
              <a:t> 월 이동이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err="1" smtClean="0"/>
              <a:t>해당창은</a:t>
            </a:r>
            <a:r>
              <a:rPr lang="ko-KR" altLang="en-US" dirty="0" smtClean="0"/>
              <a:t> 스크롤 </a:t>
            </a:r>
            <a:r>
              <a:rPr lang="en-US" altLang="ko-KR" dirty="0" smtClean="0"/>
              <a:t>Up/Down</a:t>
            </a:r>
            <a:r>
              <a:rPr lang="ko-KR" altLang="en-US" dirty="0" smtClean="0"/>
              <a:t>이 가능함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* </a:t>
            </a:r>
            <a:r>
              <a:rPr lang="ko-KR" altLang="en-US" dirty="0" smtClean="0"/>
              <a:t>입금은 파란색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출금은 빨간색으로 표시함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9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6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7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1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8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6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3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1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2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8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E220-1170-44B0-979C-AAD64DE8A2F1}" type="datetimeFigureOut">
              <a:rPr lang="ko-KR" altLang="en-US" smtClean="0"/>
              <a:t>2011-02-21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8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11560" y="772038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1292892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980347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85160" y="5351951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76360" y="535195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43459" y="5336982"/>
            <a:ext cx="61200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flipV="1">
            <a:off x="877451" y="5295423"/>
            <a:ext cx="144016" cy="108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3238" y="5277628"/>
            <a:ext cx="49244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수입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지출</a:t>
            </a:r>
            <a:endParaRPr lang="ko-KR" altLang="en-US" sz="12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07866" y="5614349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401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자산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2042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통계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724883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예산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227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설정</a:t>
            </a:r>
            <a:endParaRPr lang="ko-KR" altLang="en-US" sz="16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11559" y="1330135"/>
            <a:ext cx="34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38426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91591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ko-KR" altLang="en-US" sz="1200" dirty="0"/>
              <a:t>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14582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3369" y="907612"/>
            <a:ext cx="360000" cy="28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4529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714035" y="2387032"/>
            <a:ext cx="3276000" cy="290880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75419" y="2461023"/>
            <a:ext cx="648000" cy="324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0" rtlCol="0" anchor="t"/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60765" y="249272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금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713324" y="2871779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8306" y="2886426"/>
            <a:ext cx="3250249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수입   내용표시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2,000,000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259944" y="3107746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지급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717588" y="3391624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10354" y="3391945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5336" y="3406592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급여   당월월급  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56974" y="3627912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플레타뮤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714618" y="3911790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00254" y="3930191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지출   내용표시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251892" y="4151511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지출처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신용카드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709536" y="4435389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702302" y="4435710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97284" y="4450357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7,000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248922" y="4671677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중국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향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706566" y="4955555"/>
            <a:ext cx="327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7561" y="4970644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6,000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365630" y="2391271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수입</a:t>
            </a:r>
            <a:r>
              <a:rPr lang="en-US" altLang="ko-KR" sz="1200" dirty="0" smtClean="0">
                <a:solidFill>
                  <a:srgbClr val="0000FF"/>
                </a:solidFill>
              </a:rPr>
              <a:t>(2)   2,200,000</a:t>
            </a:r>
            <a:r>
              <a:rPr lang="ko-KR" altLang="en-US" sz="1200" dirty="0" smtClean="0">
                <a:solidFill>
                  <a:srgbClr val="0000FF"/>
                </a:solidFill>
              </a:rPr>
              <a:t>원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지출</a:t>
            </a:r>
            <a:r>
              <a:rPr lang="en-US" altLang="ko-KR" sz="1200" dirty="0" smtClean="0">
                <a:solidFill>
                  <a:srgbClr val="FF0000"/>
                </a:solidFill>
              </a:rPr>
              <a:t>(3)     213,000</a:t>
            </a:r>
            <a:r>
              <a:rPr lang="ko-KR" altLang="en-US" sz="1200" dirty="0" smtClean="0">
                <a:solidFill>
                  <a:srgbClr val="FF0000"/>
                </a:solidFill>
              </a:rPr>
              <a:t>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11560" y="5294450"/>
            <a:ext cx="345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90179" y="85742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2011. 1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9844" y="1407478"/>
            <a:ext cx="3276000" cy="648000"/>
            <a:chOff x="709844" y="1407478"/>
            <a:chExt cx="3276000" cy="648000"/>
          </a:xfrm>
        </p:grpSpPr>
        <p:sp>
          <p:nvSpPr>
            <p:cNvPr id="66" name="직사각형 65"/>
            <p:cNvSpPr/>
            <p:nvPr/>
          </p:nvSpPr>
          <p:spPr>
            <a:xfrm>
              <a:off x="709844" y="1407478"/>
              <a:ext cx="3276000" cy="648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4049" y="1458112"/>
              <a:ext cx="142026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(3)     3,000,000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(98)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2,100,000</a:t>
              </a:r>
            </a:p>
            <a:p>
              <a:pPr algn="just"/>
              <a:r>
                <a:rPr lang="ko-KR" altLang="en-US" sz="1200" dirty="0" smtClean="0"/>
                <a:t>잔액          </a:t>
              </a:r>
              <a:r>
                <a:rPr lang="en-US" altLang="ko-KR" sz="1200" dirty="0" smtClean="0"/>
                <a:t>900,000</a:t>
              </a:r>
            </a:p>
          </p:txBody>
        </p:sp>
      </p:grpSp>
      <p:sp>
        <p:nvSpPr>
          <p:cNvPr id="111" name="직사각형 110"/>
          <p:cNvSpPr>
            <a:spLocks noChangeAspect="1"/>
          </p:cNvSpPr>
          <p:nvPr/>
        </p:nvSpPr>
        <p:spPr>
          <a:xfrm>
            <a:off x="5004048" y="772038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/>
          <p:nvPr/>
        </p:nvCxnSpPr>
        <p:spPr>
          <a:xfrm>
            <a:off x="5004047" y="1330135"/>
            <a:ext cx="34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7930914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7984079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ko-KR" altLang="en-US" sz="1200" dirty="0"/>
              <a:t>력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5107070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5247017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grpSp>
        <p:nvGrpSpPr>
          <p:cNvPr id="1024" name="그룹 1023"/>
          <p:cNvGrpSpPr/>
          <p:nvPr/>
        </p:nvGrpSpPr>
        <p:grpSpPr>
          <a:xfrm>
            <a:off x="5094790" y="2387032"/>
            <a:ext cx="3356253" cy="2132308"/>
            <a:chOff x="5094790" y="2387032"/>
            <a:chExt cx="3356253" cy="21323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직사각형 131"/>
            <p:cNvSpPr/>
            <p:nvPr/>
          </p:nvSpPr>
          <p:spPr>
            <a:xfrm>
              <a:off x="5106523" y="2387032"/>
              <a:ext cx="3276000" cy="2124000"/>
            </a:xfrm>
            <a:prstGeom prst="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167907" y="2461023"/>
              <a:ext cx="648000" cy="324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54000" tIns="0" rtlCol="0" anchor="t"/>
            <a:lstStyle/>
            <a:p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453253" y="2492725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금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5105812" y="2871779"/>
              <a:ext cx="32760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200794" y="2886426"/>
              <a:ext cx="3250249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수입   내용표시               </a:t>
              </a:r>
              <a:r>
                <a:rPr lang="en-US" altLang="ko-KR" sz="1400" dirty="0" smtClean="0">
                  <a:solidFill>
                    <a:srgbClr val="0000FF"/>
                  </a:solidFill>
                </a:rPr>
                <a:t>2,000,000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5102842" y="3203451"/>
              <a:ext cx="32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197824" y="3217710"/>
              <a:ext cx="3235822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급여   당월월급                 </a:t>
              </a:r>
              <a:r>
                <a:rPr lang="en-US" altLang="ko-KR" sz="1400" dirty="0" smtClean="0">
                  <a:solidFill>
                    <a:srgbClr val="0000FF"/>
                  </a:solidFill>
                </a:rPr>
                <a:t>200,000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5107106" y="3544441"/>
              <a:ext cx="3276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5192742" y="3548994"/>
              <a:ext cx="3235822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지출   내용표시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200,000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5094790" y="3870573"/>
              <a:ext cx="32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189772" y="3880278"/>
              <a:ext cx="3224601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식사   점심식사   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7,000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5099054" y="4196705"/>
              <a:ext cx="32760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5190049" y="4211563"/>
              <a:ext cx="3224601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식사   점심식사   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6,000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758118" y="2391271"/>
              <a:ext cx="164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(2)   2,200,000</a:t>
              </a:r>
              <a:r>
                <a:rPr lang="ko-KR" altLang="en-US" sz="1200" dirty="0" smtClean="0">
                  <a:solidFill>
                    <a:srgbClr val="0000FF"/>
                  </a:solidFill>
                </a:rPr>
                <a:t>원</a:t>
              </a:r>
              <a:endParaRPr lang="en-US" altLang="ko-KR" sz="1200" dirty="0" smtClean="0">
                <a:solidFill>
                  <a:srgbClr val="0000FF"/>
                </a:solidFill>
              </a:endParaRPr>
            </a:p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(3)     213,000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원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6282667" y="85742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2011. 1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5" name="그룹 1024"/>
          <p:cNvGrpSpPr/>
          <p:nvPr/>
        </p:nvGrpSpPr>
        <p:grpSpPr>
          <a:xfrm>
            <a:off x="5103980" y="4647160"/>
            <a:ext cx="3356452" cy="807171"/>
            <a:chOff x="8615470" y="4647160"/>
            <a:chExt cx="3356452" cy="807171"/>
          </a:xfrm>
        </p:grpSpPr>
        <p:sp>
          <p:nvSpPr>
            <p:cNvPr id="165" name="직사각형 164"/>
            <p:cNvSpPr/>
            <p:nvPr/>
          </p:nvSpPr>
          <p:spPr>
            <a:xfrm>
              <a:off x="8616181" y="4647160"/>
              <a:ext cx="3276000" cy="800850"/>
            </a:xfrm>
            <a:prstGeom prst="rect">
              <a:avLst/>
            </a:prstGeom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8677565" y="4721151"/>
              <a:ext cx="648000" cy="32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54000" tIns="0" rtlCol="0" anchor="t"/>
            <a:lstStyle/>
            <a:p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30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962911" y="4752853"/>
              <a:ext cx="43152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</a:rPr>
                <a:t>목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8615470" y="5131907"/>
              <a:ext cx="3276000" cy="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8710452" y="5146554"/>
              <a:ext cx="3261470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지출   내용표시  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9,000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267776" y="4651399"/>
              <a:ext cx="1649811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(0)               </a:t>
              </a:r>
              <a:r>
                <a:rPr lang="ko-KR" altLang="en-US" sz="1200" dirty="0" smtClean="0">
                  <a:solidFill>
                    <a:srgbClr val="0000FF"/>
                  </a:solidFill>
                </a:rPr>
                <a:t>원</a:t>
              </a:r>
              <a:endParaRPr lang="en-US" altLang="ko-KR" sz="1200" dirty="0" smtClean="0">
                <a:solidFill>
                  <a:srgbClr val="0000FF"/>
                </a:solidFill>
              </a:endParaRPr>
            </a:p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(4)      23,000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원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28" name="직사각형 1027"/>
          <p:cNvSpPr/>
          <p:nvPr/>
        </p:nvSpPr>
        <p:spPr>
          <a:xfrm>
            <a:off x="5032622" y="5291683"/>
            <a:ext cx="3384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7" name="그룹 1026"/>
          <p:cNvGrpSpPr/>
          <p:nvPr/>
        </p:nvGrpSpPr>
        <p:grpSpPr>
          <a:xfrm>
            <a:off x="5004048" y="5277628"/>
            <a:ext cx="3456000" cy="635354"/>
            <a:chOff x="5004048" y="5277628"/>
            <a:chExt cx="3456000" cy="635354"/>
          </a:xfrm>
        </p:grpSpPr>
        <p:cxnSp>
          <p:nvCxnSpPr>
            <p:cNvPr id="112" name="직선 연결선 111"/>
            <p:cNvCxnSpPr/>
            <p:nvPr/>
          </p:nvCxnSpPr>
          <p:spPr>
            <a:xfrm>
              <a:off x="5685380" y="535195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372835" y="535195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7077648" y="5351951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7768848" y="5351950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/>
            <p:cNvSpPr/>
            <p:nvPr/>
          </p:nvSpPr>
          <p:spPr>
            <a:xfrm>
              <a:off x="5035947" y="5336982"/>
              <a:ext cx="612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이등변 삼각형 116"/>
            <p:cNvSpPr/>
            <p:nvPr/>
          </p:nvSpPr>
          <p:spPr>
            <a:xfrm flipV="1">
              <a:off x="5269939" y="5295423"/>
              <a:ext cx="144016" cy="108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095726" y="5277628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5200354" y="5614349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726504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34530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117371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814764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5004048" y="5294450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102899" y="1412776"/>
            <a:ext cx="3276000" cy="648000"/>
            <a:chOff x="709844" y="1407478"/>
            <a:chExt cx="3276000" cy="648000"/>
          </a:xfrm>
        </p:grpSpPr>
        <p:sp>
          <p:nvSpPr>
            <p:cNvPr id="104" name="직사각형 103"/>
            <p:cNvSpPr/>
            <p:nvPr/>
          </p:nvSpPr>
          <p:spPr>
            <a:xfrm>
              <a:off x="709844" y="1407478"/>
              <a:ext cx="3276000" cy="648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24049" y="1458112"/>
              <a:ext cx="142026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(3)     3,000,000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(98)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2,100,000</a:t>
              </a:r>
            </a:p>
            <a:p>
              <a:pPr algn="just"/>
              <a:r>
                <a:rPr lang="ko-KR" altLang="en-US" sz="1200" dirty="0" smtClean="0"/>
                <a:t>잔액          </a:t>
              </a:r>
              <a:r>
                <a:rPr lang="en-US" altLang="ko-KR" sz="1200" dirty="0" smtClean="0"/>
                <a:t>900,000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7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0" y="762808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968753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02803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8469189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070044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5004048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5013189" y="784753"/>
            <a:ext cx="3456000" cy="5184000"/>
            <a:chOff x="5013189" y="784753"/>
            <a:chExt cx="3456000" cy="5184000"/>
          </a:xfrm>
        </p:grpSpPr>
        <p:sp>
          <p:nvSpPr>
            <p:cNvPr id="206" name="직사각형 205"/>
            <p:cNvSpPr>
              <a:spLocks noChangeAspect="1"/>
            </p:cNvSpPr>
            <p:nvPr/>
          </p:nvSpPr>
          <p:spPr>
            <a:xfrm>
              <a:off x="5013189" y="784753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5088933" y="1297335"/>
              <a:ext cx="3276000" cy="4572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>
              <a:spLocks noChangeAspect="1"/>
            </p:cNvSpPr>
            <p:nvPr/>
          </p:nvSpPr>
          <p:spPr>
            <a:xfrm>
              <a:off x="5013189" y="784753"/>
              <a:ext cx="3456000" cy="5184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연결선 208"/>
            <p:cNvCxnSpPr/>
            <p:nvPr/>
          </p:nvCxnSpPr>
          <p:spPr>
            <a:xfrm>
              <a:off x="5314253" y="115077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그룹 209"/>
            <p:cNvGrpSpPr/>
            <p:nvPr/>
          </p:nvGrpSpPr>
          <p:grpSpPr>
            <a:xfrm>
              <a:off x="5032239" y="795277"/>
              <a:ext cx="3430800" cy="402953"/>
              <a:chOff x="5032239" y="795277"/>
              <a:chExt cx="3430800" cy="402953"/>
            </a:xfrm>
          </p:grpSpPr>
          <p:sp>
            <p:nvSpPr>
              <p:cNvPr id="211" name="직사각형 210"/>
              <p:cNvSpPr/>
              <p:nvPr/>
            </p:nvSpPr>
            <p:spPr>
              <a:xfrm rot="5400000">
                <a:off x="6549639" y="-715170"/>
                <a:ext cx="396000" cy="3430800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6152765" y="795277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분류 선택</a:t>
                </a:r>
                <a:endParaRPr lang="ko-KR" altLang="en-US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</a:endParaRPr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7693658" y="847236"/>
                <a:ext cx="706616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휴먼모음T" pitchFamily="18" charset="-127"/>
                    <a:ea typeface="휴먼모음T" pitchFamily="18" charset="-127"/>
                  </a:rPr>
                  <a:t>닫기</a:t>
                </a:r>
                <a:endParaRPr lang="ko-KR" altLang="en-US" sz="1400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214" name="직사각형 213"/>
            <p:cNvSpPr/>
            <p:nvPr/>
          </p:nvSpPr>
          <p:spPr>
            <a:xfrm>
              <a:off x="5088933" y="1297335"/>
              <a:ext cx="3240000" cy="457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모서리가 둥근 직사각형 273"/>
            <p:cNvSpPr/>
            <p:nvPr/>
          </p:nvSpPr>
          <p:spPr>
            <a:xfrm>
              <a:off x="5464277" y="1538958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495732" y="202598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자산</a:t>
              </a:r>
              <a:endParaRPr lang="ko-KR" altLang="en-US" sz="1000" dirty="0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6184357" y="1538958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6215812" y="202598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부채</a:t>
              </a:r>
              <a:endParaRPr lang="ko-KR" altLang="en-US" sz="1000" dirty="0"/>
            </a:p>
          </p:txBody>
        </p:sp>
        <p:sp>
          <p:nvSpPr>
            <p:cNvPr id="270" name="모서리가 둥근 직사각형 269"/>
            <p:cNvSpPr/>
            <p:nvPr/>
          </p:nvSpPr>
          <p:spPr>
            <a:xfrm>
              <a:off x="6904437" y="1538958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6935892" y="202598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카드</a:t>
              </a:r>
              <a:endParaRPr lang="ko-KR" altLang="en-US" sz="1000" dirty="0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7624517" y="1538958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7655972" y="202598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현금</a:t>
              </a:r>
              <a:endParaRPr lang="ko-KR" altLang="en-US" sz="1000" dirty="0"/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5088933" y="2432403"/>
              <a:ext cx="3240000" cy="18000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순서도: 추출 317"/>
            <p:cNvSpPr/>
            <p:nvPr/>
          </p:nvSpPr>
          <p:spPr>
            <a:xfrm>
              <a:off x="5627342" y="2291730"/>
              <a:ext cx="180000" cy="144000"/>
            </a:xfrm>
            <a:prstGeom prst="flowChartExtract">
              <a:avLst/>
            </a:prstGeom>
            <a:solidFill>
              <a:schemeClr val="tx1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모서리가 둥근 직사각형 337"/>
            <p:cNvSpPr/>
            <p:nvPr/>
          </p:nvSpPr>
          <p:spPr>
            <a:xfrm>
              <a:off x="5464277" y="2602782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5446571" y="3089807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요구불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76" name="모서리가 둥근 직사각형 375"/>
            <p:cNvSpPr/>
            <p:nvPr/>
          </p:nvSpPr>
          <p:spPr>
            <a:xfrm>
              <a:off x="6184357" y="2602782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6215812" y="308980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적금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78" name="모서리가 둥근 직사각형 377"/>
            <p:cNvSpPr/>
            <p:nvPr/>
          </p:nvSpPr>
          <p:spPr>
            <a:xfrm>
              <a:off x="6904437" y="2602782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6935892" y="308980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예금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80" name="모서리가 둥근 직사각형 379"/>
            <p:cNvSpPr/>
            <p:nvPr/>
          </p:nvSpPr>
          <p:spPr>
            <a:xfrm>
              <a:off x="7624517" y="2602782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7655972" y="308980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펀드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82" name="모서리가 둥근 직사각형 381"/>
            <p:cNvSpPr/>
            <p:nvPr/>
          </p:nvSpPr>
          <p:spPr>
            <a:xfrm>
              <a:off x="5464277" y="3441659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5495732" y="392868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주식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84" name="모서리가 둥근 직사각형 383"/>
            <p:cNvSpPr/>
            <p:nvPr/>
          </p:nvSpPr>
          <p:spPr>
            <a:xfrm>
              <a:off x="6184357" y="3441659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215812" y="392868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보험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5088933" y="4245471"/>
              <a:ext cx="3240000" cy="162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6" name="그룹 275"/>
            <p:cNvGrpSpPr/>
            <p:nvPr/>
          </p:nvGrpSpPr>
          <p:grpSpPr>
            <a:xfrm>
              <a:off x="5028431" y="1845063"/>
              <a:ext cx="223175" cy="2825123"/>
              <a:chOff x="632820" y="1920869"/>
              <a:chExt cx="223175" cy="2825123"/>
            </a:xfrm>
          </p:grpSpPr>
          <p:grpSp>
            <p:nvGrpSpPr>
              <p:cNvPr id="277" name="그룹 276"/>
              <p:cNvGrpSpPr/>
              <p:nvPr/>
            </p:nvGrpSpPr>
            <p:grpSpPr>
              <a:xfrm>
                <a:off x="632820" y="1920869"/>
                <a:ext cx="223175" cy="126000"/>
                <a:chOff x="632820" y="1920869"/>
                <a:chExt cx="223175" cy="126000"/>
              </a:xfrm>
            </p:grpSpPr>
            <p:sp>
              <p:nvSpPr>
                <p:cNvPr id="287" name="타원 286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순서도: 지연 287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8" name="그룹 277"/>
              <p:cNvGrpSpPr/>
              <p:nvPr/>
            </p:nvGrpSpPr>
            <p:grpSpPr>
              <a:xfrm>
                <a:off x="632820" y="2820577"/>
                <a:ext cx="223175" cy="126000"/>
                <a:chOff x="632820" y="1920869"/>
                <a:chExt cx="223175" cy="126000"/>
              </a:xfrm>
            </p:grpSpPr>
            <p:sp>
              <p:nvSpPr>
                <p:cNvPr id="285" name="타원 284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순서도: 지연 285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9" name="그룹 278"/>
              <p:cNvGrpSpPr/>
              <p:nvPr/>
            </p:nvGrpSpPr>
            <p:grpSpPr>
              <a:xfrm>
                <a:off x="632820" y="3720285"/>
                <a:ext cx="223175" cy="126000"/>
                <a:chOff x="632820" y="1920869"/>
                <a:chExt cx="223175" cy="126000"/>
              </a:xfrm>
            </p:grpSpPr>
            <p:sp>
              <p:nvSpPr>
                <p:cNvPr id="283" name="타원 282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순서도: 지연 283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0" name="그룹 279"/>
              <p:cNvGrpSpPr/>
              <p:nvPr/>
            </p:nvGrpSpPr>
            <p:grpSpPr>
              <a:xfrm>
                <a:off x="632820" y="4619992"/>
                <a:ext cx="223175" cy="126000"/>
                <a:chOff x="632820" y="1920869"/>
                <a:chExt cx="223175" cy="126000"/>
              </a:xfrm>
            </p:grpSpPr>
            <p:sp>
              <p:nvSpPr>
                <p:cNvPr id="281" name="타원 280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순서도: 지연 281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6074667" y="2497357"/>
              <a:ext cx="216000" cy="216024"/>
              <a:chOff x="6087547" y="260648"/>
              <a:chExt cx="216000" cy="216024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6087547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곱셈 기호 2"/>
              <p:cNvSpPr/>
              <p:nvPr/>
            </p:nvSpPr>
            <p:spPr>
              <a:xfrm>
                <a:off x="6105547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373637" y="2497357"/>
              <a:ext cx="216000" cy="216024"/>
              <a:chOff x="5349761" y="260648"/>
              <a:chExt cx="216000" cy="216024"/>
            </a:xfrm>
          </p:grpSpPr>
          <p:sp>
            <p:nvSpPr>
              <p:cNvPr id="392" name="모서리가 둥근 직사각형 391"/>
              <p:cNvSpPr/>
              <p:nvPr/>
            </p:nvSpPr>
            <p:spPr>
              <a:xfrm>
                <a:off x="5349761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곱셈 기호 392"/>
              <p:cNvSpPr/>
              <p:nvPr/>
            </p:nvSpPr>
            <p:spPr>
              <a:xfrm>
                <a:off x="5367761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4" name="그룹 393"/>
            <p:cNvGrpSpPr/>
            <p:nvPr/>
          </p:nvGrpSpPr>
          <p:grpSpPr>
            <a:xfrm>
              <a:off x="7524328" y="2497357"/>
              <a:ext cx="216000" cy="216024"/>
              <a:chOff x="6087547" y="260648"/>
              <a:chExt cx="216000" cy="216024"/>
            </a:xfrm>
          </p:grpSpPr>
          <p:sp>
            <p:nvSpPr>
              <p:cNvPr id="395" name="모서리가 둥근 직사각형 394"/>
              <p:cNvSpPr/>
              <p:nvPr/>
            </p:nvSpPr>
            <p:spPr>
              <a:xfrm>
                <a:off x="6087547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곱셈 기호 395"/>
              <p:cNvSpPr/>
              <p:nvPr/>
            </p:nvSpPr>
            <p:spPr>
              <a:xfrm>
                <a:off x="6105547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7" name="그룹 396"/>
            <p:cNvGrpSpPr/>
            <p:nvPr/>
          </p:nvGrpSpPr>
          <p:grpSpPr>
            <a:xfrm>
              <a:off x="6804248" y="2497357"/>
              <a:ext cx="216000" cy="216024"/>
              <a:chOff x="5349761" y="260648"/>
              <a:chExt cx="216000" cy="216024"/>
            </a:xfrm>
          </p:grpSpPr>
          <p:sp>
            <p:nvSpPr>
              <p:cNvPr id="398" name="모서리가 둥근 직사각형 397"/>
              <p:cNvSpPr/>
              <p:nvPr/>
            </p:nvSpPr>
            <p:spPr>
              <a:xfrm>
                <a:off x="5349761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곱셈 기호 398"/>
              <p:cNvSpPr/>
              <p:nvPr/>
            </p:nvSpPr>
            <p:spPr>
              <a:xfrm>
                <a:off x="5367761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0" name="그룹 399"/>
            <p:cNvGrpSpPr/>
            <p:nvPr/>
          </p:nvGrpSpPr>
          <p:grpSpPr>
            <a:xfrm>
              <a:off x="6074667" y="3336028"/>
              <a:ext cx="216000" cy="216024"/>
              <a:chOff x="6087547" y="260648"/>
              <a:chExt cx="216000" cy="216024"/>
            </a:xfrm>
          </p:grpSpPr>
          <p:sp>
            <p:nvSpPr>
              <p:cNvPr id="401" name="모서리가 둥근 직사각형 400"/>
              <p:cNvSpPr/>
              <p:nvPr/>
            </p:nvSpPr>
            <p:spPr>
              <a:xfrm>
                <a:off x="6087547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곱셈 기호 401"/>
              <p:cNvSpPr/>
              <p:nvPr/>
            </p:nvSpPr>
            <p:spPr>
              <a:xfrm>
                <a:off x="6105547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3" name="그룹 402"/>
            <p:cNvGrpSpPr/>
            <p:nvPr/>
          </p:nvGrpSpPr>
          <p:grpSpPr>
            <a:xfrm>
              <a:off x="5373637" y="3336028"/>
              <a:ext cx="216000" cy="216024"/>
              <a:chOff x="5349761" y="260648"/>
              <a:chExt cx="216000" cy="216024"/>
            </a:xfrm>
          </p:grpSpPr>
          <p:sp>
            <p:nvSpPr>
              <p:cNvPr id="404" name="모서리가 둥근 직사각형 403"/>
              <p:cNvSpPr/>
              <p:nvPr/>
            </p:nvSpPr>
            <p:spPr>
              <a:xfrm>
                <a:off x="5349761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곱셈 기호 404"/>
              <p:cNvSpPr/>
              <p:nvPr/>
            </p:nvSpPr>
            <p:spPr>
              <a:xfrm>
                <a:off x="5367761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14044" y="784753"/>
            <a:ext cx="3456000" cy="5184000"/>
            <a:chOff x="614044" y="784753"/>
            <a:chExt cx="3456000" cy="5184000"/>
          </a:xfrm>
        </p:grpSpPr>
        <p:grpSp>
          <p:nvGrpSpPr>
            <p:cNvPr id="149" name="그룹 148"/>
            <p:cNvGrpSpPr/>
            <p:nvPr/>
          </p:nvGrpSpPr>
          <p:grpSpPr>
            <a:xfrm>
              <a:off x="614044" y="784753"/>
              <a:ext cx="3456000" cy="5184000"/>
              <a:chOff x="5013189" y="784753"/>
              <a:chExt cx="3456000" cy="5184000"/>
            </a:xfrm>
          </p:grpSpPr>
          <p:sp>
            <p:nvSpPr>
              <p:cNvPr id="150" name="직사각형 149"/>
              <p:cNvSpPr>
                <a:spLocks noChangeAspect="1"/>
              </p:cNvSpPr>
              <p:nvPr/>
            </p:nvSpPr>
            <p:spPr>
              <a:xfrm>
                <a:off x="5013189" y="784753"/>
                <a:ext cx="3456000" cy="518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088933" y="1297335"/>
                <a:ext cx="3276000" cy="45720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>
                <a:spLocks noChangeAspect="1"/>
              </p:cNvSpPr>
              <p:nvPr/>
            </p:nvSpPr>
            <p:spPr>
              <a:xfrm>
                <a:off x="5013189" y="784753"/>
                <a:ext cx="3456000" cy="51840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5314253" y="1150772"/>
                <a:ext cx="2952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그룹 153"/>
              <p:cNvGrpSpPr/>
              <p:nvPr/>
            </p:nvGrpSpPr>
            <p:grpSpPr>
              <a:xfrm>
                <a:off x="5032239" y="795277"/>
                <a:ext cx="3430800" cy="402953"/>
                <a:chOff x="5032239" y="795277"/>
                <a:chExt cx="3430800" cy="402953"/>
              </a:xfrm>
            </p:grpSpPr>
            <p:sp>
              <p:nvSpPr>
                <p:cNvPr id="313" name="직사각형 312"/>
                <p:cNvSpPr/>
                <p:nvPr/>
              </p:nvSpPr>
              <p:spPr>
                <a:xfrm rot="5400000">
                  <a:off x="6549639" y="-715170"/>
                  <a:ext cx="396000" cy="3430800"/>
                </a:xfrm>
                <a:prstGeom prst="rect">
                  <a:avLst/>
                </a:prstGeom>
                <a:blipFill dpi="0" rotWithShape="1">
                  <a:blip r:embed="rId4"/>
                  <a:srcRect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6152765" y="795277"/>
                  <a:ext cx="12218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b="1" spc="50" dirty="0" smtClean="0">
                      <a:ln w="13500">
                        <a:solidFill>
                          <a:schemeClr val="accent1">
                            <a:shade val="2500"/>
                            <a:alpha val="6500"/>
                          </a:schemeClr>
                        </a:solidFill>
                        <a:prstDash val="solid"/>
                      </a:ln>
                      <a:solidFill>
                        <a:schemeClr val="bg1">
                          <a:alpha val="95000"/>
                        </a:schemeClr>
                      </a:solidFill>
                    </a:rPr>
                    <a:t>분류 선택</a:t>
                  </a:r>
                  <a:endParaRPr lang="ko-KR" altLang="en-US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endParaRPr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7693658" y="847236"/>
                  <a:ext cx="706616" cy="288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latin typeface="휴먼모음T" pitchFamily="18" charset="-127"/>
                      <a:ea typeface="휴먼모음T" pitchFamily="18" charset="-127"/>
                    </a:rPr>
                    <a:t>닫기</a:t>
                  </a:r>
                  <a:endParaRPr lang="ko-KR" altLang="en-US" sz="1400" dirty="0">
                    <a:latin typeface="휴먼모음T" pitchFamily="18" charset="-127"/>
                    <a:ea typeface="휴먼모음T" pitchFamily="18" charset="-127"/>
                  </a:endParaRPr>
                </a:p>
              </p:txBody>
            </p:sp>
          </p:grpSp>
          <p:sp>
            <p:nvSpPr>
              <p:cNvPr id="155" name="직사각형 154"/>
              <p:cNvSpPr/>
              <p:nvPr/>
            </p:nvSpPr>
            <p:spPr>
              <a:xfrm>
                <a:off x="5088933" y="1297335"/>
                <a:ext cx="3240000" cy="45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6" name="그룹 155"/>
              <p:cNvGrpSpPr/>
              <p:nvPr/>
            </p:nvGrpSpPr>
            <p:grpSpPr>
              <a:xfrm>
                <a:off x="5386541" y="1538958"/>
                <a:ext cx="2857867" cy="4088754"/>
                <a:chOff x="5292080" y="1470770"/>
                <a:chExt cx="2857867" cy="4088754"/>
              </a:xfrm>
            </p:grpSpPr>
            <p:grpSp>
              <p:nvGrpSpPr>
                <p:cNvPr id="170" name="그룹 169"/>
                <p:cNvGrpSpPr/>
                <p:nvPr/>
              </p:nvGrpSpPr>
              <p:grpSpPr>
                <a:xfrm>
                  <a:off x="5292080" y="1470770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311" name="모서리가 둥근 직사각형 310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2" name="TextBox 311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71" name="그룹 170"/>
                <p:cNvGrpSpPr/>
                <p:nvPr/>
              </p:nvGrpSpPr>
              <p:grpSpPr>
                <a:xfrm>
                  <a:off x="6012160" y="1470770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309" name="모서리가 둥근 직사각형 308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0" name="TextBox 309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72" name="그룹 171"/>
                <p:cNvGrpSpPr/>
                <p:nvPr/>
              </p:nvGrpSpPr>
              <p:grpSpPr>
                <a:xfrm>
                  <a:off x="6732240" y="1470770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307" name="모서리가 둥근 직사각형 306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8" name="TextBox 307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73" name="그룹 172"/>
                <p:cNvGrpSpPr/>
                <p:nvPr/>
              </p:nvGrpSpPr>
              <p:grpSpPr>
                <a:xfrm>
                  <a:off x="7452320" y="1470770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305" name="모서리가 둥근 직사각형 304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6" name="TextBox 305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74" name="그룹 173"/>
                <p:cNvGrpSpPr/>
                <p:nvPr/>
              </p:nvGrpSpPr>
              <p:grpSpPr>
                <a:xfrm>
                  <a:off x="5292080" y="2309647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303" name="모서리가 둥근 직사각형 302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4" name="TextBox 303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75" name="그룹 174"/>
                <p:cNvGrpSpPr/>
                <p:nvPr/>
              </p:nvGrpSpPr>
              <p:grpSpPr>
                <a:xfrm>
                  <a:off x="6012160" y="2309647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301" name="모서리가 둥근 직사각형 300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76" name="그룹 175"/>
                <p:cNvGrpSpPr/>
                <p:nvPr/>
              </p:nvGrpSpPr>
              <p:grpSpPr>
                <a:xfrm>
                  <a:off x="6732240" y="2309647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299" name="모서리가 둥근 직사각형 298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0" name="TextBox 299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77" name="그룹 176"/>
                <p:cNvGrpSpPr/>
                <p:nvPr/>
              </p:nvGrpSpPr>
              <p:grpSpPr>
                <a:xfrm>
                  <a:off x="7452320" y="2309647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297" name="모서리가 둥근 직사각형 296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78" name="그룹 177"/>
                <p:cNvGrpSpPr/>
                <p:nvPr/>
              </p:nvGrpSpPr>
              <p:grpSpPr>
                <a:xfrm>
                  <a:off x="5292080" y="3148524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295" name="모서리가 둥근 직사각형 294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TextBox 295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79" name="그룹 178"/>
                <p:cNvGrpSpPr/>
                <p:nvPr/>
              </p:nvGrpSpPr>
              <p:grpSpPr>
                <a:xfrm>
                  <a:off x="6012160" y="3148524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293" name="모서리가 둥근 직사각형 292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TextBox 293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80" name="그룹 179"/>
                <p:cNvGrpSpPr/>
                <p:nvPr/>
              </p:nvGrpSpPr>
              <p:grpSpPr>
                <a:xfrm>
                  <a:off x="6732240" y="3148524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291" name="모서리가 둥근 직사각형 290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81" name="그룹 180"/>
                <p:cNvGrpSpPr/>
                <p:nvPr/>
              </p:nvGrpSpPr>
              <p:grpSpPr>
                <a:xfrm>
                  <a:off x="7452320" y="3148524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289" name="모서리가 둥근 직사각형 288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82" name="그룹 181"/>
                <p:cNvGrpSpPr/>
                <p:nvPr/>
              </p:nvGrpSpPr>
              <p:grpSpPr>
                <a:xfrm>
                  <a:off x="5292080" y="3987401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204" name="모서리가 둥근 직사각형 203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83" name="그룹 182"/>
                <p:cNvGrpSpPr/>
                <p:nvPr/>
              </p:nvGrpSpPr>
              <p:grpSpPr>
                <a:xfrm>
                  <a:off x="6012160" y="3987401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202" name="모서리가 둥근 직사각형 201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84" name="그룹 183"/>
                <p:cNvGrpSpPr/>
                <p:nvPr/>
              </p:nvGrpSpPr>
              <p:grpSpPr>
                <a:xfrm>
                  <a:off x="6732240" y="3987401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200" name="모서리가 둥근 직사각형 199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85" name="그룹 184"/>
                <p:cNvGrpSpPr/>
                <p:nvPr/>
              </p:nvGrpSpPr>
              <p:grpSpPr>
                <a:xfrm>
                  <a:off x="7452320" y="3987401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86" name="그룹 185"/>
                <p:cNvGrpSpPr/>
                <p:nvPr/>
              </p:nvGrpSpPr>
              <p:grpSpPr>
                <a:xfrm>
                  <a:off x="5292080" y="4826278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196" name="모서리가 둥근 직사각형 195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87" name="그룹 186"/>
                <p:cNvGrpSpPr/>
                <p:nvPr/>
              </p:nvGrpSpPr>
              <p:grpSpPr>
                <a:xfrm>
                  <a:off x="6012160" y="4826278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194" name="모서리가 둥근 직사각형 193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88" name="그룹 187"/>
                <p:cNvGrpSpPr/>
                <p:nvPr/>
              </p:nvGrpSpPr>
              <p:grpSpPr>
                <a:xfrm>
                  <a:off x="6732240" y="4826278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192" name="모서리가 둥근 직사각형 191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189" name="그룹 188"/>
                <p:cNvGrpSpPr/>
                <p:nvPr/>
              </p:nvGrpSpPr>
              <p:grpSpPr>
                <a:xfrm>
                  <a:off x="7452320" y="4826278"/>
                  <a:ext cx="697627" cy="733246"/>
                  <a:chOff x="5358360" y="1412776"/>
                  <a:chExt cx="697627" cy="733246"/>
                </a:xfrm>
              </p:grpSpPr>
              <p:sp>
                <p:nvSpPr>
                  <p:cNvPr id="190" name="모서리가 둥근 직사각형 189"/>
                  <p:cNvSpPr/>
                  <p:nvPr/>
                </p:nvSpPr>
                <p:spPr>
                  <a:xfrm>
                    <a:off x="5436096" y="1412776"/>
                    <a:ext cx="504056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5358360" y="1899801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분류이름</a:t>
                    </a:r>
                    <a:endParaRPr lang="ko-KR" altLang="en-US" sz="1000" dirty="0"/>
                  </a:p>
                </p:txBody>
              </p:sp>
            </p:grpSp>
          </p:grpSp>
          <p:grpSp>
            <p:nvGrpSpPr>
              <p:cNvPr id="157" name="그룹 156"/>
              <p:cNvGrpSpPr/>
              <p:nvPr/>
            </p:nvGrpSpPr>
            <p:grpSpPr>
              <a:xfrm>
                <a:off x="5028431" y="1845063"/>
                <a:ext cx="223175" cy="2825123"/>
                <a:chOff x="632820" y="1920869"/>
                <a:chExt cx="223175" cy="2825123"/>
              </a:xfrm>
            </p:grpSpPr>
            <p:grpSp>
              <p:nvGrpSpPr>
                <p:cNvPr id="158" name="그룹 157"/>
                <p:cNvGrpSpPr/>
                <p:nvPr/>
              </p:nvGrpSpPr>
              <p:grpSpPr>
                <a:xfrm>
                  <a:off x="632820" y="1920869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168" name="타원 167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순서도: 지연 168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9" name="그룹 158"/>
                <p:cNvGrpSpPr/>
                <p:nvPr/>
              </p:nvGrpSpPr>
              <p:grpSpPr>
                <a:xfrm>
                  <a:off x="632820" y="2820577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순서도: 지연 166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0" name="그룹 159"/>
                <p:cNvGrpSpPr/>
                <p:nvPr/>
              </p:nvGrpSpPr>
              <p:grpSpPr>
                <a:xfrm>
                  <a:off x="632820" y="3720285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164" name="타원 163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순서도: 지연 164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632820" y="4619992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순서도: 지연 162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216" name="그룹 215"/>
            <p:cNvGrpSpPr/>
            <p:nvPr/>
          </p:nvGrpSpPr>
          <p:grpSpPr>
            <a:xfrm>
              <a:off x="1669376" y="1420028"/>
              <a:ext cx="216000" cy="216024"/>
              <a:chOff x="6087547" y="260648"/>
              <a:chExt cx="216000" cy="216024"/>
            </a:xfrm>
          </p:grpSpPr>
          <p:sp>
            <p:nvSpPr>
              <p:cNvPr id="217" name="모서리가 둥근 직사각형 216"/>
              <p:cNvSpPr/>
              <p:nvPr/>
            </p:nvSpPr>
            <p:spPr>
              <a:xfrm>
                <a:off x="6087547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곱셈 기호 217"/>
              <p:cNvSpPr/>
              <p:nvPr/>
            </p:nvSpPr>
            <p:spPr>
              <a:xfrm>
                <a:off x="6105547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968346" y="1420028"/>
              <a:ext cx="216000" cy="216024"/>
              <a:chOff x="5349761" y="260648"/>
              <a:chExt cx="216000" cy="216024"/>
            </a:xfrm>
          </p:grpSpPr>
          <p:sp>
            <p:nvSpPr>
              <p:cNvPr id="220" name="모서리가 둥근 직사각형 219"/>
              <p:cNvSpPr/>
              <p:nvPr/>
            </p:nvSpPr>
            <p:spPr>
              <a:xfrm>
                <a:off x="5349761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곱셈 기호 220"/>
              <p:cNvSpPr/>
              <p:nvPr/>
            </p:nvSpPr>
            <p:spPr>
              <a:xfrm>
                <a:off x="5367761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2" name="그룹 221"/>
            <p:cNvGrpSpPr/>
            <p:nvPr/>
          </p:nvGrpSpPr>
          <p:grpSpPr>
            <a:xfrm>
              <a:off x="3119037" y="1420028"/>
              <a:ext cx="216000" cy="216024"/>
              <a:chOff x="6087547" y="260648"/>
              <a:chExt cx="216000" cy="216024"/>
            </a:xfrm>
          </p:grpSpPr>
          <p:sp>
            <p:nvSpPr>
              <p:cNvPr id="223" name="모서리가 둥근 직사각형 222"/>
              <p:cNvSpPr/>
              <p:nvPr/>
            </p:nvSpPr>
            <p:spPr>
              <a:xfrm>
                <a:off x="6087547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곱셈 기호 223"/>
              <p:cNvSpPr/>
              <p:nvPr/>
            </p:nvSpPr>
            <p:spPr>
              <a:xfrm>
                <a:off x="6105547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2398957" y="1420028"/>
              <a:ext cx="216000" cy="216024"/>
              <a:chOff x="5349761" y="260648"/>
              <a:chExt cx="216000" cy="216024"/>
            </a:xfrm>
          </p:grpSpPr>
          <p:sp>
            <p:nvSpPr>
              <p:cNvPr id="226" name="모서리가 둥근 직사각형 225"/>
              <p:cNvSpPr/>
              <p:nvPr/>
            </p:nvSpPr>
            <p:spPr>
              <a:xfrm>
                <a:off x="5349761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곱셈 기호 226"/>
              <p:cNvSpPr/>
              <p:nvPr/>
            </p:nvSpPr>
            <p:spPr>
              <a:xfrm>
                <a:off x="5367761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1669376" y="2262014"/>
              <a:ext cx="216000" cy="216024"/>
              <a:chOff x="6087547" y="260648"/>
              <a:chExt cx="216000" cy="216024"/>
            </a:xfrm>
          </p:grpSpPr>
          <p:sp>
            <p:nvSpPr>
              <p:cNvPr id="240" name="모서리가 둥근 직사각형 239"/>
              <p:cNvSpPr/>
              <p:nvPr/>
            </p:nvSpPr>
            <p:spPr>
              <a:xfrm>
                <a:off x="6087547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곱셈 기호 240"/>
              <p:cNvSpPr/>
              <p:nvPr/>
            </p:nvSpPr>
            <p:spPr>
              <a:xfrm>
                <a:off x="6105547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968346" y="2262014"/>
              <a:ext cx="216000" cy="216024"/>
              <a:chOff x="5349761" y="260648"/>
              <a:chExt cx="216000" cy="216024"/>
            </a:xfrm>
          </p:grpSpPr>
          <p:sp>
            <p:nvSpPr>
              <p:cNvPr id="238" name="모서리가 둥근 직사각형 237"/>
              <p:cNvSpPr/>
              <p:nvPr/>
            </p:nvSpPr>
            <p:spPr>
              <a:xfrm>
                <a:off x="5349761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곱셈 기호 238"/>
              <p:cNvSpPr/>
              <p:nvPr/>
            </p:nvSpPr>
            <p:spPr>
              <a:xfrm>
                <a:off x="5367761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>
              <a:off x="3119037" y="2262014"/>
              <a:ext cx="216000" cy="216024"/>
              <a:chOff x="6087547" y="260648"/>
              <a:chExt cx="216000" cy="216024"/>
            </a:xfrm>
          </p:grpSpPr>
          <p:sp>
            <p:nvSpPr>
              <p:cNvPr id="236" name="모서리가 둥근 직사각형 235"/>
              <p:cNvSpPr/>
              <p:nvPr/>
            </p:nvSpPr>
            <p:spPr>
              <a:xfrm>
                <a:off x="6087547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곱셈 기호 236"/>
              <p:cNvSpPr/>
              <p:nvPr/>
            </p:nvSpPr>
            <p:spPr>
              <a:xfrm>
                <a:off x="6105547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>
              <a:off x="2398957" y="2262014"/>
              <a:ext cx="216000" cy="216024"/>
              <a:chOff x="5349761" y="260648"/>
              <a:chExt cx="216000" cy="216024"/>
            </a:xfrm>
          </p:grpSpPr>
          <p:sp>
            <p:nvSpPr>
              <p:cNvPr id="234" name="모서리가 둥근 직사각형 233"/>
              <p:cNvSpPr/>
              <p:nvPr/>
            </p:nvSpPr>
            <p:spPr>
              <a:xfrm>
                <a:off x="5349761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곱셈 기호 234"/>
              <p:cNvSpPr/>
              <p:nvPr/>
            </p:nvSpPr>
            <p:spPr>
              <a:xfrm>
                <a:off x="5367761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1669376" y="3101996"/>
              <a:ext cx="216000" cy="216024"/>
              <a:chOff x="6087547" y="260648"/>
              <a:chExt cx="216000" cy="216024"/>
            </a:xfrm>
          </p:grpSpPr>
          <p:sp>
            <p:nvSpPr>
              <p:cNvPr id="254" name="모서리가 둥근 직사각형 253"/>
              <p:cNvSpPr/>
              <p:nvPr/>
            </p:nvSpPr>
            <p:spPr>
              <a:xfrm>
                <a:off x="6087547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곱셈 기호 254"/>
              <p:cNvSpPr/>
              <p:nvPr/>
            </p:nvSpPr>
            <p:spPr>
              <a:xfrm>
                <a:off x="6105547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5" name="그룹 244"/>
            <p:cNvGrpSpPr/>
            <p:nvPr/>
          </p:nvGrpSpPr>
          <p:grpSpPr>
            <a:xfrm>
              <a:off x="968346" y="3101996"/>
              <a:ext cx="216000" cy="216024"/>
              <a:chOff x="5349761" y="260648"/>
              <a:chExt cx="216000" cy="216024"/>
            </a:xfrm>
          </p:grpSpPr>
          <p:sp>
            <p:nvSpPr>
              <p:cNvPr id="252" name="모서리가 둥근 직사각형 251"/>
              <p:cNvSpPr/>
              <p:nvPr/>
            </p:nvSpPr>
            <p:spPr>
              <a:xfrm>
                <a:off x="5349761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곱셈 기호 252"/>
              <p:cNvSpPr/>
              <p:nvPr/>
            </p:nvSpPr>
            <p:spPr>
              <a:xfrm>
                <a:off x="5367761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6" name="그룹 245"/>
            <p:cNvGrpSpPr/>
            <p:nvPr/>
          </p:nvGrpSpPr>
          <p:grpSpPr>
            <a:xfrm>
              <a:off x="3119037" y="3101996"/>
              <a:ext cx="216000" cy="216024"/>
              <a:chOff x="6087547" y="260648"/>
              <a:chExt cx="216000" cy="216024"/>
            </a:xfrm>
          </p:grpSpPr>
          <p:sp>
            <p:nvSpPr>
              <p:cNvPr id="250" name="모서리가 둥근 직사각형 249"/>
              <p:cNvSpPr/>
              <p:nvPr/>
            </p:nvSpPr>
            <p:spPr>
              <a:xfrm>
                <a:off x="6087547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곱셈 기호 250"/>
              <p:cNvSpPr/>
              <p:nvPr/>
            </p:nvSpPr>
            <p:spPr>
              <a:xfrm>
                <a:off x="6105547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2398957" y="3101996"/>
              <a:ext cx="216000" cy="216024"/>
              <a:chOff x="5349761" y="260648"/>
              <a:chExt cx="216000" cy="216024"/>
            </a:xfrm>
          </p:grpSpPr>
          <p:sp>
            <p:nvSpPr>
              <p:cNvPr id="248" name="모서리가 둥근 직사각형 247"/>
              <p:cNvSpPr/>
              <p:nvPr/>
            </p:nvSpPr>
            <p:spPr>
              <a:xfrm>
                <a:off x="5349761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곱셈 기호 248"/>
              <p:cNvSpPr/>
              <p:nvPr/>
            </p:nvSpPr>
            <p:spPr>
              <a:xfrm>
                <a:off x="5367761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8" name="그룹 257"/>
            <p:cNvGrpSpPr/>
            <p:nvPr/>
          </p:nvGrpSpPr>
          <p:grpSpPr>
            <a:xfrm>
              <a:off x="1669376" y="3942850"/>
              <a:ext cx="216000" cy="216024"/>
              <a:chOff x="6087547" y="260648"/>
              <a:chExt cx="216000" cy="216024"/>
            </a:xfrm>
          </p:grpSpPr>
          <p:sp>
            <p:nvSpPr>
              <p:cNvPr id="316" name="모서리가 둥근 직사각형 315"/>
              <p:cNvSpPr/>
              <p:nvPr/>
            </p:nvSpPr>
            <p:spPr>
              <a:xfrm>
                <a:off x="6087547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곱셈 기호 318"/>
              <p:cNvSpPr/>
              <p:nvPr/>
            </p:nvSpPr>
            <p:spPr>
              <a:xfrm>
                <a:off x="6105547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968346" y="3942850"/>
              <a:ext cx="216000" cy="216024"/>
              <a:chOff x="5349761" y="260648"/>
              <a:chExt cx="216000" cy="216024"/>
            </a:xfrm>
          </p:grpSpPr>
          <p:sp>
            <p:nvSpPr>
              <p:cNvPr id="266" name="모서리가 둥근 직사각형 265"/>
              <p:cNvSpPr/>
              <p:nvPr/>
            </p:nvSpPr>
            <p:spPr>
              <a:xfrm>
                <a:off x="5349761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곱셈 기호 266"/>
              <p:cNvSpPr/>
              <p:nvPr/>
            </p:nvSpPr>
            <p:spPr>
              <a:xfrm>
                <a:off x="5367761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0" name="그룹 259"/>
            <p:cNvGrpSpPr/>
            <p:nvPr/>
          </p:nvGrpSpPr>
          <p:grpSpPr>
            <a:xfrm>
              <a:off x="3119037" y="3942850"/>
              <a:ext cx="216000" cy="216024"/>
              <a:chOff x="6087547" y="260648"/>
              <a:chExt cx="216000" cy="216024"/>
            </a:xfrm>
          </p:grpSpPr>
          <p:sp>
            <p:nvSpPr>
              <p:cNvPr id="264" name="모서리가 둥근 직사각형 263"/>
              <p:cNvSpPr/>
              <p:nvPr/>
            </p:nvSpPr>
            <p:spPr>
              <a:xfrm>
                <a:off x="6087547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곱셈 기호 264"/>
              <p:cNvSpPr/>
              <p:nvPr/>
            </p:nvSpPr>
            <p:spPr>
              <a:xfrm>
                <a:off x="6105547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>
              <a:off x="2398957" y="3942850"/>
              <a:ext cx="216000" cy="216024"/>
              <a:chOff x="5349761" y="260648"/>
              <a:chExt cx="216000" cy="216024"/>
            </a:xfrm>
          </p:grpSpPr>
          <p:sp>
            <p:nvSpPr>
              <p:cNvPr id="262" name="모서리가 둥근 직사각형 261"/>
              <p:cNvSpPr/>
              <p:nvPr/>
            </p:nvSpPr>
            <p:spPr>
              <a:xfrm>
                <a:off x="5349761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곱셈 기호 262"/>
              <p:cNvSpPr/>
              <p:nvPr/>
            </p:nvSpPr>
            <p:spPr>
              <a:xfrm>
                <a:off x="5367761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2" name="그룹 321"/>
            <p:cNvGrpSpPr/>
            <p:nvPr/>
          </p:nvGrpSpPr>
          <p:grpSpPr>
            <a:xfrm>
              <a:off x="1669376" y="4787627"/>
              <a:ext cx="216000" cy="216024"/>
              <a:chOff x="6087547" y="260648"/>
              <a:chExt cx="216000" cy="216024"/>
            </a:xfrm>
          </p:grpSpPr>
          <p:sp>
            <p:nvSpPr>
              <p:cNvPr id="332" name="모서리가 둥근 직사각형 331"/>
              <p:cNvSpPr/>
              <p:nvPr/>
            </p:nvSpPr>
            <p:spPr>
              <a:xfrm>
                <a:off x="6087547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곱셈 기호 332"/>
              <p:cNvSpPr/>
              <p:nvPr/>
            </p:nvSpPr>
            <p:spPr>
              <a:xfrm>
                <a:off x="6105547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/>
            <p:nvPr/>
          </p:nvGrpSpPr>
          <p:grpSpPr>
            <a:xfrm>
              <a:off x="968346" y="4787627"/>
              <a:ext cx="216000" cy="216024"/>
              <a:chOff x="5349761" y="260648"/>
              <a:chExt cx="216000" cy="216024"/>
            </a:xfrm>
          </p:grpSpPr>
          <p:sp>
            <p:nvSpPr>
              <p:cNvPr id="330" name="모서리가 둥근 직사각형 329"/>
              <p:cNvSpPr/>
              <p:nvPr/>
            </p:nvSpPr>
            <p:spPr>
              <a:xfrm>
                <a:off x="5349761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곱셈 기호 330"/>
              <p:cNvSpPr/>
              <p:nvPr/>
            </p:nvSpPr>
            <p:spPr>
              <a:xfrm>
                <a:off x="5367761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3119037" y="4787627"/>
              <a:ext cx="216000" cy="216024"/>
              <a:chOff x="6087547" y="260648"/>
              <a:chExt cx="216000" cy="216024"/>
            </a:xfrm>
          </p:grpSpPr>
          <p:sp>
            <p:nvSpPr>
              <p:cNvPr id="328" name="모서리가 둥근 직사각형 327"/>
              <p:cNvSpPr/>
              <p:nvPr/>
            </p:nvSpPr>
            <p:spPr>
              <a:xfrm>
                <a:off x="6087547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곱셈 기호 328"/>
              <p:cNvSpPr/>
              <p:nvPr/>
            </p:nvSpPr>
            <p:spPr>
              <a:xfrm>
                <a:off x="6105547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5" name="그룹 324"/>
            <p:cNvGrpSpPr/>
            <p:nvPr/>
          </p:nvGrpSpPr>
          <p:grpSpPr>
            <a:xfrm>
              <a:off x="2398957" y="4787627"/>
              <a:ext cx="216000" cy="216024"/>
              <a:chOff x="5349761" y="260648"/>
              <a:chExt cx="216000" cy="216024"/>
            </a:xfrm>
          </p:grpSpPr>
          <p:sp>
            <p:nvSpPr>
              <p:cNvPr id="326" name="모서리가 둥근 직사각형 325"/>
              <p:cNvSpPr/>
              <p:nvPr/>
            </p:nvSpPr>
            <p:spPr>
              <a:xfrm>
                <a:off x="5349761" y="260648"/>
                <a:ext cx="216000" cy="2160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곱셈 기호 326"/>
              <p:cNvSpPr/>
              <p:nvPr/>
            </p:nvSpPr>
            <p:spPr>
              <a:xfrm>
                <a:off x="5367761" y="260648"/>
                <a:ext cx="180000" cy="216024"/>
              </a:xfrm>
              <a:prstGeom prst="mathMultipl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52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0" y="762808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968753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02803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8469189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070044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5004048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614044" y="784753"/>
            <a:ext cx="3456000" cy="5184000"/>
            <a:chOff x="614044" y="784753"/>
            <a:chExt cx="3456000" cy="5184000"/>
          </a:xfrm>
        </p:grpSpPr>
        <p:grpSp>
          <p:nvGrpSpPr>
            <p:cNvPr id="5" name="그룹 4"/>
            <p:cNvGrpSpPr/>
            <p:nvPr/>
          </p:nvGrpSpPr>
          <p:grpSpPr>
            <a:xfrm>
              <a:off x="614044" y="784753"/>
              <a:ext cx="3456000" cy="5184000"/>
              <a:chOff x="614044" y="784753"/>
              <a:chExt cx="3456000" cy="5184000"/>
            </a:xfrm>
          </p:grpSpPr>
          <p:sp>
            <p:nvSpPr>
              <p:cNvPr id="150" name="직사각형 149"/>
              <p:cNvSpPr>
                <a:spLocks noChangeAspect="1"/>
              </p:cNvSpPr>
              <p:nvPr/>
            </p:nvSpPr>
            <p:spPr>
              <a:xfrm>
                <a:off x="614044" y="784753"/>
                <a:ext cx="3456000" cy="518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689788" y="1297335"/>
                <a:ext cx="3276000" cy="45720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>
                <a:spLocks noChangeAspect="1"/>
              </p:cNvSpPr>
              <p:nvPr/>
            </p:nvSpPr>
            <p:spPr>
              <a:xfrm>
                <a:off x="614044" y="784753"/>
                <a:ext cx="3456000" cy="51840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915108" y="1150772"/>
                <a:ext cx="2952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그룹 153"/>
              <p:cNvGrpSpPr/>
              <p:nvPr/>
            </p:nvGrpSpPr>
            <p:grpSpPr>
              <a:xfrm>
                <a:off x="633094" y="795277"/>
                <a:ext cx="3430800" cy="402953"/>
                <a:chOff x="5032239" y="795277"/>
                <a:chExt cx="3430800" cy="402953"/>
              </a:xfrm>
            </p:grpSpPr>
            <p:sp>
              <p:nvSpPr>
                <p:cNvPr id="313" name="직사각형 312"/>
                <p:cNvSpPr/>
                <p:nvPr/>
              </p:nvSpPr>
              <p:spPr>
                <a:xfrm rot="5400000">
                  <a:off x="6549639" y="-715170"/>
                  <a:ext cx="396000" cy="3430800"/>
                </a:xfrm>
                <a:prstGeom prst="rect">
                  <a:avLst/>
                </a:prstGeom>
                <a:blipFill dpi="0" rotWithShape="1">
                  <a:blip r:embed="rId4"/>
                  <a:srcRect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6152765" y="795277"/>
                  <a:ext cx="12218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b="1" spc="50" dirty="0" smtClean="0">
                      <a:ln w="13500">
                        <a:solidFill>
                          <a:schemeClr val="accent1">
                            <a:shade val="2500"/>
                            <a:alpha val="6500"/>
                          </a:schemeClr>
                        </a:solidFill>
                        <a:prstDash val="solid"/>
                      </a:ln>
                      <a:solidFill>
                        <a:schemeClr val="bg1">
                          <a:alpha val="95000"/>
                        </a:schemeClr>
                      </a:solidFill>
                    </a:rPr>
                    <a:t>반복 선택</a:t>
                  </a:r>
                  <a:endParaRPr lang="ko-KR" altLang="en-US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endParaRPr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7693658" y="847236"/>
                  <a:ext cx="706616" cy="288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latin typeface="휴먼모음T" pitchFamily="18" charset="-127"/>
                      <a:ea typeface="휴먼모음T" pitchFamily="18" charset="-127"/>
                    </a:rPr>
                    <a:t>닫기</a:t>
                  </a:r>
                  <a:endParaRPr lang="ko-KR" altLang="en-US" sz="1400" dirty="0">
                    <a:latin typeface="휴먼모음T" pitchFamily="18" charset="-127"/>
                    <a:ea typeface="휴먼모음T" pitchFamily="18" charset="-127"/>
                  </a:endParaRPr>
                </a:p>
              </p:txBody>
            </p:sp>
          </p:grpSp>
          <p:sp>
            <p:nvSpPr>
              <p:cNvPr id="155" name="직사각형 154"/>
              <p:cNvSpPr/>
              <p:nvPr/>
            </p:nvSpPr>
            <p:spPr>
              <a:xfrm>
                <a:off x="689788" y="1297335"/>
                <a:ext cx="3240000" cy="45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57" name="그룹 156"/>
              <p:cNvGrpSpPr/>
              <p:nvPr/>
            </p:nvGrpSpPr>
            <p:grpSpPr>
              <a:xfrm>
                <a:off x="629286" y="1845063"/>
                <a:ext cx="223175" cy="2825123"/>
                <a:chOff x="632820" y="1920869"/>
                <a:chExt cx="223175" cy="2825123"/>
              </a:xfrm>
            </p:grpSpPr>
            <p:grpSp>
              <p:nvGrpSpPr>
                <p:cNvPr id="158" name="그룹 157"/>
                <p:cNvGrpSpPr/>
                <p:nvPr/>
              </p:nvGrpSpPr>
              <p:grpSpPr>
                <a:xfrm>
                  <a:off x="632820" y="1920869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168" name="타원 167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순서도: 지연 168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9" name="그룹 158"/>
                <p:cNvGrpSpPr/>
                <p:nvPr/>
              </p:nvGrpSpPr>
              <p:grpSpPr>
                <a:xfrm>
                  <a:off x="632820" y="2820577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순서도: 지연 166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0" name="그룹 159"/>
                <p:cNvGrpSpPr/>
                <p:nvPr/>
              </p:nvGrpSpPr>
              <p:grpSpPr>
                <a:xfrm>
                  <a:off x="632820" y="3720285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164" name="타원 163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순서도: 지연 164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632820" y="4619992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순서도: 지연 162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335" name="직사각형 334"/>
            <p:cNvSpPr/>
            <p:nvPr/>
          </p:nvSpPr>
          <p:spPr>
            <a:xfrm>
              <a:off x="1028044" y="4609703"/>
              <a:ext cx="2700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1028044" y="5157192"/>
              <a:ext cx="2700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028044" y="1772816"/>
              <a:ext cx="2700000" cy="2592000"/>
              <a:chOff x="1028044" y="1593040"/>
              <a:chExt cx="2700000" cy="2592000"/>
            </a:xfrm>
          </p:grpSpPr>
          <p:sp>
            <p:nvSpPr>
              <p:cNvPr id="334" name="직사각형 333"/>
              <p:cNvSpPr/>
              <p:nvPr/>
            </p:nvSpPr>
            <p:spPr>
              <a:xfrm>
                <a:off x="1028044" y="1593040"/>
                <a:ext cx="2700000" cy="25920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7" name="직선 연결선 336"/>
              <p:cNvCxnSpPr/>
              <p:nvPr/>
            </p:nvCxnSpPr>
            <p:spPr>
              <a:xfrm>
                <a:off x="1036594" y="1973982"/>
                <a:ext cx="2682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/>
              <p:cNvCxnSpPr/>
              <p:nvPr/>
            </p:nvCxnSpPr>
            <p:spPr>
              <a:xfrm>
                <a:off x="1036594" y="2340901"/>
                <a:ext cx="2682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 339"/>
              <p:cNvCxnSpPr/>
              <p:nvPr/>
            </p:nvCxnSpPr>
            <p:spPr>
              <a:xfrm>
                <a:off x="1036594" y="2707820"/>
                <a:ext cx="2682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/>
              <p:cNvCxnSpPr/>
              <p:nvPr/>
            </p:nvCxnSpPr>
            <p:spPr>
              <a:xfrm>
                <a:off x="1036594" y="3074739"/>
                <a:ext cx="2682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/>
              <p:cNvCxnSpPr/>
              <p:nvPr/>
            </p:nvCxnSpPr>
            <p:spPr>
              <a:xfrm>
                <a:off x="1036594" y="3441658"/>
                <a:ext cx="2682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/>
              <p:nvPr/>
            </p:nvCxnSpPr>
            <p:spPr>
              <a:xfrm>
                <a:off x="1036594" y="3808579"/>
                <a:ext cx="2682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299523" y="1793320"/>
              <a:ext cx="877163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월요일</a:t>
              </a:r>
              <a:endParaRPr lang="en-US" altLang="ko-KR" dirty="0" smtClean="0"/>
            </a:p>
            <a:p>
              <a:endParaRPr lang="en-US" altLang="ko-KR" sz="600" dirty="0" smtClean="0"/>
            </a:p>
            <a:p>
              <a:r>
                <a:rPr lang="ko-KR" altLang="en-US" dirty="0" smtClean="0"/>
                <a:t>화요일</a:t>
              </a:r>
              <a:endParaRPr lang="en-US" altLang="ko-KR" dirty="0" smtClean="0"/>
            </a:p>
            <a:p>
              <a:endParaRPr lang="en-US" altLang="ko-KR" sz="600" dirty="0" smtClean="0"/>
            </a:p>
            <a:p>
              <a:r>
                <a:rPr lang="ko-KR" altLang="en-US" dirty="0" smtClean="0"/>
                <a:t>수요일</a:t>
              </a:r>
              <a:endParaRPr lang="en-US" altLang="ko-KR" dirty="0" smtClean="0"/>
            </a:p>
            <a:p>
              <a:endParaRPr lang="en-US" altLang="ko-KR" sz="600" dirty="0" smtClean="0"/>
            </a:p>
            <a:p>
              <a:r>
                <a:rPr lang="ko-KR" altLang="en-US" dirty="0" smtClean="0"/>
                <a:t>목요일</a:t>
              </a:r>
              <a:endParaRPr lang="en-US" altLang="ko-KR" dirty="0" smtClean="0"/>
            </a:p>
            <a:p>
              <a:endParaRPr lang="en-US" altLang="ko-KR" sz="600" dirty="0" smtClean="0"/>
            </a:p>
            <a:p>
              <a:r>
                <a:rPr lang="ko-KR" altLang="en-US" dirty="0" smtClean="0"/>
                <a:t>금요일</a:t>
              </a:r>
              <a:endParaRPr lang="en-US" altLang="ko-KR" dirty="0" smtClean="0"/>
            </a:p>
            <a:p>
              <a:endParaRPr lang="en-US" altLang="ko-KR" sz="600" dirty="0" smtClean="0"/>
            </a:p>
            <a:p>
              <a:r>
                <a:rPr lang="ko-KR" altLang="en-US" dirty="0" smtClean="0"/>
                <a:t>토요일</a:t>
              </a:r>
              <a:endParaRPr lang="en-US" altLang="ko-KR" dirty="0" smtClean="0"/>
            </a:p>
            <a:p>
              <a:endParaRPr lang="en-US" altLang="ko-KR" sz="600" dirty="0" smtClean="0"/>
            </a:p>
            <a:p>
              <a:r>
                <a:rPr lang="ko-KR" altLang="en-US" dirty="0" smtClean="0"/>
                <a:t>일요일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9864" y="4600371"/>
              <a:ext cx="2156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매 월        일 반복</a:t>
              </a:r>
              <a:endParaRPr lang="ko-KR" altLang="en-US" dirty="0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1511461" y="5137938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반복 선택 안함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76014" y="4651136"/>
              <a:ext cx="576000" cy="288000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5" name="그룹 344"/>
          <p:cNvGrpSpPr/>
          <p:nvPr/>
        </p:nvGrpSpPr>
        <p:grpSpPr>
          <a:xfrm>
            <a:off x="5004048" y="784753"/>
            <a:ext cx="3456000" cy="5184000"/>
            <a:chOff x="614044" y="784753"/>
            <a:chExt cx="3456000" cy="5184000"/>
          </a:xfrm>
        </p:grpSpPr>
        <p:grpSp>
          <p:nvGrpSpPr>
            <p:cNvPr id="346" name="그룹 345"/>
            <p:cNvGrpSpPr/>
            <p:nvPr/>
          </p:nvGrpSpPr>
          <p:grpSpPr>
            <a:xfrm>
              <a:off x="614044" y="784753"/>
              <a:ext cx="3456000" cy="5184000"/>
              <a:chOff x="614044" y="784753"/>
              <a:chExt cx="3456000" cy="5184000"/>
            </a:xfrm>
          </p:grpSpPr>
          <p:sp>
            <p:nvSpPr>
              <p:cNvPr id="361" name="직사각형 360"/>
              <p:cNvSpPr>
                <a:spLocks noChangeAspect="1"/>
              </p:cNvSpPr>
              <p:nvPr/>
            </p:nvSpPr>
            <p:spPr>
              <a:xfrm>
                <a:off x="614044" y="784753"/>
                <a:ext cx="3456000" cy="518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>
                <a:off x="689788" y="1297335"/>
                <a:ext cx="3276000" cy="45720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/>
              <p:cNvSpPr>
                <a:spLocks noChangeAspect="1"/>
              </p:cNvSpPr>
              <p:nvPr/>
            </p:nvSpPr>
            <p:spPr>
              <a:xfrm>
                <a:off x="614044" y="784753"/>
                <a:ext cx="3456000" cy="51840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4" name="직선 연결선 363"/>
              <p:cNvCxnSpPr/>
              <p:nvPr/>
            </p:nvCxnSpPr>
            <p:spPr>
              <a:xfrm>
                <a:off x="915108" y="1150772"/>
                <a:ext cx="2952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5" name="그룹 364"/>
              <p:cNvGrpSpPr/>
              <p:nvPr/>
            </p:nvGrpSpPr>
            <p:grpSpPr>
              <a:xfrm>
                <a:off x="633094" y="795277"/>
                <a:ext cx="3430800" cy="402953"/>
                <a:chOff x="5032239" y="795277"/>
                <a:chExt cx="3430800" cy="402953"/>
              </a:xfrm>
            </p:grpSpPr>
            <p:sp>
              <p:nvSpPr>
                <p:cNvPr id="406" name="직사각형 405"/>
                <p:cNvSpPr/>
                <p:nvPr/>
              </p:nvSpPr>
              <p:spPr>
                <a:xfrm rot="5400000">
                  <a:off x="6549639" y="-715170"/>
                  <a:ext cx="396000" cy="3430800"/>
                </a:xfrm>
                <a:prstGeom prst="rect">
                  <a:avLst/>
                </a:prstGeom>
                <a:blipFill dpi="0" rotWithShape="1">
                  <a:blip r:embed="rId4"/>
                  <a:srcRect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6152765" y="795277"/>
                  <a:ext cx="12218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b="1" spc="50" dirty="0" smtClean="0">
                      <a:ln w="13500">
                        <a:solidFill>
                          <a:schemeClr val="accent1">
                            <a:shade val="2500"/>
                            <a:alpha val="6500"/>
                          </a:schemeClr>
                        </a:solidFill>
                        <a:prstDash val="solid"/>
                      </a:ln>
                      <a:solidFill>
                        <a:schemeClr val="bg1">
                          <a:alpha val="95000"/>
                        </a:schemeClr>
                      </a:solidFill>
                    </a:rPr>
                    <a:t>반복 선택</a:t>
                  </a:r>
                  <a:endParaRPr lang="ko-KR" altLang="en-US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endParaRPr>
                </a:p>
              </p:txBody>
            </p:sp>
            <p:sp>
              <p:nvSpPr>
                <p:cNvPr id="408" name="직사각형 407"/>
                <p:cNvSpPr/>
                <p:nvPr/>
              </p:nvSpPr>
              <p:spPr>
                <a:xfrm>
                  <a:off x="7693658" y="847236"/>
                  <a:ext cx="706616" cy="288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latin typeface="휴먼모음T" pitchFamily="18" charset="-127"/>
                      <a:ea typeface="휴먼모음T" pitchFamily="18" charset="-127"/>
                    </a:rPr>
                    <a:t>닫기</a:t>
                  </a:r>
                  <a:endParaRPr lang="ko-KR" altLang="en-US" sz="1400" dirty="0">
                    <a:latin typeface="휴먼모음T" pitchFamily="18" charset="-127"/>
                    <a:ea typeface="휴먼모음T" pitchFamily="18" charset="-127"/>
                  </a:endParaRPr>
                </a:p>
              </p:txBody>
            </p:sp>
          </p:grpSp>
          <p:sp>
            <p:nvSpPr>
              <p:cNvPr id="366" name="직사각형 365"/>
              <p:cNvSpPr/>
              <p:nvPr/>
            </p:nvSpPr>
            <p:spPr>
              <a:xfrm>
                <a:off x="689788" y="1297335"/>
                <a:ext cx="3240000" cy="45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67" name="그룹 366"/>
              <p:cNvGrpSpPr/>
              <p:nvPr/>
            </p:nvGrpSpPr>
            <p:grpSpPr>
              <a:xfrm>
                <a:off x="629286" y="1845063"/>
                <a:ext cx="223175" cy="2825123"/>
                <a:chOff x="632820" y="1920869"/>
                <a:chExt cx="223175" cy="2825123"/>
              </a:xfrm>
            </p:grpSpPr>
            <p:grpSp>
              <p:nvGrpSpPr>
                <p:cNvPr id="368" name="그룹 367"/>
                <p:cNvGrpSpPr/>
                <p:nvPr/>
              </p:nvGrpSpPr>
              <p:grpSpPr>
                <a:xfrm>
                  <a:off x="632820" y="1920869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389" name="타원 388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1" name="순서도: 지연 390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9" name="그룹 368"/>
                <p:cNvGrpSpPr/>
                <p:nvPr/>
              </p:nvGrpSpPr>
              <p:grpSpPr>
                <a:xfrm>
                  <a:off x="632820" y="2820577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387" name="타원 386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8" name="순서도: 지연 387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0" name="그룹 369"/>
                <p:cNvGrpSpPr/>
                <p:nvPr/>
              </p:nvGrpSpPr>
              <p:grpSpPr>
                <a:xfrm>
                  <a:off x="632820" y="3720285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374" name="타원 373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6" name="순서도: 지연 385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1" name="그룹 370"/>
                <p:cNvGrpSpPr/>
                <p:nvPr/>
              </p:nvGrpSpPr>
              <p:grpSpPr>
                <a:xfrm>
                  <a:off x="632820" y="4619992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372" name="타원 371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3" name="순서도: 지연 372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347" name="직사각형 346"/>
            <p:cNvSpPr/>
            <p:nvPr/>
          </p:nvSpPr>
          <p:spPr>
            <a:xfrm>
              <a:off x="1028044" y="4609703"/>
              <a:ext cx="2700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1028044" y="5157192"/>
              <a:ext cx="2700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9" name="그룹 348"/>
            <p:cNvGrpSpPr/>
            <p:nvPr/>
          </p:nvGrpSpPr>
          <p:grpSpPr>
            <a:xfrm>
              <a:off x="1028044" y="1772816"/>
              <a:ext cx="2700000" cy="2592000"/>
              <a:chOff x="1028044" y="1593040"/>
              <a:chExt cx="2700000" cy="2592000"/>
            </a:xfrm>
          </p:grpSpPr>
          <p:sp>
            <p:nvSpPr>
              <p:cNvPr id="354" name="직사각형 353"/>
              <p:cNvSpPr/>
              <p:nvPr/>
            </p:nvSpPr>
            <p:spPr>
              <a:xfrm>
                <a:off x="1028044" y="1593040"/>
                <a:ext cx="2700000" cy="25920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5" name="직선 연결선 354"/>
              <p:cNvCxnSpPr/>
              <p:nvPr/>
            </p:nvCxnSpPr>
            <p:spPr>
              <a:xfrm>
                <a:off x="1036594" y="1973982"/>
                <a:ext cx="2682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/>
              <p:cNvCxnSpPr/>
              <p:nvPr/>
            </p:nvCxnSpPr>
            <p:spPr>
              <a:xfrm>
                <a:off x="1036594" y="2340901"/>
                <a:ext cx="2682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/>
              <p:cNvCxnSpPr/>
              <p:nvPr/>
            </p:nvCxnSpPr>
            <p:spPr>
              <a:xfrm>
                <a:off x="1036594" y="2707820"/>
                <a:ext cx="2682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/>
              <p:cNvCxnSpPr/>
              <p:nvPr/>
            </p:nvCxnSpPr>
            <p:spPr>
              <a:xfrm>
                <a:off x="1036594" y="3074739"/>
                <a:ext cx="2682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 358"/>
              <p:cNvCxnSpPr/>
              <p:nvPr/>
            </p:nvCxnSpPr>
            <p:spPr>
              <a:xfrm>
                <a:off x="1036594" y="3441658"/>
                <a:ext cx="2682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/>
              <p:cNvCxnSpPr/>
              <p:nvPr/>
            </p:nvCxnSpPr>
            <p:spPr>
              <a:xfrm>
                <a:off x="1036594" y="3808579"/>
                <a:ext cx="2682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0" name="TextBox 349"/>
            <p:cNvSpPr txBox="1"/>
            <p:nvPr/>
          </p:nvSpPr>
          <p:spPr>
            <a:xfrm>
              <a:off x="1299523" y="1793320"/>
              <a:ext cx="877163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월요일</a:t>
              </a:r>
              <a:endParaRPr lang="en-US" altLang="ko-KR" dirty="0" smtClean="0"/>
            </a:p>
            <a:p>
              <a:endParaRPr lang="en-US" altLang="ko-KR" sz="600" dirty="0" smtClean="0"/>
            </a:p>
            <a:p>
              <a:r>
                <a:rPr lang="ko-KR" altLang="en-US" dirty="0" smtClean="0"/>
                <a:t>화요일</a:t>
              </a:r>
              <a:endParaRPr lang="en-US" altLang="ko-KR" dirty="0" smtClean="0"/>
            </a:p>
            <a:p>
              <a:endParaRPr lang="en-US" altLang="ko-KR" sz="600" dirty="0" smtClean="0"/>
            </a:p>
            <a:p>
              <a:r>
                <a:rPr lang="ko-KR" altLang="en-US" dirty="0" smtClean="0"/>
                <a:t>수요일</a:t>
              </a:r>
              <a:endParaRPr lang="en-US" altLang="ko-KR" dirty="0" smtClean="0"/>
            </a:p>
            <a:p>
              <a:endParaRPr lang="en-US" altLang="ko-KR" sz="600" dirty="0" smtClean="0"/>
            </a:p>
            <a:p>
              <a:r>
                <a:rPr lang="ko-KR" altLang="en-US" dirty="0" smtClean="0"/>
                <a:t>목요일</a:t>
              </a:r>
              <a:endParaRPr lang="en-US" altLang="ko-KR" dirty="0" smtClean="0"/>
            </a:p>
            <a:p>
              <a:endParaRPr lang="en-US" altLang="ko-KR" sz="600" dirty="0" smtClean="0"/>
            </a:p>
            <a:p>
              <a:r>
                <a:rPr lang="ko-KR" altLang="en-US" dirty="0" smtClean="0"/>
                <a:t>금요일</a:t>
              </a:r>
              <a:endParaRPr lang="en-US" altLang="ko-KR" dirty="0" smtClean="0"/>
            </a:p>
            <a:p>
              <a:endParaRPr lang="en-US" altLang="ko-KR" sz="600" dirty="0" smtClean="0"/>
            </a:p>
            <a:p>
              <a:r>
                <a:rPr lang="ko-KR" altLang="en-US" dirty="0" smtClean="0"/>
                <a:t>토요일</a:t>
              </a:r>
              <a:endParaRPr lang="en-US" altLang="ko-KR" dirty="0" smtClean="0"/>
            </a:p>
            <a:p>
              <a:endParaRPr lang="en-US" altLang="ko-KR" sz="600" dirty="0" smtClean="0"/>
            </a:p>
            <a:p>
              <a:r>
                <a:rPr lang="ko-KR" altLang="en-US" dirty="0" smtClean="0"/>
                <a:t>일요일</a:t>
              </a:r>
              <a:endParaRPr lang="ko-KR" altLang="en-US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299864" y="4600371"/>
              <a:ext cx="2156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매 월        일 반복</a:t>
              </a:r>
              <a:endParaRPr lang="ko-KR" altLang="en-US" dirty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511461" y="5137938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반복 선택 안함</a:t>
              </a:r>
              <a:endParaRPr lang="ko-KR" altLang="en-US" dirty="0"/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1976014" y="4651136"/>
              <a:ext cx="576000" cy="288000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도넛 13"/>
          <p:cNvSpPr/>
          <p:nvPr/>
        </p:nvSpPr>
        <p:spPr>
          <a:xfrm>
            <a:off x="7686253" y="1889013"/>
            <a:ext cx="160189" cy="160189"/>
          </a:xfrm>
          <a:prstGeom prst="don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9" name="도넛 408"/>
          <p:cNvSpPr/>
          <p:nvPr/>
        </p:nvSpPr>
        <p:spPr>
          <a:xfrm>
            <a:off x="7686253" y="2260699"/>
            <a:ext cx="160189" cy="160189"/>
          </a:xfrm>
          <a:prstGeom prst="don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" name="도넛 409"/>
          <p:cNvSpPr/>
          <p:nvPr/>
        </p:nvSpPr>
        <p:spPr>
          <a:xfrm>
            <a:off x="7686253" y="2636912"/>
            <a:ext cx="160189" cy="160189"/>
          </a:xfrm>
          <a:prstGeom prst="don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1" name="도넛 410"/>
          <p:cNvSpPr/>
          <p:nvPr/>
        </p:nvSpPr>
        <p:spPr>
          <a:xfrm>
            <a:off x="7686253" y="2996952"/>
            <a:ext cx="160189" cy="160189"/>
          </a:xfrm>
          <a:prstGeom prst="don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2" name="도넛 411"/>
          <p:cNvSpPr/>
          <p:nvPr/>
        </p:nvSpPr>
        <p:spPr>
          <a:xfrm>
            <a:off x="7686253" y="3366517"/>
            <a:ext cx="160189" cy="160189"/>
          </a:xfrm>
          <a:prstGeom prst="don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3" name="도넛 412"/>
          <p:cNvSpPr/>
          <p:nvPr/>
        </p:nvSpPr>
        <p:spPr>
          <a:xfrm>
            <a:off x="7686253" y="3726557"/>
            <a:ext cx="160189" cy="160189"/>
          </a:xfrm>
          <a:prstGeom prst="don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4" name="도넛 413"/>
          <p:cNvSpPr/>
          <p:nvPr/>
        </p:nvSpPr>
        <p:spPr>
          <a:xfrm>
            <a:off x="7686253" y="4096122"/>
            <a:ext cx="160189" cy="160189"/>
          </a:xfrm>
          <a:prstGeom prst="don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0" y="762808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968753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02803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8469189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070044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5004048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99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012144" y="13785"/>
            <a:ext cx="3455616" cy="1157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106523" y="2387032"/>
            <a:ext cx="3276000" cy="212400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167907" y="2461023"/>
            <a:ext cx="648000" cy="324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0" rtlCol="0" anchor="t"/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53253" y="249272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금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102842" y="3203451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107106" y="3544441"/>
            <a:ext cx="3276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094790" y="3870573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099054" y="4196705"/>
            <a:ext cx="327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0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02803" y="764704"/>
            <a:ext cx="3465141" cy="5184000"/>
            <a:chOff x="602803" y="764704"/>
            <a:chExt cx="3465141" cy="5184000"/>
          </a:xfrm>
        </p:grpSpPr>
        <p:sp>
          <p:nvSpPr>
            <p:cNvPr id="200" name="직사각형 199"/>
            <p:cNvSpPr>
              <a:spLocks noChangeAspect="1"/>
            </p:cNvSpPr>
            <p:nvPr/>
          </p:nvSpPr>
          <p:spPr>
            <a:xfrm>
              <a:off x="611944" y="764704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89514" y="1293575"/>
              <a:ext cx="3276000" cy="4032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9514" y="1293575"/>
              <a:ext cx="3240000" cy="403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623679" y="1825014"/>
              <a:ext cx="223175" cy="2825123"/>
              <a:chOff x="632820" y="1920869"/>
              <a:chExt cx="223175" cy="2825123"/>
            </a:xfrm>
          </p:grpSpPr>
          <p:grpSp>
            <p:nvGrpSpPr>
              <p:cNvPr id="205" name="그룹 204"/>
              <p:cNvGrpSpPr/>
              <p:nvPr/>
            </p:nvGrpSpPr>
            <p:grpSpPr>
              <a:xfrm>
                <a:off x="632820" y="1920869"/>
                <a:ext cx="223175" cy="126000"/>
                <a:chOff x="632820" y="1920869"/>
                <a:chExt cx="223175" cy="126000"/>
              </a:xfrm>
            </p:grpSpPr>
            <p:sp>
              <p:nvSpPr>
                <p:cNvPr id="215" name="타원 214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순서도: 지연 215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6" name="그룹 205"/>
              <p:cNvGrpSpPr/>
              <p:nvPr/>
            </p:nvGrpSpPr>
            <p:grpSpPr>
              <a:xfrm>
                <a:off x="632820" y="2820577"/>
                <a:ext cx="223175" cy="126000"/>
                <a:chOff x="632820" y="1920869"/>
                <a:chExt cx="223175" cy="126000"/>
              </a:xfrm>
            </p:grpSpPr>
            <p:sp>
              <p:nvSpPr>
                <p:cNvPr id="213" name="타원 212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순서도: 지연 213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/>
              <p:cNvGrpSpPr/>
              <p:nvPr/>
            </p:nvGrpSpPr>
            <p:grpSpPr>
              <a:xfrm>
                <a:off x="632820" y="3720285"/>
                <a:ext cx="223175" cy="126000"/>
                <a:chOff x="632820" y="1920869"/>
                <a:chExt cx="223175" cy="126000"/>
              </a:xfrm>
            </p:grpSpPr>
            <p:sp>
              <p:nvSpPr>
                <p:cNvPr id="211" name="타원 210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순서도: 지연 211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8" name="그룹 207"/>
              <p:cNvGrpSpPr/>
              <p:nvPr/>
            </p:nvGrpSpPr>
            <p:grpSpPr>
              <a:xfrm>
                <a:off x="632820" y="4619992"/>
                <a:ext cx="223175" cy="126000"/>
                <a:chOff x="632820" y="1920869"/>
                <a:chExt cx="223175" cy="126000"/>
              </a:xfrm>
            </p:grpSpPr>
            <p:sp>
              <p:nvSpPr>
                <p:cNvPr id="209" name="타원 208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순서도: 지연 209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49" name="그룹 248"/>
            <p:cNvGrpSpPr/>
            <p:nvPr/>
          </p:nvGrpSpPr>
          <p:grpSpPr>
            <a:xfrm>
              <a:off x="630994" y="775228"/>
              <a:ext cx="3430800" cy="402953"/>
              <a:chOff x="639751" y="795277"/>
              <a:chExt cx="3430800" cy="402953"/>
            </a:xfrm>
          </p:grpSpPr>
          <p:sp>
            <p:nvSpPr>
              <p:cNvPr id="250" name="직사각형 249"/>
              <p:cNvSpPr/>
              <p:nvPr/>
            </p:nvSpPr>
            <p:spPr>
              <a:xfrm rot="5400000">
                <a:off x="2157151" y="-715170"/>
                <a:ext cx="396000" cy="3430800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760277" y="795277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지출 등록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>
                <a:off x="3301170" y="847236"/>
                <a:ext cx="706616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휴먼모음T" pitchFamily="18" charset="-127"/>
                    <a:ea typeface="휴먼모음T" pitchFamily="18" charset="-127"/>
                  </a:rPr>
                  <a:t>선택</a:t>
                </a:r>
                <a:endParaRPr lang="ko-KR" altLang="en-US" sz="1400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262" name="직사각형 261"/>
            <p:cNvSpPr/>
            <p:nvPr/>
          </p:nvSpPr>
          <p:spPr>
            <a:xfrm>
              <a:off x="2414388" y="1841936"/>
              <a:ext cx="1368000" cy="3024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1048184" y="2272843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48184" y="2705667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1048184" y="3136574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048184" y="3565936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1048184" y="3996843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1048184" y="4433859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1048184" y="4864766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/>
            <p:cNvCxnSpPr/>
            <p:nvPr/>
          </p:nvCxnSpPr>
          <p:spPr>
            <a:xfrm>
              <a:off x="2522388" y="2705667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/>
            <p:nvPr/>
          </p:nvCxnSpPr>
          <p:spPr>
            <a:xfrm>
              <a:off x="2522388" y="3141939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>
              <a:off x="2522388" y="3569398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2522388" y="3998760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>
              <a:off x="2522388" y="4433859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직사각형 286"/>
            <p:cNvSpPr/>
            <p:nvPr/>
          </p:nvSpPr>
          <p:spPr>
            <a:xfrm>
              <a:off x="701119" y="1439865"/>
              <a:ext cx="1477398" cy="28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HY목각파임B" pitchFamily="18" charset="-127"/>
                  <a:ea typeface="HY목각파임B" pitchFamily="18" charset="-127"/>
                </a:rPr>
                <a:t>종류 선택하기</a:t>
              </a:r>
              <a:endParaRPr lang="ko-KR" altLang="en-US" sz="1100" b="1" dirty="0">
                <a:latin typeface="HY목각파임B" pitchFamily="18" charset="-127"/>
                <a:ea typeface="HY목각파임B" pitchFamily="18" charset="-127"/>
              </a:endParaRPr>
            </a:p>
          </p:txBody>
        </p:sp>
        <p:grpSp>
          <p:nvGrpSpPr>
            <p:cNvPr id="289" name="그룹 288"/>
            <p:cNvGrpSpPr/>
            <p:nvPr/>
          </p:nvGrpSpPr>
          <p:grpSpPr>
            <a:xfrm>
              <a:off x="602803" y="5282732"/>
              <a:ext cx="3456000" cy="647795"/>
              <a:chOff x="4922899" y="6165304"/>
              <a:chExt cx="3456000" cy="647795"/>
            </a:xfrm>
          </p:grpSpPr>
          <p:sp>
            <p:nvSpPr>
              <p:cNvPr id="218" name="직사각형 217"/>
              <p:cNvSpPr/>
              <p:nvPr/>
            </p:nvSpPr>
            <p:spPr>
              <a:xfrm>
                <a:off x="4951090" y="6183099"/>
                <a:ext cx="3420000" cy="63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9" name="직선 연결선 218"/>
              <p:cNvCxnSpPr/>
              <p:nvPr/>
            </p:nvCxnSpPr>
            <p:spPr>
              <a:xfrm>
                <a:off x="5604231" y="6239628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6291686" y="6239628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6996499" y="6239627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7687699" y="6239626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직사각형 222"/>
              <p:cNvSpPr/>
              <p:nvPr/>
            </p:nvSpPr>
            <p:spPr>
              <a:xfrm>
                <a:off x="5640951" y="6224658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006520" y="6165304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225" name="직선 연결선 224"/>
              <p:cNvCxnSpPr/>
              <p:nvPr/>
            </p:nvCxnSpPr>
            <p:spPr>
              <a:xfrm>
                <a:off x="5119205" y="6502025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TextBox 225"/>
              <p:cNvSpPr txBox="1"/>
              <p:nvPr/>
            </p:nvSpPr>
            <p:spPr>
              <a:xfrm>
                <a:off x="5645355" y="6335686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6353381" y="6335686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7036222" y="6335686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7733615" y="6335686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230" name="직선 연결선 229"/>
              <p:cNvCxnSpPr/>
              <p:nvPr/>
            </p:nvCxnSpPr>
            <p:spPr>
              <a:xfrm>
                <a:off x="4922899" y="6182126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1" name="이등변 삼각형 230"/>
              <p:cNvSpPr/>
              <p:nvPr/>
            </p:nvSpPr>
            <p:spPr>
              <a:xfrm flipV="1">
                <a:off x="5874943" y="6173574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0" name="TextBox 299"/>
            <p:cNvSpPr txBox="1"/>
            <p:nvPr/>
          </p:nvSpPr>
          <p:spPr>
            <a:xfrm>
              <a:off x="2360277" y="1870223"/>
              <a:ext cx="1479892" cy="2985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주식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부식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간식</a:t>
              </a:r>
              <a:endParaRPr lang="en-US" altLang="ko-KR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dirty="0" smtClean="0"/>
                <a:t>외식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주류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음료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커피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마트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식료품</a:t>
              </a:r>
              <a:r>
                <a:rPr lang="en-US" altLang="ko-KR" dirty="0" smtClean="0"/>
                <a:t>)</a:t>
              </a:r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기타</a:t>
              </a:r>
              <a:endParaRPr lang="ko-KR" altLang="en-US" dirty="0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1067991" y="1863127"/>
              <a:ext cx="1344550" cy="373623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  <a:alpha val="2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1048184" y="1841936"/>
              <a:ext cx="1368000" cy="43282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9" name="직선 연결선 278"/>
            <p:cNvCxnSpPr/>
            <p:nvPr/>
          </p:nvCxnSpPr>
          <p:spPr>
            <a:xfrm>
              <a:off x="2522388" y="2274760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/>
            <p:cNvSpPr txBox="1"/>
            <p:nvPr/>
          </p:nvSpPr>
          <p:spPr>
            <a:xfrm>
              <a:off x="1062658" y="1870223"/>
              <a:ext cx="1338828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식사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교통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차량</a:t>
              </a:r>
              <a:endParaRPr lang="en-US" altLang="ko-KR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dirty="0" smtClean="0"/>
                <a:t>문화생활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의류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미용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의료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교제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생활용품비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04048" y="764704"/>
            <a:ext cx="3465141" cy="5184000"/>
            <a:chOff x="5004048" y="764704"/>
            <a:chExt cx="3465141" cy="5184000"/>
          </a:xfrm>
        </p:grpSpPr>
        <p:sp>
          <p:nvSpPr>
            <p:cNvPr id="149" name="직사각형 148"/>
            <p:cNvSpPr>
              <a:spLocks noChangeAspect="1"/>
            </p:cNvSpPr>
            <p:nvPr/>
          </p:nvSpPr>
          <p:spPr>
            <a:xfrm>
              <a:off x="5013189" y="764704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5004048" y="5282732"/>
              <a:ext cx="3456000" cy="647795"/>
              <a:chOff x="4922899" y="6165304"/>
              <a:chExt cx="3456000" cy="647795"/>
            </a:xfrm>
          </p:grpSpPr>
          <p:sp>
            <p:nvSpPr>
              <p:cNvPr id="174" name="직사각형 173"/>
              <p:cNvSpPr/>
              <p:nvPr/>
            </p:nvSpPr>
            <p:spPr>
              <a:xfrm>
                <a:off x="4951090" y="6183099"/>
                <a:ext cx="3420000" cy="63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604231" y="6239628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6291686" y="6239628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6996499" y="6239627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7687699" y="6239626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직사각형 178"/>
              <p:cNvSpPr/>
              <p:nvPr/>
            </p:nvSpPr>
            <p:spPr>
              <a:xfrm>
                <a:off x="5640951" y="6224658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5006520" y="6165304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119205" y="6502025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5645355" y="6335686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6353381" y="6335686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036222" y="6335686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733615" y="6335686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4922899" y="6182126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이등변 삼각형 186"/>
              <p:cNvSpPr/>
              <p:nvPr/>
            </p:nvSpPr>
            <p:spPr>
              <a:xfrm flipV="1">
                <a:off x="5874943" y="6173574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0" name="직사각형 149"/>
            <p:cNvSpPr/>
            <p:nvPr/>
          </p:nvSpPr>
          <p:spPr>
            <a:xfrm>
              <a:off x="5090759" y="769344"/>
              <a:ext cx="3276000" cy="4032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090759" y="769344"/>
              <a:ext cx="3240000" cy="403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6815633" y="1149164"/>
              <a:ext cx="1368000" cy="3024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449429" y="1149164"/>
              <a:ext cx="1368000" cy="43282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449429" y="1580071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449429" y="2012895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449429" y="2443802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5449429" y="2873164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449429" y="3304071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5449429" y="3741087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449429" y="4171994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6798379" y="1154132"/>
              <a:ext cx="36000" cy="432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6923633" y="1581988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6923633" y="2012895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6923633" y="2449167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6923633" y="2876626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6923633" y="3305988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6923633" y="3741087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418217" y="1177451"/>
              <a:ext cx="1430199" cy="3431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교육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육아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주거비</a:t>
              </a:r>
              <a:endParaRPr lang="en-US" altLang="ko-KR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dirty="0" smtClean="0"/>
                <a:t>통신</a:t>
              </a:r>
              <a:endParaRPr lang="en-US" altLang="ko-KR" dirty="0" smtClean="0"/>
            </a:p>
            <a:p>
              <a:pPr algn="ctr"/>
              <a:endParaRPr lang="en-US" altLang="ko-KR" sz="1000" dirty="0" smtClean="0"/>
            </a:p>
            <a:p>
              <a:pPr algn="ctr"/>
              <a:r>
                <a:rPr lang="ko-KR" altLang="en-US" dirty="0" smtClean="0"/>
                <a:t>경조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기부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용돈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세금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공과금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금융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재테크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대출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수수료</a:t>
              </a:r>
              <a:endParaRPr lang="ko-KR" altLang="en-US" dirty="0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5024924" y="1825014"/>
              <a:ext cx="223175" cy="2825123"/>
              <a:chOff x="632820" y="1920869"/>
              <a:chExt cx="223175" cy="2825123"/>
            </a:xfrm>
          </p:grpSpPr>
          <p:grpSp>
            <p:nvGrpSpPr>
              <p:cNvPr id="191" name="그룹 190"/>
              <p:cNvGrpSpPr/>
              <p:nvPr/>
            </p:nvGrpSpPr>
            <p:grpSpPr>
              <a:xfrm>
                <a:off x="632820" y="1920869"/>
                <a:ext cx="223175" cy="126000"/>
                <a:chOff x="632820" y="1920869"/>
                <a:chExt cx="223175" cy="126000"/>
              </a:xfrm>
            </p:grpSpPr>
            <p:sp>
              <p:nvSpPr>
                <p:cNvPr id="217" name="타원 216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순서도: 지연 231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2" name="그룹 191"/>
              <p:cNvGrpSpPr/>
              <p:nvPr/>
            </p:nvGrpSpPr>
            <p:grpSpPr>
              <a:xfrm>
                <a:off x="632820" y="2820577"/>
                <a:ext cx="223175" cy="126000"/>
                <a:chOff x="632820" y="1920869"/>
                <a:chExt cx="223175" cy="126000"/>
              </a:xfrm>
            </p:grpSpPr>
            <p:sp>
              <p:nvSpPr>
                <p:cNvPr id="199" name="타원 198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순서도: 지연 200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3" name="그룹 192"/>
              <p:cNvGrpSpPr/>
              <p:nvPr/>
            </p:nvGrpSpPr>
            <p:grpSpPr>
              <a:xfrm>
                <a:off x="632820" y="3720285"/>
                <a:ext cx="223175" cy="126000"/>
                <a:chOff x="632820" y="1920869"/>
                <a:chExt cx="223175" cy="126000"/>
              </a:xfrm>
            </p:grpSpPr>
            <p:sp>
              <p:nvSpPr>
                <p:cNvPr id="197" name="타원 196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순서도: 지연 197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4" name="그룹 193"/>
              <p:cNvGrpSpPr/>
              <p:nvPr/>
            </p:nvGrpSpPr>
            <p:grpSpPr>
              <a:xfrm>
                <a:off x="632820" y="4619992"/>
                <a:ext cx="223175" cy="126000"/>
                <a:chOff x="632820" y="1920869"/>
                <a:chExt cx="223175" cy="126000"/>
              </a:xfrm>
            </p:grpSpPr>
            <p:sp>
              <p:nvSpPr>
                <p:cNvPr id="195" name="타원 194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순서도: 지연 195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3" name="그룹 152"/>
            <p:cNvGrpSpPr/>
            <p:nvPr/>
          </p:nvGrpSpPr>
          <p:grpSpPr>
            <a:xfrm>
              <a:off x="5032239" y="775228"/>
              <a:ext cx="3430800" cy="402953"/>
              <a:chOff x="639751" y="795277"/>
              <a:chExt cx="3430800" cy="402953"/>
            </a:xfrm>
          </p:grpSpPr>
          <p:sp>
            <p:nvSpPr>
              <p:cNvPr id="188" name="직사각형 187"/>
              <p:cNvSpPr/>
              <p:nvPr/>
            </p:nvSpPr>
            <p:spPr>
              <a:xfrm rot="5400000">
                <a:off x="2157151" y="-715170"/>
                <a:ext cx="396000" cy="3430800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760277" y="795277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지출 등록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3301170" y="847236"/>
                <a:ext cx="706616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휴먼모음T" pitchFamily="18" charset="-127"/>
                    <a:ea typeface="휴먼모음T" pitchFamily="18" charset="-127"/>
                  </a:rPr>
                  <a:t>선택</a:t>
                </a:r>
                <a:endParaRPr lang="ko-KR" altLang="en-US" sz="1400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235" name="직사각형 234"/>
            <p:cNvSpPr/>
            <p:nvPr/>
          </p:nvSpPr>
          <p:spPr>
            <a:xfrm>
              <a:off x="6832534" y="2473846"/>
              <a:ext cx="1344550" cy="373623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  <a:alpha val="2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786367" y="1177451"/>
              <a:ext cx="1430200" cy="2985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학비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등록금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학용품비</a:t>
              </a:r>
              <a:endParaRPr lang="en-US" altLang="ko-KR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dirty="0" smtClean="0"/>
                <a:t>교재비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학원비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보육비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완구류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기타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33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36118" y="3760801"/>
            <a:ext cx="2738143" cy="3024000"/>
            <a:chOff x="102531" y="83865"/>
            <a:chExt cx="2738143" cy="3024000"/>
          </a:xfrm>
        </p:grpSpPr>
        <p:sp>
          <p:nvSpPr>
            <p:cNvPr id="70" name="직사각형 69"/>
            <p:cNvSpPr/>
            <p:nvPr/>
          </p:nvSpPr>
          <p:spPr>
            <a:xfrm>
              <a:off x="1112674" y="83865"/>
              <a:ext cx="1728000" cy="3024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7504" y="83865"/>
              <a:ext cx="1008000" cy="43282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07504" y="514772"/>
              <a:ext cx="100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07504" y="947596"/>
              <a:ext cx="100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07504" y="1378503"/>
              <a:ext cx="100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113524" y="98358"/>
              <a:ext cx="36000" cy="432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1233333" y="516689"/>
              <a:ext cx="151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1233333" y="947596"/>
              <a:ext cx="151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33333" y="1383868"/>
              <a:ext cx="151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1233333" y="1811327"/>
              <a:ext cx="151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1233333" y="2240689"/>
              <a:ext cx="151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233333" y="2675788"/>
              <a:ext cx="151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485604" y="112152"/>
              <a:ext cx="877163" cy="2970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요구불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적금</a:t>
              </a:r>
              <a:endParaRPr lang="en-US" altLang="ko-KR" dirty="0" smtClean="0"/>
            </a:p>
            <a:p>
              <a:pPr algn="ctr"/>
              <a:endParaRPr lang="en-US" altLang="ko-KR" sz="900" dirty="0" smtClean="0"/>
            </a:p>
            <a:p>
              <a:pPr algn="ctr"/>
              <a:r>
                <a:rPr lang="ko-KR" altLang="en-US" dirty="0" smtClean="0"/>
                <a:t>예금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펀드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주식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보험</a:t>
              </a:r>
              <a:endParaRPr lang="en-US" altLang="ko-KR" dirty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기타</a:t>
              </a:r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2531" y="97581"/>
              <a:ext cx="1008000" cy="396000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  <a:alpha val="2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88339" y="112152"/>
              <a:ext cx="646331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자산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부채</a:t>
              </a:r>
              <a:endParaRPr lang="en-US" altLang="ko-KR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dirty="0" smtClean="0"/>
                <a:t>카드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현금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187512" y="3760801"/>
            <a:ext cx="2736625" cy="2160000"/>
            <a:chOff x="2987824" y="88833"/>
            <a:chExt cx="2736625" cy="2160000"/>
          </a:xfrm>
        </p:grpSpPr>
        <p:sp>
          <p:nvSpPr>
            <p:cNvPr id="119" name="직사각형 118"/>
            <p:cNvSpPr/>
            <p:nvPr/>
          </p:nvSpPr>
          <p:spPr>
            <a:xfrm>
              <a:off x="3996449" y="88833"/>
              <a:ext cx="1728000" cy="2160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987824" y="520105"/>
              <a:ext cx="1008000" cy="43282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987824" y="88833"/>
              <a:ext cx="100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987824" y="952564"/>
              <a:ext cx="100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987824" y="1383471"/>
              <a:ext cx="100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977095" y="534598"/>
              <a:ext cx="36000" cy="432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4104449" y="521657"/>
              <a:ext cx="151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4104449" y="952564"/>
              <a:ext cx="151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4104449" y="1388836"/>
              <a:ext cx="151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4104449" y="1816295"/>
              <a:ext cx="151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68659" y="117120"/>
              <a:ext cx="646331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자산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부채</a:t>
              </a:r>
              <a:endParaRPr lang="en-US" altLang="ko-KR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dirty="0" smtClean="0"/>
                <a:t>카드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현금</a:t>
              </a:r>
              <a:endParaRPr lang="ko-KR" altLang="en-US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014986" y="957619"/>
              <a:ext cx="1692000" cy="432000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  <a:alpha val="2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75619" y="117120"/>
              <a:ext cx="1569660" cy="2108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마이너스통장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현금서비스</a:t>
              </a:r>
              <a:endParaRPr lang="en-US" altLang="ko-KR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dirty="0" smtClean="0"/>
                <a:t>대출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빌린돈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기타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37388" y="3760801"/>
            <a:ext cx="2736625" cy="1728000"/>
            <a:chOff x="5915769" y="188640"/>
            <a:chExt cx="2736625" cy="1728000"/>
          </a:xfrm>
        </p:grpSpPr>
        <p:sp>
          <p:nvSpPr>
            <p:cNvPr id="141" name="직사각형 140"/>
            <p:cNvSpPr/>
            <p:nvPr/>
          </p:nvSpPr>
          <p:spPr>
            <a:xfrm>
              <a:off x="6924394" y="188640"/>
              <a:ext cx="1728000" cy="1728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915769" y="1051960"/>
              <a:ext cx="1008000" cy="43282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915769" y="188640"/>
              <a:ext cx="100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915769" y="620688"/>
              <a:ext cx="100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915769" y="1483278"/>
              <a:ext cx="100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6905040" y="1052784"/>
              <a:ext cx="36000" cy="432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7032394" y="621464"/>
              <a:ext cx="151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7032394" y="1052371"/>
              <a:ext cx="151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7032394" y="1488643"/>
              <a:ext cx="151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096604" y="216927"/>
              <a:ext cx="646331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자산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부채</a:t>
              </a:r>
              <a:endParaRPr lang="en-US" altLang="ko-KR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dirty="0" smtClean="0"/>
                <a:t>카드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현금</a:t>
              </a:r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6942931" y="1057426"/>
              <a:ext cx="1692000" cy="432000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  <a:alpha val="2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234395" y="216927"/>
              <a:ext cx="1107996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신용카드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체크카드</a:t>
              </a:r>
              <a:endParaRPr lang="en-US" altLang="ko-KR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dirty="0" smtClean="0"/>
                <a:t>선불카드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기타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6118" y="83865"/>
            <a:ext cx="2791985" cy="3455654"/>
            <a:chOff x="136118" y="83865"/>
            <a:chExt cx="2791985" cy="3455654"/>
          </a:xfrm>
        </p:grpSpPr>
        <p:sp>
          <p:nvSpPr>
            <p:cNvPr id="155" name="직사각형 154"/>
            <p:cNvSpPr/>
            <p:nvPr/>
          </p:nvSpPr>
          <p:spPr>
            <a:xfrm>
              <a:off x="1502322" y="83865"/>
              <a:ext cx="1368000" cy="3024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36118" y="83865"/>
              <a:ext cx="1368000" cy="43282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36118" y="514772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136118" y="947596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136118" y="1378503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36118" y="1807865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36118" y="2238772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36118" y="2675788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36118" y="3106695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485068" y="88833"/>
              <a:ext cx="36000" cy="432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5" name="직선 연결선 164"/>
            <p:cNvCxnSpPr/>
            <p:nvPr/>
          </p:nvCxnSpPr>
          <p:spPr>
            <a:xfrm>
              <a:off x="1610322" y="516689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1610322" y="947596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1610322" y="1383868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1610322" y="1811327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1610322" y="2240689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1610322" y="2675788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448211" y="112152"/>
              <a:ext cx="1479892" cy="2985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주식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부식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간식</a:t>
              </a:r>
              <a:endParaRPr lang="en-US" altLang="ko-KR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dirty="0" smtClean="0"/>
                <a:t>외식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주류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음료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커피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마트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식료품</a:t>
              </a:r>
              <a:r>
                <a:rPr lang="en-US" altLang="ko-KR" dirty="0" smtClean="0"/>
                <a:t>)</a:t>
              </a:r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기타</a:t>
              </a:r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50592" y="112152"/>
              <a:ext cx="1344550" cy="373623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  <a:alpha val="2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0592" y="112152"/>
              <a:ext cx="1338828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식사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교통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차량</a:t>
              </a:r>
              <a:endParaRPr lang="en-US" altLang="ko-KR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dirty="0" smtClean="0"/>
                <a:t>문화생활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의류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미용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의료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교제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생활용품비</a:t>
              </a:r>
              <a:endParaRPr lang="ko-KR" altLang="en-US" dirty="0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3187512" y="83865"/>
            <a:ext cx="2791985" cy="3455654"/>
            <a:chOff x="6320711" y="3315430"/>
            <a:chExt cx="2791985" cy="3455654"/>
          </a:xfrm>
        </p:grpSpPr>
        <p:sp>
          <p:nvSpPr>
            <p:cNvPr id="175" name="직사각형 174"/>
            <p:cNvSpPr/>
            <p:nvPr/>
          </p:nvSpPr>
          <p:spPr>
            <a:xfrm>
              <a:off x="7686915" y="3315430"/>
              <a:ext cx="1368000" cy="3024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320711" y="3315430"/>
              <a:ext cx="1368000" cy="43282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320711" y="3746337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320711" y="4179161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320711" y="4610068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320711" y="5039430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20711" y="5470337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320711" y="5907353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20711" y="6338260"/>
              <a:ext cx="1368000" cy="432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7669661" y="3320398"/>
              <a:ext cx="36000" cy="432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7794915" y="3748254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7794915" y="4179161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7794915" y="4615433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7794915" y="5042892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7794915" y="5472254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7794915" y="5907353"/>
              <a:ext cx="115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6335185" y="3343717"/>
              <a:ext cx="1338828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식사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교통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차량</a:t>
              </a:r>
              <a:endParaRPr lang="en-US" altLang="ko-KR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dirty="0" smtClean="0"/>
                <a:t>문화생활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의류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미용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의료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교제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생활용품비</a:t>
              </a:r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7707761" y="4217395"/>
              <a:ext cx="1344550" cy="373623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  <a:alpha val="2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632804" y="3343717"/>
              <a:ext cx="1479892" cy="2985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주식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부식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간식</a:t>
              </a:r>
              <a:endParaRPr lang="en-US" altLang="ko-KR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dirty="0" smtClean="0"/>
                <a:t>외식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주류</a:t>
              </a:r>
              <a:endParaRPr lang="en-US" altLang="ko-KR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음료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커피</a:t>
              </a:r>
              <a:endParaRPr lang="en-US" altLang="ko-KR" dirty="0" smtClean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dirty="0" smtClean="0"/>
                <a:t>마트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식료품</a:t>
              </a:r>
              <a:r>
                <a:rPr lang="en-US" altLang="ko-KR" dirty="0" smtClean="0"/>
                <a:t>)</a:t>
              </a:r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dirty="0" smtClean="0"/>
                <a:t>기타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87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11560" y="772038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1292892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980347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85160" y="5351951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76360" y="535195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43459" y="5336982"/>
            <a:ext cx="61200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flipV="1">
            <a:off x="877451" y="5295423"/>
            <a:ext cx="144016" cy="108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3238" y="5277628"/>
            <a:ext cx="49244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수입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지출</a:t>
            </a:r>
            <a:endParaRPr lang="ko-KR" altLang="en-US" sz="12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07866" y="5614349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401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자산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2042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통계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724883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예산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227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설정</a:t>
            </a:r>
            <a:endParaRPr lang="ko-KR" altLang="en-US" sz="16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11559" y="1330135"/>
            <a:ext cx="34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38426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91591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ko-KR" altLang="en-US" sz="1200" dirty="0"/>
              <a:t>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14582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3369" y="907612"/>
            <a:ext cx="360000" cy="28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4529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709844" y="1407478"/>
            <a:ext cx="3276000" cy="64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14035" y="2387032"/>
            <a:ext cx="3276000" cy="290880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75419" y="2461023"/>
            <a:ext cx="648000" cy="324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0" rtlCol="0" anchor="t"/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60765" y="249272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금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713324" y="2871779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8306" y="2886426"/>
            <a:ext cx="3250249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수입   내용표시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2,000,000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259944" y="3107746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지급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717588" y="3391624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10354" y="3391945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5336" y="3406592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급여   당월월급  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56974" y="3627912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플레타뮤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714618" y="3911790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00254" y="3930191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지출   내용표시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251892" y="4151511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지출처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신용카드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709536" y="4435389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702302" y="4435710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97284" y="4450357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7,000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248922" y="4671677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중국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향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706566" y="4955555"/>
            <a:ext cx="327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7561" y="4970644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6,000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365630" y="2391271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수입</a:t>
            </a:r>
            <a:r>
              <a:rPr lang="en-US" altLang="ko-KR" sz="1200" dirty="0" smtClean="0">
                <a:solidFill>
                  <a:srgbClr val="0000FF"/>
                </a:solidFill>
              </a:rPr>
              <a:t>(2)   2,200,000</a:t>
            </a:r>
            <a:r>
              <a:rPr lang="ko-KR" altLang="en-US" sz="1200" dirty="0" smtClean="0">
                <a:solidFill>
                  <a:srgbClr val="0000FF"/>
                </a:solidFill>
              </a:rPr>
              <a:t>원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지출</a:t>
            </a:r>
            <a:r>
              <a:rPr lang="en-US" altLang="ko-KR" sz="1200" dirty="0" smtClean="0">
                <a:solidFill>
                  <a:srgbClr val="FF0000"/>
                </a:solidFill>
              </a:rPr>
              <a:t>(3)     213,000</a:t>
            </a:r>
            <a:r>
              <a:rPr lang="ko-KR" altLang="en-US" sz="1200" dirty="0" smtClean="0">
                <a:solidFill>
                  <a:srgbClr val="FF0000"/>
                </a:solidFill>
              </a:rPr>
              <a:t>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11560" y="5294450"/>
            <a:ext cx="345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90179" y="85742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2011. 1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24049" y="1458112"/>
            <a:ext cx="14202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srgbClr val="0000FF"/>
                </a:solidFill>
              </a:rPr>
              <a:t>수입</a:t>
            </a:r>
            <a:r>
              <a:rPr lang="en-US" altLang="ko-KR" sz="1200" dirty="0" smtClean="0">
                <a:solidFill>
                  <a:srgbClr val="0000FF"/>
                </a:solidFill>
              </a:rPr>
              <a:t>(3)     3,000,000</a:t>
            </a:r>
          </a:p>
          <a:p>
            <a:pPr algn="just"/>
            <a:r>
              <a:rPr lang="ko-KR" altLang="en-US" sz="1200" dirty="0" smtClean="0">
                <a:solidFill>
                  <a:srgbClr val="FF0000"/>
                </a:solidFill>
              </a:rPr>
              <a:t>지출</a:t>
            </a:r>
            <a:r>
              <a:rPr lang="en-US" altLang="ko-KR" sz="1200" dirty="0" smtClean="0">
                <a:solidFill>
                  <a:srgbClr val="FF0000"/>
                </a:solidFill>
              </a:rPr>
              <a:t>(98)</a:t>
            </a:r>
            <a:r>
              <a:rPr lang="ko-KR" altLang="en-US" sz="1200" dirty="0" smtClean="0">
                <a:solidFill>
                  <a:srgbClr val="FF0000"/>
                </a:solidFill>
              </a:rPr>
              <a:t>   </a:t>
            </a:r>
            <a:r>
              <a:rPr lang="en-US" altLang="ko-KR" sz="1200" dirty="0" smtClean="0">
                <a:solidFill>
                  <a:srgbClr val="FF0000"/>
                </a:solidFill>
              </a:rPr>
              <a:t>2,100,000</a:t>
            </a:r>
          </a:p>
          <a:p>
            <a:pPr algn="just"/>
            <a:r>
              <a:rPr lang="ko-KR" altLang="en-US" sz="1200" dirty="0" smtClean="0"/>
              <a:t>잔액          </a:t>
            </a:r>
            <a:r>
              <a:rPr lang="en-US" altLang="ko-KR" sz="1200" dirty="0" smtClean="0"/>
              <a:t>900,000</a:t>
            </a:r>
          </a:p>
        </p:txBody>
      </p:sp>
      <p:grpSp>
        <p:nvGrpSpPr>
          <p:cNvPr id="1029" name="그룹 1028"/>
          <p:cNvGrpSpPr/>
          <p:nvPr/>
        </p:nvGrpSpPr>
        <p:grpSpPr>
          <a:xfrm>
            <a:off x="5004047" y="772038"/>
            <a:ext cx="3456385" cy="5184000"/>
            <a:chOff x="5004047" y="772038"/>
            <a:chExt cx="3456385" cy="5184000"/>
          </a:xfrm>
        </p:grpSpPr>
        <p:sp>
          <p:nvSpPr>
            <p:cNvPr id="111" name="직사각형 110"/>
            <p:cNvSpPr>
              <a:spLocks noChangeAspect="1"/>
            </p:cNvSpPr>
            <p:nvPr/>
          </p:nvSpPr>
          <p:spPr>
            <a:xfrm>
              <a:off x="5004048" y="772038"/>
              <a:ext cx="3456000" cy="518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5004047" y="1330135"/>
              <a:ext cx="345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/>
            <p:cNvGrpSpPr/>
            <p:nvPr/>
          </p:nvGrpSpPr>
          <p:grpSpPr>
            <a:xfrm>
              <a:off x="7396497" y="876821"/>
              <a:ext cx="966465" cy="360040"/>
              <a:chOff x="5385830" y="876821"/>
              <a:chExt cx="966465" cy="360040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5920247" y="87682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385830" y="87682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458189" y="944363"/>
                <a:ext cx="324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200" dirty="0" smtClean="0"/>
                  <a:t>수입</a:t>
                </a:r>
                <a:endParaRPr lang="ko-KR" altLang="en-US" sz="12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973412" y="935340"/>
                <a:ext cx="324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5641487" y="876821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107070" y="876821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680735" y="907612"/>
              <a:ext cx="360000" cy="28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47017" y="935340"/>
              <a:ext cx="324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 smtClean="0"/>
                <a:t>일</a:t>
              </a:r>
              <a:endParaRPr lang="ko-KR" altLang="en-US" sz="1200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102332" y="1407478"/>
              <a:ext cx="3276000" cy="900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4" name="그룹 1023"/>
            <p:cNvGrpSpPr/>
            <p:nvPr/>
          </p:nvGrpSpPr>
          <p:grpSpPr>
            <a:xfrm>
              <a:off x="5094790" y="2387032"/>
              <a:ext cx="3356253" cy="2132308"/>
              <a:chOff x="5094790" y="2387032"/>
              <a:chExt cx="3356253" cy="21323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직사각형 131"/>
              <p:cNvSpPr/>
              <p:nvPr/>
            </p:nvSpPr>
            <p:spPr>
              <a:xfrm>
                <a:off x="5106523" y="2387032"/>
                <a:ext cx="3276000" cy="2124000"/>
              </a:xfrm>
              <a:prstGeom prst="rect">
                <a:avLst/>
              </a:prstGeom>
              <a:ln w="952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167907" y="2461023"/>
                <a:ext cx="648000" cy="324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54000" tIns="0" rtlCol="0" anchor="t"/>
              <a:lstStyle/>
              <a:p>
                <a:r>
                  <a:rPr lang="en-US" altLang="ko-KR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31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453253" y="2492725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금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5105812" y="2871779"/>
                <a:ext cx="32760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5200794" y="2886426"/>
                <a:ext cx="3250249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수입   내용표시               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2,000,000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5102842" y="3203451"/>
                <a:ext cx="3276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5197824" y="3217710"/>
                <a:ext cx="3235822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급여   당월월급                 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200,000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5107106" y="3544441"/>
                <a:ext cx="32760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5192742" y="3548994"/>
                <a:ext cx="3235822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지출   내용표시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200,000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>
                <a:off x="5094790" y="3870573"/>
                <a:ext cx="3276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5189772" y="3880278"/>
                <a:ext cx="3224601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식사   점심식사 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7,000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9" name="직선 연결선 148"/>
              <p:cNvCxnSpPr/>
              <p:nvPr/>
            </p:nvCxnSpPr>
            <p:spPr>
              <a:xfrm>
                <a:off x="5099054" y="4196705"/>
                <a:ext cx="3276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5190049" y="4211563"/>
                <a:ext cx="3224601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식사   점심식사 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6,000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758118" y="2391271"/>
                <a:ext cx="1649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rgbClr val="0000FF"/>
                    </a:solidFill>
                  </a:rPr>
                  <a:t>(2)   2,200,000</a:t>
                </a:r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원</a:t>
                </a:r>
                <a:endParaRPr lang="en-US" altLang="ko-KR" sz="1200" dirty="0" smtClean="0">
                  <a:solidFill>
                    <a:srgbClr val="0000FF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(3)     213,000</a:t>
                </a:r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원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6282667" y="857421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2011. 1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216537" y="1458112"/>
              <a:ext cx="1420261" cy="8156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(3)     3,000,000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(98)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2,100,000</a:t>
              </a:r>
            </a:p>
            <a:p>
              <a:pPr algn="just"/>
              <a:endParaRPr lang="en-US" altLang="ko-KR" sz="500" dirty="0" smtClean="0"/>
            </a:p>
            <a:p>
              <a:pPr algn="just"/>
              <a:r>
                <a:rPr lang="ko-KR" altLang="en-US" sz="1200" dirty="0" smtClean="0"/>
                <a:t>잔액          </a:t>
              </a:r>
              <a:r>
                <a:rPr lang="en-US" altLang="ko-KR" sz="1200" dirty="0" smtClean="0"/>
                <a:t>900,000</a:t>
              </a:r>
            </a:p>
            <a:p>
              <a:pPr algn="just"/>
              <a:r>
                <a:rPr lang="ko-KR" altLang="en-US" sz="1200" dirty="0" smtClean="0"/>
                <a:t>저금</a:t>
              </a:r>
              <a:r>
                <a:rPr lang="en-US" altLang="ko-KR" sz="1200" dirty="0" smtClean="0"/>
                <a:t>(2)       500,000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808165" y="1458112"/>
              <a:ext cx="1523052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/>
                <a:t>예산         </a:t>
              </a:r>
              <a:r>
                <a:rPr lang="en-US" altLang="ko-KR" sz="1200" dirty="0" smtClean="0"/>
                <a:t>2,500,000</a:t>
              </a:r>
            </a:p>
            <a:p>
              <a:pPr algn="just"/>
              <a:r>
                <a:rPr lang="ko-KR" altLang="en-US" sz="1200" dirty="0" smtClean="0"/>
                <a:t>잔여예산      </a:t>
              </a:r>
              <a:r>
                <a:rPr lang="en-US" altLang="ko-KR" sz="1200" dirty="0" smtClean="0"/>
                <a:t>500,000</a:t>
              </a:r>
            </a:p>
            <a:p>
              <a:pPr algn="just"/>
              <a:endParaRPr lang="en-US" altLang="ko-KR" sz="500" dirty="0" smtClean="0"/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현금지출 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카드지출 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1,100,000</a:t>
              </a:r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6740332" y="1483678"/>
              <a:ext cx="0" cy="75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5178532" y="1867003"/>
              <a:ext cx="31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5779218" y="935340"/>
              <a:ext cx="324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/>
                <a:t>월</a:t>
              </a:r>
            </a:p>
          </p:txBody>
        </p:sp>
        <p:grpSp>
          <p:nvGrpSpPr>
            <p:cNvPr id="1025" name="그룹 1024"/>
            <p:cNvGrpSpPr/>
            <p:nvPr/>
          </p:nvGrpSpPr>
          <p:grpSpPr>
            <a:xfrm>
              <a:off x="5103980" y="4647160"/>
              <a:ext cx="3356452" cy="807171"/>
              <a:chOff x="8615470" y="4647160"/>
              <a:chExt cx="3356452" cy="807171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8616181" y="4647160"/>
                <a:ext cx="3276000" cy="800850"/>
              </a:xfrm>
              <a:prstGeom prst="rect">
                <a:avLst/>
              </a:prstGeom>
              <a:ln w="952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8677565" y="4721151"/>
                <a:ext cx="648000" cy="32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54000" tIns="0" rtlCol="0" anchor="t"/>
              <a:lstStyle/>
              <a:p>
                <a:r>
                  <a:rPr lang="en-US" altLang="ko-KR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30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62911" y="4752853"/>
                <a:ext cx="431528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목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8" name="직선 연결선 167"/>
              <p:cNvCxnSpPr/>
              <p:nvPr/>
            </p:nvCxnSpPr>
            <p:spPr>
              <a:xfrm>
                <a:off x="8615470" y="5131907"/>
                <a:ext cx="3276000" cy="0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8710452" y="5146554"/>
                <a:ext cx="3261470" cy="30777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지출   내용표시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9,000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0267776" y="4651399"/>
                <a:ext cx="1649811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rgbClr val="0000FF"/>
                    </a:solidFill>
                  </a:rPr>
                  <a:t>(0)               </a:t>
                </a:r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원</a:t>
                </a:r>
                <a:endParaRPr lang="en-US" altLang="ko-KR" sz="1200" dirty="0" smtClean="0">
                  <a:solidFill>
                    <a:srgbClr val="0000FF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(4)      23,000</a:t>
                </a:r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원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28" name="직사각형 1027"/>
            <p:cNvSpPr/>
            <p:nvPr/>
          </p:nvSpPr>
          <p:spPr>
            <a:xfrm>
              <a:off x="5032622" y="5291683"/>
              <a:ext cx="3384000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7" name="그룹 1026"/>
            <p:cNvGrpSpPr/>
            <p:nvPr/>
          </p:nvGrpSpPr>
          <p:grpSpPr>
            <a:xfrm>
              <a:off x="5004048" y="5277628"/>
              <a:ext cx="3456000" cy="635354"/>
              <a:chOff x="5004048" y="5277628"/>
              <a:chExt cx="3456000" cy="635354"/>
            </a:xfrm>
          </p:grpSpPr>
          <p:cxnSp>
            <p:nvCxnSpPr>
              <p:cNvPr id="112" name="직선 연결선 111"/>
              <p:cNvCxnSpPr/>
              <p:nvPr/>
            </p:nvCxnSpPr>
            <p:spPr>
              <a:xfrm>
                <a:off x="5685380" y="535195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6372835" y="535195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7077648" y="535195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7768848" y="5351950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직사각형 115"/>
              <p:cNvSpPr/>
              <p:nvPr/>
            </p:nvSpPr>
            <p:spPr>
              <a:xfrm>
                <a:off x="5035947" y="5336982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이등변 삼각형 116"/>
              <p:cNvSpPr/>
              <p:nvPr/>
            </p:nvSpPr>
            <p:spPr>
              <a:xfrm flipV="1">
                <a:off x="5269939" y="5295423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095726" y="5277628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>
                <a:off x="5200354" y="5614349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5726504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434530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17371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814764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5004048" y="5294450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그룹 10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0" y="762808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0" y="5968753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02803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8469189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070044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5004048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그룹 362"/>
          <p:cNvGrpSpPr/>
          <p:nvPr/>
        </p:nvGrpSpPr>
        <p:grpSpPr>
          <a:xfrm>
            <a:off x="4995291" y="784753"/>
            <a:ext cx="3465141" cy="5184000"/>
            <a:chOff x="674811" y="784753"/>
            <a:chExt cx="3465141" cy="5184000"/>
          </a:xfrm>
        </p:grpSpPr>
        <p:sp>
          <p:nvSpPr>
            <p:cNvPr id="364" name="직사각형 363"/>
            <p:cNvSpPr>
              <a:spLocks noChangeAspect="1"/>
            </p:cNvSpPr>
            <p:nvPr/>
          </p:nvSpPr>
          <p:spPr>
            <a:xfrm>
              <a:off x="683952" y="784753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5400000">
              <a:off x="2220402" y="-715170"/>
              <a:ext cx="396000" cy="34308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1823528" y="7952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적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금</a:t>
              </a:r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내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역</a:t>
              </a:r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761522" y="1313624"/>
              <a:ext cx="3276000" cy="3978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761522" y="1313624"/>
              <a:ext cx="3240000" cy="39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9" name="직선 연결선 368"/>
            <p:cNvCxnSpPr/>
            <p:nvPr/>
          </p:nvCxnSpPr>
          <p:spPr>
            <a:xfrm>
              <a:off x="986842" y="1772289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/>
            <p:cNvCxnSpPr/>
            <p:nvPr/>
          </p:nvCxnSpPr>
          <p:spPr>
            <a:xfrm>
              <a:off x="986842" y="2139140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/>
            <p:nvPr/>
          </p:nvCxnSpPr>
          <p:spPr>
            <a:xfrm>
              <a:off x="986842" y="2505991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371"/>
            <p:cNvCxnSpPr/>
            <p:nvPr/>
          </p:nvCxnSpPr>
          <p:spPr>
            <a:xfrm>
              <a:off x="986842" y="287284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 372"/>
            <p:cNvCxnSpPr/>
            <p:nvPr/>
          </p:nvCxnSpPr>
          <p:spPr>
            <a:xfrm>
              <a:off x="986842" y="323969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직사각형 373"/>
            <p:cNvSpPr/>
            <p:nvPr/>
          </p:nvSpPr>
          <p:spPr>
            <a:xfrm>
              <a:off x="3364421" y="847236"/>
              <a:ext cx="706616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휴먼모음T" pitchFamily="18" charset="-127"/>
                  <a:ea typeface="휴먼모음T" pitchFamily="18" charset="-127"/>
                </a:rPr>
                <a:t>편집</a:t>
              </a:r>
              <a:endParaRPr lang="ko-KR" altLang="en-US" sz="14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375" name="직선 연결선 374"/>
            <p:cNvCxnSpPr/>
            <p:nvPr/>
          </p:nvCxnSpPr>
          <p:spPr>
            <a:xfrm>
              <a:off x="986842" y="1772289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/>
            <p:cNvCxnSpPr/>
            <p:nvPr/>
          </p:nvCxnSpPr>
          <p:spPr>
            <a:xfrm>
              <a:off x="986842" y="2139140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376"/>
            <p:cNvCxnSpPr/>
            <p:nvPr/>
          </p:nvCxnSpPr>
          <p:spPr>
            <a:xfrm>
              <a:off x="986842" y="2505991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/>
            <p:nvPr/>
          </p:nvCxnSpPr>
          <p:spPr>
            <a:xfrm>
              <a:off x="986842" y="287284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/>
            <p:nvPr/>
          </p:nvCxnSpPr>
          <p:spPr>
            <a:xfrm>
              <a:off x="986842" y="323969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0" name="그룹 379"/>
            <p:cNvGrpSpPr/>
            <p:nvPr/>
          </p:nvGrpSpPr>
          <p:grpSpPr>
            <a:xfrm>
              <a:off x="695687" y="1845063"/>
              <a:ext cx="223175" cy="2825123"/>
              <a:chOff x="632820" y="1920869"/>
              <a:chExt cx="223175" cy="2825123"/>
            </a:xfrm>
          </p:grpSpPr>
          <p:grpSp>
            <p:nvGrpSpPr>
              <p:cNvPr id="402" name="그룹 401"/>
              <p:cNvGrpSpPr/>
              <p:nvPr/>
            </p:nvGrpSpPr>
            <p:grpSpPr>
              <a:xfrm>
                <a:off x="632820" y="1920869"/>
                <a:ext cx="223175" cy="126000"/>
                <a:chOff x="632820" y="1920869"/>
                <a:chExt cx="223175" cy="126000"/>
              </a:xfrm>
            </p:grpSpPr>
            <p:sp>
              <p:nvSpPr>
                <p:cNvPr id="412" name="타원 411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3" name="순서도: 지연 412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3" name="그룹 402"/>
              <p:cNvGrpSpPr/>
              <p:nvPr/>
            </p:nvGrpSpPr>
            <p:grpSpPr>
              <a:xfrm>
                <a:off x="632820" y="2820577"/>
                <a:ext cx="223175" cy="126000"/>
                <a:chOff x="632820" y="1920869"/>
                <a:chExt cx="223175" cy="126000"/>
              </a:xfrm>
            </p:grpSpPr>
            <p:sp>
              <p:nvSpPr>
                <p:cNvPr id="410" name="타원 409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순서도: 지연 410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4" name="그룹 403"/>
              <p:cNvGrpSpPr/>
              <p:nvPr/>
            </p:nvGrpSpPr>
            <p:grpSpPr>
              <a:xfrm>
                <a:off x="632820" y="3720285"/>
                <a:ext cx="223175" cy="126000"/>
                <a:chOff x="632820" y="1920869"/>
                <a:chExt cx="223175" cy="126000"/>
              </a:xfrm>
            </p:grpSpPr>
            <p:sp>
              <p:nvSpPr>
                <p:cNvPr id="408" name="타원 407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순서도: 지연 408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5" name="그룹 404"/>
              <p:cNvGrpSpPr/>
              <p:nvPr/>
            </p:nvGrpSpPr>
            <p:grpSpPr>
              <a:xfrm>
                <a:off x="632820" y="4619992"/>
                <a:ext cx="223175" cy="126000"/>
                <a:chOff x="632820" y="1920869"/>
                <a:chExt cx="223175" cy="126000"/>
              </a:xfrm>
            </p:grpSpPr>
            <p:sp>
              <p:nvSpPr>
                <p:cNvPr id="406" name="타원 405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순서도: 지연 406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81" name="그룹 380"/>
            <p:cNvGrpSpPr/>
            <p:nvPr/>
          </p:nvGrpSpPr>
          <p:grpSpPr>
            <a:xfrm>
              <a:off x="909885" y="1355750"/>
              <a:ext cx="3148918" cy="2308324"/>
              <a:chOff x="818443" y="1331516"/>
              <a:chExt cx="3148918" cy="2308324"/>
            </a:xfrm>
          </p:grpSpPr>
          <p:sp>
            <p:nvSpPr>
              <p:cNvPr id="397" name="TextBox 396"/>
              <p:cNvSpPr txBox="1"/>
              <p:nvPr/>
            </p:nvSpPr>
            <p:spPr>
              <a:xfrm>
                <a:off x="818443" y="1331516"/>
                <a:ext cx="118494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자산번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계좌명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계좌번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은행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총잔액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 algn="dist">
                  <a:lnSpc>
                    <a:spcPct val="150000"/>
                  </a:lnSpc>
                </a:pPr>
                <a:r>
                  <a:rPr lang="ko-KR" altLang="en-US" sz="1600" spc="-300" dirty="0" smtClean="0">
                    <a:latin typeface="HY바다L" pitchFamily="18" charset="-127"/>
                    <a:ea typeface="HY바다L" pitchFamily="18" charset="-127"/>
                  </a:rPr>
                  <a:t>출금가능금액</a:t>
                </a:r>
                <a:endParaRPr lang="en-US" altLang="ko-KR" sz="1600" spc="-300" dirty="0" smtClean="0">
                  <a:latin typeface="HY바다L" pitchFamily="18" charset="-127"/>
                  <a:ea typeface="HY바다L" pitchFamily="18" charset="-127"/>
                </a:endParaRPr>
              </a:p>
            </p:txBody>
          </p:sp>
          <p:grpSp>
            <p:nvGrpSpPr>
              <p:cNvPr id="398" name="그룹 397"/>
              <p:cNvGrpSpPr/>
              <p:nvPr/>
            </p:nvGrpSpPr>
            <p:grpSpPr>
              <a:xfrm>
                <a:off x="1979712" y="1360091"/>
                <a:ext cx="35419" cy="2196000"/>
                <a:chOff x="1862760" y="1350566"/>
                <a:chExt cx="35419" cy="3785652"/>
              </a:xfrm>
            </p:grpSpPr>
            <p:cxnSp>
              <p:nvCxnSpPr>
                <p:cNvPr id="400" name="직선 연결선 399"/>
                <p:cNvCxnSpPr/>
                <p:nvPr/>
              </p:nvCxnSpPr>
              <p:spPr>
                <a:xfrm flipV="1">
                  <a:off x="1862760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직선 연결선 400"/>
                <p:cNvCxnSpPr/>
                <p:nvPr/>
              </p:nvCxnSpPr>
              <p:spPr>
                <a:xfrm flipV="1">
                  <a:off x="1898179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TextBox 398"/>
              <p:cNvSpPr txBox="1"/>
              <p:nvPr/>
            </p:nvSpPr>
            <p:spPr>
              <a:xfrm>
                <a:off x="2033818" y="1331516"/>
                <a:ext cx="193354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예</a:t>
                </a: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01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KB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종합통장</a:t>
                </a: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-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저축예금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473-21-1111-757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국민은행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-328,862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원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471,137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원</a:t>
                </a:r>
                <a:endParaRPr lang="ko-KR" altLang="en-US" sz="1600" spc="-150" dirty="0">
                  <a:latin typeface="HY바다L" pitchFamily="18" charset="-127"/>
                  <a:ea typeface="HY바다L" pitchFamily="18" charset="-127"/>
                </a:endParaRPr>
              </a:p>
            </p:txBody>
          </p:sp>
        </p:grpSp>
        <p:grpSp>
          <p:nvGrpSpPr>
            <p:cNvPr id="382" name="그룹 381"/>
            <p:cNvGrpSpPr/>
            <p:nvPr/>
          </p:nvGrpSpPr>
          <p:grpSpPr>
            <a:xfrm>
              <a:off x="674811" y="5290343"/>
              <a:ext cx="3456000" cy="666845"/>
              <a:chOff x="611944" y="5279819"/>
              <a:chExt cx="3456000" cy="666845"/>
            </a:xfrm>
          </p:grpSpPr>
          <p:sp>
            <p:nvSpPr>
              <p:cNvPr id="383" name="직사각형 382"/>
              <p:cNvSpPr/>
              <p:nvPr/>
            </p:nvSpPr>
            <p:spPr>
              <a:xfrm>
                <a:off x="640135" y="5316664"/>
                <a:ext cx="3420000" cy="63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4" name="직선 연결선 383"/>
              <p:cNvCxnSpPr/>
              <p:nvPr/>
            </p:nvCxnSpPr>
            <p:spPr>
              <a:xfrm>
                <a:off x="1293276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직선 연결선 384"/>
              <p:cNvCxnSpPr/>
              <p:nvPr/>
            </p:nvCxnSpPr>
            <p:spPr>
              <a:xfrm>
                <a:off x="1980731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/>
              <p:cNvCxnSpPr/>
              <p:nvPr/>
            </p:nvCxnSpPr>
            <p:spPr>
              <a:xfrm>
                <a:off x="2685544" y="535414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/>
              <p:cNvCxnSpPr/>
              <p:nvPr/>
            </p:nvCxnSpPr>
            <p:spPr>
              <a:xfrm>
                <a:off x="3376744" y="535414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직사각형 387"/>
              <p:cNvSpPr/>
              <p:nvPr/>
            </p:nvSpPr>
            <p:spPr>
              <a:xfrm>
                <a:off x="1329996" y="5339173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695565" y="5279819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390" name="직선 연결선 389"/>
              <p:cNvCxnSpPr/>
              <p:nvPr/>
            </p:nvCxnSpPr>
            <p:spPr>
              <a:xfrm>
                <a:off x="808250" y="5616540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1" name="TextBox 390"/>
              <p:cNvSpPr txBox="1"/>
              <p:nvPr/>
            </p:nvSpPr>
            <p:spPr>
              <a:xfrm>
                <a:off x="133440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2042426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2725267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342266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395" name="직선 연결선 394"/>
              <p:cNvCxnSpPr/>
              <p:nvPr/>
            </p:nvCxnSpPr>
            <p:spPr>
              <a:xfrm>
                <a:off x="611944" y="5296641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6" name="이등변 삼각형 395"/>
              <p:cNvSpPr/>
              <p:nvPr/>
            </p:nvSpPr>
            <p:spPr>
              <a:xfrm flipV="1">
                <a:off x="1563988" y="5288089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316595" y="3645024"/>
            <a:ext cx="3009653" cy="1705894"/>
            <a:chOff x="-3132856" y="5179490"/>
            <a:chExt cx="3009653" cy="1705894"/>
          </a:xfrm>
        </p:grpSpPr>
        <p:sp>
          <p:nvSpPr>
            <p:cNvPr id="318" name="직사각형 317"/>
            <p:cNvSpPr/>
            <p:nvPr/>
          </p:nvSpPr>
          <p:spPr>
            <a:xfrm>
              <a:off x="-3132856" y="5179490"/>
              <a:ext cx="2880000" cy="1670400"/>
            </a:xfrm>
            <a:prstGeom prst="rect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3124346" y="5315724"/>
              <a:ext cx="3001143" cy="1569660"/>
              <a:chOff x="1043608" y="3711803"/>
              <a:chExt cx="3001143" cy="1569660"/>
            </a:xfrm>
          </p:grpSpPr>
          <p:sp>
            <p:nvSpPr>
              <p:cNvPr id="328" name="TextBox 327"/>
              <p:cNvSpPr txBox="1"/>
              <p:nvPr/>
            </p:nvSpPr>
            <p:spPr>
              <a:xfrm>
                <a:off x="1043608" y="3711803"/>
                <a:ext cx="300114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16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 smtClean="0">
                    <a:latin typeface="Arial" pitchFamily="34" charset="0"/>
                    <a:cs typeface="Arial" pitchFamily="34" charset="0"/>
                  </a:rPr>
                  <a:t>2010/04/28 | </a:t>
                </a:r>
                <a:r>
                  <a:rPr lang="ko-KR" altLang="en-US" sz="1200" dirty="0" smtClean="0">
                    <a:latin typeface="Arial" pitchFamily="34" charset="0"/>
                    <a:cs typeface="Arial" pitchFamily="34" charset="0"/>
                  </a:rPr>
                  <a:t>인터넷출금이             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출금</a:t>
                </a:r>
                <a:endPara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ko-KR" altLang="en-US" sz="1200" dirty="0" smtClean="0">
                    <a:latin typeface="Arial" pitchFamily="34" charset="0"/>
                    <a:cs typeface="Arial" pitchFamily="34" charset="0"/>
                  </a:rPr>
                  <a:t>농협엄태공               </a:t>
                </a:r>
                <a:r>
                  <a:rPr lang="en-US" altLang="ko-KR" sz="1200" dirty="0" smtClean="0">
                    <a:latin typeface="Arial" pitchFamily="34" charset="0"/>
                    <a:cs typeface="Arial" pitchFamily="34" charset="0"/>
                  </a:rPr>
                  <a:t>             </a:t>
                </a:r>
                <a:r>
                  <a:rPr lang="en-US" altLang="ko-KR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100,000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원</a:t>
                </a:r>
                <a:endPara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ko-KR" sz="4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latin typeface="Arial" pitchFamily="34" charset="0"/>
                    <a:cs typeface="Arial" pitchFamily="34" charset="0"/>
                  </a:rPr>
                  <a:t>2010/04/28 </a:t>
                </a:r>
                <a:r>
                  <a:rPr lang="en-US" altLang="ko-KR" sz="1200" dirty="0" smtClean="0">
                    <a:latin typeface="Arial" pitchFamily="34" charset="0"/>
                    <a:cs typeface="Arial" pitchFamily="34" charset="0"/>
                  </a:rPr>
                  <a:t>|  </a:t>
                </a:r>
                <a:r>
                  <a:rPr lang="en-US" altLang="ko-KR" sz="1200" dirty="0">
                    <a:latin typeface="Arial" pitchFamily="34" charset="0"/>
                    <a:cs typeface="Arial" pitchFamily="34" charset="0"/>
                  </a:rPr>
                  <a:t>ATM</a:t>
                </a:r>
                <a:r>
                  <a:rPr lang="ko-KR" altLang="en-US" sz="1200" dirty="0">
                    <a:latin typeface="Arial" pitchFamily="34" charset="0"/>
                    <a:cs typeface="Arial" pitchFamily="34" charset="0"/>
                  </a:rPr>
                  <a:t>출금    </a:t>
                </a:r>
                <a:r>
                  <a:rPr lang="ko-KR" altLang="en-US" sz="1200" dirty="0" smtClean="0">
                    <a:latin typeface="Arial" pitchFamily="34" charset="0"/>
                    <a:cs typeface="Arial" pitchFamily="34" charset="0"/>
                  </a:rPr>
                  <a:t>               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출금</a:t>
                </a:r>
                <a:endParaRPr lang="en-US" altLang="ko-KR" sz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latin typeface="Arial" pitchFamily="34" charset="0"/>
                    <a:cs typeface="Arial" pitchFamily="34" charset="0"/>
                  </a:rPr>
                  <a:t>                </a:t>
                </a:r>
                <a:r>
                  <a:rPr lang="en-US" altLang="ko-KR" sz="1200" dirty="0" smtClean="0">
                    <a:latin typeface="Arial" pitchFamily="34" charset="0"/>
                    <a:cs typeface="Arial" pitchFamily="34" charset="0"/>
                  </a:rPr>
                  <a:t>                               </a:t>
                </a:r>
                <a:r>
                  <a:rPr lang="en-US" altLang="ko-KR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30,000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원</a:t>
                </a:r>
                <a:endParaRPr lang="en-US" altLang="ko-KR" sz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ko-KR" sz="4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latin typeface="Arial" pitchFamily="34" charset="0"/>
                    <a:cs typeface="Arial" pitchFamily="34" charset="0"/>
                  </a:rPr>
                  <a:t>2010/04/28 </a:t>
                </a:r>
                <a:r>
                  <a:rPr lang="en-US" altLang="ko-KR" sz="1200" dirty="0" smtClean="0">
                    <a:latin typeface="Arial" pitchFamily="34" charset="0"/>
                    <a:cs typeface="Arial" pitchFamily="34" charset="0"/>
                  </a:rPr>
                  <a:t>| </a:t>
                </a:r>
                <a:r>
                  <a:rPr lang="ko-KR" altLang="en-US" sz="1200" dirty="0" smtClean="0">
                    <a:latin typeface="Arial" pitchFamily="34" charset="0"/>
                    <a:cs typeface="Arial" pitchFamily="34" charset="0"/>
                  </a:rPr>
                  <a:t>인터넷입금이              </a:t>
                </a:r>
                <a:r>
                  <a:rPr lang="ko-KR" altLang="en-US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입금</a:t>
                </a:r>
                <a:endParaRPr lang="en-US" altLang="ko-KR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ko-KR" altLang="en-US" sz="1200" dirty="0" smtClean="0">
                    <a:latin typeface="Arial" pitchFamily="34" charset="0"/>
                    <a:cs typeface="Arial" pitchFamily="34" charset="0"/>
                  </a:rPr>
                  <a:t>엄태공                   </a:t>
                </a:r>
                <a:r>
                  <a:rPr lang="en-US" altLang="ko-KR" sz="1200" dirty="0" smtClean="0">
                    <a:latin typeface="Arial" pitchFamily="34" charset="0"/>
                    <a:cs typeface="Arial" pitchFamily="34" charset="0"/>
                  </a:rPr>
                  <a:t>             </a:t>
                </a:r>
                <a:r>
                  <a:rPr lang="en-US" altLang="ko-KR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1,100,000 </a:t>
                </a:r>
                <a:r>
                  <a:rPr lang="ko-KR" altLang="en-US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원</a:t>
                </a:r>
                <a:endParaRPr lang="ko-KR" alt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51" name="직선 연결선 350"/>
              <p:cNvCxnSpPr/>
              <p:nvPr/>
            </p:nvCxnSpPr>
            <p:spPr>
              <a:xfrm>
                <a:off x="1093501" y="4388164"/>
                <a:ext cx="27720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연결선 351"/>
              <p:cNvCxnSpPr/>
              <p:nvPr/>
            </p:nvCxnSpPr>
            <p:spPr>
              <a:xfrm>
                <a:off x="1093501" y="4825636"/>
                <a:ext cx="27720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직선 연결선 352"/>
              <p:cNvCxnSpPr/>
              <p:nvPr/>
            </p:nvCxnSpPr>
            <p:spPr>
              <a:xfrm>
                <a:off x="1093501" y="3957439"/>
                <a:ext cx="27720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0" name="직사각형 359"/>
            <p:cNvSpPr/>
            <p:nvPr/>
          </p:nvSpPr>
          <p:spPr>
            <a:xfrm>
              <a:off x="-3123677" y="5195485"/>
              <a:ext cx="2858400" cy="324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월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11560" y="784753"/>
            <a:ext cx="3465141" cy="5184000"/>
            <a:chOff x="674811" y="784753"/>
            <a:chExt cx="3465141" cy="5184000"/>
          </a:xfrm>
        </p:grpSpPr>
        <p:sp>
          <p:nvSpPr>
            <p:cNvPr id="274" name="직사각형 273"/>
            <p:cNvSpPr>
              <a:spLocks noChangeAspect="1"/>
            </p:cNvSpPr>
            <p:nvPr/>
          </p:nvSpPr>
          <p:spPr>
            <a:xfrm>
              <a:off x="683952" y="784753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 rot="5400000">
              <a:off x="2220402" y="-715170"/>
              <a:ext cx="396000" cy="34308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823528" y="7952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적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금</a:t>
              </a:r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내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역</a:t>
              </a:r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761522" y="1313624"/>
              <a:ext cx="3276000" cy="3978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761522" y="1313624"/>
              <a:ext cx="3240000" cy="39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/>
            <p:cNvCxnSpPr/>
            <p:nvPr/>
          </p:nvCxnSpPr>
          <p:spPr>
            <a:xfrm>
              <a:off x="986842" y="1772289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/>
            <p:nvPr/>
          </p:nvCxnSpPr>
          <p:spPr>
            <a:xfrm>
              <a:off x="986842" y="2139140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>
              <a:off x="986842" y="2505991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986842" y="287284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>
              <a:off x="986842" y="323969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직사각형 289"/>
            <p:cNvSpPr/>
            <p:nvPr/>
          </p:nvSpPr>
          <p:spPr>
            <a:xfrm>
              <a:off x="3364421" y="847236"/>
              <a:ext cx="706616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휴먼모음T" pitchFamily="18" charset="-127"/>
                  <a:ea typeface="휴먼모음T" pitchFamily="18" charset="-127"/>
                </a:rPr>
                <a:t>편집</a:t>
              </a:r>
              <a:endParaRPr lang="ko-KR" altLang="en-US" sz="14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308" name="직선 연결선 307"/>
            <p:cNvCxnSpPr/>
            <p:nvPr/>
          </p:nvCxnSpPr>
          <p:spPr>
            <a:xfrm>
              <a:off x="986842" y="1772289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>
              <a:off x="986842" y="2139140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>
              <a:off x="986842" y="2505991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986842" y="287284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/>
            <p:nvPr/>
          </p:nvCxnSpPr>
          <p:spPr>
            <a:xfrm>
              <a:off x="986842" y="323969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그룹 294"/>
            <p:cNvGrpSpPr/>
            <p:nvPr/>
          </p:nvGrpSpPr>
          <p:grpSpPr>
            <a:xfrm>
              <a:off x="695687" y="1845063"/>
              <a:ext cx="223175" cy="2825123"/>
              <a:chOff x="632820" y="1920869"/>
              <a:chExt cx="223175" cy="2825123"/>
            </a:xfrm>
          </p:grpSpPr>
          <p:grpSp>
            <p:nvGrpSpPr>
              <p:cNvPr id="296" name="그룹 295"/>
              <p:cNvGrpSpPr/>
              <p:nvPr/>
            </p:nvGrpSpPr>
            <p:grpSpPr>
              <a:xfrm>
                <a:off x="632820" y="1920869"/>
                <a:ext cx="223175" cy="126000"/>
                <a:chOff x="632820" y="1920869"/>
                <a:chExt cx="223175" cy="126000"/>
              </a:xfrm>
            </p:grpSpPr>
            <p:sp>
              <p:nvSpPr>
                <p:cNvPr id="306" name="타원 305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순서도: 지연 306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7" name="그룹 296"/>
              <p:cNvGrpSpPr/>
              <p:nvPr/>
            </p:nvGrpSpPr>
            <p:grpSpPr>
              <a:xfrm>
                <a:off x="632820" y="2820577"/>
                <a:ext cx="223175" cy="126000"/>
                <a:chOff x="632820" y="1920869"/>
                <a:chExt cx="223175" cy="126000"/>
              </a:xfrm>
            </p:grpSpPr>
            <p:sp>
              <p:nvSpPr>
                <p:cNvPr id="304" name="타원 303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순서도: 지연 304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8" name="그룹 297"/>
              <p:cNvGrpSpPr/>
              <p:nvPr/>
            </p:nvGrpSpPr>
            <p:grpSpPr>
              <a:xfrm>
                <a:off x="632820" y="3720285"/>
                <a:ext cx="223175" cy="126000"/>
                <a:chOff x="632820" y="1920869"/>
                <a:chExt cx="223175" cy="126000"/>
              </a:xfrm>
            </p:grpSpPr>
            <p:sp>
              <p:nvSpPr>
                <p:cNvPr id="302" name="타원 301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순서도: 지연 302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9" name="그룹 298"/>
              <p:cNvGrpSpPr/>
              <p:nvPr/>
            </p:nvGrpSpPr>
            <p:grpSpPr>
              <a:xfrm>
                <a:off x="632820" y="4619992"/>
                <a:ext cx="223175" cy="126000"/>
                <a:chOff x="632820" y="1920869"/>
                <a:chExt cx="223175" cy="126000"/>
              </a:xfrm>
            </p:grpSpPr>
            <p:sp>
              <p:nvSpPr>
                <p:cNvPr id="300" name="타원 299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순서도: 지연 300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909885" y="1355750"/>
              <a:ext cx="3148918" cy="2308324"/>
              <a:chOff x="818443" y="1331516"/>
              <a:chExt cx="3148918" cy="2308324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818443" y="1331516"/>
                <a:ext cx="118494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자산번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계좌명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계좌번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은행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총잔액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 algn="dist">
                  <a:lnSpc>
                    <a:spcPct val="150000"/>
                  </a:lnSpc>
                </a:pPr>
                <a:r>
                  <a:rPr lang="ko-KR" altLang="en-US" sz="1600" spc="-300" dirty="0" smtClean="0">
                    <a:latin typeface="HY바다L" pitchFamily="18" charset="-127"/>
                    <a:ea typeface="HY바다L" pitchFamily="18" charset="-127"/>
                  </a:rPr>
                  <a:t>출금가능금액</a:t>
                </a:r>
                <a:endParaRPr lang="en-US" altLang="ko-KR" sz="1600" spc="-300" dirty="0" smtClean="0">
                  <a:latin typeface="HY바다L" pitchFamily="18" charset="-127"/>
                  <a:ea typeface="HY바다L" pitchFamily="18" charset="-127"/>
                </a:endParaRPr>
              </a:p>
            </p:txBody>
          </p:sp>
          <p:grpSp>
            <p:nvGrpSpPr>
              <p:cNvPr id="109" name="그룹 108"/>
              <p:cNvGrpSpPr/>
              <p:nvPr/>
            </p:nvGrpSpPr>
            <p:grpSpPr>
              <a:xfrm>
                <a:off x="1979712" y="1360091"/>
                <a:ext cx="35419" cy="2196000"/>
                <a:chOff x="1862760" y="1350566"/>
                <a:chExt cx="35419" cy="3785652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flipV="1">
                  <a:off x="1862760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/>
                <p:cNvCxnSpPr/>
                <p:nvPr/>
              </p:nvCxnSpPr>
              <p:spPr>
                <a:xfrm flipV="1">
                  <a:off x="1898179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TextBox 151"/>
              <p:cNvSpPr txBox="1"/>
              <p:nvPr/>
            </p:nvSpPr>
            <p:spPr>
              <a:xfrm>
                <a:off x="2033818" y="1331516"/>
                <a:ext cx="193354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예</a:t>
                </a: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01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KB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종합통장</a:t>
                </a: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-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저축예금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473-21-1111-757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국민은행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-328,862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원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471,137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원</a:t>
                </a:r>
                <a:endParaRPr lang="ko-KR" altLang="en-US" sz="1600" spc="-150" dirty="0">
                  <a:latin typeface="HY바다L" pitchFamily="18" charset="-127"/>
                  <a:ea typeface="HY바다L" pitchFamily="18" charset="-127"/>
                </a:endParaRPr>
              </a:p>
            </p:txBody>
          </p:sp>
        </p:grpSp>
        <p:sp>
          <p:nvSpPr>
            <p:cNvPr id="418" name="TextBox 417"/>
            <p:cNvSpPr txBox="1"/>
            <p:nvPr/>
          </p:nvSpPr>
          <p:spPr>
            <a:xfrm>
              <a:off x="1032346" y="3803556"/>
              <a:ext cx="300114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600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2011/02/28 |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인터넷출금이             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출금</a:t>
              </a:r>
              <a:endPara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ko-KR" altLang="en-US" sz="1200" dirty="0" smtClean="0">
                  <a:latin typeface="Arial" pitchFamily="34" charset="0"/>
                  <a:cs typeface="Arial" pitchFamily="34" charset="0"/>
                </a:rPr>
                <a:t>농협엄태공               </a:t>
              </a:r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            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100,000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altLang="ko-KR" sz="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2011/02/27 | 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ATM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출금   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               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출금</a:t>
              </a:r>
              <a:endParaRPr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                </a:t>
              </a:r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                              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30,000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altLang="ko-KR" sz="4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2011/02/26 |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인터넷입금이             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입금</a:t>
              </a:r>
              <a:endParaRPr lang="en-US" altLang="ko-KR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ko-KR" altLang="en-US" sz="1200" dirty="0" smtClean="0">
                  <a:latin typeface="Arial" pitchFamily="34" charset="0"/>
                  <a:cs typeface="Arial" pitchFamily="34" charset="0"/>
                </a:rPr>
                <a:t>엄태공                   </a:t>
              </a:r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             </a:t>
              </a:r>
              <a:r>
                <a:rPr lang="en-US" altLang="ko-KR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1,100,000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ko-KR" alt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9" name="직선 연결선 418"/>
            <p:cNvCxnSpPr/>
            <p:nvPr/>
          </p:nvCxnSpPr>
          <p:spPr>
            <a:xfrm>
              <a:off x="1082239" y="4479917"/>
              <a:ext cx="277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 419"/>
            <p:cNvCxnSpPr/>
            <p:nvPr/>
          </p:nvCxnSpPr>
          <p:spPr>
            <a:xfrm>
              <a:off x="1082239" y="4917389"/>
              <a:ext cx="277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그룹 276"/>
            <p:cNvGrpSpPr/>
            <p:nvPr/>
          </p:nvGrpSpPr>
          <p:grpSpPr>
            <a:xfrm>
              <a:off x="674811" y="5290343"/>
              <a:ext cx="3456000" cy="666845"/>
              <a:chOff x="611944" y="5279819"/>
              <a:chExt cx="3456000" cy="666845"/>
            </a:xfrm>
          </p:grpSpPr>
          <p:sp>
            <p:nvSpPr>
              <p:cNvPr id="329" name="직사각형 328"/>
              <p:cNvSpPr/>
              <p:nvPr/>
            </p:nvSpPr>
            <p:spPr>
              <a:xfrm>
                <a:off x="640135" y="5316664"/>
                <a:ext cx="3420000" cy="63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0" name="직선 연결선 329"/>
              <p:cNvCxnSpPr/>
              <p:nvPr/>
            </p:nvCxnSpPr>
            <p:spPr>
              <a:xfrm>
                <a:off x="1293276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/>
              <p:cNvCxnSpPr/>
              <p:nvPr/>
            </p:nvCxnSpPr>
            <p:spPr>
              <a:xfrm>
                <a:off x="1980731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연결선 331"/>
              <p:cNvCxnSpPr/>
              <p:nvPr/>
            </p:nvCxnSpPr>
            <p:spPr>
              <a:xfrm>
                <a:off x="2685544" y="535414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/>
              <p:cNvCxnSpPr/>
              <p:nvPr/>
            </p:nvCxnSpPr>
            <p:spPr>
              <a:xfrm>
                <a:off x="3376744" y="535414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직사각형 333"/>
              <p:cNvSpPr/>
              <p:nvPr/>
            </p:nvSpPr>
            <p:spPr>
              <a:xfrm>
                <a:off x="1329996" y="5339173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695565" y="5279819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336" name="직선 연결선 335"/>
              <p:cNvCxnSpPr/>
              <p:nvPr/>
            </p:nvCxnSpPr>
            <p:spPr>
              <a:xfrm>
                <a:off x="808250" y="5616540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TextBox 336"/>
              <p:cNvSpPr txBox="1"/>
              <p:nvPr/>
            </p:nvSpPr>
            <p:spPr>
              <a:xfrm>
                <a:off x="133440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2042426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2725267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342266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341" name="직선 연결선 340"/>
              <p:cNvCxnSpPr/>
              <p:nvPr/>
            </p:nvCxnSpPr>
            <p:spPr>
              <a:xfrm>
                <a:off x="611944" y="5296641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2" name="이등변 삼각형 341"/>
              <p:cNvSpPr/>
              <p:nvPr/>
            </p:nvSpPr>
            <p:spPr>
              <a:xfrm flipV="1">
                <a:off x="1563988" y="5288089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1032346" y="3654004"/>
              <a:ext cx="2844000" cy="1692000"/>
              <a:chOff x="1032346" y="3654004"/>
              <a:chExt cx="2844000" cy="1692000"/>
            </a:xfrm>
          </p:grpSpPr>
          <p:sp>
            <p:nvSpPr>
              <p:cNvPr id="356" name="직사각형 355"/>
              <p:cNvSpPr/>
              <p:nvPr/>
            </p:nvSpPr>
            <p:spPr>
              <a:xfrm>
                <a:off x="1032346" y="3654004"/>
                <a:ext cx="2844000" cy="16920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1" name="직선 연결선 420"/>
              <p:cNvCxnSpPr/>
              <p:nvPr/>
            </p:nvCxnSpPr>
            <p:spPr>
              <a:xfrm>
                <a:off x="1082239" y="4049192"/>
                <a:ext cx="2772000" cy="0"/>
              </a:xfrm>
              <a:prstGeom prst="line">
                <a:avLst/>
              </a:prstGeom>
              <a:ln w="158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31743" y="3667087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월</a:t>
                </a:r>
                <a:endParaRPr lang="ko-KR" altLang="en-US" dirty="0"/>
              </a:p>
            </p:txBody>
          </p:sp>
          <p:sp>
            <p:nvSpPr>
              <p:cNvPr id="27" name="갈매기형 수장 26"/>
              <p:cNvSpPr/>
              <p:nvPr/>
            </p:nvSpPr>
            <p:spPr>
              <a:xfrm>
                <a:off x="3602288" y="3762004"/>
                <a:ext cx="144016" cy="203572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갈매기형 수장 421"/>
              <p:cNvSpPr/>
              <p:nvPr/>
            </p:nvSpPr>
            <p:spPr>
              <a:xfrm flipH="1">
                <a:off x="1178099" y="3762004"/>
                <a:ext cx="144016" cy="203572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0" name="갈매기형 수장 119"/>
          <p:cNvSpPr/>
          <p:nvPr/>
        </p:nvSpPr>
        <p:spPr>
          <a:xfrm>
            <a:off x="7894193" y="3711708"/>
            <a:ext cx="144016" cy="203572"/>
          </a:xfrm>
          <a:prstGeom prst="chevron">
            <a:avLst/>
          </a:prstGeom>
          <a:solidFill>
            <a:schemeClr val="bg1">
              <a:lumMod val="8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갈매기형 수장 120"/>
          <p:cNvSpPr/>
          <p:nvPr/>
        </p:nvSpPr>
        <p:spPr>
          <a:xfrm flipH="1">
            <a:off x="5470004" y="3711708"/>
            <a:ext cx="144016" cy="203572"/>
          </a:xfrm>
          <a:prstGeom prst="chevron">
            <a:avLst/>
          </a:prstGeom>
          <a:solidFill>
            <a:schemeClr val="bg1">
              <a:lumMod val="8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>
            <a:spLocks noChangeAspect="1"/>
          </p:cNvSpPr>
          <p:nvPr/>
        </p:nvSpPr>
        <p:spPr>
          <a:xfrm>
            <a:off x="621085" y="774229"/>
            <a:ext cx="3456000" cy="5184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40135" y="784753"/>
            <a:ext cx="3430800" cy="402953"/>
            <a:chOff x="640135" y="784753"/>
            <a:chExt cx="3430800" cy="402953"/>
          </a:xfrm>
        </p:grpSpPr>
        <p:sp>
          <p:nvSpPr>
            <p:cNvPr id="70" name="직사각형 69"/>
            <p:cNvSpPr/>
            <p:nvPr/>
          </p:nvSpPr>
          <p:spPr>
            <a:xfrm rot="5400000">
              <a:off x="2157535" y="-725694"/>
              <a:ext cx="396000" cy="34308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12768" y="784753"/>
              <a:ext cx="109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자산내역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97357" y="836181"/>
            <a:ext cx="706616" cy="28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편집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4843" y="3578433"/>
            <a:ext cx="3222000" cy="2250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95000">
                <a:schemeClr val="bg1">
                  <a:lumMod val="95000"/>
                </a:schemeClr>
              </a:gs>
              <a:gs pos="5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69701" y="3715642"/>
            <a:ext cx="3042000" cy="20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779226" y="4110830"/>
            <a:ext cx="302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24775" y="372872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64" name="갈매기형 수장 63"/>
          <p:cNvSpPr/>
          <p:nvPr/>
        </p:nvSpPr>
        <p:spPr>
          <a:xfrm>
            <a:off x="3558963" y="3823642"/>
            <a:ext cx="144016" cy="203572"/>
          </a:xfrm>
          <a:prstGeom prst="chevron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 flipH="1">
            <a:off x="915454" y="3823642"/>
            <a:ext cx="144016" cy="203572"/>
          </a:xfrm>
          <a:prstGeom prst="chevron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9701" y="3874174"/>
            <a:ext cx="30893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2011/02/28 |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인터넷출금이                  </a:t>
            </a:r>
            <a:r>
              <a:rPr lang="ko-KR" alt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출금</a:t>
            </a:r>
            <a:endParaRPr lang="en-US" altLang="ko-KR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1200" dirty="0" smtClean="0">
                <a:latin typeface="Arial" pitchFamily="34" charset="0"/>
                <a:cs typeface="Arial" pitchFamily="34" charset="0"/>
              </a:rPr>
              <a:t>농협엄태공               </a:t>
            </a: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100,000 </a:t>
            </a:r>
            <a:r>
              <a:rPr lang="ko-KR" alt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원</a:t>
            </a:r>
            <a:endParaRPr lang="en-US" altLang="ko-KR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2011/02/27 |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ATM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출금   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ko-KR" alt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출금</a:t>
            </a:r>
            <a:endParaRPr lang="en-US" altLang="ko-K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                                   </a:t>
            </a:r>
            <a:r>
              <a: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30,000 </a:t>
            </a:r>
            <a:r>
              <a:rPr lang="ko-KR" alt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원</a:t>
            </a:r>
            <a:endParaRPr lang="en-US" altLang="ko-K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4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2011/02/26 |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인터넷입금이                  </a:t>
            </a:r>
            <a:r>
              <a:rPr lang="ko-KR" alt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입금</a:t>
            </a:r>
            <a:endParaRPr lang="en-US" altLang="ko-KR" sz="1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1200" dirty="0" smtClean="0">
                <a:latin typeface="Arial" pitchFamily="34" charset="0"/>
                <a:cs typeface="Arial" pitchFamily="34" charset="0"/>
              </a:rPr>
              <a:t>엄태공                   </a:t>
            </a: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altLang="ko-KR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1,100,000 </a:t>
            </a:r>
            <a:r>
              <a:rPr lang="ko-KR" alt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원</a:t>
            </a:r>
            <a:endParaRPr lang="en-US" altLang="ko-K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4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2011/02/25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인터넷입금이                  </a:t>
            </a:r>
            <a:r>
              <a:rPr lang="ko-KR" alt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입금</a:t>
            </a:r>
            <a:endParaRPr lang="ko-KR" altLang="en-US" sz="1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832184" y="4545739"/>
            <a:ext cx="2916000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32184" y="4973686"/>
            <a:ext cx="2916000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32184" y="5405734"/>
            <a:ext cx="2916000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630610" y="1274217"/>
            <a:ext cx="3327226" cy="2308324"/>
            <a:chOff x="630610" y="1274217"/>
            <a:chExt cx="3327226" cy="2308324"/>
          </a:xfrm>
        </p:grpSpPr>
        <p:sp>
          <p:nvSpPr>
            <p:cNvPr id="11" name="직사각형 10"/>
            <p:cNvSpPr/>
            <p:nvPr/>
          </p:nvSpPr>
          <p:spPr>
            <a:xfrm>
              <a:off x="684843" y="1302105"/>
              <a:ext cx="3222000" cy="22680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2000">
                  <a:schemeClr val="bg1">
                    <a:lumMod val="85000"/>
                  </a:schemeClr>
                </a:gs>
                <a:gs pos="3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85875" y="1690756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885875" y="2057607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85875" y="2424458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85875" y="2791309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85875" y="3158159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885875" y="1690756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85875" y="2057607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885875" y="2424458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885875" y="2791309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85875" y="3158159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08918" y="1274217"/>
              <a:ext cx="118494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자산번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호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계좌명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계좌번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호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은행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명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총잔액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 algn="dist">
                <a:lnSpc>
                  <a:spcPct val="150000"/>
                </a:lnSpc>
              </a:pPr>
              <a:r>
                <a:rPr lang="ko-KR" altLang="en-US" sz="1600" spc="-300" dirty="0" smtClean="0">
                  <a:latin typeface="HY바다L" pitchFamily="18" charset="-127"/>
                  <a:ea typeface="HY바다L" pitchFamily="18" charset="-127"/>
                </a:rPr>
                <a:t>출금가능금액</a:t>
              </a:r>
              <a:endParaRPr lang="en-US" altLang="ko-KR" sz="1600" spc="-300" dirty="0" smtClean="0">
                <a:latin typeface="HY바다L" pitchFamily="18" charset="-127"/>
                <a:ea typeface="HY바다L" pitchFamily="18" charset="-127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970187" y="1331367"/>
              <a:ext cx="35419" cy="2196000"/>
              <a:chOff x="1862760" y="1350566"/>
              <a:chExt cx="35419" cy="3785652"/>
            </a:xfrm>
          </p:grpSpPr>
          <p:cxnSp>
            <p:nvCxnSpPr>
              <p:cNvPr id="44" name="직선 연결선 43"/>
              <p:cNvCxnSpPr/>
              <p:nvPr/>
            </p:nvCxnSpPr>
            <p:spPr>
              <a:xfrm flipV="1">
                <a:off x="1862760" y="1350566"/>
                <a:ext cx="0" cy="378565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1898179" y="1350566"/>
                <a:ext cx="0" cy="378565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024293" y="1274217"/>
              <a:ext cx="193354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예</a:t>
              </a: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KB</a:t>
              </a: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종합통장</a:t>
              </a: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-</a:t>
              </a: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저축예금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473-21-1111-757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국민은행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-328,862</a:t>
              </a: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원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471,137</a:t>
              </a: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원</a:t>
              </a:r>
              <a:endParaRPr lang="ko-KR" altLang="en-US" sz="1600" spc="-150" dirty="0">
                <a:latin typeface="HY바다L" pitchFamily="18" charset="-127"/>
                <a:ea typeface="HY바다L" pitchFamily="18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4843" y="3578434"/>
              <a:ext cx="3222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그룹 84"/>
            <p:cNvGrpSpPr/>
            <p:nvPr/>
          </p:nvGrpSpPr>
          <p:grpSpPr>
            <a:xfrm>
              <a:off x="630610" y="1845063"/>
              <a:ext cx="223175" cy="1025708"/>
              <a:chOff x="630610" y="1845063"/>
              <a:chExt cx="223175" cy="1025708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630610" y="1845063"/>
                <a:ext cx="223175" cy="126000"/>
                <a:chOff x="632820" y="1920869"/>
                <a:chExt cx="223175" cy="126000"/>
              </a:xfrm>
            </p:grpSpPr>
            <p:sp>
              <p:nvSpPr>
                <p:cNvPr id="83" name="타원 82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순서도: 지연 83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630610" y="2744771"/>
                <a:ext cx="223175" cy="126000"/>
                <a:chOff x="632820" y="1920869"/>
                <a:chExt cx="223175" cy="126000"/>
              </a:xfrm>
            </p:grpSpPr>
            <p:sp>
              <p:nvSpPr>
                <p:cNvPr id="81" name="타원 80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순서도: 지연 81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65" name="직사각형 164"/>
          <p:cNvSpPr>
            <a:spLocks noChangeAspect="1"/>
          </p:cNvSpPr>
          <p:nvPr/>
        </p:nvSpPr>
        <p:spPr>
          <a:xfrm>
            <a:off x="5004432" y="784753"/>
            <a:ext cx="3456000" cy="5184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5400000">
            <a:off x="6540882" y="-715170"/>
            <a:ext cx="396000" cy="34308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6144008" y="79527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</a:rPr>
              <a:t>적</a:t>
            </a:r>
            <a:r>
              <a:rPr lang="ko-KR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</a:rPr>
              <a:t>금</a:t>
            </a:r>
            <a:r>
              <a:rPr lang="ko-KR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</a:rPr>
              <a:t> 내</a:t>
            </a:r>
            <a:r>
              <a:rPr lang="ko-KR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</a:rPr>
              <a:t>역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5082002" y="1313624"/>
            <a:ext cx="3276000" cy="3978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5082002" y="1313624"/>
            <a:ext cx="3240000" cy="397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/>
          <p:cNvCxnSpPr/>
          <p:nvPr/>
        </p:nvCxnSpPr>
        <p:spPr>
          <a:xfrm>
            <a:off x="5307322" y="1772289"/>
            <a:ext cx="295200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5307322" y="2139140"/>
            <a:ext cx="295200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5307322" y="2505991"/>
            <a:ext cx="295200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5307322" y="2872842"/>
            <a:ext cx="295200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5307322" y="3239692"/>
            <a:ext cx="295200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7684901" y="847236"/>
            <a:ext cx="706616" cy="28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편집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5307322" y="1772289"/>
            <a:ext cx="295200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5307322" y="2139140"/>
            <a:ext cx="295200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5307322" y="2505991"/>
            <a:ext cx="295200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5307322" y="2872842"/>
            <a:ext cx="295200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5307322" y="3239692"/>
            <a:ext cx="295200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그룹 202"/>
          <p:cNvGrpSpPr/>
          <p:nvPr/>
        </p:nvGrpSpPr>
        <p:grpSpPr>
          <a:xfrm>
            <a:off x="5016167" y="1845063"/>
            <a:ext cx="223175" cy="126000"/>
            <a:chOff x="632820" y="1920869"/>
            <a:chExt cx="223175" cy="126000"/>
          </a:xfrm>
        </p:grpSpPr>
        <p:sp>
          <p:nvSpPr>
            <p:cNvPr id="213" name="타원 212"/>
            <p:cNvSpPr/>
            <p:nvPr/>
          </p:nvSpPr>
          <p:spPr>
            <a:xfrm>
              <a:off x="729995" y="1920869"/>
              <a:ext cx="126000" cy="12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지연 213"/>
            <p:cNvSpPr/>
            <p:nvPr/>
          </p:nvSpPr>
          <p:spPr>
            <a:xfrm>
              <a:off x="632820" y="1938869"/>
              <a:ext cx="216000" cy="90000"/>
            </a:xfrm>
            <a:prstGeom prst="flowChartDelay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5016167" y="2744771"/>
            <a:ext cx="223175" cy="126000"/>
            <a:chOff x="632820" y="1920869"/>
            <a:chExt cx="223175" cy="126000"/>
          </a:xfrm>
        </p:grpSpPr>
        <p:sp>
          <p:nvSpPr>
            <p:cNvPr id="211" name="타원 210"/>
            <p:cNvSpPr/>
            <p:nvPr/>
          </p:nvSpPr>
          <p:spPr>
            <a:xfrm>
              <a:off x="729995" y="1920869"/>
              <a:ext cx="126000" cy="12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순서도: 지연 211"/>
            <p:cNvSpPr/>
            <p:nvPr/>
          </p:nvSpPr>
          <p:spPr>
            <a:xfrm>
              <a:off x="632820" y="1938869"/>
              <a:ext cx="216000" cy="90000"/>
            </a:xfrm>
            <a:prstGeom prst="flowChartDelay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5230365" y="1355750"/>
            <a:ext cx="3148918" cy="2308324"/>
            <a:chOff x="818443" y="1331516"/>
            <a:chExt cx="3148918" cy="2308324"/>
          </a:xfrm>
        </p:grpSpPr>
        <p:sp>
          <p:nvSpPr>
            <p:cNvPr id="198" name="TextBox 197"/>
            <p:cNvSpPr txBox="1"/>
            <p:nvPr/>
          </p:nvSpPr>
          <p:spPr>
            <a:xfrm>
              <a:off x="818443" y="1331516"/>
              <a:ext cx="118494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자산번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호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계좌명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계좌번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호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은행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명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총잔액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 algn="dist">
                <a:lnSpc>
                  <a:spcPct val="150000"/>
                </a:lnSpc>
              </a:pPr>
              <a:r>
                <a:rPr lang="ko-KR" altLang="en-US" sz="1600" spc="-300" dirty="0" smtClean="0">
                  <a:latin typeface="HY바다L" pitchFamily="18" charset="-127"/>
                  <a:ea typeface="HY바다L" pitchFamily="18" charset="-127"/>
                </a:rPr>
                <a:t>출금가능금액</a:t>
              </a:r>
              <a:endParaRPr lang="en-US" altLang="ko-KR" sz="1600" spc="-300" dirty="0" smtClean="0">
                <a:latin typeface="HY바다L" pitchFamily="18" charset="-127"/>
                <a:ea typeface="HY바다L" pitchFamily="18" charset="-127"/>
              </a:endParaRPr>
            </a:p>
          </p:txBody>
        </p:sp>
        <p:grpSp>
          <p:nvGrpSpPr>
            <p:cNvPr id="199" name="그룹 198"/>
            <p:cNvGrpSpPr/>
            <p:nvPr/>
          </p:nvGrpSpPr>
          <p:grpSpPr>
            <a:xfrm>
              <a:off x="1979712" y="1360091"/>
              <a:ext cx="35419" cy="2196000"/>
              <a:chOff x="1862760" y="1350566"/>
              <a:chExt cx="35419" cy="3785652"/>
            </a:xfrm>
          </p:grpSpPr>
          <p:cxnSp>
            <p:nvCxnSpPr>
              <p:cNvPr id="201" name="직선 연결선 200"/>
              <p:cNvCxnSpPr/>
              <p:nvPr/>
            </p:nvCxnSpPr>
            <p:spPr>
              <a:xfrm flipV="1">
                <a:off x="1862760" y="1350566"/>
                <a:ext cx="0" cy="378565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1898179" y="1350566"/>
                <a:ext cx="0" cy="378565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/>
            <p:cNvSpPr txBox="1"/>
            <p:nvPr/>
          </p:nvSpPr>
          <p:spPr>
            <a:xfrm>
              <a:off x="2033818" y="1331516"/>
              <a:ext cx="193354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예</a:t>
              </a: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KB</a:t>
              </a: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종합통장</a:t>
              </a: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-</a:t>
              </a: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저축예금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473-21-1111-757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국민은행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-328,862</a:t>
              </a: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원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471,137</a:t>
              </a: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원</a:t>
              </a:r>
              <a:endParaRPr lang="ko-KR" altLang="en-US" sz="1600" spc="-150" dirty="0">
                <a:latin typeface="HY바다L" pitchFamily="18" charset="-127"/>
                <a:ea typeface="HY바다L" pitchFamily="18" charset="-127"/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5095106" y="3611116"/>
            <a:ext cx="3222000" cy="2250000"/>
            <a:chOff x="837243" y="3730833"/>
            <a:chExt cx="3222000" cy="2250000"/>
          </a:xfrm>
        </p:grpSpPr>
        <p:sp>
          <p:nvSpPr>
            <p:cNvPr id="225" name="직사각형 224"/>
            <p:cNvSpPr/>
            <p:nvPr/>
          </p:nvSpPr>
          <p:spPr>
            <a:xfrm>
              <a:off x="837243" y="3730833"/>
              <a:ext cx="3222000" cy="22500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95000">
                  <a:schemeClr val="bg1">
                    <a:lumMod val="95000"/>
                  </a:schemeClr>
                </a:gs>
                <a:gs pos="5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922101" y="3868042"/>
              <a:ext cx="3042000" cy="2016000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7" name="직선 연결선 226"/>
            <p:cNvCxnSpPr/>
            <p:nvPr/>
          </p:nvCxnSpPr>
          <p:spPr>
            <a:xfrm>
              <a:off x="931626" y="4263230"/>
              <a:ext cx="3024000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177175" y="388112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r>
                <a:rPr lang="ko-KR" altLang="en-US" dirty="0" smtClean="0"/>
                <a:t>월</a:t>
              </a:r>
              <a:endParaRPr lang="ko-KR" altLang="en-US" dirty="0"/>
            </a:p>
          </p:txBody>
        </p:sp>
        <p:sp>
          <p:nvSpPr>
            <p:cNvPr id="229" name="갈매기형 수장 228"/>
            <p:cNvSpPr/>
            <p:nvPr/>
          </p:nvSpPr>
          <p:spPr>
            <a:xfrm>
              <a:off x="3711363" y="3976042"/>
              <a:ext cx="144016" cy="20357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갈매기형 수장 229"/>
            <p:cNvSpPr/>
            <p:nvPr/>
          </p:nvSpPr>
          <p:spPr>
            <a:xfrm flipH="1">
              <a:off x="1067854" y="3976042"/>
              <a:ext cx="144016" cy="20357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22101" y="4026574"/>
              <a:ext cx="3089307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600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2011/02/28 |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인터넷출금이                 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출금</a:t>
              </a:r>
              <a:endPara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ko-KR" altLang="en-US" sz="1200" dirty="0" smtClean="0">
                  <a:latin typeface="Arial" pitchFamily="34" charset="0"/>
                  <a:cs typeface="Arial" pitchFamily="34" charset="0"/>
                </a:rPr>
                <a:t>농협엄태공               </a:t>
              </a:r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                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100,000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altLang="ko-KR" sz="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2011/02/27 | 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ATM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출금   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                   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출금</a:t>
              </a:r>
              <a:endParaRPr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                </a:t>
              </a:r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                                  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30,000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altLang="ko-KR" sz="4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2011/02/26 |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인터넷입금이                 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입금</a:t>
              </a:r>
              <a:endParaRPr lang="en-US" altLang="ko-KR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ko-KR" altLang="en-US" sz="1200" dirty="0" smtClean="0">
                  <a:latin typeface="Arial" pitchFamily="34" charset="0"/>
                  <a:cs typeface="Arial" pitchFamily="34" charset="0"/>
                </a:rPr>
                <a:t>엄태공                   </a:t>
              </a:r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                 </a:t>
              </a:r>
              <a:r>
                <a:rPr lang="en-US" altLang="ko-KR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1,100,000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altLang="ko-KR" sz="4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2011/02/25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|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인터넷입금이                 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입금</a:t>
              </a:r>
              <a:endParaRPr lang="ko-KR" alt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2" name="직선 연결선 231"/>
            <p:cNvCxnSpPr/>
            <p:nvPr/>
          </p:nvCxnSpPr>
          <p:spPr>
            <a:xfrm>
              <a:off x="984584" y="4698139"/>
              <a:ext cx="2916000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984584" y="5126086"/>
              <a:ext cx="2916000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>
              <a:off x="984584" y="5558134"/>
              <a:ext cx="2916000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182"/>
          <p:cNvGrpSpPr/>
          <p:nvPr/>
        </p:nvGrpSpPr>
        <p:grpSpPr>
          <a:xfrm>
            <a:off x="4995291" y="5290343"/>
            <a:ext cx="3456000" cy="666845"/>
            <a:chOff x="611944" y="5279819"/>
            <a:chExt cx="3456000" cy="666845"/>
          </a:xfrm>
        </p:grpSpPr>
        <p:sp>
          <p:nvSpPr>
            <p:cNvPr id="184" name="직사각형 183"/>
            <p:cNvSpPr/>
            <p:nvPr/>
          </p:nvSpPr>
          <p:spPr>
            <a:xfrm>
              <a:off x="640135" y="5316664"/>
              <a:ext cx="3420000" cy="63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1293276" y="535414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1980731" y="535414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2685544" y="535414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3376744" y="5354141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직사각형 188"/>
            <p:cNvSpPr/>
            <p:nvPr/>
          </p:nvSpPr>
          <p:spPr>
            <a:xfrm>
              <a:off x="1329996" y="5339173"/>
              <a:ext cx="612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95565" y="5279819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191" name="직선 연결선 190"/>
            <p:cNvCxnSpPr/>
            <p:nvPr/>
          </p:nvCxnSpPr>
          <p:spPr>
            <a:xfrm>
              <a:off x="808250" y="5616540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1334400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042426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725267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422660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611944" y="5296641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이등변 삼각형 196"/>
            <p:cNvSpPr/>
            <p:nvPr/>
          </p:nvSpPr>
          <p:spPr>
            <a:xfrm flipV="1">
              <a:off x="1563988" y="5288089"/>
              <a:ext cx="144016" cy="108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6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 noChangeAspect="1"/>
          </p:cNvSpPr>
          <p:nvPr/>
        </p:nvSpPr>
        <p:spPr>
          <a:xfrm>
            <a:off x="620701" y="784753"/>
            <a:ext cx="3456000" cy="5184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855611" y="1212828"/>
            <a:ext cx="216024" cy="108000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8271" y="1313624"/>
            <a:ext cx="3276000" cy="3978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8271" y="1313624"/>
            <a:ext cx="3240000" cy="397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32436" y="1845063"/>
            <a:ext cx="223175" cy="2825123"/>
            <a:chOff x="632820" y="1920869"/>
            <a:chExt cx="223175" cy="2825123"/>
          </a:xfrm>
        </p:grpSpPr>
        <p:grpSp>
          <p:nvGrpSpPr>
            <p:cNvPr id="55" name="그룹 54"/>
            <p:cNvGrpSpPr/>
            <p:nvPr/>
          </p:nvGrpSpPr>
          <p:grpSpPr>
            <a:xfrm>
              <a:off x="632820" y="1920869"/>
              <a:ext cx="223175" cy="126000"/>
              <a:chOff x="632820" y="1920869"/>
              <a:chExt cx="223175" cy="1260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729995" y="1920869"/>
                <a:ext cx="126000" cy="12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지연 65"/>
              <p:cNvSpPr/>
              <p:nvPr/>
            </p:nvSpPr>
            <p:spPr>
              <a:xfrm>
                <a:off x="632820" y="1938869"/>
                <a:ext cx="216000" cy="90000"/>
              </a:xfrm>
              <a:prstGeom prst="flowChartDelay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32820" y="2820577"/>
              <a:ext cx="223175" cy="126000"/>
              <a:chOff x="632820" y="1920869"/>
              <a:chExt cx="223175" cy="12600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729995" y="1920869"/>
                <a:ext cx="126000" cy="12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순서도: 지연 63"/>
              <p:cNvSpPr/>
              <p:nvPr/>
            </p:nvSpPr>
            <p:spPr>
              <a:xfrm>
                <a:off x="632820" y="1938869"/>
                <a:ext cx="216000" cy="90000"/>
              </a:xfrm>
              <a:prstGeom prst="flowChartDelay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632820" y="3720285"/>
              <a:ext cx="223175" cy="126000"/>
              <a:chOff x="632820" y="1920869"/>
              <a:chExt cx="223175" cy="126000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729995" y="1920869"/>
                <a:ext cx="126000" cy="12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지연 61"/>
              <p:cNvSpPr/>
              <p:nvPr/>
            </p:nvSpPr>
            <p:spPr>
              <a:xfrm>
                <a:off x="632820" y="1938869"/>
                <a:ext cx="216000" cy="90000"/>
              </a:xfrm>
              <a:prstGeom prst="flowChartDelay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632820" y="4619992"/>
              <a:ext cx="223175" cy="126000"/>
              <a:chOff x="632820" y="1920869"/>
              <a:chExt cx="223175" cy="126000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729995" y="1920869"/>
                <a:ext cx="126000" cy="12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순서도: 지연 59"/>
              <p:cNvSpPr/>
              <p:nvPr/>
            </p:nvSpPr>
            <p:spPr>
              <a:xfrm>
                <a:off x="632820" y="1938869"/>
                <a:ext cx="216000" cy="90000"/>
              </a:xfrm>
              <a:prstGeom prst="flowChartDelay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611560" y="5290343"/>
            <a:ext cx="3456000" cy="666845"/>
            <a:chOff x="611944" y="5279819"/>
            <a:chExt cx="3456000" cy="666845"/>
          </a:xfrm>
        </p:grpSpPr>
        <p:sp>
          <p:nvSpPr>
            <p:cNvPr id="41" name="직사각형 40"/>
            <p:cNvSpPr/>
            <p:nvPr/>
          </p:nvSpPr>
          <p:spPr>
            <a:xfrm>
              <a:off x="640135" y="5316664"/>
              <a:ext cx="3420000" cy="63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293276" y="535414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980731" y="535414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685544" y="535414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376744" y="5354141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1329996" y="5339173"/>
              <a:ext cx="612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5565" y="5279819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808250" y="5616540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334400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42426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25267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22660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611944" y="5296641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이등변 삼각형 53"/>
            <p:cNvSpPr/>
            <p:nvPr/>
          </p:nvSpPr>
          <p:spPr>
            <a:xfrm flipV="1">
              <a:off x="1563988" y="5288089"/>
              <a:ext cx="144016" cy="108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22352" y="963786"/>
            <a:ext cx="2916000" cy="4068440"/>
            <a:chOff x="922352" y="1124744"/>
            <a:chExt cx="2941200" cy="40684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직사각형 24"/>
            <p:cNvSpPr/>
            <p:nvPr/>
          </p:nvSpPr>
          <p:spPr>
            <a:xfrm>
              <a:off x="922352" y="1124744"/>
              <a:ext cx="2941200" cy="3958961"/>
            </a:xfrm>
            <a:prstGeom prst="rect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병합 25"/>
            <p:cNvSpPr/>
            <p:nvPr/>
          </p:nvSpPr>
          <p:spPr>
            <a:xfrm>
              <a:off x="933500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병합 26"/>
            <p:cNvSpPr/>
            <p:nvPr/>
          </p:nvSpPr>
          <p:spPr>
            <a:xfrm>
              <a:off x="1129901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병합 27"/>
            <p:cNvSpPr/>
            <p:nvPr/>
          </p:nvSpPr>
          <p:spPr>
            <a:xfrm>
              <a:off x="1326302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병합 28"/>
            <p:cNvSpPr/>
            <p:nvPr/>
          </p:nvSpPr>
          <p:spPr>
            <a:xfrm>
              <a:off x="1522703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병합 29"/>
            <p:cNvSpPr/>
            <p:nvPr/>
          </p:nvSpPr>
          <p:spPr>
            <a:xfrm>
              <a:off x="1719104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병합 30"/>
            <p:cNvSpPr/>
            <p:nvPr/>
          </p:nvSpPr>
          <p:spPr>
            <a:xfrm>
              <a:off x="1915505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병합 31"/>
            <p:cNvSpPr/>
            <p:nvPr/>
          </p:nvSpPr>
          <p:spPr>
            <a:xfrm>
              <a:off x="2111906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병합 32"/>
            <p:cNvSpPr/>
            <p:nvPr/>
          </p:nvSpPr>
          <p:spPr>
            <a:xfrm>
              <a:off x="2308307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2504708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병합 34"/>
            <p:cNvSpPr/>
            <p:nvPr/>
          </p:nvSpPr>
          <p:spPr>
            <a:xfrm>
              <a:off x="2701109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2897510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093911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병합 37"/>
            <p:cNvSpPr/>
            <p:nvPr/>
          </p:nvSpPr>
          <p:spPr>
            <a:xfrm>
              <a:off x="3290312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병합 38"/>
            <p:cNvSpPr/>
            <p:nvPr/>
          </p:nvSpPr>
          <p:spPr>
            <a:xfrm>
              <a:off x="3486713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병합 39"/>
            <p:cNvSpPr/>
            <p:nvPr/>
          </p:nvSpPr>
          <p:spPr>
            <a:xfrm>
              <a:off x="3683114" y="5085184"/>
              <a:ext cx="180000" cy="108000"/>
            </a:xfrm>
            <a:prstGeom prst="flowChartMerge">
              <a:avLst/>
            </a:prstGeom>
            <a:solidFill>
              <a:srgbClr val="9AB5E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9751" y="795277"/>
            <a:ext cx="3430800" cy="402953"/>
            <a:chOff x="639751" y="795277"/>
            <a:chExt cx="3430800" cy="402953"/>
          </a:xfrm>
        </p:grpSpPr>
        <p:sp>
          <p:nvSpPr>
            <p:cNvPr id="22" name="직사각형 21"/>
            <p:cNvSpPr/>
            <p:nvPr/>
          </p:nvSpPr>
          <p:spPr>
            <a:xfrm rot="5400000">
              <a:off x="2157151" y="-715170"/>
              <a:ext cx="396000" cy="34308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60277" y="7952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적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금</a:t>
              </a:r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내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역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01170" y="847236"/>
              <a:ext cx="706616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휴먼모음T" pitchFamily="18" charset="-127"/>
                  <a:ea typeface="휴먼모음T" pitchFamily="18" charset="-127"/>
                </a:rPr>
                <a:t>편집</a:t>
              </a:r>
              <a:endParaRPr lang="ko-KR" altLang="en-US" sz="14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49009" y="1772816"/>
            <a:ext cx="1477398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43608" y="2142381"/>
            <a:ext cx="1477398" cy="36004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43608" y="2511946"/>
            <a:ext cx="1477398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3608" y="2881511"/>
            <a:ext cx="1477398" cy="36004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43608" y="3246884"/>
            <a:ext cx="1477398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43608" y="3616449"/>
            <a:ext cx="1477398" cy="36004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43608" y="3986014"/>
            <a:ext cx="1477398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43608" y="4355579"/>
            <a:ext cx="1477398" cy="36004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63005" y="1313624"/>
            <a:ext cx="1477398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HY목각파임B" pitchFamily="18" charset="-127"/>
                <a:ea typeface="HY목각파임B" pitchFamily="18" charset="-127"/>
              </a:rPr>
              <a:t>지출 선택하기</a:t>
            </a:r>
            <a:endParaRPr lang="ko-KR" altLang="en-US" sz="1100" b="1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04048" y="2958893"/>
            <a:ext cx="3042000" cy="219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08936" y="772038"/>
            <a:ext cx="3544336" cy="5681298"/>
            <a:chOff x="608936" y="772038"/>
            <a:chExt cx="3544336" cy="5681298"/>
          </a:xfrm>
        </p:grpSpPr>
        <p:sp>
          <p:nvSpPr>
            <p:cNvPr id="53" name="직사각형 52"/>
            <p:cNvSpPr>
              <a:spLocks noChangeAspect="1"/>
            </p:cNvSpPr>
            <p:nvPr/>
          </p:nvSpPr>
          <p:spPr>
            <a:xfrm>
              <a:off x="611944" y="791088"/>
              <a:ext cx="3456000" cy="449606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731211" y="2832339"/>
              <a:ext cx="3202613" cy="161235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23834" y="2887825"/>
              <a:ext cx="3297378" cy="15234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요구불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20%          </a:t>
              </a:r>
              <a:r>
                <a:rPr lang="en-US" altLang="ko-KR" sz="1100" dirty="0" smtClean="0"/>
                <a:t>200,000,000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적금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30%          </a:t>
              </a:r>
              <a:r>
                <a:rPr lang="en-US" altLang="ko-KR" sz="1100" dirty="0" smtClean="0"/>
                <a:t>300,000,000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예금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20%          </a:t>
              </a:r>
              <a:r>
                <a:rPr lang="en-US" altLang="ko-KR" sz="1100" dirty="0" smtClean="0"/>
                <a:t>200,000,000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펀드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20%          </a:t>
              </a:r>
              <a:r>
                <a:rPr lang="en-US" altLang="ko-KR" sz="1100" dirty="0" smtClean="0"/>
                <a:t>200,000,000</a:t>
              </a:r>
              <a:r>
                <a:rPr lang="ko-KR" altLang="en-US" sz="1100" dirty="0" smtClean="0"/>
                <a:t>     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주식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5%           </a:t>
              </a:r>
              <a:r>
                <a:rPr lang="en-US" altLang="ko-KR" sz="1100" dirty="0" smtClean="0"/>
                <a:t>50,000,000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보험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5%           </a:t>
              </a:r>
              <a:r>
                <a:rPr lang="en-US" altLang="ko-KR" sz="1100" dirty="0" smtClean="0"/>
                <a:t>50,000,000  </a:t>
              </a:r>
              <a:r>
                <a:rPr lang="en-US" altLang="ko-KR" sz="1000" dirty="0" smtClean="0"/>
                <a:t> </a:t>
              </a: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31219" y="2547778"/>
              <a:ext cx="3202606" cy="28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887345" y="2592778"/>
              <a:ext cx="972000" cy="198000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727001" y="2549287"/>
              <a:ext cx="3206824" cy="28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자산   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                     </a:t>
              </a:r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1,000,000,000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82" name="직선 연결선 181"/>
            <p:cNvCxnSpPr/>
            <p:nvPr/>
          </p:nvCxnSpPr>
          <p:spPr>
            <a:xfrm>
              <a:off x="807866" y="3143610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807866" y="3397467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807866" y="3651324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807866" y="3905182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807866" y="4159040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직사각형 189"/>
            <p:cNvSpPr/>
            <p:nvPr/>
          </p:nvSpPr>
          <p:spPr>
            <a:xfrm>
              <a:off x="731211" y="4901521"/>
              <a:ext cx="3202613" cy="135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834" y="4957007"/>
              <a:ext cx="3329438" cy="12695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마이너스통장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0%          </a:t>
              </a:r>
              <a:r>
                <a:rPr lang="en-US" altLang="ko-KR" sz="1100" dirty="0" smtClean="0"/>
                <a:t>10,000,000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현금서비스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20%          </a:t>
              </a:r>
              <a:r>
                <a:rPr lang="en-US" altLang="ko-KR" sz="1100" dirty="0" smtClean="0"/>
                <a:t>10,000,000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대출     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0%          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10,000,000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빌린돈  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20%          </a:t>
              </a:r>
              <a:r>
                <a:rPr lang="en-US" altLang="ko-KR" sz="1100" dirty="0" smtClean="0"/>
                <a:t> 10,000,000</a:t>
              </a:r>
              <a:r>
                <a:rPr lang="ko-KR" altLang="en-US" sz="1100" dirty="0" smtClean="0"/>
                <a:t>     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기타     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0%           </a:t>
              </a:r>
              <a:r>
                <a:rPr lang="en-US" altLang="ko-KR" sz="1100" dirty="0"/>
                <a:t>1</a:t>
              </a:r>
              <a:r>
                <a:rPr lang="en-US" altLang="ko-KR" sz="1100" dirty="0" smtClean="0"/>
                <a:t>0,000,000</a:t>
              </a:r>
              <a:r>
                <a:rPr lang="en-US" altLang="ko-KR" sz="1000" dirty="0" smtClean="0"/>
                <a:t> </a:t>
              </a: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731219" y="4616960"/>
              <a:ext cx="3202606" cy="28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887345" y="4661960"/>
              <a:ext cx="972000" cy="198000"/>
            </a:xfrm>
            <a:prstGeom prst="rect">
              <a:avLst/>
            </a:prstGeom>
            <a:solidFill>
              <a:schemeClr val="accent2">
                <a:lumMod val="75000"/>
                <a:alpha val="30000"/>
              </a:schemeClr>
            </a:solidFill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727001" y="4618469"/>
              <a:ext cx="3206824" cy="28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부채   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                        </a:t>
              </a:r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50,000,000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95" name="직선 연결선 194"/>
            <p:cNvCxnSpPr/>
            <p:nvPr/>
          </p:nvCxnSpPr>
          <p:spPr>
            <a:xfrm>
              <a:off x="807866" y="5212792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807866" y="5466649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807866" y="5720506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07866" y="5974364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807866" y="6228222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직사각형 201"/>
            <p:cNvSpPr/>
            <p:nvPr/>
          </p:nvSpPr>
          <p:spPr>
            <a:xfrm>
              <a:off x="611944" y="5295423"/>
              <a:ext cx="3455616" cy="11579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2" name="차트 71"/>
            <p:cNvGraphicFramePr/>
            <p:nvPr>
              <p:extLst>
                <p:ext uri="{D42A27DB-BD31-4B8C-83A1-F6EECF244321}">
                  <p14:modId xmlns:p14="http://schemas.microsoft.com/office/powerpoint/2010/main" val="1436802257"/>
                </p:ext>
              </p:extLst>
            </p:nvPr>
          </p:nvGraphicFramePr>
          <p:xfrm>
            <a:off x="683568" y="1272952"/>
            <a:ext cx="1202789" cy="11498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6" name="직사각형 175"/>
            <p:cNvSpPr/>
            <p:nvPr/>
          </p:nvSpPr>
          <p:spPr>
            <a:xfrm>
              <a:off x="745463" y="1313113"/>
              <a:ext cx="3186000" cy="108000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852527" y="1443386"/>
              <a:ext cx="2007281" cy="81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자산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    </a:t>
              </a:r>
              <a:r>
                <a:rPr lang="en-US" altLang="ko-KR" sz="105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1,000,000,000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(95%)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부채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       </a:t>
              </a:r>
              <a:r>
                <a:rPr lang="en-US" altLang="ko-KR" sz="105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50,000,000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(5%)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합계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     9</a:t>
              </a:r>
              <a:r>
                <a:rPr lang="en-US" altLang="ko-KR" sz="105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50,000,000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2138936" y="-735439"/>
              <a:ext cx="396000" cy="345600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790182" y="7780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자산내역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11560" y="772038"/>
              <a:ext cx="3456000" cy="5184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1292892" y="535195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980347" y="535195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685160" y="5351951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376360" y="5351950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1331640" y="5336982"/>
              <a:ext cx="612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flipV="1">
              <a:off x="1565632" y="5295423"/>
              <a:ext cx="144016" cy="108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3238" y="5277628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07866" y="5614349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34016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42042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24883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2276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611944" y="5294450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3292413" y="836712"/>
              <a:ext cx="706616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휴먼모음T" pitchFamily="18" charset="-127"/>
                  <a:ea typeface="휴먼모음T" pitchFamily="18" charset="-127"/>
                </a:rPr>
                <a:t>등록</a:t>
              </a:r>
              <a:endParaRPr lang="ko-KR" altLang="en-US" sz="14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98888" y="13785"/>
            <a:ext cx="3845304" cy="6441742"/>
            <a:chOff x="4775088" y="13785"/>
            <a:chExt cx="3845304" cy="6441742"/>
          </a:xfrm>
        </p:grpSpPr>
        <p:sp>
          <p:nvSpPr>
            <p:cNvPr id="258" name="직사각형 257"/>
            <p:cNvSpPr/>
            <p:nvPr/>
          </p:nvSpPr>
          <p:spPr>
            <a:xfrm>
              <a:off x="5088344" y="13785"/>
              <a:ext cx="3455616" cy="11579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4775088" y="5297614"/>
              <a:ext cx="3455616" cy="11579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>
              <a:spLocks noChangeAspect="1"/>
            </p:cNvSpPr>
            <p:nvPr/>
          </p:nvSpPr>
          <p:spPr>
            <a:xfrm>
              <a:off x="5079064" y="793279"/>
              <a:ext cx="3456000" cy="449606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198331" y="1634854"/>
              <a:ext cx="3202613" cy="135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290954" y="1690340"/>
              <a:ext cx="3329438" cy="12695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마이너스통장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0%          </a:t>
              </a:r>
              <a:r>
                <a:rPr lang="en-US" altLang="ko-KR" sz="1100" dirty="0" smtClean="0"/>
                <a:t>10,000,000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현금서비스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20%          </a:t>
              </a:r>
              <a:r>
                <a:rPr lang="en-US" altLang="ko-KR" sz="1100" dirty="0" smtClean="0"/>
                <a:t>10,000,000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대출     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0%          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10,000,000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빌린돈  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20%          </a:t>
              </a:r>
              <a:r>
                <a:rPr lang="en-US" altLang="ko-KR" sz="1100" dirty="0" smtClean="0"/>
                <a:t> 10,000,000</a:t>
              </a:r>
              <a:r>
                <a:rPr lang="ko-KR" altLang="en-US" sz="1100" dirty="0" smtClean="0"/>
                <a:t>     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기타     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0%           </a:t>
              </a:r>
              <a:r>
                <a:rPr lang="en-US" altLang="ko-KR" sz="1100" dirty="0"/>
                <a:t>1</a:t>
              </a:r>
              <a:r>
                <a:rPr lang="en-US" altLang="ko-KR" sz="1100" dirty="0" smtClean="0"/>
                <a:t>0,000,000</a:t>
              </a:r>
              <a:r>
                <a:rPr lang="en-US" altLang="ko-KR" sz="1000" dirty="0" smtClean="0"/>
                <a:t> </a:t>
              </a: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5198339" y="1350293"/>
              <a:ext cx="3202606" cy="28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7354465" y="1395293"/>
              <a:ext cx="972000" cy="198000"/>
            </a:xfrm>
            <a:prstGeom prst="rect">
              <a:avLst/>
            </a:prstGeom>
            <a:solidFill>
              <a:schemeClr val="accent2">
                <a:lumMod val="75000"/>
                <a:alpha val="30000"/>
              </a:schemeClr>
            </a:solidFill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5194121" y="1351802"/>
              <a:ext cx="3206824" cy="28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부채   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                        </a:t>
              </a:r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50,000,000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5274986" y="1946125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5274986" y="2199982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5274986" y="2453839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5274986" y="2707697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5274986" y="2961555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직사각형 224"/>
            <p:cNvSpPr/>
            <p:nvPr/>
          </p:nvSpPr>
          <p:spPr>
            <a:xfrm rot="5400000">
              <a:off x="6606056" y="-742773"/>
              <a:ext cx="396000" cy="345600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6257302" y="7802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자산내역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8" name="직사각형 227"/>
            <p:cNvSpPr>
              <a:spLocks noChangeAspect="1"/>
            </p:cNvSpPr>
            <p:nvPr/>
          </p:nvSpPr>
          <p:spPr>
            <a:xfrm>
              <a:off x="5078680" y="774229"/>
              <a:ext cx="3456000" cy="5184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9" name="직선 연결선 228"/>
            <p:cNvCxnSpPr/>
            <p:nvPr/>
          </p:nvCxnSpPr>
          <p:spPr>
            <a:xfrm>
              <a:off x="5760012" y="535414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>
              <a:off x="6447467" y="535414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7152280" y="535414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>
              <a:off x="7843480" y="5354141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직사각형 240"/>
            <p:cNvSpPr/>
            <p:nvPr/>
          </p:nvSpPr>
          <p:spPr>
            <a:xfrm>
              <a:off x="5798760" y="5339173"/>
              <a:ext cx="612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이등변 삼각형 241"/>
            <p:cNvSpPr/>
            <p:nvPr/>
          </p:nvSpPr>
          <p:spPr>
            <a:xfrm flipV="1">
              <a:off x="6032752" y="5297614"/>
              <a:ext cx="144016" cy="108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170358" y="5279819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235" name="직선 연결선 234"/>
            <p:cNvCxnSpPr/>
            <p:nvPr/>
          </p:nvCxnSpPr>
          <p:spPr>
            <a:xfrm>
              <a:off x="5274986" y="5616540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5801136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509162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7192003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889396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240" name="직선 연결선 239"/>
            <p:cNvCxnSpPr/>
            <p:nvPr/>
          </p:nvCxnSpPr>
          <p:spPr>
            <a:xfrm>
              <a:off x="5079064" y="5296641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5" name="직사각형 284"/>
            <p:cNvSpPr/>
            <p:nvPr/>
          </p:nvSpPr>
          <p:spPr>
            <a:xfrm>
              <a:off x="5202802" y="4750248"/>
              <a:ext cx="3202613" cy="36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295425" y="4805734"/>
              <a:ext cx="2745945" cy="2539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내 주머니         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</a:t>
              </a:r>
              <a:r>
                <a:rPr lang="en-US" altLang="ko-KR" sz="1100" dirty="0" smtClean="0"/>
                <a:t>500,000</a:t>
              </a:r>
              <a:endParaRPr lang="en-US" altLang="ko-KR" sz="1000" dirty="0" smtClean="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203181" y="4465687"/>
              <a:ext cx="3202606" cy="28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208488" y="4467196"/>
              <a:ext cx="648072" cy="28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8" name="갈매기형 수장 277"/>
            <p:cNvSpPr/>
            <p:nvPr/>
          </p:nvSpPr>
          <p:spPr>
            <a:xfrm>
              <a:off x="8271005" y="4880307"/>
              <a:ext cx="45719" cy="9988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170358" y="3444319"/>
              <a:ext cx="3202613" cy="864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62981" y="3499805"/>
              <a:ext cx="3121047" cy="7617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신용카드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             </a:t>
              </a:r>
              <a:r>
                <a:rPr lang="en-US" altLang="ko-KR" sz="1100" dirty="0" smtClean="0"/>
                <a:t>2,000,000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체크카드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        </a:t>
              </a:r>
              <a:r>
                <a:rPr lang="en-US" altLang="ko-KR" sz="1100" dirty="0" smtClean="0"/>
                <a:t>1,000,000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선불카드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</a:t>
              </a:r>
              <a:r>
                <a:rPr lang="en-US" altLang="ko-KR" sz="1100" dirty="0" smtClean="0"/>
                <a:t>                  1,000,000</a:t>
              </a:r>
              <a:endParaRPr lang="en-US" altLang="ko-KR" sz="1000" dirty="0" smtClean="0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5247013" y="3755590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5247013" y="4009447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직사각형 247"/>
            <p:cNvSpPr/>
            <p:nvPr/>
          </p:nvSpPr>
          <p:spPr>
            <a:xfrm>
              <a:off x="5174260" y="3158374"/>
              <a:ext cx="3202606" cy="28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5179567" y="3159883"/>
              <a:ext cx="648072" cy="28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카드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756909" y="828747"/>
              <a:ext cx="706616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휴먼모음T" pitchFamily="18" charset="-127"/>
                  <a:ea typeface="휴먼모음T" pitchFamily="18" charset="-127"/>
                </a:rPr>
                <a:t>등록</a:t>
              </a:r>
              <a:endParaRPr lang="ko-KR" altLang="en-US" sz="14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1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11944" y="774229"/>
            <a:ext cx="3518483" cy="5184000"/>
            <a:chOff x="611944" y="774229"/>
            <a:chExt cx="3518483" cy="5184000"/>
          </a:xfrm>
        </p:grpSpPr>
        <p:sp>
          <p:nvSpPr>
            <p:cNvPr id="222" name="직사각형 221"/>
            <p:cNvSpPr/>
            <p:nvPr/>
          </p:nvSpPr>
          <p:spPr>
            <a:xfrm>
              <a:off x="1377477" y="783754"/>
              <a:ext cx="2700000" cy="449820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629547" y="1184912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요구불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/>
                <a:t>(2)</a:t>
              </a:r>
              <a:endParaRPr lang="ko-KR" altLang="en-US" sz="10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629547" y="1904494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적금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(3)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629547" y="2624076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예금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(2)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629547" y="4063240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주식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(3)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629547" y="4782820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보험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(2)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621200" y="3341445"/>
              <a:ext cx="756000" cy="72000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127000" prstMaterial="matte">
              <a:bevelT w="152400" h="50800" prst="softRound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/>
                <a:t>펀드</a:t>
              </a:r>
              <a:endParaRPr lang="en-US" altLang="ko-KR" sz="1200" dirty="0"/>
            </a:p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5)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1386994" y="1867613"/>
              <a:ext cx="2682000" cy="68607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451041" y="2053167"/>
              <a:ext cx="233397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dirty="0" smtClean="0"/>
                <a:t>미래에셋 솔로몬 증권투자신탁 </a:t>
              </a: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호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주식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226012" y="2214958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\50,000,000</a:t>
              </a:r>
              <a:endParaRPr lang="ko-KR" altLang="en-US" sz="10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375073" y="2214958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2007/06/20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1386994" y="2554474"/>
              <a:ext cx="2682000" cy="68607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451041" y="2740483"/>
              <a:ext cx="23916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dirty="0" smtClean="0"/>
                <a:t>유리 스몰뷰티 플러스 증권투자신탁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주식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226012" y="2902274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\50,000,000</a:t>
              </a:r>
              <a:endParaRPr lang="ko-KR" altLang="en-US" sz="10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375073" y="2902274"/>
              <a:ext cx="16979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2007/11/12 ~ 2012/11/12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1386994" y="3504891"/>
              <a:ext cx="2682000" cy="68607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451041" y="3690652"/>
              <a:ext cx="227305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 smtClean="0"/>
                <a:t>KB </a:t>
              </a:r>
              <a:r>
                <a:rPr lang="ko-KR" altLang="en-US" sz="1000" dirty="0" smtClean="0"/>
                <a:t>인디아 증권 자투자신탁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주식</a:t>
              </a:r>
              <a:r>
                <a:rPr lang="en-US" altLang="ko-KR" sz="1000" dirty="0" smtClean="0"/>
                <a:t>) </a:t>
              </a:r>
              <a:r>
                <a:rPr lang="ko-KR" altLang="en-US" sz="1000" dirty="0" smtClean="0"/>
                <a:t>임의</a:t>
              </a:r>
              <a:endParaRPr lang="en-US" altLang="ko-KR" sz="1000" dirty="0" smtClean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226012" y="3852443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\30,000,000</a:t>
              </a:r>
              <a:endParaRPr lang="ko-KR" altLang="en-US" sz="10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375073" y="3852443"/>
              <a:ext cx="16979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2007/06/20 ~ 2012/06/20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1386994" y="4190965"/>
              <a:ext cx="2682000" cy="68607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451041" y="4368443"/>
              <a:ext cx="22025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 smtClean="0"/>
                <a:t>KB </a:t>
              </a:r>
              <a:r>
                <a:rPr lang="ko-KR" altLang="en-US" sz="1000" dirty="0" smtClean="0"/>
                <a:t>차이나 증권 자투자신탁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주식</a:t>
              </a:r>
              <a:r>
                <a:rPr lang="en-US" altLang="ko-KR" sz="1000" dirty="0" smtClean="0"/>
                <a:t>) </a:t>
              </a:r>
              <a:r>
                <a:rPr lang="ko-KR" altLang="en-US" sz="1000" dirty="0" smtClean="0"/>
                <a:t>임의</a:t>
              </a:r>
              <a:endParaRPr lang="en-US" altLang="ko-KR" sz="1000" dirty="0" smtClean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226012" y="4530234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\30,000,000</a:t>
              </a:r>
              <a:endParaRPr lang="ko-KR" altLang="en-US" sz="10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375073" y="4530234"/>
              <a:ext cx="16979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2007/11/12 ~ 2012/11/12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1386994" y="4874591"/>
              <a:ext cx="2682000" cy="68607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451041" y="5061595"/>
              <a:ext cx="22570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dirty="0" smtClean="0"/>
                <a:t>미래에셋 인사이트 증권 자투자신탁</a:t>
              </a: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호</a:t>
              </a:r>
              <a:endParaRPr lang="en-US" altLang="ko-KR" sz="1000" dirty="0" smtClean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226012" y="5223386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\40,000,000</a:t>
              </a:r>
              <a:endParaRPr lang="ko-KR" altLang="en-US" sz="10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375073" y="5223386"/>
              <a:ext cx="16979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2007/11/12 ~ 2012/11/12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1387001" y="1612412"/>
              <a:ext cx="2682000" cy="255201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국내펀드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1387001" y="3251140"/>
              <a:ext cx="2682000" cy="255201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해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외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펀드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1386994" y="1187227"/>
              <a:ext cx="2682000" cy="440432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473646" y="1322804"/>
              <a:ext cx="2604880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자산비율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: 20%   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총 금액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: 200,000,000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29" name="직사각형 228"/>
            <p:cNvSpPr>
              <a:spLocks noChangeAspect="1"/>
            </p:cNvSpPr>
            <p:nvPr/>
          </p:nvSpPr>
          <p:spPr>
            <a:xfrm>
              <a:off x="621085" y="774229"/>
              <a:ext cx="3456000" cy="5184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5400000">
              <a:off x="2157535" y="-725694"/>
              <a:ext cx="396000" cy="34308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812768" y="784753"/>
              <a:ext cx="109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자산내역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0135" y="5309755"/>
              <a:ext cx="3420000" cy="63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1293276" y="5356759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1980731" y="5356759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2685544" y="5356758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3376744" y="5356757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/>
            <p:cNvSpPr/>
            <p:nvPr/>
          </p:nvSpPr>
          <p:spPr>
            <a:xfrm>
              <a:off x="1329996" y="5341789"/>
              <a:ext cx="612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95565" y="5282435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808250" y="5619156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334400" y="545281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042426" y="545281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725267" y="545281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422660" y="545281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611944" y="5299257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이등변 삼각형 143"/>
            <p:cNvSpPr/>
            <p:nvPr/>
          </p:nvSpPr>
          <p:spPr>
            <a:xfrm flipV="1">
              <a:off x="1563988" y="5290705"/>
              <a:ext cx="144016" cy="108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3292413" y="836712"/>
              <a:ext cx="706616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휴먼모음T" pitchFamily="18" charset="-127"/>
                  <a:ea typeface="휴먼모음T" pitchFamily="18" charset="-127"/>
                </a:rPr>
                <a:t>등록</a:t>
              </a:r>
              <a:endParaRPr lang="ko-KR" altLang="en-US" sz="14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004048" y="774229"/>
            <a:ext cx="3518867" cy="5184000"/>
            <a:chOff x="5085581" y="774229"/>
            <a:chExt cx="3518867" cy="5184000"/>
          </a:xfrm>
        </p:grpSpPr>
        <p:sp>
          <p:nvSpPr>
            <p:cNvPr id="135" name="직사각형 134"/>
            <p:cNvSpPr/>
            <p:nvPr/>
          </p:nvSpPr>
          <p:spPr>
            <a:xfrm>
              <a:off x="5851498" y="783754"/>
              <a:ext cx="2700000" cy="449820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094043" y="1186810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요구불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/>
                <a:t>(2)</a:t>
              </a:r>
              <a:endParaRPr lang="ko-KR" altLang="en-US" sz="10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094043" y="1906392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적금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(3)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94043" y="2625974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예금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(2)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094043" y="4065138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주식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(3)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94043" y="4784718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보험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(2)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095221" y="3343343"/>
              <a:ext cx="756000" cy="72000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127000" prstMaterial="matte">
              <a:bevelT w="152400" h="50800" prst="softRound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/>
                <a:t>펀드</a:t>
              </a:r>
              <a:endParaRPr lang="en-US" altLang="ko-KR" sz="1200" dirty="0"/>
            </a:p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5)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849094" y="1189125"/>
              <a:ext cx="2755354" cy="3680287"/>
              <a:chOff x="5849094" y="1189125"/>
              <a:chExt cx="2755354" cy="368028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직사각형 176"/>
              <p:cNvSpPr/>
              <p:nvPr/>
            </p:nvSpPr>
            <p:spPr>
              <a:xfrm>
                <a:off x="5861015" y="1869511"/>
                <a:ext cx="2682000" cy="68607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925062" y="2055065"/>
                <a:ext cx="23339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000" dirty="0" smtClean="0"/>
                  <a:t>미래에셋 솔로몬 증권투자신탁 </a:t>
                </a:r>
                <a:r>
                  <a:rPr lang="en-US" altLang="ko-KR" sz="1000" dirty="0" smtClean="0"/>
                  <a:t>1</a:t>
                </a:r>
                <a:r>
                  <a:rPr lang="ko-KR" altLang="en-US" sz="1000" dirty="0" smtClean="0"/>
                  <a:t>호</a:t>
                </a:r>
                <a:r>
                  <a:rPr lang="en-US" altLang="ko-KR" sz="1000" dirty="0" smtClean="0"/>
                  <a:t>(</a:t>
                </a:r>
                <a:r>
                  <a:rPr lang="ko-KR" altLang="en-US" sz="1000" dirty="0" smtClean="0"/>
                  <a:t>주식</a:t>
                </a:r>
                <a:r>
                  <a:rPr lang="en-US" altLang="ko-KR" sz="1000" dirty="0" smtClean="0"/>
                  <a:t>)</a:t>
                </a: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7700033" y="2216856"/>
                <a:ext cx="9044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\50,000,000</a:t>
                </a:r>
                <a:endParaRPr lang="ko-KR" altLang="en-US" sz="1000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5849094" y="2216856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2007/06/20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5861015" y="2556372"/>
                <a:ext cx="2682000" cy="68607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925062" y="2742381"/>
                <a:ext cx="239168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000" dirty="0" smtClean="0"/>
                  <a:t>유리 스몰뷰티 플러스 증권투자신탁</a:t>
                </a:r>
                <a:r>
                  <a:rPr lang="en-US" altLang="ko-KR" sz="1000" dirty="0" smtClean="0"/>
                  <a:t>(</a:t>
                </a:r>
                <a:r>
                  <a:rPr lang="ko-KR" altLang="en-US" sz="1000" dirty="0" smtClean="0"/>
                  <a:t>주식</a:t>
                </a:r>
                <a:r>
                  <a:rPr lang="en-US" altLang="ko-KR" sz="1000" dirty="0" smtClean="0"/>
                  <a:t>)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700033" y="2904172"/>
                <a:ext cx="9044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\50,000,000</a:t>
                </a:r>
                <a:endParaRPr lang="ko-KR" altLang="en-US" sz="10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5849094" y="2904172"/>
                <a:ext cx="16979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2007/11/12 ~ 2012/11/12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5861015" y="3497264"/>
                <a:ext cx="2682000" cy="68607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925062" y="3683025"/>
                <a:ext cx="227305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 smtClean="0"/>
                  <a:t>KB </a:t>
                </a:r>
                <a:r>
                  <a:rPr lang="ko-KR" altLang="en-US" sz="1000" dirty="0" smtClean="0"/>
                  <a:t>인디아 증권 자투자신탁</a:t>
                </a:r>
                <a:r>
                  <a:rPr lang="en-US" altLang="ko-KR" sz="1000" dirty="0" smtClean="0"/>
                  <a:t>(</a:t>
                </a:r>
                <a:r>
                  <a:rPr lang="ko-KR" altLang="en-US" sz="1000" dirty="0" smtClean="0"/>
                  <a:t>주식</a:t>
                </a:r>
                <a:r>
                  <a:rPr lang="en-US" altLang="ko-KR" sz="1000" dirty="0" smtClean="0"/>
                  <a:t>) </a:t>
                </a:r>
                <a:r>
                  <a:rPr lang="ko-KR" altLang="en-US" sz="1000" dirty="0" smtClean="0"/>
                  <a:t>임의</a:t>
                </a:r>
                <a:endParaRPr lang="en-US" altLang="ko-KR" sz="1000" dirty="0" smtClean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700033" y="3844816"/>
                <a:ext cx="9044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\30,000,000</a:t>
                </a:r>
                <a:endParaRPr lang="ko-KR" altLang="en-US" sz="10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5849094" y="3844816"/>
                <a:ext cx="16979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2007/06/20 ~ 2012/06/20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5861015" y="4183338"/>
                <a:ext cx="2682000" cy="68607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925062" y="4360816"/>
                <a:ext cx="22025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 smtClean="0"/>
                  <a:t>KB </a:t>
                </a:r>
                <a:r>
                  <a:rPr lang="ko-KR" altLang="en-US" sz="1000" dirty="0" smtClean="0"/>
                  <a:t>차이나 증권 자투자신탁</a:t>
                </a:r>
                <a:r>
                  <a:rPr lang="en-US" altLang="ko-KR" sz="1000" dirty="0" smtClean="0"/>
                  <a:t>(</a:t>
                </a:r>
                <a:r>
                  <a:rPr lang="ko-KR" altLang="en-US" sz="1000" dirty="0" smtClean="0"/>
                  <a:t>주식</a:t>
                </a:r>
                <a:r>
                  <a:rPr lang="en-US" altLang="ko-KR" sz="1000" dirty="0" smtClean="0"/>
                  <a:t>) </a:t>
                </a:r>
                <a:r>
                  <a:rPr lang="ko-KR" altLang="en-US" sz="1000" dirty="0" smtClean="0"/>
                  <a:t>임의</a:t>
                </a:r>
                <a:endParaRPr lang="en-US" altLang="ko-KR" sz="1000" dirty="0" smtClean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700033" y="4522607"/>
                <a:ext cx="9044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\30,000,000</a:t>
                </a:r>
                <a:endParaRPr lang="ko-KR" altLang="en-US" sz="10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849094" y="4522607"/>
                <a:ext cx="16979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2007/11/12 ~ 2012/11/12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861022" y="1614310"/>
                <a:ext cx="2682000" cy="25520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8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국내펀드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861022" y="3243513"/>
                <a:ext cx="2682000" cy="25520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8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해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외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펀드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5861015" y="1189125"/>
                <a:ext cx="2682000" cy="440432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947667" y="1324702"/>
                <a:ext cx="26048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자산비율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: 20%   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총 금액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: 200,000,000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6697001" y="4974692"/>
              <a:ext cx="1825821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dirty="0" smtClean="0"/>
                <a:t>국내펀드</a:t>
              </a:r>
              <a:r>
                <a:rPr lang="en-US" altLang="ko-KR" sz="1000" dirty="0" smtClean="0"/>
                <a:t>(2)</a:t>
              </a:r>
              <a:r>
                <a:rPr lang="ko-KR" altLang="en-US" sz="1000" dirty="0" smtClean="0"/>
                <a:t> 금액</a:t>
              </a:r>
              <a:r>
                <a:rPr lang="en-US" altLang="ko-KR" sz="1000" dirty="0" smtClean="0"/>
                <a:t>: \100,000,000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* </a:t>
              </a:r>
              <a:r>
                <a:rPr lang="ko-KR" altLang="en-US" sz="1000" dirty="0" smtClean="0"/>
                <a:t>주식형</a:t>
              </a:r>
              <a:r>
                <a:rPr lang="en-US" altLang="ko-KR" sz="1000" dirty="0" smtClean="0"/>
                <a:t>: (1),      \50,000,000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* </a:t>
              </a:r>
              <a:r>
                <a:rPr lang="ko-KR" altLang="en-US" sz="1000" dirty="0" smtClean="0"/>
                <a:t>채권형</a:t>
              </a:r>
              <a:r>
                <a:rPr lang="en-US" altLang="ko-KR" sz="1000" dirty="0" smtClean="0"/>
                <a:t>: (1),      \50,000,000</a:t>
              </a:r>
            </a:p>
            <a:p>
              <a:r>
                <a:rPr lang="ko-KR" altLang="en-US" sz="1000" dirty="0" smtClean="0"/>
                <a:t>해외펀드</a:t>
              </a:r>
              <a:r>
                <a:rPr lang="en-US" altLang="ko-KR" sz="1000" dirty="0" smtClean="0"/>
                <a:t>(3)</a:t>
              </a:r>
              <a:r>
                <a:rPr lang="ko-KR" altLang="en-US" sz="1000" dirty="0" smtClean="0"/>
                <a:t> 금액</a:t>
              </a:r>
              <a:r>
                <a:rPr lang="en-US" altLang="ko-KR" sz="1000" dirty="0" smtClean="0"/>
                <a:t>: \100,000,000</a:t>
              </a:r>
            </a:p>
          </p:txBody>
        </p:sp>
        <p:graphicFrame>
          <p:nvGraphicFramePr>
            <p:cNvPr id="12" name="차트 11"/>
            <p:cNvGraphicFramePr/>
            <p:nvPr>
              <p:extLst>
                <p:ext uri="{D42A27DB-BD31-4B8C-83A1-F6EECF244321}">
                  <p14:modId xmlns:p14="http://schemas.microsoft.com/office/powerpoint/2010/main" val="3075823261"/>
                </p:ext>
              </p:extLst>
            </p:nvPr>
          </p:nvGraphicFramePr>
          <p:xfrm>
            <a:off x="5821935" y="4863558"/>
            <a:ext cx="883512" cy="9226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94" name="직사각형 193"/>
            <p:cNvSpPr/>
            <p:nvPr/>
          </p:nvSpPr>
          <p:spPr>
            <a:xfrm rot="5400000">
              <a:off x="6629897" y="-726173"/>
              <a:ext cx="396000" cy="34308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285130" y="784274"/>
              <a:ext cx="109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자산내역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5113772" y="5304145"/>
              <a:ext cx="3420000" cy="63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/>
            <p:cNvCxnSpPr/>
            <p:nvPr/>
          </p:nvCxnSpPr>
          <p:spPr>
            <a:xfrm>
              <a:off x="5766913" y="5351149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>
              <a:off x="6454368" y="5351149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>
              <a:off x="7159181" y="5351148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>
              <a:off x="7850381" y="5351147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직사각형 246"/>
            <p:cNvSpPr/>
            <p:nvPr/>
          </p:nvSpPr>
          <p:spPr>
            <a:xfrm>
              <a:off x="5803633" y="5336179"/>
              <a:ext cx="612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169202" y="5276825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5281887" y="5613546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5808037" y="544720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516063" y="544720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7198904" y="544720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7896297" y="544720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254" name="직선 연결선 253"/>
            <p:cNvCxnSpPr/>
            <p:nvPr/>
          </p:nvCxnSpPr>
          <p:spPr>
            <a:xfrm>
              <a:off x="5085581" y="5293647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5" name="이등변 삼각형 254"/>
            <p:cNvSpPr/>
            <p:nvPr/>
          </p:nvSpPr>
          <p:spPr>
            <a:xfrm flipV="1">
              <a:off x="6037625" y="5285095"/>
              <a:ext cx="144016" cy="108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7756909" y="828747"/>
              <a:ext cx="706616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휴먼모음T" pitchFamily="18" charset="-127"/>
                  <a:ea typeface="휴먼모음T" pitchFamily="18" charset="-127"/>
                </a:rPr>
                <a:t>등록</a:t>
              </a:r>
              <a:endParaRPr lang="ko-KR" altLang="en-US" sz="14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48" name="직사각형 147"/>
            <p:cNvSpPr>
              <a:spLocks noChangeAspect="1"/>
            </p:cNvSpPr>
            <p:nvPr/>
          </p:nvSpPr>
          <p:spPr>
            <a:xfrm>
              <a:off x="5095106" y="774229"/>
              <a:ext cx="3456000" cy="5184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4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11944" y="774229"/>
            <a:ext cx="3465141" cy="5184000"/>
            <a:chOff x="611944" y="774229"/>
            <a:chExt cx="3465141" cy="5184000"/>
          </a:xfrm>
        </p:grpSpPr>
        <p:grpSp>
          <p:nvGrpSpPr>
            <p:cNvPr id="98" name="그룹 97"/>
            <p:cNvGrpSpPr/>
            <p:nvPr/>
          </p:nvGrpSpPr>
          <p:grpSpPr>
            <a:xfrm>
              <a:off x="611944" y="774229"/>
              <a:ext cx="3465141" cy="5184000"/>
              <a:chOff x="611944" y="774229"/>
              <a:chExt cx="3465141" cy="5184000"/>
            </a:xfrm>
          </p:grpSpPr>
          <p:sp>
            <p:nvSpPr>
              <p:cNvPr id="24" name="직사각형 23"/>
              <p:cNvSpPr>
                <a:spLocks noChangeAspect="1"/>
              </p:cNvSpPr>
              <p:nvPr/>
            </p:nvSpPr>
            <p:spPr>
              <a:xfrm>
                <a:off x="621085" y="774229"/>
                <a:ext cx="3456000" cy="518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5400000">
                <a:off x="2157535" y="-725694"/>
                <a:ext cx="396000" cy="3430800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760661" y="784753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적</a:t>
                </a:r>
                <a:r>
                  <a: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금</a:t>
                </a:r>
                <a:r>
                  <a:rPr lang="ko-KR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등록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611944" y="5279819"/>
                <a:ext cx="3456000" cy="666845"/>
                <a:chOff x="611944" y="5279819"/>
                <a:chExt cx="3456000" cy="666845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640135" y="5316664"/>
                  <a:ext cx="3420000" cy="630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9" name="직선 연결선 58"/>
                <p:cNvCxnSpPr/>
                <p:nvPr/>
              </p:nvCxnSpPr>
              <p:spPr>
                <a:xfrm>
                  <a:off x="1293276" y="5354143"/>
                  <a:ext cx="0" cy="5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>
                  <a:off x="1980731" y="5354143"/>
                  <a:ext cx="0" cy="5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/>
                <p:nvPr/>
              </p:nvCxnSpPr>
              <p:spPr>
                <a:xfrm>
                  <a:off x="2685544" y="5354142"/>
                  <a:ext cx="0" cy="5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>
                  <a:off x="3376744" y="5354141"/>
                  <a:ext cx="0" cy="5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직사각형 62"/>
                <p:cNvSpPr/>
                <p:nvPr/>
              </p:nvSpPr>
              <p:spPr>
                <a:xfrm>
                  <a:off x="1329996" y="5339173"/>
                  <a:ext cx="612000" cy="576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95565" y="5279819"/>
                  <a:ext cx="492443" cy="610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200" dirty="0" smtClean="0"/>
                    <a:t>수입</a:t>
                  </a:r>
                  <a:endParaRPr lang="en-US" altLang="ko-KR" sz="1200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200" dirty="0" smtClean="0"/>
                    <a:t>지출</a:t>
                  </a:r>
                  <a:endParaRPr lang="ko-KR" altLang="en-US" sz="1200" dirty="0"/>
                </a:p>
              </p:txBody>
            </p:sp>
            <p:cxnSp>
              <p:nvCxnSpPr>
                <p:cNvPr id="65" name="직선 연결선 64"/>
                <p:cNvCxnSpPr/>
                <p:nvPr/>
              </p:nvCxnSpPr>
              <p:spPr>
                <a:xfrm>
                  <a:off x="808250" y="5616540"/>
                  <a:ext cx="28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334400" y="5450201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/>
                    <a:t>자산</a:t>
                  </a:r>
                  <a:endParaRPr lang="ko-KR" altLang="en-US" sz="16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2426" y="5450201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/>
                    <a:t>통계</a:t>
                  </a:r>
                  <a:endParaRPr lang="ko-KR" altLang="en-US" sz="16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725267" y="5450201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/>
                    <a:t>예산</a:t>
                  </a:r>
                  <a:endParaRPr lang="ko-KR" alt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422660" y="5450201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/>
                    <a:t>설정</a:t>
                  </a:r>
                  <a:endParaRPr lang="ko-KR" altLang="en-US" sz="1600" dirty="0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611944" y="5296641"/>
                  <a:ext cx="3456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이등변 삼각형 72"/>
                <p:cNvSpPr/>
                <p:nvPr/>
              </p:nvSpPr>
              <p:spPr>
                <a:xfrm flipV="1">
                  <a:off x="1563988" y="5288089"/>
                  <a:ext cx="144016" cy="108000"/>
                </a:xfrm>
                <a:prstGeom prst="triangl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632820" y="1303100"/>
                <a:ext cx="3341835" cy="3888000"/>
                <a:chOff x="632820" y="1303100"/>
                <a:chExt cx="3341835" cy="38880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698655" y="1303100"/>
                  <a:ext cx="3276000" cy="3888000"/>
                </a:xfrm>
                <a:prstGeom prst="rect">
                  <a:avLst/>
                </a:prstGeom>
                <a:solidFill>
                  <a:schemeClr val="bg1"/>
                </a:solidFill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698655" y="1303100"/>
                  <a:ext cx="3240000" cy="3888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000">
                      <a:schemeClr val="bg1">
                        <a:lumMod val="9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632820" y="1834539"/>
                  <a:ext cx="223175" cy="2825123"/>
                  <a:chOff x="632820" y="1920869"/>
                  <a:chExt cx="223175" cy="2825123"/>
                </a:xfrm>
              </p:grpSpPr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632820" y="1920869"/>
                    <a:ext cx="223175" cy="126000"/>
                    <a:chOff x="632820" y="1920869"/>
                    <a:chExt cx="223175" cy="126000"/>
                  </a:xfrm>
                </p:grpSpPr>
                <p:sp>
                  <p:nvSpPr>
                    <p:cNvPr id="6" name="타원 5"/>
                    <p:cNvSpPr/>
                    <p:nvPr/>
                  </p:nvSpPr>
                  <p:spPr>
                    <a:xfrm>
                      <a:off x="729995" y="1920869"/>
                      <a:ext cx="126000" cy="126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순서도: 지연 7"/>
                    <p:cNvSpPr/>
                    <p:nvPr/>
                  </p:nvSpPr>
                  <p:spPr>
                    <a:xfrm>
                      <a:off x="632820" y="1938869"/>
                      <a:ext cx="216000" cy="90000"/>
                    </a:xfrm>
                    <a:prstGeom prst="flowChartDelay">
                      <a:avLst/>
                    </a:prstGeom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78" name="그룹 77"/>
                  <p:cNvGrpSpPr/>
                  <p:nvPr/>
                </p:nvGrpSpPr>
                <p:grpSpPr>
                  <a:xfrm>
                    <a:off x="632820" y="2820577"/>
                    <a:ext cx="223175" cy="126000"/>
                    <a:chOff x="632820" y="1920869"/>
                    <a:chExt cx="223175" cy="126000"/>
                  </a:xfrm>
                </p:grpSpPr>
                <p:sp>
                  <p:nvSpPr>
                    <p:cNvPr id="79" name="타원 78"/>
                    <p:cNvSpPr/>
                    <p:nvPr/>
                  </p:nvSpPr>
                  <p:spPr>
                    <a:xfrm>
                      <a:off x="729995" y="1920869"/>
                      <a:ext cx="126000" cy="126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0" name="순서도: 지연 79"/>
                    <p:cNvSpPr/>
                    <p:nvPr/>
                  </p:nvSpPr>
                  <p:spPr>
                    <a:xfrm>
                      <a:off x="632820" y="1938869"/>
                      <a:ext cx="216000" cy="90000"/>
                    </a:xfrm>
                    <a:prstGeom prst="flowChartDelay">
                      <a:avLst/>
                    </a:prstGeom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81" name="그룹 80"/>
                  <p:cNvGrpSpPr/>
                  <p:nvPr/>
                </p:nvGrpSpPr>
                <p:grpSpPr>
                  <a:xfrm>
                    <a:off x="632820" y="3720285"/>
                    <a:ext cx="223175" cy="126000"/>
                    <a:chOff x="632820" y="1920869"/>
                    <a:chExt cx="223175" cy="126000"/>
                  </a:xfrm>
                </p:grpSpPr>
                <p:sp>
                  <p:nvSpPr>
                    <p:cNvPr id="82" name="타원 81"/>
                    <p:cNvSpPr/>
                    <p:nvPr/>
                  </p:nvSpPr>
                  <p:spPr>
                    <a:xfrm>
                      <a:off x="729995" y="1920869"/>
                      <a:ext cx="126000" cy="126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3" name="순서도: 지연 82"/>
                    <p:cNvSpPr/>
                    <p:nvPr/>
                  </p:nvSpPr>
                  <p:spPr>
                    <a:xfrm>
                      <a:off x="632820" y="1938869"/>
                      <a:ext cx="216000" cy="90000"/>
                    </a:xfrm>
                    <a:prstGeom prst="flowChartDelay">
                      <a:avLst/>
                    </a:prstGeom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84" name="그룹 83"/>
                  <p:cNvGrpSpPr/>
                  <p:nvPr/>
                </p:nvGrpSpPr>
                <p:grpSpPr>
                  <a:xfrm>
                    <a:off x="632820" y="4619992"/>
                    <a:ext cx="223175" cy="126000"/>
                    <a:chOff x="632820" y="1920869"/>
                    <a:chExt cx="223175" cy="126000"/>
                  </a:xfrm>
                </p:grpSpPr>
                <p:sp>
                  <p:nvSpPr>
                    <p:cNvPr id="85" name="타원 84"/>
                    <p:cNvSpPr/>
                    <p:nvPr/>
                  </p:nvSpPr>
                  <p:spPr>
                    <a:xfrm>
                      <a:off x="729995" y="1920869"/>
                      <a:ext cx="126000" cy="126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6" name="순서도: 지연 85"/>
                    <p:cNvSpPr/>
                    <p:nvPr/>
                  </p:nvSpPr>
                  <p:spPr>
                    <a:xfrm>
                      <a:off x="632820" y="1938869"/>
                      <a:ext cx="216000" cy="90000"/>
                    </a:xfrm>
                    <a:prstGeom prst="flowChartDelay">
                      <a:avLst/>
                    </a:prstGeom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88" name="TextBox 87"/>
              <p:cNvSpPr txBox="1"/>
              <p:nvPr/>
            </p:nvSpPr>
            <p:spPr>
              <a:xfrm>
                <a:off x="827584" y="1331516"/>
                <a:ext cx="1018227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자산번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상품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계좌번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은행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신규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일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만기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일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월납입금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이율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300" dirty="0" smtClean="0">
                    <a:latin typeface="HY바다L" pitchFamily="18" charset="-127"/>
                    <a:ea typeface="HY바다L" pitchFamily="18" charset="-127"/>
                  </a:rPr>
                  <a:t>예상수익금</a:t>
                </a:r>
                <a:endParaRPr lang="en-US" altLang="ko-KR" sz="1600" spc="-30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메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모</a:t>
                </a: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923975" y="1761765"/>
                <a:ext cx="2952000" cy="3279986"/>
                <a:chOff x="981125" y="1761765"/>
                <a:chExt cx="2880000" cy="3279986"/>
              </a:xfrm>
            </p:grpSpPr>
            <p:cxnSp>
              <p:nvCxnSpPr>
                <p:cNvPr id="51" name="직선 연결선 50"/>
                <p:cNvCxnSpPr/>
                <p:nvPr/>
              </p:nvCxnSpPr>
              <p:spPr>
                <a:xfrm>
                  <a:off x="981125" y="1761765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981125" y="2128616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>
                  <a:off x="981125" y="2495467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>
                  <a:off x="981125" y="2862318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>
                  <a:off x="981125" y="3229168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>
                  <a:off x="981125" y="3596018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/>
                <p:nvPr/>
              </p:nvCxnSpPr>
              <p:spPr>
                <a:xfrm>
                  <a:off x="981125" y="3962868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>
                  <a:off x="981125" y="4329719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981125" y="4696569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981125" y="5041751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그룹 92"/>
              <p:cNvGrpSpPr/>
              <p:nvPr/>
            </p:nvGrpSpPr>
            <p:grpSpPr>
              <a:xfrm>
                <a:off x="1767510" y="1360091"/>
                <a:ext cx="35419" cy="3785652"/>
                <a:chOff x="1862760" y="1350566"/>
                <a:chExt cx="35419" cy="3785652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 flipV="1">
                  <a:off x="1862760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/>
                <p:cNvCxnSpPr/>
                <p:nvPr/>
              </p:nvCxnSpPr>
              <p:spPr>
                <a:xfrm flipV="1">
                  <a:off x="1898179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직사각형 94"/>
              <p:cNvSpPr/>
              <p:nvPr/>
            </p:nvSpPr>
            <p:spPr>
              <a:xfrm>
                <a:off x="1845811" y="1364385"/>
                <a:ext cx="2052000" cy="34975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</a:gradFill>
              <a:effectLst>
                <a:innerShdw blurRad="63500" dist="25400" dir="126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직사각형 109"/>
            <p:cNvSpPr/>
            <p:nvPr/>
          </p:nvSpPr>
          <p:spPr>
            <a:xfrm>
              <a:off x="3292413" y="836712"/>
              <a:ext cx="706616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휴먼모음T" pitchFamily="18" charset="-127"/>
                  <a:ea typeface="휴먼모음T" pitchFamily="18" charset="-127"/>
                </a:rPr>
                <a:t>완</a:t>
              </a:r>
              <a:r>
                <a:rPr lang="ko-KR" altLang="en-US" sz="1400" dirty="0">
                  <a:latin typeface="휴먼모음T" pitchFamily="18" charset="-127"/>
                  <a:ea typeface="휴먼모음T" pitchFamily="18" charset="-127"/>
                </a:rPr>
                <a:t>료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004048" y="774229"/>
            <a:ext cx="3465141" cy="5184000"/>
            <a:chOff x="5067299" y="774229"/>
            <a:chExt cx="3465141" cy="5184000"/>
          </a:xfrm>
        </p:grpSpPr>
        <p:sp>
          <p:nvSpPr>
            <p:cNvPr id="101" name="직사각형 100"/>
            <p:cNvSpPr>
              <a:spLocks noChangeAspect="1"/>
            </p:cNvSpPr>
            <p:nvPr/>
          </p:nvSpPr>
          <p:spPr>
            <a:xfrm>
              <a:off x="5076440" y="774229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 rot="5400000">
              <a:off x="6612890" y="-725694"/>
              <a:ext cx="396000" cy="34308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216016" y="78475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적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금</a:t>
              </a:r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등록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5067299" y="5279819"/>
              <a:ext cx="3456000" cy="666845"/>
              <a:chOff x="611944" y="5279819"/>
              <a:chExt cx="3456000" cy="666845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640135" y="5316664"/>
                <a:ext cx="3420000" cy="63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1293276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1980731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2685544" y="535414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3376744" y="535414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직사각형 142"/>
              <p:cNvSpPr/>
              <p:nvPr/>
            </p:nvSpPr>
            <p:spPr>
              <a:xfrm>
                <a:off x="1329996" y="5339173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95565" y="5279819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145" name="직선 연결선 144"/>
              <p:cNvCxnSpPr/>
              <p:nvPr/>
            </p:nvCxnSpPr>
            <p:spPr>
              <a:xfrm>
                <a:off x="808250" y="5616540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133440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2042426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725267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42266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611944" y="5296641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이등변 삼각형 150"/>
              <p:cNvSpPr/>
              <p:nvPr/>
            </p:nvSpPr>
            <p:spPr>
              <a:xfrm flipV="1">
                <a:off x="1563988" y="5288089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5088175" y="1303100"/>
              <a:ext cx="3341835" cy="3888000"/>
              <a:chOff x="632820" y="1303100"/>
              <a:chExt cx="3341835" cy="3888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3" name="직사각형 122"/>
              <p:cNvSpPr/>
              <p:nvPr/>
            </p:nvSpPr>
            <p:spPr>
              <a:xfrm>
                <a:off x="698655" y="1303100"/>
                <a:ext cx="3276000" cy="38880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698655" y="1303100"/>
                <a:ext cx="3240000" cy="3888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5" name="그룹 124"/>
              <p:cNvGrpSpPr/>
              <p:nvPr/>
            </p:nvGrpSpPr>
            <p:grpSpPr>
              <a:xfrm>
                <a:off x="632820" y="1834539"/>
                <a:ext cx="223175" cy="2825123"/>
                <a:chOff x="632820" y="1920869"/>
                <a:chExt cx="223175" cy="2825123"/>
              </a:xfrm>
            </p:grpSpPr>
            <p:grpSp>
              <p:nvGrpSpPr>
                <p:cNvPr id="126" name="그룹 125"/>
                <p:cNvGrpSpPr/>
                <p:nvPr/>
              </p:nvGrpSpPr>
              <p:grpSpPr>
                <a:xfrm>
                  <a:off x="632820" y="1920869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순서도: 지연 136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7" name="그룹 126"/>
                <p:cNvGrpSpPr/>
                <p:nvPr/>
              </p:nvGrpSpPr>
              <p:grpSpPr>
                <a:xfrm>
                  <a:off x="632820" y="2820577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134" name="타원 133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순서도: 지연 134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8" name="그룹 127"/>
                <p:cNvGrpSpPr/>
                <p:nvPr/>
              </p:nvGrpSpPr>
              <p:grpSpPr>
                <a:xfrm>
                  <a:off x="632820" y="3720285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132" name="타원 131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3" name="순서도: 지연 132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9" name="그룹 128"/>
                <p:cNvGrpSpPr/>
                <p:nvPr/>
              </p:nvGrpSpPr>
              <p:grpSpPr>
                <a:xfrm>
                  <a:off x="632820" y="4619992"/>
                  <a:ext cx="223175" cy="126000"/>
                  <a:chOff x="632820" y="1920869"/>
                  <a:chExt cx="223175" cy="126000"/>
                </a:xfrm>
              </p:grpSpPr>
              <p:sp>
                <p:nvSpPr>
                  <p:cNvPr id="130" name="타원 129"/>
                  <p:cNvSpPr/>
                  <p:nvPr/>
                </p:nvSpPr>
                <p:spPr>
                  <a:xfrm>
                    <a:off x="729995" y="1920869"/>
                    <a:ext cx="126000" cy="12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순서도: 지연 130"/>
                  <p:cNvSpPr/>
                  <p:nvPr/>
                </p:nvSpPr>
                <p:spPr>
                  <a:xfrm>
                    <a:off x="632820" y="1938869"/>
                    <a:ext cx="216000" cy="90000"/>
                  </a:xfrm>
                  <a:prstGeom prst="flowChartDelay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07" name="TextBox 106"/>
            <p:cNvSpPr txBox="1"/>
            <p:nvPr/>
          </p:nvSpPr>
          <p:spPr>
            <a:xfrm>
              <a:off x="5282939" y="1331516"/>
              <a:ext cx="1018227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자산번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호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상품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명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계좌번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호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은행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명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신규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일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만기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일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월납입금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이율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300" dirty="0" smtClean="0">
                  <a:latin typeface="HY바다L" pitchFamily="18" charset="-127"/>
                  <a:ea typeface="HY바다L" pitchFamily="18" charset="-127"/>
                </a:rPr>
                <a:t>예상수익금</a:t>
              </a:r>
              <a:endParaRPr lang="en-US" altLang="ko-KR" sz="1600" spc="-30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메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모</a:t>
              </a: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5379330" y="1761765"/>
              <a:ext cx="2952000" cy="3279986"/>
              <a:chOff x="981125" y="1761765"/>
              <a:chExt cx="2880000" cy="3279986"/>
            </a:xfrm>
          </p:grpSpPr>
          <p:cxnSp>
            <p:nvCxnSpPr>
              <p:cNvPr id="113" name="직선 연결선 112"/>
              <p:cNvCxnSpPr/>
              <p:nvPr/>
            </p:nvCxnSpPr>
            <p:spPr>
              <a:xfrm>
                <a:off x="981125" y="1761765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981125" y="2128616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981125" y="2495467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981125" y="2862318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981125" y="3229168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981125" y="3596018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981125" y="3962868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981125" y="4329719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981125" y="4696569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981125" y="5041751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6222865" y="1360091"/>
              <a:ext cx="35419" cy="3785652"/>
              <a:chOff x="1862760" y="1350566"/>
              <a:chExt cx="35419" cy="3785652"/>
            </a:xfrm>
          </p:grpSpPr>
          <p:cxnSp>
            <p:nvCxnSpPr>
              <p:cNvPr id="111" name="직선 연결선 110"/>
              <p:cNvCxnSpPr/>
              <p:nvPr/>
            </p:nvCxnSpPr>
            <p:spPr>
              <a:xfrm flipV="1">
                <a:off x="1862760" y="1350566"/>
                <a:ext cx="0" cy="378565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1898179" y="1350566"/>
                <a:ext cx="0" cy="378565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/>
            <p:cNvSpPr txBox="1"/>
            <p:nvPr/>
          </p:nvSpPr>
          <p:spPr>
            <a:xfrm>
              <a:off x="6228184" y="1331516"/>
              <a:ext cx="1399742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적</a:t>
              </a: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02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왕부자적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금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473-21-4242-127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국민은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행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2011-01-28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2012-01-27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100,000</a:t>
              </a: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원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300" dirty="0" smtClean="0">
                  <a:latin typeface="HY바다L" pitchFamily="18" charset="-127"/>
                  <a:ea typeface="HY바다L" pitchFamily="18" charset="-127"/>
                </a:rPr>
                <a:t>5%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60,000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잘돼야 할 텐데</a:t>
              </a:r>
              <a:endParaRPr lang="ko-KR" altLang="en-US" sz="1600" spc="-150" dirty="0">
                <a:latin typeface="HY바다L" pitchFamily="18" charset="-127"/>
                <a:ea typeface="HY바다L" pitchFamily="18" charset="-127"/>
              </a:endParaRPr>
            </a:p>
          </p:txBody>
        </p:sp>
        <p:sp>
          <p:nvSpPr>
            <p:cNvPr id="154" name="위쪽/아래쪽 화살표 153"/>
            <p:cNvSpPr/>
            <p:nvPr/>
          </p:nvSpPr>
          <p:spPr>
            <a:xfrm>
              <a:off x="8272215" y="1388528"/>
              <a:ext cx="72000" cy="370800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756909" y="828747"/>
              <a:ext cx="706616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휴먼모음T" pitchFamily="18" charset="-127"/>
                  <a:ea typeface="휴먼모음T" pitchFamily="18" charset="-127"/>
                </a:rPr>
                <a:t>편집</a:t>
              </a:r>
              <a:endParaRPr lang="ko-KR" altLang="en-US" sz="14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02803" y="774229"/>
            <a:ext cx="3465141" cy="5184000"/>
            <a:chOff x="602803" y="774229"/>
            <a:chExt cx="3465141" cy="5184000"/>
          </a:xfrm>
        </p:grpSpPr>
        <p:grpSp>
          <p:nvGrpSpPr>
            <p:cNvPr id="153" name="그룹 152"/>
            <p:cNvGrpSpPr/>
            <p:nvPr/>
          </p:nvGrpSpPr>
          <p:grpSpPr>
            <a:xfrm>
              <a:off x="602803" y="774229"/>
              <a:ext cx="3465141" cy="5184000"/>
              <a:chOff x="5067299" y="774229"/>
              <a:chExt cx="3465141" cy="5184000"/>
            </a:xfrm>
          </p:grpSpPr>
          <p:sp>
            <p:nvSpPr>
              <p:cNvPr id="101" name="직사각형 100"/>
              <p:cNvSpPr>
                <a:spLocks noChangeAspect="1"/>
              </p:cNvSpPr>
              <p:nvPr/>
            </p:nvSpPr>
            <p:spPr>
              <a:xfrm>
                <a:off x="5076440" y="774229"/>
                <a:ext cx="3456000" cy="518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 rot="5400000">
                <a:off x="6612890" y="-725694"/>
                <a:ext cx="396000" cy="3430800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216016" y="784753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적</a:t>
                </a:r>
                <a:r>
                  <a: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금</a:t>
                </a:r>
                <a:r>
                  <a:rPr lang="ko-KR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내</a:t>
                </a:r>
                <a:r>
                  <a: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역</a:t>
                </a:r>
              </a:p>
            </p:txBody>
          </p:sp>
          <p:grpSp>
            <p:nvGrpSpPr>
              <p:cNvPr id="105" name="그룹 104"/>
              <p:cNvGrpSpPr/>
              <p:nvPr/>
            </p:nvGrpSpPr>
            <p:grpSpPr>
              <a:xfrm>
                <a:off x="5067299" y="5279819"/>
                <a:ext cx="3456000" cy="666845"/>
                <a:chOff x="611944" y="5279819"/>
                <a:chExt cx="3456000" cy="666845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640135" y="5316664"/>
                  <a:ext cx="3420000" cy="630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1293276" y="5354143"/>
                  <a:ext cx="0" cy="5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>
                  <a:off x="1980731" y="5354143"/>
                  <a:ext cx="0" cy="5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/>
                <p:cNvCxnSpPr/>
                <p:nvPr/>
              </p:nvCxnSpPr>
              <p:spPr>
                <a:xfrm>
                  <a:off x="2685544" y="5354142"/>
                  <a:ext cx="0" cy="5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/>
                <p:cNvCxnSpPr/>
                <p:nvPr/>
              </p:nvCxnSpPr>
              <p:spPr>
                <a:xfrm>
                  <a:off x="3376744" y="5354141"/>
                  <a:ext cx="0" cy="5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직사각형 142"/>
                <p:cNvSpPr/>
                <p:nvPr/>
              </p:nvSpPr>
              <p:spPr>
                <a:xfrm>
                  <a:off x="1329996" y="5339173"/>
                  <a:ext cx="612000" cy="576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695565" y="5279819"/>
                  <a:ext cx="492443" cy="610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200" dirty="0" smtClean="0"/>
                    <a:t>수입</a:t>
                  </a:r>
                  <a:endParaRPr lang="en-US" altLang="ko-KR" sz="1200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200" dirty="0" smtClean="0"/>
                    <a:t>지출</a:t>
                  </a:r>
                  <a:endParaRPr lang="ko-KR" altLang="en-US" sz="1200" dirty="0"/>
                </a:p>
              </p:txBody>
            </p:sp>
            <p:cxnSp>
              <p:nvCxnSpPr>
                <p:cNvPr id="145" name="직선 연결선 144"/>
                <p:cNvCxnSpPr/>
                <p:nvPr/>
              </p:nvCxnSpPr>
              <p:spPr>
                <a:xfrm>
                  <a:off x="808250" y="5616540"/>
                  <a:ext cx="28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/>
                <p:cNvSpPr txBox="1"/>
                <p:nvPr/>
              </p:nvSpPr>
              <p:spPr>
                <a:xfrm>
                  <a:off x="1334400" y="5450201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/>
                    <a:t>자산</a:t>
                  </a:r>
                  <a:endParaRPr lang="ko-KR" altLang="en-US" sz="16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42426" y="5450201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/>
                    <a:t>통계</a:t>
                  </a:r>
                  <a:endParaRPr lang="ko-KR" altLang="en-US" sz="16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725267" y="5450201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/>
                    <a:t>예산</a:t>
                  </a:r>
                  <a:endParaRPr lang="ko-KR" altLang="en-US" sz="16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3422660" y="5450201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/>
                    <a:t>설정</a:t>
                  </a:r>
                  <a:endParaRPr lang="ko-KR" altLang="en-US" sz="1600" dirty="0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>
                  <a:off x="611944" y="5296641"/>
                  <a:ext cx="3456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이등변 삼각형 150"/>
                <p:cNvSpPr/>
                <p:nvPr/>
              </p:nvSpPr>
              <p:spPr>
                <a:xfrm flipV="1">
                  <a:off x="1563988" y="5288089"/>
                  <a:ext cx="144016" cy="108000"/>
                </a:xfrm>
                <a:prstGeom prst="triangl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6" name="그룹 105"/>
              <p:cNvGrpSpPr/>
              <p:nvPr/>
            </p:nvGrpSpPr>
            <p:grpSpPr>
              <a:xfrm>
                <a:off x="5088175" y="1303100"/>
                <a:ext cx="3341835" cy="3888000"/>
                <a:chOff x="632820" y="1303100"/>
                <a:chExt cx="3341835" cy="38880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3" name="직사각형 122"/>
                <p:cNvSpPr/>
                <p:nvPr/>
              </p:nvSpPr>
              <p:spPr>
                <a:xfrm>
                  <a:off x="698655" y="1303100"/>
                  <a:ext cx="3276000" cy="3888000"/>
                </a:xfrm>
                <a:prstGeom prst="rect">
                  <a:avLst/>
                </a:prstGeom>
                <a:solidFill>
                  <a:schemeClr val="bg1"/>
                </a:solidFill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698655" y="1303100"/>
                  <a:ext cx="3240000" cy="3888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000">
                      <a:schemeClr val="bg1">
                        <a:lumMod val="9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>
                  <a:off x="632820" y="1834539"/>
                  <a:ext cx="223175" cy="2825123"/>
                  <a:chOff x="632820" y="1920869"/>
                  <a:chExt cx="223175" cy="2825123"/>
                </a:xfrm>
              </p:grpSpPr>
              <p:grpSp>
                <p:nvGrpSpPr>
                  <p:cNvPr id="126" name="그룹 125"/>
                  <p:cNvGrpSpPr/>
                  <p:nvPr/>
                </p:nvGrpSpPr>
                <p:grpSpPr>
                  <a:xfrm>
                    <a:off x="632820" y="1920869"/>
                    <a:ext cx="223175" cy="126000"/>
                    <a:chOff x="632820" y="1920869"/>
                    <a:chExt cx="223175" cy="126000"/>
                  </a:xfrm>
                </p:grpSpPr>
                <p:sp>
                  <p:nvSpPr>
                    <p:cNvPr id="136" name="타원 135"/>
                    <p:cNvSpPr/>
                    <p:nvPr/>
                  </p:nvSpPr>
                  <p:spPr>
                    <a:xfrm>
                      <a:off x="729995" y="1920869"/>
                      <a:ext cx="126000" cy="126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7" name="순서도: 지연 136"/>
                    <p:cNvSpPr/>
                    <p:nvPr/>
                  </p:nvSpPr>
                  <p:spPr>
                    <a:xfrm>
                      <a:off x="632820" y="1938869"/>
                      <a:ext cx="216000" cy="90000"/>
                    </a:xfrm>
                    <a:prstGeom prst="flowChartDelay">
                      <a:avLst/>
                    </a:prstGeom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27" name="그룹 126"/>
                  <p:cNvGrpSpPr/>
                  <p:nvPr/>
                </p:nvGrpSpPr>
                <p:grpSpPr>
                  <a:xfrm>
                    <a:off x="632820" y="2820577"/>
                    <a:ext cx="223175" cy="126000"/>
                    <a:chOff x="632820" y="1920869"/>
                    <a:chExt cx="223175" cy="126000"/>
                  </a:xfrm>
                </p:grpSpPr>
                <p:sp>
                  <p:nvSpPr>
                    <p:cNvPr id="134" name="타원 133"/>
                    <p:cNvSpPr/>
                    <p:nvPr/>
                  </p:nvSpPr>
                  <p:spPr>
                    <a:xfrm>
                      <a:off x="729995" y="1920869"/>
                      <a:ext cx="126000" cy="126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" name="순서도: 지연 134"/>
                    <p:cNvSpPr/>
                    <p:nvPr/>
                  </p:nvSpPr>
                  <p:spPr>
                    <a:xfrm>
                      <a:off x="632820" y="1938869"/>
                      <a:ext cx="216000" cy="90000"/>
                    </a:xfrm>
                    <a:prstGeom prst="flowChartDelay">
                      <a:avLst/>
                    </a:prstGeom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28" name="그룹 127"/>
                  <p:cNvGrpSpPr/>
                  <p:nvPr/>
                </p:nvGrpSpPr>
                <p:grpSpPr>
                  <a:xfrm>
                    <a:off x="632820" y="3720285"/>
                    <a:ext cx="223175" cy="126000"/>
                    <a:chOff x="632820" y="1920869"/>
                    <a:chExt cx="223175" cy="126000"/>
                  </a:xfrm>
                </p:grpSpPr>
                <p:sp>
                  <p:nvSpPr>
                    <p:cNvPr id="132" name="타원 131"/>
                    <p:cNvSpPr/>
                    <p:nvPr/>
                  </p:nvSpPr>
                  <p:spPr>
                    <a:xfrm>
                      <a:off x="729995" y="1920869"/>
                      <a:ext cx="126000" cy="126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3" name="순서도: 지연 132"/>
                    <p:cNvSpPr/>
                    <p:nvPr/>
                  </p:nvSpPr>
                  <p:spPr>
                    <a:xfrm>
                      <a:off x="632820" y="1938869"/>
                      <a:ext cx="216000" cy="90000"/>
                    </a:xfrm>
                    <a:prstGeom prst="flowChartDelay">
                      <a:avLst/>
                    </a:prstGeom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29" name="그룹 128"/>
                  <p:cNvGrpSpPr/>
                  <p:nvPr/>
                </p:nvGrpSpPr>
                <p:grpSpPr>
                  <a:xfrm>
                    <a:off x="632820" y="4619992"/>
                    <a:ext cx="223175" cy="126000"/>
                    <a:chOff x="632820" y="1920869"/>
                    <a:chExt cx="223175" cy="126000"/>
                  </a:xfrm>
                </p:grpSpPr>
                <p:sp>
                  <p:nvSpPr>
                    <p:cNvPr id="130" name="타원 129"/>
                    <p:cNvSpPr/>
                    <p:nvPr/>
                  </p:nvSpPr>
                  <p:spPr>
                    <a:xfrm>
                      <a:off x="729995" y="1920869"/>
                      <a:ext cx="126000" cy="126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1" name="순서도: 지연 130"/>
                    <p:cNvSpPr/>
                    <p:nvPr/>
                  </p:nvSpPr>
                  <p:spPr>
                    <a:xfrm>
                      <a:off x="632820" y="1938869"/>
                      <a:ext cx="216000" cy="90000"/>
                    </a:xfrm>
                    <a:prstGeom prst="flowChartDelay">
                      <a:avLst/>
                    </a:prstGeom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7" name="TextBox 106"/>
              <p:cNvSpPr txBox="1"/>
              <p:nvPr/>
            </p:nvSpPr>
            <p:spPr>
              <a:xfrm>
                <a:off x="5282939" y="1331516"/>
                <a:ext cx="1018227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자산번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상품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계좌번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은행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신규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일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만기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일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납입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금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이율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300" dirty="0" smtClean="0">
                    <a:latin typeface="HY바다L" pitchFamily="18" charset="-127"/>
                    <a:ea typeface="HY바다L" pitchFamily="18" charset="-127"/>
                  </a:rPr>
                  <a:t>예상수익금</a:t>
                </a:r>
                <a:endParaRPr lang="en-US" altLang="ko-KR" sz="1600" spc="-30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메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모</a:t>
                </a:r>
              </a:p>
            </p:txBody>
          </p:sp>
          <p:grpSp>
            <p:nvGrpSpPr>
              <p:cNvPr id="108" name="그룹 107"/>
              <p:cNvGrpSpPr/>
              <p:nvPr/>
            </p:nvGrpSpPr>
            <p:grpSpPr>
              <a:xfrm>
                <a:off x="5379330" y="1761765"/>
                <a:ext cx="2952000" cy="3279986"/>
                <a:chOff x="981125" y="1761765"/>
                <a:chExt cx="2880000" cy="3279986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>
                  <a:off x="981125" y="1761765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981125" y="2128616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981125" y="2495467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>
                  <a:off x="981125" y="2862318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981125" y="3229168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>
                  <a:off x="981125" y="3596018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/>
                <p:cNvCxnSpPr/>
                <p:nvPr/>
              </p:nvCxnSpPr>
              <p:spPr>
                <a:xfrm>
                  <a:off x="981125" y="3962868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/>
                <p:cNvCxnSpPr/>
                <p:nvPr/>
              </p:nvCxnSpPr>
              <p:spPr>
                <a:xfrm>
                  <a:off x="981125" y="4329719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/>
                <p:cNvCxnSpPr/>
                <p:nvPr/>
              </p:nvCxnSpPr>
              <p:spPr>
                <a:xfrm>
                  <a:off x="981125" y="4696569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/>
                <p:cNvCxnSpPr/>
                <p:nvPr/>
              </p:nvCxnSpPr>
              <p:spPr>
                <a:xfrm>
                  <a:off x="981125" y="5041751"/>
                  <a:ext cx="2880000" cy="0"/>
                </a:xfrm>
                <a:prstGeom prst="line">
                  <a:avLst/>
                </a:prstGeom>
                <a:ln w="12700" cap="flat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그룹 108"/>
              <p:cNvGrpSpPr/>
              <p:nvPr/>
            </p:nvGrpSpPr>
            <p:grpSpPr>
              <a:xfrm>
                <a:off x="6222865" y="1360091"/>
                <a:ext cx="35419" cy="3785652"/>
                <a:chOff x="1862760" y="1350566"/>
                <a:chExt cx="35419" cy="3785652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flipV="1">
                  <a:off x="1862760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/>
                <p:cNvCxnSpPr/>
                <p:nvPr/>
              </p:nvCxnSpPr>
              <p:spPr>
                <a:xfrm flipV="1">
                  <a:off x="1898179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2" name="TextBox 151"/>
            <p:cNvSpPr txBox="1"/>
            <p:nvPr/>
          </p:nvSpPr>
          <p:spPr>
            <a:xfrm>
              <a:off x="1763688" y="1331516"/>
              <a:ext cx="1399742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적</a:t>
              </a: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02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왕부자적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금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473-21-4242-127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국민은</a:t>
              </a:r>
              <a:r>
                <a:rPr lang="ko-KR" altLang="en-US" sz="1600" spc="-150" dirty="0">
                  <a:latin typeface="HY바다L" pitchFamily="18" charset="-127"/>
                  <a:ea typeface="HY바다L" pitchFamily="18" charset="-127"/>
                </a:rPr>
                <a:t>행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2011-01-28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2012-01-27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1,000,000</a:t>
              </a: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원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300" dirty="0" smtClean="0">
                  <a:latin typeface="HY바다L" pitchFamily="18" charset="-127"/>
                  <a:ea typeface="HY바다L" pitchFamily="18" charset="-127"/>
                </a:rPr>
                <a:t>5%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60,000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잘돼야 할 텐데</a:t>
              </a:r>
              <a:endParaRPr lang="ko-KR" altLang="en-US" sz="1600" spc="-150" dirty="0">
                <a:latin typeface="HY바다L" pitchFamily="18" charset="-127"/>
                <a:ea typeface="HY바다L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22898" y="3680861"/>
              <a:ext cx="648000" cy="21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내역보기</a:t>
              </a:r>
              <a:endParaRPr lang="ko-KR" altLang="en-US" sz="9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92413" y="836712"/>
              <a:ext cx="706616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휴먼모음T" pitchFamily="18" charset="-127"/>
                  <a:ea typeface="휴먼모음T" pitchFamily="18" charset="-127"/>
                </a:rPr>
                <a:t>편집</a:t>
              </a:r>
              <a:endParaRPr lang="ko-KR" altLang="en-US" sz="14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48" y="774229"/>
            <a:ext cx="3465141" cy="5184000"/>
            <a:chOff x="5067299" y="774229"/>
            <a:chExt cx="3465141" cy="5184000"/>
          </a:xfrm>
        </p:grpSpPr>
        <p:sp>
          <p:nvSpPr>
            <p:cNvPr id="158" name="직사각형 157"/>
            <p:cNvSpPr>
              <a:spLocks noChangeAspect="1"/>
            </p:cNvSpPr>
            <p:nvPr/>
          </p:nvSpPr>
          <p:spPr>
            <a:xfrm>
              <a:off x="5076440" y="774229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216016" y="78475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적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금</a:t>
              </a:r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등록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5154010" y="1177702"/>
              <a:ext cx="3276000" cy="4104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5154010" y="1177702"/>
              <a:ext cx="3240000" cy="4104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5088175" y="1834539"/>
              <a:ext cx="223175" cy="2825123"/>
              <a:chOff x="632820" y="1920869"/>
              <a:chExt cx="223175" cy="2825123"/>
            </a:xfrm>
          </p:grpSpPr>
          <p:grpSp>
            <p:nvGrpSpPr>
              <p:cNvPr id="181" name="그룹 180"/>
              <p:cNvGrpSpPr/>
              <p:nvPr/>
            </p:nvGrpSpPr>
            <p:grpSpPr>
              <a:xfrm>
                <a:off x="632820" y="1920869"/>
                <a:ext cx="223175" cy="126000"/>
                <a:chOff x="632820" y="1920869"/>
                <a:chExt cx="223175" cy="126000"/>
              </a:xfrm>
            </p:grpSpPr>
            <p:sp>
              <p:nvSpPr>
                <p:cNvPr id="191" name="타원 190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순서도: 지연 191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632820" y="2820577"/>
                <a:ext cx="223175" cy="126000"/>
                <a:chOff x="632820" y="1920869"/>
                <a:chExt cx="223175" cy="126000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순서도: 지연 189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3" name="그룹 182"/>
              <p:cNvGrpSpPr/>
              <p:nvPr/>
            </p:nvGrpSpPr>
            <p:grpSpPr>
              <a:xfrm>
                <a:off x="632820" y="3720285"/>
                <a:ext cx="223175" cy="126000"/>
                <a:chOff x="632820" y="1920869"/>
                <a:chExt cx="223175" cy="126000"/>
              </a:xfrm>
            </p:grpSpPr>
            <p:sp>
              <p:nvSpPr>
                <p:cNvPr id="187" name="타원 186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순서도: 지연 187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4" name="그룹 183"/>
              <p:cNvGrpSpPr/>
              <p:nvPr/>
            </p:nvGrpSpPr>
            <p:grpSpPr>
              <a:xfrm>
                <a:off x="632820" y="4619992"/>
                <a:ext cx="223175" cy="126000"/>
                <a:chOff x="632820" y="1920869"/>
                <a:chExt cx="223175" cy="126000"/>
              </a:xfrm>
            </p:grpSpPr>
            <p:sp>
              <p:nvSpPr>
                <p:cNvPr id="185" name="타원 184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순서도: 지연 185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64" name="그룹 163"/>
            <p:cNvGrpSpPr/>
            <p:nvPr/>
          </p:nvGrpSpPr>
          <p:grpSpPr>
            <a:xfrm>
              <a:off x="5379330" y="1761765"/>
              <a:ext cx="2952000" cy="3279986"/>
              <a:chOff x="981125" y="1761765"/>
              <a:chExt cx="2880000" cy="3279986"/>
            </a:xfrm>
          </p:grpSpPr>
          <p:cxnSp>
            <p:nvCxnSpPr>
              <p:cNvPr id="168" name="직선 연결선 167"/>
              <p:cNvCxnSpPr/>
              <p:nvPr/>
            </p:nvCxnSpPr>
            <p:spPr>
              <a:xfrm>
                <a:off x="981125" y="1761765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981125" y="2128616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981125" y="2495467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981125" y="2862318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981125" y="3229168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981125" y="3596018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981125" y="3962868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981125" y="4329719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981125" y="4696569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981125" y="5041751"/>
                <a:ext cx="2880000" cy="0"/>
              </a:xfrm>
              <a:prstGeom prst="line">
                <a:avLst/>
              </a:prstGeom>
              <a:ln w="12700" cap="flat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5470316" y="1780815"/>
              <a:ext cx="2808000" cy="316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dk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67114" y="1353388"/>
              <a:ext cx="3204000" cy="432000"/>
            </a:xfrm>
            <a:prstGeom prst="rect">
              <a:avLst/>
            </a:prstGeom>
            <a:gradFill>
              <a:gsLst>
                <a:gs pos="7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6222865" y="1186225"/>
              <a:ext cx="35419" cy="576000"/>
              <a:chOff x="1862760" y="1350566"/>
              <a:chExt cx="35419" cy="378565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 flipV="1">
                <a:off x="1862760" y="1350566"/>
                <a:ext cx="0" cy="378565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 flipV="1">
                <a:off x="1898179" y="1350566"/>
                <a:ext cx="0" cy="378565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직사각형 206"/>
            <p:cNvSpPr/>
            <p:nvPr/>
          </p:nvSpPr>
          <p:spPr>
            <a:xfrm>
              <a:off x="7677941" y="1469565"/>
              <a:ext cx="648000" cy="216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내역닫기</a:t>
              </a:r>
              <a:endParaRPr lang="ko-KR" altLang="en-US" sz="900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5551605" y="2128616"/>
              <a:ext cx="2623927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5551605" y="2441122"/>
              <a:ext cx="2623927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5551605" y="2753628"/>
              <a:ext cx="2623927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5551605" y="3066134"/>
              <a:ext cx="2623927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5551605" y="3378640"/>
              <a:ext cx="2623927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5551605" y="3691146"/>
              <a:ext cx="2623927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5551605" y="4003652"/>
              <a:ext cx="2623927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5551605" y="4316158"/>
              <a:ext cx="2623927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5551605" y="4628664"/>
              <a:ext cx="2623927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16183" y="1834539"/>
              <a:ext cx="2412840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2010/04/28        100,000</a:t>
              </a:r>
            </a:p>
            <a:p>
              <a:pPr>
                <a:lnSpc>
                  <a:spcPts val="2400"/>
                </a:lnSpc>
              </a:pPr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2010/05/28        100,000</a:t>
              </a:r>
            </a:p>
            <a:p>
              <a:pPr>
                <a:lnSpc>
                  <a:spcPts val="2400"/>
                </a:lnSpc>
              </a:pPr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2010/06/28        100,000</a:t>
              </a:r>
            </a:p>
            <a:p>
              <a:pPr>
                <a:lnSpc>
                  <a:spcPts val="2400"/>
                </a:lnSpc>
              </a:pPr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2010/07/28        100,000</a:t>
              </a:r>
            </a:p>
            <a:p>
              <a:pPr>
                <a:lnSpc>
                  <a:spcPts val="2400"/>
                </a:lnSpc>
              </a:pPr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2010/08/28        100,000</a:t>
              </a:r>
            </a:p>
            <a:p>
              <a:pPr>
                <a:lnSpc>
                  <a:spcPts val="2400"/>
                </a:lnSpc>
              </a:pPr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2010/09/28        100,000</a:t>
              </a:r>
            </a:p>
            <a:p>
              <a:pPr>
                <a:lnSpc>
                  <a:spcPts val="2400"/>
                </a:lnSpc>
              </a:pPr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2010/10/28        100,000</a:t>
              </a:r>
            </a:p>
            <a:p>
              <a:pPr>
                <a:lnSpc>
                  <a:spcPts val="2400"/>
                </a:lnSpc>
              </a:pPr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2010/11/28        100,000</a:t>
              </a:r>
            </a:p>
            <a:p>
              <a:pPr>
                <a:lnSpc>
                  <a:spcPts val="2400"/>
                </a:lnSpc>
              </a:pPr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2010/12/28        100,000</a:t>
              </a:r>
            </a:p>
            <a:p>
              <a:pPr>
                <a:lnSpc>
                  <a:spcPts val="2400"/>
                </a:lnSpc>
              </a:pPr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2011/01/28        100,000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 rot="5400000">
              <a:off x="6612890" y="-725694"/>
              <a:ext cx="396000" cy="34308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5167114" y="4965551"/>
              <a:ext cx="3204000" cy="316800"/>
            </a:xfrm>
            <a:prstGeom prst="rect">
              <a:avLst/>
            </a:prstGeom>
            <a:gradFill>
              <a:gsLst>
                <a:gs pos="7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</a:gradFill>
            <a:ln w="9525"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82939" y="1331516"/>
              <a:ext cx="742511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납입금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1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이율</a:t>
              </a:r>
              <a:endParaRPr lang="ko-KR" altLang="en-US" sz="1600" spc="-150" dirty="0">
                <a:latin typeface="HY바다L" pitchFamily="18" charset="-127"/>
                <a:ea typeface="HY바다L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228184" y="1331516"/>
              <a:ext cx="960519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-150" dirty="0" smtClean="0">
                  <a:latin typeface="HY바다L" pitchFamily="18" charset="-127"/>
                  <a:ea typeface="HY바다L" pitchFamily="18" charset="-127"/>
                </a:rPr>
                <a:t>1,000,000</a:t>
              </a:r>
              <a:r>
                <a:rPr lang="ko-KR" altLang="en-US" sz="1600" spc="-150" dirty="0" smtClean="0">
                  <a:latin typeface="HY바다L" pitchFamily="18" charset="-127"/>
                  <a:ea typeface="HY바다L" pitchFamily="18" charset="-127"/>
                </a:rPr>
                <a:t>원</a:t>
              </a: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15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spc="-300" dirty="0" smtClean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100" spc="-300" dirty="0">
                <a:latin typeface="HY바다L" pitchFamily="18" charset="-127"/>
                <a:ea typeface="HY바다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300" dirty="0" smtClean="0">
                  <a:latin typeface="HY바다L" pitchFamily="18" charset="-127"/>
                  <a:ea typeface="HY바다L" pitchFamily="18" charset="-127"/>
                </a:rPr>
                <a:t>5%</a:t>
              </a:r>
            </a:p>
          </p:txBody>
        </p:sp>
        <p:grpSp>
          <p:nvGrpSpPr>
            <p:cNvPr id="208" name="그룹 207"/>
            <p:cNvGrpSpPr/>
            <p:nvPr/>
          </p:nvGrpSpPr>
          <p:grpSpPr>
            <a:xfrm>
              <a:off x="6222865" y="4948633"/>
              <a:ext cx="35419" cy="324000"/>
              <a:chOff x="1862760" y="1350566"/>
              <a:chExt cx="35419" cy="3785652"/>
            </a:xfrm>
          </p:grpSpPr>
          <p:cxnSp>
            <p:nvCxnSpPr>
              <p:cNvPr id="209" name="직선 연결선 208"/>
              <p:cNvCxnSpPr/>
              <p:nvPr/>
            </p:nvCxnSpPr>
            <p:spPr>
              <a:xfrm flipV="1">
                <a:off x="1862760" y="1350566"/>
                <a:ext cx="0" cy="378565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 flipV="1">
                <a:off x="1898179" y="1350566"/>
                <a:ext cx="0" cy="378565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그룹 160"/>
            <p:cNvGrpSpPr/>
            <p:nvPr/>
          </p:nvGrpSpPr>
          <p:grpSpPr>
            <a:xfrm>
              <a:off x="5067299" y="5279819"/>
              <a:ext cx="3456000" cy="666845"/>
              <a:chOff x="611944" y="5279819"/>
              <a:chExt cx="3456000" cy="666845"/>
            </a:xfrm>
          </p:grpSpPr>
          <p:sp>
            <p:nvSpPr>
              <p:cNvPr id="193" name="직사각형 192"/>
              <p:cNvSpPr/>
              <p:nvPr/>
            </p:nvSpPr>
            <p:spPr>
              <a:xfrm>
                <a:off x="640135" y="5316664"/>
                <a:ext cx="3420000" cy="63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>
                <a:off x="1293276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1980731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2685544" y="535414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3376744" y="535414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직사각형 197"/>
              <p:cNvSpPr/>
              <p:nvPr/>
            </p:nvSpPr>
            <p:spPr>
              <a:xfrm>
                <a:off x="1329996" y="5339173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95565" y="5279819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>
                <a:off x="808250" y="5616540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133440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042426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725267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42266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611944" y="5296641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이등변 삼각형 205"/>
              <p:cNvSpPr/>
              <p:nvPr/>
            </p:nvSpPr>
            <p:spPr>
              <a:xfrm flipV="1">
                <a:off x="1563988" y="5288089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1" name="TextBox 220"/>
            <p:cNvSpPr txBox="1"/>
            <p:nvPr/>
          </p:nvSpPr>
          <p:spPr>
            <a:xfrm>
              <a:off x="6260932" y="78475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적금 내역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7756909" y="828747"/>
              <a:ext cx="706616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휴먼모음T" pitchFamily="18" charset="-127"/>
                  <a:ea typeface="휴먼모음T" pitchFamily="18" charset="-127"/>
                </a:rPr>
                <a:t>편집</a:t>
              </a:r>
              <a:endParaRPr lang="ko-KR" altLang="en-US" sz="14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224" name="직선 연결선 223"/>
            <p:cNvCxnSpPr/>
            <p:nvPr/>
          </p:nvCxnSpPr>
          <p:spPr>
            <a:xfrm>
              <a:off x="5364416" y="1384201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갈매기형 수장 20"/>
            <p:cNvSpPr/>
            <p:nvPr/>
          </p:nvSpPr>
          <p:spPr>
            <a:xfrm>
              <a:off x="8040785" y="1917106"/>
              <a:ext cx="119513" cy="144016"/>
            </a:xfrm>
            <a:prstGeom prst="chevr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갈매기형 수장 224"/>
            <p:cNvSpPr/>
            <p:nvPr/>
          </p:nvSpPr>
          <p:spPr>
            <a:xfrm>
              <a:off x="8040785" y="2223914"/>
              <a:ext cx="119513" cy="144016"/>
            </a:xfrm>
            <a:prstGeom prst="chevr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갈매기형 수장 225"/>
            <p:cNvSpPr/>
            <p:nvPr/>
          </p:nvSpPr>
          <p:spPr>
            <a:xfrm>
              <a:off x="8040785" y="2540521"/>
              <a:ext cx="119513" cy="144016"/>
            </a:xfrm>
            <a:prstGeom prst="chevr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7" name="갈매기형 수장 226"/>
            <p:cNvSpPr/>
            <p:nvPr/>
          </p:nvSpPr>
          <p:spPr>
            <a:xfrm>
              <a:off x="8040785" y="2852936"/>
              <a:ext cx="119513" cy="144016"/>
            </a:xfrm>
            <a:prstGeom prst="chevr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8" name="갈매기형 수장 227"/>
            <p:cNvSpPr/>
            <p:nvPr/>
          </p:nvSpPr>
          <p:spPr>
            <a:xfrm>
              <a:off x="8040785" y="3169543"/>
              <a:ext cx="119513" cy="144016"/>
            </a:xfrm>
            <a:prstGeom prst="chevr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갈매기형 수장 229"/>
            <p:cNvSpPr/>
            <p:nvPr/>
          </p:nvSpPr>
          <p:spPr>
            <a:xfrm>
              <a:off x="8040785" y="3463182"/>
              <a:ext cx="119513" cy="144016"/>
            </a:xfrm>
            <a:prstGeom prst="chevr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1" name="갈매기형 수장 230"/>
            <p:cNvSpPr/>
            <p:nvPr/>
          </p:nvSpPr>
          <p:spPr>
            <a:xfrm>
              <a:off x="8040785" y="3769990"/>
              <a:ext cx="119513" cy="144016"/>
            </a:xfrm>
            <a:prstGeom prst="chevr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갈매기형 수장 231"/>
            <p:cNvSpPr/>
            <p:nvPr/>
          </p:nvSpPr>
          <p:spPr>
            <a:xfrm>
              <a:off x="8040785" y="4086597"/>
              <a:ext cx="119513" cy="144016"/>
            </a:xfrm>
            <a:prstGeom prst="chevr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갈매기형 수장 232"/>
            <p:cNvSpPr/>
            <p:nvPr/>
          </p:nvSpPr>
          <p:spPr>
            <a:xfrm>
              <a:off x="8040785" y="4399012"/>
              <a:ext cx="119513" cy="144016"/>
            </a:xfrm>
            <a:prstGeom prst="chevr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4" name="갈매기형 수장 233"/>
            <p:cNvSpPr/>
            <p:nvPr/>
          </p:nvSpPr>
          <p:spPr>
            <a:xfrm>
              <a:off x="8040785" y="4715619"/>
              <a:ext cx="119513" cy="144016"/>
            </a:xfrm>
            <a:prstGeom prst="chevr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3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02803" y="784753"/>
            <a:ext cx="3465141" cy="5184000"/>
            <a:chOff x="4995291" y="784753"/>
            <a:chExt cx="3465141" cy="5184000"/>
          </a:xfrm>
        </p:grpSpPr>
        <p:sp>
          <p:nvSpPr>
            <p:cNvPr id="120" name="직사각형 119"/>
            <p:cNvSpPr>
              <a:spLocks noChangeAspect="1"/>
            </p:cNvSpPr>
            <p:nvPr/>
          </p:nvSpPr>
          <p:spPr>
            <a:xfrm>
              <a:off x="5004432" y="784753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5400000">
              <a:off x="6540882" y="-715170"/>
              <a:ext cx="396000" cy="34308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144008" y="795277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</a:rPr>
                <a:t>예</a:t>
              </a:r>
              <a:r>
                <a:rPr lang="ko-KR" altLang="en-US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</a:rPr>
                <a:t>금</a:t>
              </a:r>
              <a:r>
                <a:rPr lang="ko-KR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</a:rPr>
                <a:t> 내</a:t>
              </a:r>
              <a:r>
                <a:rPr lang="ko-KR" altLang="en-US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</a:rPr>
                <a:t>역</a:t>
              </a: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082002" y="1313624"/>
              <a:ext cx="3276000" cy="3978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082002" y="1313624"/>
              <a:ext cx="3240000" cy="232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5307322" y="1772289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5307322" y="2139140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5307322" y="2505991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5307322" y="287284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5307322" y="323969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직사각형 129"/>
            <p:cNvSpPr/>
            <p:nvPr/>
          </p:nvSpPr>
          <p:spPr>
            <a:xfrm>
              <a:off x="7684901" y="847236"/>
              <a:ext cx="706616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휴먼모음T" pitchFamily="18" charset="-127"/>
                  <a:ea typeface="휴먼모음T" pitchFamily="18" charset="-127"/>
                </a:rPr>
                <a:t>편집</a:t>
              </a:r>
              <a:endParaRPr lang="ko-KR" altLang="en-US" sz="14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>
            <a:xfrm>
              <a:off x="5307322" y="1772289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5307322" y="2139140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5307322" y="2505991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5307322" y="287284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5307322" y="323969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그룹 135"/>
            <p:cNvGrpSpPr/>
            <p:nvPr/>
          </p:nvGrpSpPr>
          <p:grpSpPr>
            <a:xfrm>
              <a:off x="5016167" y="1845063"/>
              <a:ext cx="223175" cy="126000"/>
              <a:chOff x="632820" y="1920869"/>
              <a:chExt cx="223175" cy="126000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729995" y="1920869"/>
                <a:ext cx="126000" cy="12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순서도: 지연 138"/>
              <p:cNvSpPr/>
              <p:nvPr/>
            </p:nvSpPr>
            <p:spPr>
              <a:xfrm>
                <a:off x="632820" y="1938869"/>
                <a:ext cx="216000" cy="90000"/>
              </a:xfrm>
              <a:prstGeom prst="flowChartDelay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5016167" y="2744771"/>
              <a:ext cx="223175" cy="126000"/>
              <a:chOff x="632820" y="1920869"/>
              <a:chExt cx="223175" cy="126000"/>
            </a:xfrm>
          </p:grpSpPr>
          <p:sp>
            <p:nvSpPr>
              <p:cNvPr id="141" name="타원 140"/>
              <p:cNvSpPr/>
              <p:nvPr/>
            </p:nvSpPr>
            <p:spPr>
              <a:xfrm>
                <a:off x="729995" y="1920869"/>
                <a:ext cx="126000" cy="12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순서도: 지연 141"/>
              <p:cNvSpPr/>
              <p:nvPr/>
            </p:nvSpPr>
            <p:spPr>
              <a:xfrm>
                <a:off x="632820" y="1938869"/>
                <a:ext cx="216000" cy="90000"/>
              </a:xfrm>
              <a:prstGeom prst="flowChartDelay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5230365" y="1355750"/>
              <a:ext cx="3148918" cy="2308324"/>
              <a:chOff x="818443" y="1331516"/>
              <a:chExt cx="3148918" cy="2308324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818443" y="1331516"/>
                <a:ext cx="118494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자산번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계좌명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계좌번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은행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총잔액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 algn="dist">
                  <a:lnSpc>
                    <a:spcPct val="150000"/>
                  </a:lnSpc>
                </a:pPr>
                <a:r>
                  <a:rPr lang="ko-KR" altLang="en-US" sz="1600" spc="-300" dirty="0" smtClean="0">
                    <a:latin typeface="HY바다L" pitchFamily="18" charset="-127"/>
                    <a:ea typeface="HY바다L" pitchFamily="18" charset="-127"/>
                  </a:rPr>
                  <a:t>출금가능금액</a:t>
                </a:r>
                <a:endParaRPr lang="en-US" altLang="ko-KR" sz="1600" spc="-300" dirty="0" smtClean="0">
                  <a:latin typeface="HY바다L" pitchFamily="18" charset="-127"/>
                  <a:ea typeface="HY바다L" pitchFamily="18" charset="-127"/>
                </a:endParaRPr>
              </a:p>
            </p:txBody>
          </p:sp>
          <p:grpSp>
            <p:nvGrpSpPr>
              <p:cNvPr id="145" name="그룹 144"/>
              <p:cNvGrpSpPr/>
              <p:nvPr/>
            </p:nvGrpSpPr>
            <p:grpSpPr>
              <a:xfrm>
                <a:off x="1979712" y="1360091"/>
                <a:ext cx="35419" cy="2196000"/>
                <a:chOff x="1862760" y="1350566"/>
                <a:chExt cx="35419" cy="3785652"/>
              </a:xfrm>
            </p:grpSpPr>
            <p:cxnSp>
              <p:nvCxnSpPr>
                <p:cNvPr id="147" name="직선 연결선 146"/>
                <p:cNvCxnSpPr/>
                <p:nvPr/>
              </p:nvCxnSpPr>
              <p:spPr>
                <a:xfrm flipV="1">
                  <a:off x="1862760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/>
                <p:cNvCxnSpPr/>
                <p:nvPr/>
              </p:nvCxnSpPr>
              <p:spPr>
                <a:xfrm flipV="1">
                  <a:off x="1898179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extBox 145"/>
              <p:cNvSpPr txBox="1"/>
              <p:nvPr/>
            </p:nvSpPr>
            <p:spPr>
              <a:xfrm>
                <a:off x="2033818" y="1331516"/>
                <a:ext cx="193354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예</a:t>
                </a: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01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KB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종합통장</a:t>
                </a: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-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저축예금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473-21-1111-757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국민은행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-328,862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원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471,137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원</a:t>
                </a:r>
                <a:endParaRPr lang="ko-KR" altLang="en-US" sz="1600" spc="-150" dirty="0">
                  <a:latin typeface="HY바다L" pitchFamily="18" charset="-127"/>
                  <a:ea typeface="HY바다L" pitchFamily="18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195689" y="3762709"/>
              <a:ext cx="3089307" cy="2016000"/>
              <a:chOff x="567060" y="3529397"/>
              <a:chExt cx="3089307" cy="2016000"/>
            </a:xfrm>
          </p:grpSpPr>
          <p:sp>
            <p:nvSpPr>
              <p:cNvPr id="220" name="직사각형 219"/>
              <p:cNvSpPr/>
              <p:nvPr/>
            </p:nvSpPr>
            <p:spPr>
              <a:xfrm>
                <a:off x="567060" y="3529397"/>
                <a:ext cx="3042000" cy="20160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585060" y="3542480"/>
                <a:ext cx="3027600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1822134" y="354248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월</a:t>
                </a:r>
                <a:endParaRPr lang="ko-KR" altLang="en-US" dirty="0"/>
              </a:p>
            </p:txBody>
          </p:sp>
          <p:sp>
            <p:nvSpPr>
              <p:cNvPr id="223" name="갈매기형 수장 222"/>
              <p:cNvSpPr/>
              <p:nvPr/>
            </p:nvSpPr>
            <p:spPr>
              <a:xfrm>
                <a:off x="3356322" y="3637397"/>
                <a:ext cx="144016" cy="203572"/>
              </a:xfrm>
              <a:prstGeom prst="chevron">
                <a:avLst/>
              </a:prstGeom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rgbClr val="FFE5CD"/>
                  </a:gs>
                </a:gsLst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갈매기형 수장 223"/>
              <p:cNvSpPr/>
              <p:nvPr/>
            </p:nvSpPr>
            <p:spPr>
              <a:xfrm flipH="1">
                <a:off x="712813" y="3637397"/>
                <a:ext cx="144016" cy="203572"/>
              </a:xfrm>
              <a:prstGeom prst="chevron">
                <a:avLst/>
              </a:prstGeom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rgbClr val="FFE5CD"/>
                  </a:gs>
                </a:gsLst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567060" y="3687929"/>
                <a:ext cx="3089307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16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2011/02/28 | </a:t>
                </a:r>
                <a:r>
                  <a:rPr lang="ko-KR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인터넷출금이                 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출금</a:t>
                </a:r>
                <a:endPara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ko-KR" altLang="en-US" sz="1200" dirty="0" smtClean="0">
                    <a:latin typeface="Arial" pitchFamily="34" charset="0"/>
                    <a:cs typeface="Arial" pitchFamily="34" charset="0"/>
                  </a:rPr>
                  <a:t>농협엄태공               </a:t>
                </a:r>
                <a:r>
                  <a:rPr lang="en-US" altLang="ko-KR" sz="1200" dirty="0" smtClean="0">
                    <a:latin typeface="Arial" pitchFamily="34" charset="0"/>
                    <a:cs typeface="Arial" pitchFamily="34" charset="0"/>
                  </a:rPr>
                  <a:t>                 </a:t>
                </a:r>
                <a:r>
                  <a:rPr lang="en-US" altLang="ko-KR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100,000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원</a:t>
                </a:r>
                <a:endPara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ko-KR" sz="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2011/02/27 | 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ATM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출금    </a:t>
                </a:r>
                <a:r>
                  <a:rPr lang="ko-KR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                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출금</a:t>
                </a:r>
                <a:endParaRPr lang="en-US" altLang="ko-KR" sz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latin typeface="Arial" pitchFamily="34" charset="0"/>
                    <a:cs typeface="Arial" pitchFamily="34" charset="0"/>
                  </a:rPr>
                  <a:t>                </a:t>
                </a:r>
                <a:r>
                  <a:rPr lang="en-US" altLang="ko-KR" sz="1200" dirty="0" smtClean="0">
                    <a:latin typeface="Arial" pitchFamily="34" charset="0"/>
                    <a:cs typeface="Arial" pitchFamily="34" charset="0"/>
                  </a:rPr>
                  <a:t>                                   </a:t>
                </a:r>
                <a:r>
                  <a:rPr lang="en-US" altLang="ko-KR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30,000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원</a:t>
                </a:r>
                <a:endParaRPr lang="en-US" altLang="ko-KR" sz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ko-KR" sz="4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2011/02/26 | </a:t>
                </a:r>
                <a:r>
                  <a:rPr lang="ko-KR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인터넷입금이                  </a:t>
                </a:r>
                <a:r>
                  <a:rPr lang="ko-KR" altLang="en-US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입금</a:t>
                </a:r>
                <a:endParaRPr lang="en-US" altLang="ko-KR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ko-KR" altLang="en-US" sz="1200" dirty="0" smtClean="0">
                    <a:latin typeface="Arial" pitchFamily="34" charset="0"/>
                    <a:cs typeface="Arial" pitchFamily="34" charset="0"/>
                  </a:rPr>
                  <a:t>엄태공                   </a:t>
                </a:r>
                <a:r>
                  <a:rPr lang="en-US" altLang="ko-KR" sz="1200" dirty="0" smtClean="0">
                    <a:latin typeface="Arial" pitchFamily="34" charset="0"/>
                    <a:cs typeface="Arial" pitchFamily="34" charset="0"/>
                  </a:rPr>
                  <a:t>                 </a:t>
                </a:r>
                <a:r>
                  <a:rPr lang="en-US" altLang="ko-KR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1,100,000 </a:t>
                </a:r>
                <a:r>
                  <a:rPr lang="ko-KR" altLang="en-US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원</a:t>
                </a:r>
                <a:endParaRPr lang="en-US" altLang="ko-KR" sz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ko-KR" sz="4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2011/02/25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| 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인터넷입금이                  </a:t>
                </a:r>
                <a:r>
                  <a:rPr lang="ko-KR" altLang="en-US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입금</a:t>
                </a:r>
                <a:endParaRPr lang="ko-KR" alt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48" name="직선 연결선 247"/>
              <p:cNvCxnSpPr/>
              <p:nvPr/>
            </p:nvCxnSpPr>
            <p:spPr>
              <a:xfrm>
                <a:off x="629543" y="4359494"/>
                <a:ext cx="29160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/>
              <p:cNvCxnSpPr/>
              <p:nvPr/>
            </p:nvCxnSpPr>
            <p:spPr>
              <a:xfrm>
                <a:off x="629543" y="4787441"/>
                <a:ext cx="29160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/>
              <p:cNvCxnSpPr/>
              <p:nvPr/>
            </p:nvCxnSpPr>
            <p:spPr>
              <a:xfrm>
                <a:off x="629543" y="5219489"/>
                <a:ext cx="29160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4995291" y="5290343"/>
              <a:ext cx="3456000" cy="666845"/>
              <a:chOff x="611944" y="5279819"/>
              <a:chExt cx="3456000" cy="666845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640135" y="5316664"/>
                <a:ext cx="3420000" cy="63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2" name="직선 연결선 161"/>
              <p:cNvCxnSpPr/>
              <p:nvPr/>
            </p:nvCxnSpPr>
            <p:spPr>
              <a:xfrm>
                <a:off x="1293276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1980731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2685544" y="535414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3376744" y="535414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직사각형 204"/>
              <p:cNvSpPr/>
              <p:nvPr/>
            </p:nvSpPr>
            <p:spPr>
              <a:xfrm>
                <a:off x="1329996" y="5339173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695565" y="5279819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207" name="직선 연결선 206"/>
              <p:cNvCxnSpPr/>
              <p:nvPr/>
            </p:nvCxnSpPr>
            <p:spPr>
              <a:xfrm>
                <a:off x="808250" y="5616540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133440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042426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725267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342266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216" name="직선 연결선 215"/>
              <p:cNvCxnSpPr/>
              <p:nvPr/>
            </p:nvCxnSpPr>
            <p:spPr>
              <a:xfrm>
                <a:off x="611944" y="5296641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7" name="이등변 삼각형 216"/>
              <p:cNvSpPr/>
              <p:nvPr/>
            </p:nvSpPr>
            <p:spPr>
              <a:xfrm flipV="1">
                <a:off x="1563988" y="5288089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4860032" y="188640"/>
            <a:ext cx="3816424" cy="5780113"/>
            <a:chOff x="4860032" y="188640"/>
            <a:chExt cx="3816424" cy="5780113"/>
          </a:xfrm>
        </p:grpSpPr>
        <p:sp>
          <p:nvSpPr>
            <p:cNvPr id="319" name="직사각형 318"/>
            <p:cNvSpPr>
              <a:spLocks noChangeAspect="1"/>
            </p:cNvSpPr>
            <p:nvPr/>
          </p:nvSpPr>
          <p:spPr>
            <a:xfrm>
              <a:off x="5013189" y="784753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5090759" y="692107"/>
              <a:ext cx="3276000" cy="4644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5090759" y="692107"/>
              <a:ext cx="3240000" cy="232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5" name="직선 연결선 324"/>
            <p:cNvCxnSpPr/>
            <p:nvPr/>
          </p:nvCxnSpPr>
          <p:spPr>
            <a:xfrm>
              <a:off x="5316079" y="1517623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>
              <a:off x="5316079" y="1884474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>
              <a:off x="5316079" y="2251325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>
              <a:off x="5316079" y="2618175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>
              <a:off x="5316079" y="1517623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5316079" y="1884474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>
              <a:off x="5316079" y="2251325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>
              <a:off x="5316079" y="2618175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그룹 334"/>
            <p:cNvGrpSpPr/>
            <p:nvPr/>
          </p:nvGrpSpPr>
          <p:grpSpPr>
            <a:xfrm>
              <a:off x="5024924" y="1845063"/>
              <a:ext cx="223175" cy="126000"/>
              <a:chOff x="632820" y="1920869"/>
              <a:chExt cx="223175" cy="126000"/>
            </a:xfrm>
          </p:grpSpPr>
          <p:sp>
            <p:nvSpPr>
              <p:cNvPr id="370" name="타원 369"/>
              <p:cNvSpPr/>
              <p:nvPr/>
            </p:nvSpPr>
            <p:spPr>
              <a:xfrm>
                <a:off x="729995" y="1920869"/>
                <a:ext cx="126000" cy="12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순서도: 지연 370"/>
              <p:cNvSpPr/>
              <p:nvPr/>
            </p:nvSpPr>
            <p:spPr>
              <a:xfrm>
                <a:off x="632820" y="1938869"/>
                <a:ext cx="216000" cy="90000"/>
              </a:xfrm>
              <a:prstGeom prst="flowChartDelay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6" name="그룹 335"/>
            <p:cNvGrpSpPr/>
            <p:nvPr/>
          </p:nvGrpSpPr>
          <p:grpSpPr>
            <a:xfrm>
              <a:off x="5024924" y="2744771"/>
              <a:ext cx="223175" cy="126000"/>
              <a:chOff x="632820" y="1920869"/>
              <a:chExt cx="223175" cy="126000"/>
            </a:xfrm>
          </p:grpSpPr>
          <p:sp>
            <p:nvSpPr>
              <p:cNvPr id="368" name="타원 367"/>
              <p:cNvSpPr/>
              <p:nvPr/>
            </p:nvSpPr>
            <p:spPr>
              <a:xfrm>
                <a:off x="729995" y="1920869"/>
                <a:ext cx="126000" cy="12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순서도: 지연 368"/>
              <p:cNvSpPr/>
              <p:nvPr/>
            </p:nvSpPr>
            <p:spPr>
              <a:xfrm>
                <a:off x="632820" y="1938869"/>
                <a:ext cx="216000" cy="90000"/>
              </a:xfrm>
              <a:prstGeom prst="flowChartDelay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7" name="그룹 336"/>
            <p:cNvGrpSpPr/>
            <p:nvPr/>
          </p:nvGrpSpPr>
          <p:grpSpPr>
            <a:xfrm>
              <a:off x="5239122" y="734233"/>
              <a:ext cx="3148918" cy="2308324"/>
              <a:chOff x="818443" y="1331516"/>
              <a:chExt cx="3148918" cy="2308324"/>
            </a:xfrm>
          </p:grpSpPr>
          <p:sp>
            <p:nvSpPr>
              <p:cNvPr id="363" name="TextBox 362"/>
              <p:cNvSpPr txBox="1"/>
              <p:nvPr/>
            </p:nvSpPr>
            <p:spPr>
              <a:xfrm>
                <a:off x="818443" y="1331516"/>
                <a:ext cx="118494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자산번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계좌명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계좌번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은행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총잔액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 algn="dist">
                  <a:lnSpc>
                    <a:spcPct val="150000"/>
                  </a:lnSpc>
                </a:pPr>
                <a:r>
                  <a:rPr lang="ko-KR" altLang="en-US" sz="1600" spc="-300" dirty="0" smtClean="0">
                    <a:latin typeface="HY바다L" pitchFamily="18" charset="-127"/>
                    <a:ea typeface="HY바다L" pitchFamily="18" charset="-127"/>
                  </a:rPr>
                  <a:t>출금가능금액</a:t>
                </a:r>
                <a:endParaRPr lang="en-US" altLang="ko-KR" sz="1600" spc="-300" dirty="0" smtClean="0">
                  <a:latin typeface="HY바다L" pitchFamily="18" charset="-127"/>
                  <a:ea typeface="HY바다L" pitchFamily="18" charset="-127"/>
                </a:endParaRPr>
              </a:p>
            </p:txBody>
          </p:sp>
          <p:grpSp>
            <p:nvGrpSpPr>
              <p:cNvPr id="364" name="그룹 363"/>
              <p:cNvGrpSpPr/>
              <p:nvPr/>
            </p:nvGrpSpPr>
            <p:grpSpPr>
              <a:xfrm>
                <a:off x="1979712" y="1360091"/>
                <a:ext cx="35419" cy="2196000"/>
                <a:chOff x="1862760" y="1350566"/>
                <a:chExt cx="35419" cy="3785652"/>
              </a:xfrm>
            </p:grpSpPr>
            <p:cxnSp>
              <p:nvCxnSpPr>
                <p:cNvPr id="366" name="직선 연결선 365"/>
                <p:cNvCxnSpPr/>
                <p:nvPr/>
              </p:nvCxnSpPr>
              <p:spPr>
                <a:xfrm flipV="1">
                  <a:off x="1862760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직선 연결선 366"/>
                <p:cNvCxnSpPr/>
                <p:nvPr/>
              </p:nvCxnSpPr>
              <p:spPr>
                <a:xfrm flipV="1">
                  <a:off x="1898179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5" name="TextBox 364"/>
              <p:cNvSpPr txBox="1"/>
              <p:nvPr/>
            </p:nvSpPr>
            <p:spPr>
              <a:xfrm>
                <a:off x="2033818" y="1331516"/>
                <a:ext cx="193354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예</a:t>
                </a: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01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KB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종합통장</a:t>
                </a: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-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저축예금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473-21-1111-757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국민은행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-328,862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원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471,137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원</a:t>
                </a:r>
                <a:endParaRPr lang="ko-KR" altLang="en-US" sz="1600" spc="-150" dirty="0">
                  <a:latin typeface="HY바다L" pitchFamily="18" charset="-127"/>
                  <a:ea typeface="HY바다L" pitchFamily="18" charset="-127"/>
                </a:endParaRPr>
              </a:p>
            </p:txBody>
          </p:sp>
        </p:grpSp>
        <p:sp>
          <p:nvSpPr>
            <p:cNvPr id="354" name="직사각형 353"/>
            <p:cNvSpPr/>
            <p:nvPr/>
          </p:nvSpPr>
          <p:spPr>
            <a:xfrm>
              <a:off x="5204446" y="3141192"/>
              <a:ext cx="3042000" cy="2196000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5222446" y="3154275"/>
              <a:ext cx="3027600" cy="36933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6459520" y="315427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r>
                <a:rPr lang="ko-KR" altLang="en-US" dirty="0" smtClean="0"/>
                <a:t>월</a:t>
              </a:r>
              <a:endParaRPr lang="ko-KR" altLang="en-US" dirty="0"/>
            </a:p>
          </p:txBody>
        </p:sp>
        <p:sp>
          <p:nvSpPr>
            <p:cNvPr id="357" name="갈매기형 수장 356"/>
            <p:cNvSpPr/>
            <p:nvPr/>
          </p:nvSpPr>
          <p:spPr>
            <a:xfrm>
              <a:off x="7993708" y="3249192"/>
              <a:ext cx="144016" cy="203572"/>
            </a:xfrm>
            <a:prstGeom prst="chevron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rgbClr val="FFE5CD"/>
                </a:gs>
              </a:gsLst>
            </a:gra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8" name="갈매기형 수장 357"/>
            <p:cNvSpPr/>
            <p:nvPr/>
          </p:nvSpPr>
          <p:spPr>
            <a:xfrm flipH="1">
              <a:off x="5350199" y="3249192"/>
              <a:ext cx="144016" cy="203572"/>
            </a:xfrm>
            <a:prstGeom prst="chevron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rgbClr val="FFE5CD"/>
                </a:gs>
              </a:gsLst>
            </a:gra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204446" y="3299724"/>
              <a:ext cx="3127779" cy="2000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600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2011/02/28 |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인터넷출금이                 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출금</a:t>
              </a:r>
              <a:endPara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ko-KR" altLang="en-US" sz="1200" dirty="0" smtClean="0">
                  <a:latin typeface="Arial" pitchFamily="34" charset="0"/>
                  <a:cs typeface="Arial" pitchFamily="34" charset="0"/>
                </a:rPr>
                <a:t>농협엄태공               </a:t>
              </a:r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                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100,000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altLang="ko-KR" sz="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2011/02/27 | 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ATM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출금   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                   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출금</a:t>
              </a:r>
              <a:endParaRPr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                </a:t>
              </a:r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                                  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30,000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altLang="ko-KR" sz="4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2011/02/26 |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인터넷입금이                 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입금</a:t>
              </a:r>
              <a:endParaRPr lang="en-US" altLang="ko-KR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ko-KR" altLang="en-US" sz="1200" dirty="0" smtClean="0">
                  <a:latin typeface="Arial" pitchFamily="34" charset="0"/>
                  <a:cs typeface="Arial" pitchFamily="34" charset="0"/>
                </a:rPr>
                <a:t>엄태공                   </a:t>
              </a:r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                 </a:t>
              </a:r>
              <a:r>
                <a:rPr lang="en-US" altLang="ko-KR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1,100,000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altLang="ko-KR" sz="4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2011/02/25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|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인터넷입금이                 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입금</a:t>
              </a:r>
              <a:endParaRPr lang="en-US" altLang="ko-KR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ko-KR" altLang="en-US" sz="1200" dirty="0" smtClean="0">
                  <a:latin typeface="Arial" pitchFamily="34" charset="0"/>
                  <a:cs typeface="Arial" pitchFamily="34" charset="0"/>
                </a:rPr>
                <a:t>강태공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                                      </a:t>
              </a:r>
              <a:r>
                <a:rPr lang="en-US" altLang="ko-KR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200,000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ko-KR" alt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0" name="직선 연결선 359"/>
            <p:cNvCxnSpPr/>
            <p:nvPr/>
          </p:nvCxnSpPr>
          <p:spPr>
            <a:xfrm>
              <a:off x="5266929" y="3971289"/>
              <a:ext cx="2916000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/>
            <p:cNvCxnSpPr/>
            <p:nvPr/>
          </p:nvCxnSpPr>
          <p:spPr>
            <a:xfrm>
              <a:off x="5266929" y="4399236"/>
              <a:ext cx="2916000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/>
            <p:cNvCxnSpPr/>
            <p:nvPr/>
          </p:nvCxnSpPr>
          <p:spPr>
            <a:xfrm>
              <a:off x="5266929" y="4831284"/>
              <a:ext cx="2916000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" name="그룹 338"/>
            <p:cNvGrpSpPr/>
            <p:nvPr/>
          </p:nvGrpSpPr>
          <p:grpSpPr>
            <a:xfrm>
              <a:off x="5004048" y="5290343"/>
              <a:ext cx="3456000" cy="666845"/>
              <a:chOff x="611944" y="5279819"/>
              <a:chExt cx="3456000" cy="666845"/>
            </a:xfrm>
          </p:grpSpPr>
          <p:sp>
            <p:nvSpPr>
              <p:cNvPr id="340" name="직사각형 339"/>
              <p:cNvSpPr/>
              <p:nvPr/>
            </p:nvSpPr>
            <p:spPr>
              <a:xfrm>
                <a:off x="640135" y="5316664"/>
                <a:ext cx="3420000" cy="63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1" name="직선 연결선 340"/>
              <p:cNvCxnSpPr/>
              <p:nvPr/>
            </p:nvCxnSpPr>
            <p:spPr>
              <a:xfrm>
                <a:off x="1293276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/>
              <p:cNvCxnSpPr/>
              <p:nvPr/>
            </p:nvCxnSpPr>
            <p:spPr>
              <a:xfrm>
                <a:off x="1980731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/>
              <p:nvPr/>
            </p:nvCxnSpPr>
            <p:spPr>
              <a:xfrm>
                <a:off x="2685544" y="535414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/>
              <p:cNvCxnSpPr/>
              <p:nvPr/>
            </p:nvCxnSpPr>
            <p:spPr>
              <a:xfrm>
                <a:off x="3376744" y="535414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직사각형 344"/>
              <p:cNvSpPr/>
              <p:nvPr/>
            </p:nvSpPr>
            <p:spPr>
              <a:xfrm>
                <a:off x="1329996" y="5339173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695565" y="5279819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347" name="직선 연결선 346"/>
              <p:cNvCxnSpPr/>
              <p:nvPr/>
            </p:nvCxnSpPr>
            <p:spPr>
              <a:xfrm>
                <a:off x="808250" y="5616540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TextBox 347"/>
              <p:cNvSpPr txBox="1"/>
              <p:nvPr/>
            </p:nvSpPr>
            <p:spPr>
              <a:xfrm>
                <a:off x="133440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2042426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350" name="TextBox 349"/>
              <p:cNvSpPr txBox="1"/>
              <p:nvPr/>
            </p:nvSpPr>
            <p:spPr>
              <a:xfrm>
                <a:off x="2725267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342266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352" name="직선 연결선 351"/>
              <p:cNvCxnSpPr/>
              <p:nvPr/>
            </p:nvCxnSpPr>
            <p:spPr>
              <a:xfrm>
                <a:off x="611944" y="5296641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이등변 삼각형 352"/>
              <p:cNvSpPr/>
              <p:nvPr/>
            </p:nvSpPr>
            <p:spPr>
              <a:xfrm flipV="1">
                <a:off x="1563988" y="5288089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2" name="그룹 371"/>
            <p:cNvGrpSpPr/>
            <p:nvPr/>
          </p:nvGrpSpPr>
          <p:grpSpPr>
            <a:xfrm>
              <a:off x="4860032" y="188640"/>
              <a:ext cx="3816424" cy="5780113"/>
              <a:chOff x="4860032" y="188640"/>
              <a:chExt cx="3816424" cy="5780113"/>
            </a:xfrm>
          </p:grpSpPr>
          <p:sp>
            <p:nvSpPr>
              <p:cNvPr id="373" name="직사각형 372"/>
              <p:cNvSpPr/>
              <p:nvPr/>
            </p:nvSpPr>
            <p:spPr>
              <a:xfrm>
                <a:off x="4860032" y="188640"/>
                <a:ext cx="3816424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직사각형 373"/>
              <p:cNvSpPr>
                <a:spLocks noChangeAspect="1"/>
              </p:cNvSpPr>
              <p:nvPr/>
            </p:nvSpPr>
            <p:spPr>
              <a:xfrm>
                <a:off x="5013189" y="784753"/>
                <a:ext cx="3456000" cy="51840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4" name="직선 연결선 323"/>
            <p:cNvCxnSpPr/>
            <p:nvPr/>
          </p:nvCxnSpPr>
          <p:spPr>
            <a:xfrm>
              <a:off x="5316079" y="115077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5032239" y="795277"/>
              <a:ext cx="3430800" cy="402953"/>
              <a:chOff x="5032239" y="795277"/>
              <a:chExt cx="3430800" cy="402953"/>
            </a:xfrm>
          </p:grpSpPr>
          <p:sp>
            <p:nvSpPr>
              <p:cNvPr id="320" name="직사각형 319"/>
              <p:cNvSpPr/>
              <p:nvPr/>
            </p:nvSpPr>
            <p:spPr>
              <a:xfrm rot="5400000">
                <a:off x="6549639" y="-715170"/>
                <a:ext cx="396000" cy="3430800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6152765" y="795277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예</a:t>
                </a:r>
                <a:r>
                  <a:rPr lang="ko-KR" altLang="en-US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금</a:t>
                </a:r>
                <a:r>
                  <a:rPr lang="ko-KR" altLang="en-US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 내</a:t>
                </a:r>
                <a:r>
                  <a:rPr lang="ko-KR" altLang="en-US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역</a:t>
                </a:r>
              </a:p>
            </p:txBody>
          </p:sp>
          <p:sp>
            <p:nvSpPr>
              <p:cNvPr id="329" name="직사각형 328"/>
              <p:cNvSpPr/>
              <p:nvPr/>
            </p:nvSpPr>
            <p:spPr>
              <a:xfrm>
                <a:off x="7693658" y="847236"/>
                <a:ext cx="706616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휴먼모음T" pitchFamily="18" charset="-127"/>
                    <a:ea typeface="휴먼모음T" pitchFamily="18" charset="-127"/>
                  </a:rPr>
                  <a:t>편집</a:t>
                </a:r>
                <a:endParaRPr lang="ko-KR" altLang="en-US" sz="1400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67544" y="188640"/>
            <a:ext cx="3816424" cy="5780113"/>
            <a:chOff x="4860032" y="188640"/>
            <a:chExt cx="3816424" cy="5780113"/>
          </a:xfrm>
        </p:grpSpPr>
        <p:sp>
          <p:nvSpPr>
            <p:cNvPr id="319" name="직사각형 318"/>
            <p:cNvSpPr>
              <a:spLocks noChangeAspect="1"/>
            </p:cNvSpPr>
            <p:nvPr/>
          </p:nvSpPr>
          <p:spPr>
            <a:xfrm>
              <a:off x="5013189" y="784753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5090759" y="692107"/>
              <a:ext cx="3276000" cy="4644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5090759" y="692107"/>
              <a:ext cx="3240000" cy="232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5" name="직선 연결선 324"/>
            <p:cNvCxnSpPr/>
            <p:nvPr/>
          </p:nvCxnSpPr>
          <p:spPr>
            <a:xfrm>
              <a:off x="5316079" y="1517623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>
              <a:off x="5316079" y="1884474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>
              <a:off x="5316079" y="2251325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>
              <a:off x="5316079" y="2618175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>
              <a:off x="5316079" y="1517623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5316079" y="1884474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>
              <a:off x="5316079" y="2251325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>
              <a:off x="5316079" y="2618175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그룹 334"/>
            <p:cNvGrpSpPr/>
            <p:nvPr/>
          </p:nvGrpSpPr>
          <p:grpSpPr>
            <a:xfrm>
              <a:off x="5024924" y="1845063"/>
              <a:ext cx="223175" cy="126000"/>
              <a:chOff x="632820" y="1920869"/>
              <a:chExt cx="223175" cy="126000"/>
            </a:xfrm>
          </p:grpSpPr>
          <p:sp>
            <p:nvSpPr>
              <p:cNvPr id="370" name="타원 369"/>
              <p:cNvSpPr/>
              <p:nvPr/>
            </p:nvSpPr>
            <p:spPr>
              <a:xfrm>
                <a:off x="729995" y="1920869"/>
                <a:ext cx="126000" cy="12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순서도: 지연 370"/>
              <p:cNvSpPr/>
              <p:nvPr/>
            </p:nvSpPr>
            <p:spPr>
              <a:xfrm>
                <a:off x="632820" y="1938869"/>
                <a:ext cx="216000" cy="90000"/>
              </a:xfrm>
              <a:prstGeom prst="flowChartDelay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6" name="그룹 335"/>
            <p:cNvGrpSpPr/>
            <p:nvPr/>
          </p:nvGrpSpPr>
          <p:grpSpPr>
            <a:xfrm>
              <a:off x="5024924" y="2744771"/>
              <a:ext cx="223175" cy="126000"/>
              <a:chOff x="632820" y="1920869"/>
              <a:chExt cx="223175" cy="126000"/>
            </a:xfrm>
          </p:grpSpPr>
          <p:sp>
            <p:nvSpPr>
              <p:cNvPr id="368" name="타원 367"/>
              <p:cNvSpPr/>
              <p:nvPr/>
            </p:nvSpPr>
            <p:spPr>
              <a:xfrm>
                <a:off x="729995" y="1920869"/>
                <a:ext cx="126000" cy="12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순서도: 지연 368"/>
              <p:cNvSpPr/>
              <p:nvPr/>
            </p:nvSpPr>
            <p:spPr>
              <a:xfrm>
                <a:off x="632820" y="1938869"/>
                <a:ext cx="216000" cy="90000"/>
              </a:xfrm>
              <a:prstGeom prst="flowChartDelay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7" name="그룹 336"/>
            <p:cNvGrpSpPr/>
            <p:nvPr/>
          </p:nvGrpSpPr>
          <p:grpSpPr>
            <a:xfrm>
              <a:off x="5239122" y="734233"/>
              <a:ext cx="3148918" cy="2308324"/>
              <a:chOff x="818443" y="1331516"/>
              <a:chExt cx="3148918" cy="2308324"/>
            </a:xfrm>
          </p:grpSpPr>
          <p:sp>
            <p:nvSpPr>
              <p:cNvPr id="363" name="TextBox 362"/>
              <p:cNvSpPr txBox="1"/>
              <p:nvPr/>
            </p:nvSpPr>
            <p:spPr>
              <a:xfrm>
                <a:off x="818443" y="1331516"/>
                <a:ext cx="118494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자산번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계좌명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계좌번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호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은행</a:t>
                </a:r>
                <a:r>
                  <a:rPr lang="ko-KR" altLang="en-US" sz="1600" spc="-150" dirty="0">
                    <a:latin typeface="HY바다L" pitchFamily="18" charset="-127"/>
                    <a:ea typeface="HY바다L" pitchFamily="18" charset="-127"/>
                  </a:rPr>
                  <a:t>명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총잔액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 algn="dist">
                  <a:lnSpc>
                    <a:spcPct val="150000"/>
                  </a:lnSpc>
                </a:pPr>
                <a:r>
                  <a:rPr lang="ko-KR" altLang="en-US" sz="1600" spc="-300" dirty="0" smtClean="0">
                    <a:latin typeface="HY바다L" pitchFamily="18" charset="-127"/>
                    <a:ea typeface="HY바다L" pitchFamily="18" charset="-127"/>
                  </a:rPr>
                  <a:t>출금가능금액</a:t>
                </a:r>
                <a:endParaRPr lang="en-US" altLang="ko-KR" sz="1600" spc="-300" dirty="0" smtClean="0">
                  <a:latin typeface="HY바다L" pitchFamily="18" charset="-127"/>
                  <a:ea typeface="HY바다L" pitchFamily="18" charset="-127"/>
                </a:endParaRPr>
              </a:p>
            </p:txBody>
          </p:sp>
          <p:grpSp>
            <p:nvGrpSpPr>
              <p:cNvPr id="364" name="그룹 363"/>
              <p:cNvGrpSpPr/>
              <p:nvPr/>
            </p:nvGrpSpPr>
            <p:grpSpPr>
              <a:xfrm>
                <a:off x="1979712" y="1360091"/>
                <a:ext cx="35419" cy="2196000"/>
                <a:chOff x="1862760" y="1350566"/>
                <a:chExt cx="35419" cy="3785652"/>
              </a:xfrm>
            </p:grpSpPr>
            <p:cxnSp>
              <p:nvCxnSpPr>
                <p:cNvPr id="366" name="직선 연결선 365"/>
                <p:cNvCxnSpPr/>
                <p:nvPr/>
              </p:nvCxnSpPr>
              <p:spPr>
                <a:xfrm flipV="1">
                  <a:off x="1862760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직선 연결선 366"/>
                <p:cNvCxnSpPr/>
                <p:nvPr/>
              </p:nvCxnSpPr>
              <p:spPr>
                <a:xfrm flipV="1">
                  <a:off x="1898179" y="1350566"/>
                  <a:ext cx="0" cy="378565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5" name="TextBox 364"/>
              <p:cNvSpPr txBox="1"/>
              <p:nvPr/>
            </p:nvSpPr>
            <p:spPr>
              <a:xfrm>
                <a:off x="2033818" y="1331516"/>
                <a:ext cx="193354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예</a:t>
                </a: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01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KB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종합통장</a:t>
                </a: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-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저축예금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473-21-1111-757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국민은행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-328,862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원</a:t>
                </a:r>
                <a:endParaRPr lang="en-US" altLang="ko-KR" sz="1600" spc="-150" dirty="0" smtClean="0">
                  <a:latin typeface="HY바다L" pitchFamily="18" charset="-127"/>
                  <a:ea typeface="HY바다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spc="-150" dirty="0" smtClean="0">
                    <a:latin typeface="HY바다L" pitchFamily="18" charset="-127"/>
                    <a:ea typeface="HY바다L" pitchFamily="18" charset="-127"/>
                  </a:rPr>
                  <a:t>471,137</a:t>
                </a:r>
                <a:r>
                  <a:rPr lang="ko-KR" altLang="en-US" sz="1600" spc="-150" dirty="0" smtClean="0">
                    <a:latin typeface="HY바다L" pitchFamily="18" charset="-127"/>
                    <a:ea typeface="HY바다L" pitchFamily="18" charset="-127"/>
                  </a:rPr>
                  <a:t>원</a:t>
                </a:r>
                <a:endParaRPr lang="ko-KR" altLang="en-US" sz="1600" spc="-150" dirty="0">
                  <a:latin typeface="HY바다L" pitchFamily="18" charset="-127"/>
                  <a:ea typeface="HY바다L" pitchFamily="18" charset="-127"/>
                </a:endParaRPr>
              </a:p>
            </p:txBody>
          </p:sp>
        </p:grpSp>
        <p:sp>
          <p:nvSpPr>
            <p:cNvPr id="354" name="직사각형 353"/>
            <p:cNvSpPr/>
            <p:nvPr/>
          </p:nvSpPr>
          <p:spPr>
            <a:xfrm>
              <a:off x="5204446" y="3141192"/>
              <a:ext cx="3042000" cy="2196000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5222446" y="3154275"/>
              <a:ext cx="3027600" cy="36933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6459520" y="315427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r>
                <a:rPr lang="ko-KR" altLang="en-US" dirty="0" smtClean="0"/>
                <a:t>월</a:t>
              </a:r>
              <a:endParaRPr lang="ko-KR" altLang="en-US" dirty="0"/>
            </a:p>
          </p:txBody>
        </p:sp>
        <p:sp>
          <p:nvSpPr>
            <p:cNvPr id="357" name="갈매기형 수장 356"/>
            <p:cNvSpPr/>
            <p:nvPr/>
          </p:nvSpPr>
          <p:spPr>
            <a:xfrm>
              <a:off x="7993708" y="3249192"/>
              <a:ext cx="144016" cy="203572"/>
            </a:xfrm>
            <a:prstGeom prst="chevron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rgbClr val="FFE5CD"/>
                </a:gs>
              </a:gsLst>
            </a:gra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8" name="갈매기형 수장 357"/>
            <p:cNvSpPr/>
            <p:nvPr/>
          </p:nvSpPr>
          <p:spPr>
            <a:xfrm flipH="1">
              <a:off x="5350199" y="3249192"/>
              <a:ext cx="144016" cy="203572"/>
            </a:xfrm>
            <a:prstGeom prst="chevron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rgbClr val="FFE5CD"/>
                </a:gs>
              </a:gsLst>
            </a:gra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204446" y="3299724"/>
              <a:ext cx="3127779" cy="2000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600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2011/02/28 |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인터넷출금이                 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출금</a:t>
              </a:r>
              <a:endPara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ko-KR" altLang="en-US" sz="1200" dirty="0" smtClean="0">
                  <a:latin typeface="Arial" pitchFamily="34" charset="0"/>
                  <a:cs typeface="Arial" pitchFamily="34" charset="0"/>
                </a:rPr>
                <a:t>농협엄태공               </a:t>
              </a:r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                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100,000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altLang="ko-KR" sz="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2011/02/27 | 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ATM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출금   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                   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출금</a:t>
              </a:r>
              <a:endParaRPr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                </a:t>
              </a:r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                                  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30,000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altLang="ko-KR" sz="4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2011/02/26 |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인터넷입금이                 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입금</a:t>
              </a:r>
              <a:endParaRPr lang="en-US" altLang="ko-KR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ko-KR" altLang="en-US" sz="1200" dirty="0" smtClean="0">
                  <a:latin typeface="Arial" pitchFamily="34" charset="0"/>
                  <a:cs typeface="Arial" pitchFamily="34" charset="0"/>
                </a:rPr>
                <a:t>엄태공                   </a:t>
              </a:r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                 </a:t>
              </a:r>
              <a:r>
                <a:rPr lang="en-US" altLang="ko-KR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1,100,000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en-US" altLang="ko-K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altLang="ko-KR" sz="4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2011/02/25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|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인터넷입금이                 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입금</a:t>
              </a:r>
              <a:endParaRPr lang="en-US" altLang="ko-KR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ko-KR" altLang="en-US" sz="1200" dirty="0" smtClean="0">
                  <a:latin typeface="Arial" pitchFamily="34" charset="0"/>
                  <a:cs typeface="Arial" pitchFamily="34" charset="0"/>
                </a:rPr>
                <a:t>강태공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                                      </a:t>
              </a:r>
              <a:r>
                <a:rPr lang="en-US" altLang="ko-KR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200,000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원</a:t>
              </a:r>
              <a:endParaRPr lang="ko-KR" alt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0" name="직선 연결선 359"/>
            <p:cNvCxnSpPr/>
            <p:nvPr/>
          </p:nvCxnSpPr>
          <p:spPr>
            <a:xfrm>
              <a:off x="5266929" y="3971289"/>
              <a:ext cx="2916000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/>
            <p:cNvCxnSpPr/>
            <p:nvPr/>
          </p:nvCxnSpPr>
          <p:spPr>
            <a:xfrm>
              <a:off x="5266929" y="4399236"/>
              <a:ext cx="2916000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/>
            <p:cNvCxnSpPr/>
            <p:nvPr/>
          </p:nvCxnSpPr>
          <p:spPr>
            <a:xfrm>
              <a:off x="5266929" y="4831284"/>
              <a:ext cx="2916000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" name="그룹 338"/>
            <p:cNvGrpSpPr/>
            <p:nvPr/>
          </p:nvGrpSpPr>
          <p:grpSpPr>
            <a:xfrm>
              <a:off x="5004048" y="5290343"/>
              <a:ext cx="3456000" cy="666845"/>
              <a:chOff x="611944" y="5279819"/>
              <a:chExt cx="3456000" cy="666845"/>
            </a:xfrm>
          </p:grpSpPr>
          <p:sp>
            <p:nvSpPr>
              <p:cNvPr id="340" name="직사각형 339"/>
              <p:cNvSpPr/>
              <p:nvPr/>
            </p:nvSpPr>
            <p:spPr>
              <a:xfrm>
                <a:off x="640135" y="5316664"/>
                <a:ext cx="3420000" cy="63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1" name="직선 연결선 340"/>
              <p:cNvCxnSpPr/>
              <p:nvPr/>
            </p:nvCxnSpPr>
            <p:spPr>
              <a:xfrm>
                <a:off x="1293276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/>
              <p:cNvCxnSpPr/>
              <p:nvPr/>
            </p:nvCxnSpPr>
            <p:spPr>
              <a:xfrm>
                <a:off x="1980731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/>
              <p:nvPr/>
            </p:nvCxnSpPr>
            <p:spPr>
              <a:xfrm>
                <a:off x="2685544" y="535414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/>
              <p:cNvCxnSpPr/>
              <p:nvPr/>
            </p:nvCxnSpPr>
            <p:spPr>
              <a:xfrm>
                <a:off x="3376744" y="535414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직사각형 344"/>
              <p:cNvSpPr/>
              <p:nvPr/>
            </p:nvSpPr>
            <p:spPr>
              <a:xfrm>
                <a:off x="1329996" y="5339173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695565" y="5279819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347" name="직선 연결선 346"/>
              <p:cNvCxnSpPr/>
              <p:nvPr/>
            </p:nvCxnSpPr>
            <p:spPr>
              <a:xfrm>
                <a:off x="808250" y="5616540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TextBox 347"/>
              <p:cNvSpPr txBox="1"/>
              <p:nvPr/>
            </p:nvSpPr>
            <p:spPr>
              <a:xfrm>
                <a:off x="133440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2042426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350" name="TextBox 349"/>
              <p:cNvSpPr txBox="1"/>
              <p:nvPr/>
            </p:nvSpPr>
            <p:spPr>
              <a:xfrm>
                <a:off x="2725267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342266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352" name="직선 연결선 351"/>
              <p:cNvCxnSpPr/>
              <p:nvPr/>
            </p:nvCxnSpPr>
            <p:spPr>
              <a:xfrm>
                <a:off x="611944" y="5296641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이등변 삼각형 352"/>
              <p:cNvSpPr/>
              <p:nvPr/>
            </p:nvSpPr>
            <p:spPr>
              <a:xfrm flipV="1">
                <a:off x="1563988" y="5288089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2" name="그룹 371"/>
            <p:cNvGrpSpPr/>
            <p:nvPr/>
          </p:nvGrpSpPr>
          <p:grpSpPr>
            <a:xfrm>
              <a:off x="4860032" y="188640"/>
              <a:ext cx="3816424" cy="5780113"/>
              <a:chOff x="4860032" y="188640"/>
              <a:chExt cx="3816424" cy="5780113"/>
            </a:xfrm>
          </p:grpSpPr>
          <p:sp>
            <p:nvSpPr>
              <p:cNvPr id="373" name="직사각형 372"/>
              <p:cNvSpPr/>
              <p:nvPr/>
            </p:nvSpPr>
            <p:spPr>
              <a:xfrm>
                <a:off x="4860032" y="188640"/>
                <a:ext cx="3816424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직사각형 373"/>
              <p:cNvSpPr>
                <a:spLocks noChangeAspect="1"/>
              </p:cNvSpPr>
              <p:nvPr/>
            </p:nvSpPr>
            <p:spPr>
              <a:xfrm>
                <a:off x="5013189" y="784753"/>
                <a:ext cx="3456000" cy="51840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4" name="직선 연결선 323"/>
            <p:cNvCxnSpPr/>
            <p:nvPr/>
          </p:nvCxnSpPr>
          <p:spPr>
            <a:xfrm>
              <a:off x="5316079" y="115077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5032239" y="795277"/>
              <a:ext cx="3430800" cy="402953"/>
              <a:chOff x="5032239" y="795277"/>
              <a:chExt cx="3430800" cy="402953"/>
            </a:xfrm>
          </p:grpSpPr>
          <p:sp>
            <p:nvSpPr>
              <p:cNvPr id="320" name="직사각형 319"/>
              <p:cNvSpPr/>
              <p:nvPr/>
            </p:nvSpPr>
            <p:spPr>
              <a:xfrm rot="5400000">
                <a:off x="6549639" y="-715170"/>
                <a:ext cx="396000" cy="3430800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6152765" y="795277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예</a:t>
                </a:r>
                <a:r>
                  <a:rPr lang="ko-KR" altLang="en-US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금</a:t>
                </a:r>
                <a:r>
                  <a:rPr lang="ko-KR" altLang="en-US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 내</a:t>
                </a:r>
                <a:r>
                  <a:rPr lang="ko-KR" altLang="en-US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역</a:t>
                </a:r>
              </a:p>
            </p:txBody>
          </p:sp>
          <p:sp>
            <p:nvSpPr>
              <p:cNvPr id="329" name="직사각형 328"/>
              <p:cNvSpPr/>
              <p:nvPr/>
            </p:nvSpPr>
            <p:spPr>
              <a:xfrm>
                <a:off x="7693658" y="847236"/>
                <a:ext cx="706616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휴먼모음T" pitchFamily="18" charset="-127"/>
                    <a:ea typeface="휴먼모음T" pitchFamily="18" charset="-127"/>
                  </a:rPr>
                  <a:t>편집</a:t>
                </a:r>
                <a:endParaRPr lang="ko-KR" altLang="en-US" sz="1400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</p:grpSp>
      <p:grpSp>
        <p:nvGrpSpPr>
          <p:cNvPr id="112" name="그룹 1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0" y="762808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968753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02803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8469189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070044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5004048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3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0" y="762808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968753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02803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8469189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070044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5004048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614044" y="784753"/>
            <a:ext cx="3456000" cy="5184000"/>
            <a:chOff x="5013189" y="784753"/>
            <a:chExt cx="3456000" cy="5184000"/>
          </a:xfrm>
        </p:grpSpPr>
        <p:sp>
          <p:nvSpPr>
            <p:cNvPr id="150" name="직사각형 149"/>
            <p:cNvSpPr>
              <a:spLocks noChangeAspect="1"/>
            </p:cNvSpPr>
            <p:nvPr/>
          </p:nvSpPr>
          <p:spPr>
            <a:xfrm>
              <a:off x="5013189" y="784753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088933" y="1297335"/>
              <a:ext cx="3276000" cy="4572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>
              <a:spLocks noChangeAspect="1"/>
            </p:cNvSpPr>
            <p:nvPr/>
          </p:nvSpPr>
          <p:spPr>
            <a:xfrm>
              <a:off x="5013189" y="784753"/>
              <a:ext cx="3456000" cy="5184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5314253" y="115077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그룹 153"/>
            <p:cNvGrpSpPr/>
            <p:nvPr/>
          </p:nvGrpSpPr>
          <p:grpSpPr>
            <a:xfrm>
              <a:off x="5032239" y="795277"/>
              <a:ext cx="3430800" cy="402953"/>
              <a:chOff x="5032239" y="795277"/>
              <a:chExt cx="3430800" cy="402953"/>
            </a:xfrm>
          </p:grpSpPr>
          <p:sp>
            <p:nvSpPr>
              <p:cNvPr id="313" name="직사각형 312"/>
              <p:cNvSpPr/>
              <p:nvPr/>
            </p:nvSpPr>
            <p:spPr>
              <a:xfrm rot="5400000">
                <a:off x="6549639" y="-715170"/>
                <a:ext cx="396000" cy="3430800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152765" y="795277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분류 선택</a:t>
                </a:r>
                <a:endParaRPr lang="ko-KR" altLang="en-US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</a:endParaRPr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>
                <a:off x="7693658" y="847236"/>
                <a:ext cx="706616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휴먼모음T" pitchFamily="18" charset="-127"/>
                    <a:ea typeface="휴먼모음T" pitchFamily="18" charset="-127"/>
                  </a:rPr>
                  <a:t>편집</a:t>
                </a:r>
                <a:endParaRPr lang="ko-KR" altLang="en-US" sz="1400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155" name="직사각형 154"/>
            <p:cNvSpPr/>
            <p:nvPr/>
          </p:nvSpPr>
          <p:spPr>
            <a:xfrm>
              <a:off x="5088933" y="1297335"/>
              <a:ext cx="3240000" cy="457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5386541" y="1538958"/>
              <a:ext cx="2857867" cy="4088754"/>
              <a:chOff x="5292080" y="1470770"/>
              <a:chExt cx="2857867" cy="4088754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5292080" y="1470770"/>
                <a:ext cx="697627" cy="733246"/>
                <a:chOff x="5358360" y="1412776"/>
                <a:chExt cx="697627" cy="733246"/>
              </a:xfrm>
            </p:grpSpPr>
            <p:sp>
              <p:nvSpPr>
                <p:cNvPr id="311" name="모서리가 둥근 직사각형 310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TextBox 311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6012160" y="1470770"/>
                <a:ext cx="697627" cy="733246"/>
                <a:chOff x="5358360" y="1412776"/>
                <a:chExt cx="697627" cy="733246"/>
              </a:xfrm>
            </p:grpSpPr>
            <p:sp>
              <p:nvSpPr>
                <p:cNvPr id="309" name="모서리가 둥근 직사각형 308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6732240" y="1470770"/>
                <a:ext cx="697627" cy="733246"/>
                <a:chOff x="5358360" y="1412776"/>
                <a:chExt cx="697627" cy="733246"/>
              </a:xfrm>
            </p:grpSpPr>
            <p:sp>
              <p:nvSpPr>
                <p:cNvPr id="307" name="모서리가 둥근 직사각형 306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TextBox 307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3" name="그룹 172"/>
              <p:cNvGrpSpPr/>
              <p:nvPr/>
            </p:nvGrpSpPr>
            <p:grpSpPr>
              <a:xfrm>
                <a:off x="7452320" y="1470770"/>
                <a:ext cx="697627" cy="733246"/>
                <a:chOff x="5358360" y="1412776"/>
                <a:chExt cx="697627" cy="733246"/>
              </a:xfrm>
            </p:grpSpPr>
            <p:sp>
              <p:nvSpPr>
                <p:cNvPr id="305" name="모서리가 둥근 직사각형 304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TextBox 305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4" name="그룹 173"/>
              <p:cNvGrpSpPr/>
              <p:nvPr/>
            </p:nvGrpSpPr>
            <p:grpSpPr>
              <a:xfrm>
                <a:off x="5292080" y="2309647"/>
                <a:ext cx="697627" cy="733246"/>
                <a:chOff x="5358360" y="1412776"/>
                <a:chExt cx="697627" cy="733246"/>
              </a:xfrm>
            </p:grpSpPr>
            <p:sp>
              <p:nvSpPr>
                <p:cNvPr id="303" name="모서리가 둥근 직사각형 302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TextBox 303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5" name="그룹 174"/>
              <p:cNvGrpSpPr/>
              <p:nvPr/>
            </p:nvGrpSpPr>
            <p:grpSpPr>
              <a:xfrm>
                <a:off x="6012160" y="2309647"/>
                <a:ext cx="697627" cy="733246"/>
                <a:chOff x="5358360" y="1412776"/>
                <a:chExt cx="697627" cy="733246"/>
              </a:xfrm>
            </p:grpSpPr>
            <p:sp>
              <p:nvSpPr>
                <p:cNvPr id="301" name="모서리가 둥근 직사각형 300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TextBox 301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6" name="그룹 175"/>
              <p:cNvGrpSpPr/>
              <p:nvPr/>
            </p:nvGrpSpPr>
            <p:grpSpPr>
              <a:xfrm>
                <a:off x="6732240" y="2309647"/>
                <a:ext cx="697627" cy="733246"/>
                <a:chOff x="5358360" y="1412776"/>
                <a:chExt cx="697627" cy="733246"/>
              </a:xfrm>
            </p:grpSpPr>
            <p:sp>
              <p:nvSpPr>
                <p:cNvPr id="299" name="모서리가 둥근 직사각형 298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TextBox 299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7" name="그룹 176"/>
              <p:cNvGrpSpPr/>
              <p:nvPr/>
            </p:nvGrpSpPr>
            <p:grpSpPr>
              <a:xfrm>
                <a:off x="7452320" y="2309647"/>
                <a:ext cx="697627" cy="733246"/>
                <a:chOff x="5358360" y="1412776"/>
                <a:chExt cx="697627" cy="733246"/>
              </a:xfrm>
            </p:grpSpPr>
            <p:sp>
              <p:nvSpPr>
                <p:cNvPr id="297" name="모서리가 둥근 직사각형 296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TextBox 297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8" name="그룹 177"/>
              <p:cNvGrpSpPr/>
              <p:nvPr/>
            </p:nvGrpSpPr>
            <p:grpSpPr>
              <a:xfrm>
                <a:off x="5292080" y="3148524"/>
                <a:ext cx="697627" cy="733246"/>
                <a:chOff x="5358360" y="1412776"/>
                <a:chExt cx="697627" cy="733246"/>
              </a:xfrm>
            </p:grpSpPr>
            <p:sp>
              <p:nvSpPr>
                <p:cNvPr id="295" name="모서리가 둥근 직사각형 294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9" name="그룹 178"/>
              <p:cNvGrpSpPr/>
              <p:nvPr/>
            </p:nvGrpSpPr>
            <p:grpSpPr>
              <a:xfrm>
                <a:off x="6012160" y="3148524"/>
                <a:ext cx="697627" cy="733246"/>
                <a:chOff x="5358360" y="1412776"/>
                <a:chExt cx="697627" cy="733246"/>
              </a:xfrm>
            </p:grpSpPr>
            <p:sp>
              <p:nvSpPr>
                <p:cNvPr id="293" name="모서리가 둥근 직사각형 292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0" name="그룹 179"/>
              <p:cNvGrpSpPr/>
              <p:nvPr/>
            </p:nvGrpSpPr>
            <p:grpSpPr>
              <a:xfrm>
                <a:off x="6732240" y="3148524"/>
                <a:ext cx="697627" cy="733246"/>
                <a:chOff x="5358360" y="1412776"/>
                <a:chExt cx="697627" cy="733246"/>
              </a:xfrm>
            </p:grpSpPr>
            <p:sp>
              <p:nvSpPr>
                <p:cNvPr id="291" name="모서리가 둥근 직사각형 290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TextBox 291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1" name="그룹 180"/>
              <p:cNvGrpSpPr/>
              <p:nvPr/>
            </p:nvGrpSpPr>
            <p:grpSpPr>
              <a:xfrm>
                <a:off x="7452320" y="3148524"/>
                <a:ext cx="697627" cy="733246"/>
                <a:chOff x="5358360" y="1412776"/>
                <a:chExt cx="697627" cy="733246"/>
              </a:xfrm>
            </p:grpSpPr>
            <p:sp>
              <p:nvSpPr>
                <p:cNvPr id="289" name="모서리가 둥근 직사각형 288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5292080" y="3987401"/>
                <a:ext cx="697627" cy="733246"/>
                <a:chOff x="5358360" y="1412776"/>
                <a:chExt cx="697627" cy="733246"/>
              </a:xfrm>
            </p:grpSpPr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3" name="그룹 182"/>
              <p:cNvGrpSpPr/>
              <p:nvPr/>
            </p:nvGrpSpPr>
            <p:grpSpPr>
              <a:xfrm>
                <a:off x="6012160" y="3987401"/>
                <a:ext cx="697627" cy="733246"/>
                <a:chOff x="5358360" y="1412776"/>
                <a:chExt cx="697627" cy="733246"/>
              </a:xfrm>
            </p:grpSpPr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4" name="그룹 183"/>
              <p:cNvGrpSpPr/>
              <p:nvPr/>
            </p:nvGrpSpPr>
            <p:grpSpPr>
              <a:xfrm>
                <a:off x="6732240" y="3987401"/>
                <a:ext cx="697627" cy="733246"/>
                <a:chOff x="5358360" y="1412776"/>
                <a:chExt cx="697627" cy="733246"/>
              </a:xfrm>
            </p:grpSpPr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5" name="그룹 184"/>
              <p:cNvGrpSpPr/>
              <p:nvPr/>
            </p:nvGrpSpPr>
            <p:grpSpPr>
              <a:xfrm>
                <a:off x="7452320" y="3987401"/>
                <a:ext cx="697627" cy="733246"/>
                <a:chOff x="5358360" y="1412776"/>
                <a:chExt cx="697627" cy="733246"/>
              </a:xfrm>
            </p:grpSpPr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6" name="그룹 185"/>
              <p:cNvGrpSpPr/>
              <p:nvPr/>
            </p:nvGrpSpPr>
            <p:grpSpPr>
              <a:xfrm>
                <a:off x="5292080" y="4826278"/>
                <a:ext cx="697627" cy="733246"/>
                <a:chOff x="5358360" y="1412776"/>
                <a:chExt cx="697627" cy="733246"/>
              </a:xfrm>
            </p:grpSpPr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7" name="그룹 186"/>
              <p:cNvGrpSpPr/>
              <p:nvPr/>
            </p:nvGrpSpPr>
            <p:grpSpPr>
              <a:xfrm>
                <a:off x="6012160" y="4826278"/>
                <a:ext cx="697627" cy="733246"/>
                <a:chOff x="5358360" y="1412776"/>
                <a:chExt cx="697627" cy="733246"/>
              </a:xfrm>
            </p:grpSpPr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6732240" y="4826278"/>
                <a:ext cx="697627" cy="733246"/>
                <a:chOff x="5358360" y="1412776"/>
                <a:chExt cx="697627" cy="733246"/>
              </a:xfrm>
            </p:grpSpPr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9" name="그룹 188"/>
              <p:cNvGrpSpPr/>
              <p:nvPr/>
            </p:nvGrpSpPr>
            <p:grpSpPr>
              <a:xfrm>
                <a:off x="7452320" y="4826278"/>
                <a:ext cx="697627" cy="733246"/>
                <a:chOff x="5358360" y="1412776"/>
                <a:chExt cx="697627" cy="733246"/>
              </a:xfrm>
            </p:grpSpPr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57" name="그룹 156"/>
            <p:cNvGrpSpPr/>
            <p:nvPr/>
          </p:nvGrpSpPr>
          <p:grpSpPr>
            <a:xfrm>
              <a:off x="5028431" y="1845063"/>
              <a:ext cx="223175" cy="2825123"/>
              <a:chOff x="632820" y="1920869"/>
              <a:chExt cx="223175" cy="2825123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632820" y="1920869"/>
                <a:ext cx="223175" cy="126000"/>
                <a:chOff x="632820" y="1920869"/>
                <a:chExt cx="223175" cy="126000"/>
              </a:xfrm>
            </p:grpSpPr>
            <p:sp>
              <p:nvSpPr>
                <p:cNvPr id="168" name="타원 167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순서도: 지연 168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9" name="그룹 158"/>
              <p:cNvGrpSpPr/>
              <p:nvPr/>
            </p:nvGrpSpPr>
            <p:grpSpPr>
              <a:xfrm>
                <a:off x="632820" y="2820577"/>
                <a:ext cx="223175" cy="126000"/>
                <a:chOff x="632820" y="1920869"/>
                <a:chExt cx="223175" cy="126000"/>
              </a:xfrm>
            </p:grpSpPr>
            <p:sp>
              <p:nvSpPr>
                <p:cNvPr id="166" name="타원 165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순서도: 지연 166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0" name="그룹 159"/>
              <p:cNvGrpSpPr/>
              <p:nvPr/>
            </p:nvGrpSpPr>
            <p:grpSpPr>
              <a:xfrm>
                <a:off x="632820" y="3720285"/>
                <a:ext cx="223175" cy="126000"/>
                <a:chOff x="632820" y="1920869"/>
                <a:chExt cx="223175" cy="126000"/>
              </a:xfrm>
            </p:grpSpPr>
            <p:sp>
              <p:nvSpPr>
                <p:cNvPr id="164" name="타원 163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순서도: 지연 164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1" name="그룹 160"/>
              <p:cNvGrpSpPr/>
              <p:nvPr/>
            </p:nvGrpSpPr>
            <p:grpSpPr>
              <a:xfrm>
                <a:off x="632820" y="4619992"/>
                <a:ext cx="223175" cy="126000"/>
                <a:chOff x="632820" y="1920869"/>
                <a:chExt cx="223175" cy="126000"/>
              </a:xfrm>
            </p:grpSpPr>
            <p:sp>
              <p:nvSpPr>
                <p:cNvPr id="162" name="타원 161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순서도: 지연 162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8" name="그룹 7"/>
          <p:cNvGrpSpPr/>
          <p:nvPr/>
        </p:nvGrpSpPr>
        <p:grpSpPr>
          <a:xfrm>
            <a:off x="5013189" y="784753"/>
            <a:ext cx="3456000" cy="5184000"/>
            <a:chOff x="5013189" y="784753"/>
            <a:chExt cx="3456000" cy="5184000"/>
          </a:xfrm>
        </p:grpSpPr>
        <p:sp>
          <p:nvSpPr>
            <p:cNvPr id="206" name="직사각형 205"/>
            <p:cNvSpPr>
              <a:spLocks noChangeAspect="1"/>
            </p:cNvSpPr>
            <p:nvPr/>
          </p:nvSpPr>
          <p:spPr>
            <a:xfrm>
              <a:off x="5013189" y="784753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5088933" y="1297335"/>
              <a:ext cx="3276000" cy="4572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>
              <a:spLocks noChangeAspect="1"/>
            </p:cNvSpPr>
            <p:nvPr/>
          </p:nvSpPr>
          <p:spPr>
            <a:xfrm>
              <a:off x="5013189" y="784753"/>
              <a:ext cx="3456000" cy="5184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연결선 208"/>
            <p:cNvCxnSpPr/>
            <p:nvPr/>
          </p:nvCxnSpPr>
          <p:spPr>
            <a:xfrm>
              <a:off x="5314253" y="115077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그룹 209"/>
            <p:cNvGrpSpPr/>
            <p:nvPr/>
          </p:nvGrpSpPr>
          <p:grpSpPr>
            <a:xfrm>
              <a:off x="5032239" y="795277"/>
              <a:ext cx="3430800" cy="402953"/>
              <a:chOff x="5032239" y="795277"/>
              <a:chExt cx="3430800" cy="402953"/>
            </a:xfrm>
          </p:grpSpPr>
          <p:sp>
            <p:nvSpPr>
              <p:cNvPr id="211" name="직사각형 210"/>
              <p:cNvSpPr/>
              <p:nvPr/>
            </p:nvSpPr>
            <p:spPr>
              <a:xfrm rot="5400000">
                <a:off x="6549639" y="-715170"/>
                <a:ext cx="396000" cy="3430800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6152765" y="795277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분류 선택</a:t>
                </a:r>
                <a:endParaRPr lang="ko-KR" altLang="en-US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</a:endParaRPr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7693658" y="847236"/>
                <a:ext cx="706616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휴먼모음T" pitchFamily="18" charset="-127"/>
                    <a:ea typeface="휴먼모음T" pitchFamily="18" charset="-127"/>
                  </a:rPr>
                  <a:t>편집</a:t>
                </a:r>
                <a:endParaRPr lang="ko-KR" altLang="en-US" sz="1400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214" name="직사각형 213"/>
            <p:cNvSpPr/>
            <p:nvPr/>
          </p:nvSpPr>
          <p:spPr>
            <a:xfrm>
              <a:off x="5088933" y="1297335"/>
              <a:ext cx="3240000" cy="457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모서리가 둥근 직사각형 273"/>
            <p:cNvSpPr/>
            <p:nvPr/>
          </p:nvSpPr>
          <p:spPr>
            <a:xfrm>
              <a:off x="5464277" y="1538958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495732" y="202598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자산</a:t>
              </a:r>
              <a:endParaRPr lang="ko-KR" altLang="en-US" sz="1000" dirty="0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6184357" y="1538958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6215812" y="202598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부채</a:t>
              </a:r>
              <a:endParaRPr lang="ko-KR" altLang="en-US" sz="1000" dirty="0"/>
            </a:p>
          </p:txBody>
        </p:sp>
        <p:sp>
          <p:nvSpPr>
            <p:cNvPr id="270" name="모서리가 둥근 직사각형 269"/>
            <p:cNvSpPr/>
            <p:nvPr/>
          </p:nvSpPr>
          <p:spPr>
            <a:xfrm>
              <a:off x="6904437" y="1538958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6935892" y="202598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카드</a:t>
              </a:r>
              <a:endParaRPr lang="ko-KR" altLang="en-US" sz="1000" dirty="0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7624517" y="1538958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7655972" y="202598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현금</a:t>
              </a:r>
              <a:endParaRPr lang="ko-KR" altLang="en-US" sz="1000" dirty="0"/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5088933" y="2432403"/>
              <a:ext cx="3240000" cy="18000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순서도: 추출 317"/>
            <p:cNvSpPr/>
            <p:nvPr/>
          </p:nvSpPr>
          <p:spPr>
            <a:xfrm>
              <a:off x="5627342" y="2291730"/>
              <a:ext cx="180000" cy="144000"/>
            </a:xfrm>
            <a:prstGeom prst="flowChartExtract">
              <a:avLst/>
            </a:prstGeom>
            <a:solidFill>
              <a:schemeClr val="tx1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모서리가 둥근 직사각형 337"/>
            <p:cNvSpPr/>
            <p:nvPr/>
          </p:nvSpPr>
          <p:spPr>
            <a:xfrm>
              <a:off x="5464277" y="2602782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5446571" y="3089807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요구불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76" name="모서리가 둥근 직사각형 375"/>
            <p:cNvSpPr/>
            <p:nvPr/>
          </p:nvSpPr>
          <p:spPr>
            <a:xfrm>
              <a:off x="6184357" y="2602782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6215812" y="308980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적금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78" name="모서리가 둥근 직사각형 377"/>
            <p:cNvSpPr/>
            <p:nvPr/>
          </p:nvSpPr>
          <p:spPr>
            <a:xfrm>
              <a:off x="6904437" y="2602782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6935892" y="308980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예금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80" name="모서리가 둥근 직사각형 379"/>
            <p:cNvSpPr/>
            <p:nvPr/>
          </p:nvSpPr>
          <p:spPr>
            <a:xfrm>
              <a:off x="7624517" y="2602782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7655972" y="308980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펀드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82" name="모서리가 둥근 직사각형 381"/>
            <p:cNvSpPr/>
            <p:nvPr/>
          </p:nvSpPr>
          <p:spPr>
            <a:xfrm>
              <a:off x="5464277" y="3441659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5495732" y="392868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주식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84" name="모서리가 둥근 직사각형 383"/>
            <p:cNvSpPr/>
            <p:nvPr/>
          </p:nvSpPr>
          <p:spPr>
            <a:xfrm>
              <a:off x="6184357" y="3441659"/>
              <a:ext cx="50405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215812" y="392868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보험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5088933" y="4245471"/>
              <a:ext cx="3240000" cy="162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6" name="그룹 275"/>
            <p:cNvGrpSpPr/>
            <p:nvPr/>
          </p:nvGrpSpPr>
          <p:grpSpPr>
            <a:xfrm>
              <a:off x="5028431" y="1845063"/>
              <a:ext cx="223175" cy="2825123"/>
              <a:chOff x="632820" y="1920869"/>
              <a:chExt cx="223175" cy="2825123"/>
            </a:xfrm>
          </p:grpSpPr>
          <p:grpSp>
            <p:nvGrpSpPr>
              <p:cNvPr id="277" name="그룹 276"/>
              <p:cNvGrpSpPr/>
              <p:nvPr/>
            </p:nvGrpSpPr>
            <p:grpSpPr>
              <a:xfrm>
                <a:off x="632820" y="1920869"/>
                <a:ext cx="223175" cy="126000"/>
                <a:chOff x="632820" y="1920869"/>
                <a:chExt cx="223175" cy="126000"/>
              </a:xfrm>
            </p:grpSpPr>
            <p:sp>
              <p:nvSpPr>
                <p:cNvPr id="287" name="타원 286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순서도: 지연 287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8" name="그룹 277"/>
              <p:cNvGrpSpPr/>
              <p:nvPr/>
            </p:nvGrpSpPr>
            <p:grpSpPr>
              <a:xfrm>
                <a:off x="632820" y="2820577"/>
                <a:ext cx="223175" cy="126000"/>
                <a:chOff x="632820" y="1920869"/>
                <a:chExt cx="223175" cy="126000"/>
              </a:xfrm>
            </p:grpSpPr>
            <p:sp>
              <p:nvSpPr>
                <p:cNvPr id="285" name="타원 284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순서도: 지연 285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9" name="그룹 278"/>
              <p:cNvGrpSpPr/>
              <p:nvPr/>
            </p:nvGrpSpPr>
            <p:grpSpPr>
              <a:xfrm>
                <a:off x="632820" y="3720285"/>
                <a:ext cx="223175" cy="126000"/>
                <a:chOff x="632820" y="1920869"/>
                <a:chExt cx="223175" cy="126000"/>
              </a:xfrm>
            </p:grpSpPr>
            <p:sp>
              <p:nvSpPr>
                <p:cNvPr id="283" name="타원 282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순서도: 지연 283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0" name="그룹 279"/>
              <p:cNvGrpSpPr/>
              <p:nvPr/>
            </p:nvGrpSpPr>
            <p:grpSpPr>
              <a:xfrm>
                <a:off x="632820" y="4619992"/>
                <a:ext cx="223175" cy="126000"/>
                <a:chOff x="632820" y="1920869"/>
                <a:chExt cx="223175" cy="126000"/>
              </a:xfrm>
            </p:grpSpPr>
            <p:sp>
              <p:nvSpPr>
                <p:cNvPr id="281" name="타원 280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순서도: 지연 281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7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0" y="762808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968753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02803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8469189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070044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5004048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12328" y="784753"/>
            <a:ext cx="3456000" cy="5192582"/>
            <a:chOff x="612328" y="784753"/>
            <a:chExt cx="3456000" cy="5192582"/>
          </a:xfrm>
        </p:grpSpPr>
        <p:sp>
          <p:nvSpPr>
            <p:cNvPr id="148" name="직사각형 147"/>
            <p:cNvSpPr>
              <a:spLocks noChangeAspect="1"/>
            </p:cNvSpPr>
            <p:nvPr/>
          </p:nvSpPr>
          <p:spPr>
            <a:xfrm>
              <a:off x="612328" y="784753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688072" y="1297335"/>
              <a:ext cx="3276000" cy="4680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913392" y="1150772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그룹 151"/>
            <p:cNvGrpSpPr/>
            <p:nvPr/>
          </p:nvGrpSpPr>
          <p:grpSpPr>
            <a:xfrm>
              <a:off x="631378" y="795277"/>
              <a:ext cx="3430800" cy="402953"/>
              <a:chOff x="5032239" y="795277"/>
              <a:chExt cx="3430800" cy="402953"/>
            </a:xfrm>
          </p:grpSpPr>
          <p:sp>
            <p:nvSpPr>
              <p:cNvPr id="153" name="직사각형 152"/>
              <p:cNvSpPr/>
              <p:nvPr/>
            </p:nvSpPr>
            <p:spPr>
              <a:xfrm rot="5400000">
                <a:off x="6549639" y="-715170"/>
                <a:ext cx="396000" cy="3430800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152765" y="795277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분</a:t>
                </a:r>
                <a:r>
                  <a:rPr lang="ko-KR" altLang="en-US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류</a:t>
                </a:r>
                <a:r>
                  <a:rPr lang="ko-KR" altLang="en-US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 선택</a:t>
                </a:r>
                <a:endParaRPr lang="ko-KR" altLang="en-US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7693658" y="847236"/>
                <a:ext cx="706616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휴먼모음T" pitchFamily="18" charset="-127"/>
                    <a:ea typeface="휴먼모음T" pitchFamily="18" charset="-127"/>
                  </a:rPr>
                  <a:t>편집</a:t>
                </a:r>
                <a:endParaRPr lang="ko-KR" altLang="en-US" sz="1400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156" name="직사각형 155"/>
            <p:cNvSpPr/>
            <p:nvPr/>
          </p:nvSpPr>
          <p:spPr>
            <a:xfrm>
              <a:off x="688072" y="1297335"/>
              <a:ext cx="3240000" cy="1116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985680" y="1538958"/>
              <a:ext cx="2857867" cy="733246"/>
              <a:chOff x="985680" y="1538958"/>
              <a:chExt cx="2857867" cy="733246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985680" y="1538958"/>
                <a:ext cx="697627" cy="733246"/>
                <a:chOff x="5358360" y="1412776"/>
                <a:chExt cx="697627" cy="733246"/>
              </a:xfrm>
            </p:grpSpPr>
            <p:sp>
              <p:nvSpPr>
                <p:cNvPr id="235" name="모서리가 둥근 직사각형 234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TextBox 235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59" name="그룹 158"/>
              <p:cNvGrpSpPr/>
              <p:nvPr/>
            </p:nvGrpSpPr>
            <p:grpSpPr>
              <a:xfrm>
                <a:off x="1705760" y="1538958"/>
                <a:ext cx="697627" cy="733246"/>
                <a:chOff x="5358360" y="1412776"/>
                <a:chExt cx="697627" cy="733246"/>
              </a:xfrm>
            </p:grpSpPr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TextBox 233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60" name="그룹 159"/>
              <p:cNvGrpSpPr/>
              <p:nvPr/>
            </p:nvGrpSpPr>
            <p:grpSpPr>
              <a:xfrm>
                <a:off x="2425840" y="1538958"/>
                <a:ext cx="697627" cy="733246"/>
                <a:chOff x="5358360" y="1412776"/>
                <a:chExt cx="697627" cy="733246"/>
              </a:xfrm>
            </p:grpSpPr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TextBox 231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61" name="그룹 160"/>
              <p:cNvGrpSpPr/>
              <p:nvPr/>
            </p:nvGrpSpPr>
            <p:grpSpPr>
              <a:xfrm>
                <a:off x="3145920" y="1538958"/>
                <a:ext cx="697627" cy="733246"/>
                <a:chOff x="5358360" y="1412776"/>
                <a:chExt cx="697627" cy="733246"/>
              </a:xfrm>
            </p:grpSpPr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TextBox 229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251" name="직사각형 250"/>
            <p:cNvSpPr/>
            <p:nvPr/>
          </p:nvSpPr>
          <p:spPr>
            <a:xfrm>
              <a:off x="688072" y="2409391"/>
              <a:ext cx="3240000" cy="18000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추출 14"/>
            <p:cNvSpPr/>
            <p:nvPr/>
          </p:nvSpPr>
          <p:spPr>
            <a:xfrm>
              <a:off x="1226481" y="2268718"/>
              <a:ext cx="180000" cy="144000"/>
            </a:xfrm>
            <a:prstGeom prst="flowChartExtract">
              <a:avLst/>
            </a:prstGeom>
            <a:solidFill>
              <a:schemeClr val="tx1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985680" y="2579770"/>
              <a:ext cx="2857867" cy="1572123"/>
              <a:chOff x="985680" y="2579770"/>
              <a:chExt cx="2857867" cy="1572123"/>
            </a:xfrm>
          </p:grpSpPr>
          <p:sp>
            <p:nvSpPr>
              <p:cNvPr id="227" name="모서리가 둥근 직사각형 226"/>
              <p:cNvSpPr/>
              <p:nvPr/>
            </p:nvSpPr>
            <p:spPr>
              <a:xfrm>
                <a:off x="1063416" y="2579770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985680" y="306679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항목이름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모서리가 둥근 직사각형 224"/>
              <p:cNvSpPr/>
              <p:nvPr/>
            </p:nvSpPr>
            <p:spPr>
              <a:xfrm>
                <a:off x="1783496" y="2579770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705760" y="306679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항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목</a:t>
                </a:r>
                <a:r>
                  <a:rPr lang="ko-KR" altLang="en-US" sz="1000" dirty="0" smtClean="0">
                    <a:solidFill>
                      <a:schemeClr val="bg1"/>
                    </a:solidFill>
                  </a:rPr>
                  <a:t>이름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모서리가 둥근 직사각형 222"/>
              <p:cNvSpPr/>
              <p:nvPr/>
            </p:nvSpPr>
            <p:spPr>
              <a:xfrm>
                <a:off x="2503576" y="2579770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425840" y="306679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항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목</a:t>
                </a:r>
                <a:r>
                  <a:rPr lang="ko-KR" altLang="en-US" sz="1000" dirty="0" smtClean="0">
                    <a:solidFill>
                      <a:schemeClr val="bg1"/>
                    </a:solidFill>
                  </a:rPr>
                  <a:t>이름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모서리가 둥근 직사각형 220"/>
              <p:cNvSpPr/>
              <p:nvPr/>
            </p:nvSpPr>
            <p:spPr>
              <a:xfrm>
                <a:off x="3223656" y="2579770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145920" y="306679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항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목</a:t>
                </a:r>
                <a:r>
                  <a:rPr lang="ko-KR" altLang="en-US" sz="1000" dirty="0" smtClean="0">
                    <a:solidFill>
                      <a:schemeClr val="bg1"/>
                    </a:solidFill>
                  </a:rPr>
                  <a:t>이름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모서리가 둥근 직사각형 218"/>
              <p:cNvSpPr/>
              <p:nvPr/>
            </p:nvSpPr>
            <p:spPr>
              <a:xfrm>
                <a:off x="1063416" y="3418647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985680" y="390567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항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목</a:t>
                </a:r>
                <a:r>
                  <a:rPr lang="ko-KR" altLang="en-US" sz="1000" dirty="0" smtClean="0">
                    <a:solidFill>
                      <a:schemeClr val="bg1"/>
                    </a:solidFill>
                  </a:rPr>
                  <a:t>이름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>
                <a:off x="1783496" y="3418647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705760" y="390567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항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목</a:t>
                </a:r>
                <a:r>
                  <a:rPr lang="ko-KR" altLang="en-US" sz="1000" dirty="0" smtClean="0">
                    <a:solidFill>
                      <a:schemeClr val="bg1"/>
                    </a:solidFill>
                  </a:rPr>
                  <a:t>이름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2503576" y="3418647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2425840" y="390567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항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목</a:t>
                </a:r>
                <a:r>
                  <a:rPr lang="ko-KR" altLang="en-US" sz="1000" dirty="0" smtClean="0">
                    <a:solidFill>
                      <a:schemeClr val="bg1"/>
                    </a:solidFill>
                  </a:rPr>
                  <a:t>이름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3" name="모서리가 둥근 직사각형 212"/>
              <p:cNvSpPr/>
              <p:nvPr/>
            </p:nvSpPr>
            <p:spPr>
              <a:xfrm>
                <a:off x="3223656" y="3418647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3145920" y="390567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항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목</a:t>
                </a:r>
                <a:r>
                  <a:rPr lang="ko-KR" altLang="en-US" sz="1000" dirty="0" smtClean="0">
                    <a:solidFill>
                      <a:schemeClr val="bg1"/>
                    </a:solidFill>
                  </a:rPr>
                  <a:t>이름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0" name="직사각형 249"/>
            <p:cNvSpPr/>
            <p:nvPr/>
          </p:nvSpPr>
          <p:spPr>
            <a:xfrm>
              <a:off x="688072" y="4210049"/>
              <a:ext cx="3240000" cy="17610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7" name="그룹 236"/>
            <p:cNvGrpSpPr/>
            <p:nvPr/>
          </p:nvGrpSpPr>
          <p:grpSpPr>
            <a:xfrm>
              <a:off x="627570" y="1845063"/>
              <a:ext cx="223175" cy="2825123"/>
              <a:chOff x="632820" y="1920869"/>
              <a:chExt cx="223175" cy="2825123"/>
            </a:xfrm>
          </p:grpSpPr>
          <p:grpSp>
            <p:nvGrpSpPr>
              <p:cNvPr id="238" name="그룹 237"/>
              <p:cNvGrpSpPr/>
              <p:nvPr/>
            </p:nvGrpSpPr>
            <p:grpSpPr>
              <a:xfrm>
                <a:off x="632820" y="1920869"/>
                <a:ext cx="223175" cy="126000"/>
                <a:chOff x="632820" y="1920869"/>
                <a:chExt cx="223175" cy="126000"/>
              </a:xfrm>
            </p:grpSpPr>
            <p:sp>
              <p:nvSpPr>
                <p:cNvPr id="248" name="타원 247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순서도: 지연 248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9" name="그룹 238"/>
              <p:cNvGrpSpPr/>
              <p:nvPr/>
            </p:nvGrpSpPr>
            <p:grpSpPr>
              <a:xfrm>
                <a:off x="632820" y="2820577"/>
                <a:ext cx="223175" cy="126000"/>
                <a:chOff x="632820" y="1920869"/>
                <a:chExt cx="223175" cy="126000"/>
              </a:xfrm>
            </p:grpSpPr>
            <p:sp>
              <p:nvSpPr>
                <p:cNvPr id="246" name="타원 245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순서도: 지연 246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0" name="그룹 239"/>
              <p:cNvGrpSpPr/>
              <p:nvPr/>
            </p:nvGrpSpPr>
            <p:grpSpPr>
              <a:xfrm>
                <a:off x="632820" y="3720285"/>
                <a:ext cx="223175" cy="126000"/>
                <a:chOff x="632820" y="1920869"/>
                <a:chExt cx="223175" cy="126000"/>
              </a:xfrm>
            </p:grpSpPr>
            <p:sp>
              <p:nvSpPr>
                <p:cNvPr id="244" name="타원 243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순서도: 지연 244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1" name="그룹 240"/>
              <p:cNvGrpSpPr/>
              <p:nvPr/>
            </p:nvGrpSpPr>
            <p:grpSpPr>
              <a:xfrm>
                <a:off x="632820" y="4619992"/>
                <a:ext cx="223175" cy="126000"/>
                <a:chOff x="632820" y="1920869"/>
                <a:chExt cx="223175" cy="126000"/>
              </a:xfrm>
            </p:grpSpPr>
            <p:sp>
              <p:nvSpPr>
                <p:cNvPr id="242" name="타원 241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순서도: 지연 242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" name="그룹 12"/>
            <p:cNvGrpSpPr/>
            <p:nvPr/>
          </p:nvGrpSpPr>
          <p:grpSpPr>
            <a:xfrm>
              <a:off x="985680" y="4348582"/>
              <a:ext cx="2857867" cy="733246"/>
              <a:chOff x="985680" y="4055589"/>
              <a:chExt cx="2857867" cy="733246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985680" y="4055589"/>
                <a:ext cx="697627" cy="733246"/>
                <a:chOff x="5358360" y="1412776"/>
                <a:chExt cx="697627" cy="733246"/>
              </a:xfrm>
            </p:grpSpPr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7" name="그룹 176"/>
              <p:cNvGrpSpPr/>
              <p:nvPr/>
            </p:nvGrpSpPr>
            <p:grpSpPr>
              <a:xfrm>
                <a:off x="1705760" y="4055589"/>
                <a:ext cx="697627" cy="733246"/>
                <a:chOff x="5358360" y="1412776"/>
                <a:chExt cx="697627" cy="733246"/>
              </a:xfrm>
            </p:grpSpPr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8" name="그룹 177"/>
              <p:cNvGrpSpPr/>
              <p:nvPr/>
            </p:nvGrpSpPr>
            <p:grpSpPr>
              <a:xfrm>
                <a:off x="2425840" y="4055589"/>
                <a:ext cx="697627" cy="733246"/>
                <a:chOff x="5358360" y="1412776"/>
                <a:chExt cx="697627" cy="733246"/>
              </a:xfrm>
            </p:grpSpPr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9" name="그룹 178"/>
              <p:cNvGrpSpPr/>
              <p:nvPr/>
            </p:nvGrpSpPr>
            <p:grpSpPr>
              <a:xfrm>
                <a:off x="3145920" y="4055589"/>
                <a:ext cx="697627" cy="733246"/>
                <a:chOff x="5358360" y="1412776"/>
                <a:chExt cx="697627" cy="733246"/>
              </a:xfrm>
            </p:grpSpPr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4" name="그룹 13"/>
            <p:cNvGrpSpPr/>
            <p:nvPr/>
          </p:nvGrpSpPr>
          <p:grpSpPr>
            <a:xfrm>
              <a:off x="985680" y="5187459"/>
              <a:ext cx="2857867" cy="733246"/>
              <a:chOff x="985680" y="4894466"/>
              <a:chExt cx="2857867" cy="733246"/>
            </a:xfrm>
          </p:grpSpPr>
          <p:grpSp>
            <p:nvGrpSpPr>
              <p:cNvPr id="180" name="그룹 179"/>
              <p:cNvGrpSpPr/>
              <p:nvPr/>
            </p:nvGrpSpPr>
            <p:grpSpPr>
              <a:xfrm>
                <a:off x="985680" y="4894466"/>
                <a:ext cx="697627" cy="733246"/>
                <a:chOff x="5358360" y="1412776"/>
                <a:chExt cx="697627" cy="733246"/>
              </a:xfrm>
            </p:grpSpPr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1" name="그룹 180"/>
              <p:cNvGrpSpPr/>
              <p:nvPr/>
            </p:nvGrpSpPr>
            <p:grpSpPr>
              <a:xfrm>
                <a:off x="1705760" y="4894466"/>
                <a:ext cx="697627" cy="733246"/>
                <a:chOff x="5358360" y="1412776"/>
                <a:chExt cx="697627" cy="733246"/>
              </a:xfrm>
            </p:grpSpPr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2425840" y="4894466"/>
                <a:ext cx="697627" cy="733246"/>
                <a:chOff x="5358360" y="1412776"/>
                <a:chExt cx="697627" cy="733246"/>
              </a:xfrm>
            </p:grpSpPr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3" name="그룹 182"/>
              <p:cNvGrpSpPr/>
              <p:nvPr/>
            </p:nvGrpSpPr>
            <p:grpSpPr>
              <a:xfrm>
                <a:off x="3145920" y="4894466"/>
                <a:ext cx="697627" cy="733246"/>
                <a:chOff x="5358360" y="1412776"/>
                <a:chExt cx="697627" cy="733246"/>
              </a:xfrm>
            </p:grpSpPr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436096" y="1412776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5358360" y="1899801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분류이름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150" name="직사각형 149"/>
            <p:cNvSpPr>
              <a:spLocks noChangeAspect="1"/>
            </p:cNvSpPr>
            <p:nvPr/>
          </p:nvSpPr>
          <p:spPr>
            <a:xfrm>
              <a:off x="612328" y="784753"/>
              <a:ext cx="3456000" cy="5184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013189" y="762808"/>
            <a:ext cx="3456000" cy="5192582"/>
            <a:chOff x="5013189" y="762808"/>
            <a:chExt cx="3456000" cy="5192582"/>
          </a:xfrm>
        </p:grpSpPr>
        <p:sp>
          <p:nvSpPr>
            <p:cNvPr id="253" name="직사각형 252"/>
            <p:cNvSpPr>
              <a:spLocks noChangeAspect="1"/>
            </p:cNvSpPr>
            <p:nvPr/>
          </p:nvSpPr>
          <p:spPr>
            <a:xfrm>
              <a:off x="5013189" y="762808"/>
              <a:ext cx="3456000" cy="518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5088933" y="1275390"/>
              <a:ext cx="3276000" cy="4680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>
            <a:xfrm>
              <a:off x="5314253" y="1128827"/>
              <a:ext cx="2952000" cy="0"/>
            </a:xfrm>
            <a:prstGeom prst="line">
              <a:avLst/>
            </a:prstGeom>
            <a:ln w="12700" cap="flat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그룹 255"/>
            <p:cNvGrpSpPr/>
            <p:nvPr/>
          </p:nvGrpSpPr>
          <p:grpSpPr>
            <a:xfrm>
              <a:off x="5032239" y="773332"/>
              <a:ext cx="3430800" cy="402953"/>
              <a:chOff x="5032239" y="795277"/>
              <a:chExt cx="3430800" cy="402953"/>
            </a:xfrm>
          </p:grpSpPr>
          <p:sp>
            <p:nvSpPr>
              <p:cNvPr id="385" name="직사각형 384"/>
              <p:cNvSpPr/>
              <p:nvPr/>
            </p:nvSpPr>
            <p:spPr>
              <a:xfrm rot="5400000">
                <a:off x="6549639" y="-715170"/>
                <a:ext cx="396000" cy="3430800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6152765" y="795277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분</a:t>
                </a:r>
                <a:r>
                  <a:rPr lang="ko-KR" altLang="en-US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류</a:t>
                </a:r>
                <a:r>
                  <a:rPr lang="ko-KR" altLang="en-US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>
                        <a:alpha val="95000"/>
                      </a:schemeClr>
                    </a:solidFill>
                  </a:rPr>
                  <a:t> 선택</a:t>
                </a:r>
                <a:endParaRPr lang="ko-KR" altLang="en-US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7693658" y="847236"/>
                <a:ext cx="706616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휴먼모음T" pitchFamily="18" charset="-127"/>
                    <a:ea typeface="휴먼모음T" pitchFamily="18" charset="-127"/>
                  </a:rPr>
                  <a:t>편집</a:t>
                </a:r>
                <a:endParaRPr lang="ko-KR" altLang="en-US" sz="1400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257" name="직사각형 256"/>
            <p:cNvSpPr/>
            <p:nvPr/>
          </p:nvSpPr>
          <p:spPr>
            <a:xfrm>
              <a:off x="5088933" y="1275390"/>
              <a:ext cx="3240000" cy="280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088933" y="3923531"/>
              <a:ext cx="3240000" cy="1940673"/>
              <a:chOff x="5940512" y="2246773"/>
              <a:chExt cx="3240000" cy="1940673"/>
            </a:xfrm>
          </p:grpSpPr>
          <p:sp>
            <p:nvSpPr>
              <p:cNvPr id="259" name="직사각형 258"/>
              <p:cNvSpPr/>
              <p:nvPr/>
            </p:nvSpPr>
            <p:spPr>
              <a:xfrm>
                <a:off x="5940512" y="2387446"/>
                <a:ext cx="3240000" cy="180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순서도: 추출 259"/>
              <p:cNvSpPr/>
              <p:nvPr/>
            </p:nvSpPr>
            <p:spPr>
              <a:xfrm>
                <a:off x="6478921" y="2246773"/>
                <a:ext cx="180000" cy="144000"/>
              </a:xfrm>
              <a:prstGeom prst="flowChartExtract">
                <a:avLst/>
              </a:prstGeom>
              <a:solidFill>
                <a:schemeClr val="tx1"/>
              </a:solidFill>
              <a:ln w="952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1" name="그룹 260"/>
              <p:cNvGrpSpPr/>
              <p:nvPr/>
            </p:nvGrpSpPr>
            <p:grpSpPr>
              <a:xfrm>
                <a:off x="6238120" y="2557825"/>
                <a:ext cx="2857867" cy="1572123"/>
                <a:chOff x="985680" y="2579770"/>
                <a:chExt cx="2857867" cy="1572123"/>
              </a:xfrm>
            </p:grpSpPr>
            <p:sp>
              <p:nvSpPr>
                <p:cNvPr id="303" name="모서리가 둥근 직사각형 302"/>
                <p:cNvSpPr/>
                <p:nvPr/>
              </p:nvSpPr>
              <p:spPr>
                <a:xfrm>
                  <a:off x="1063416" y="2579770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TextBox 303"/>
                <p:cNvSpPr txBox="1"/>
                <p:nvPr/>
              </p:nvSpPr>
              <p:spPr>
                <a:xfrm>
                  <a:off x="985680" y="3066795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항목이름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5" name="모서리가 둥근 직사각형 304"/>
                <p:cNvSpPr/>
                <p:nvPr/>
              </p:nvSpPr>
              <p:spPr>
                <a:xfrm>
                  <a:off x="1783496" y="2579770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TextBox 305"/>
                <p:cNvSpPr txBox="1"/>
                <p:nvPr/>
              </p:nvSpPr>
              <p:spPr>
                <a:xfrm>
                  <a:off x="1705760" y="3066795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항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목</a:t>
                  </a:r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이름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7" name="모서리가 둥근 직사각형 306"/>
                <p:cNvSpPr/>
                <p:nvPr/>
              </p:nvSpPr>
              <p:spPr>
                <a:xfrm>
                  <a:off x="2503576" y="2579770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TextBox 307"/>
                <p:cNvSpPr txBox="1"/>
                <p:nvPr/>
              </p:nvSpPr>
              <p:spPr>
                <a:xfrm>
                  <a:off x="2425840" y="3066795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항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목</a:t>
                  </a:r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이름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9" name="모서리가 둥근 직사각형 308"/>
                <p:cNvSpPr/>
                <p:nvPr/>
              </p:nvSpPr>
              <p:spPr>
                <a:xfrm>
                  <a:off x="3223656" y="2579770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3145920" y="3066795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항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목</a:t>
                  </a:r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이름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1" name="모서리가 둥근 직사각형 310"/>
                <p:cNvSpPr/>
                <p:nvPr/>
              </p:nvSpPr>
              <p:spPr>
                <a:xfrm>
                  <a:off x="1063416" y="3418647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TextBox 311"/>
                <p:cNvSpPr txBox="1"/>
                <p:nvPr/>
              </p:nvSpPr>
              <p:spPr>
                <a:xfrm>
                  <a:off x="985680" y="3905672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항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목</a:t>
                  </a:r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이름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3" name="모서리가 둥근 직사각형 312"/>
                <p:cNvSpPr/>
                <p:nvPr/>
              </p:nvSpPr>
              <p:spPr>
                <a:xfrm>
                  <a:off x="1783496" y="3418647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1705760" y="3905672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항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목</a:t>
                  </a:r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이름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5" name="모서리가 둥근 직사각형 314"/>
                <p:cNvSpPr/>
                <p:nvPr/>
              </p:nvSpPr>
              <p:spPr>
                <a:xfrm>
                  <a:off x="2503576" y="3418647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2425840" y="3905672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항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목</a:t>
                  </a:r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이름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7" name="모서리가 둥근 직사각형 316"/>
                <p:cNvSpPr/>
                <p:nvPr/>
              </p:nvSpPr>
              <p:spPr>
                <a:xfrm>
                  <a:off x="3223656" y="3418647"/>
                  <a:ext cx="504056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TextBox 317"/>
                <p:cNvSpPr txBox="1"/>
                <p:nvPr/>
              </p:nvSpPr>
              <p:spPr>
                <a:xfrm>
                  <a:off x="3145920" y="3905672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항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목</a:t>
                  </a:r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이름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63" name="그룹 262"/>
            <p:cNvGrpSpPr/>
            <p:nvPr/>
          </p:nvGrpSpPr>
          <p:grpSpPr>
            <a:xfrm>
              <a:off x="5028431" y="1823118"/>
              <a:ext cx="223175" cy="2825123"/>
              <a:chOff x="632820" y="1920869"/>
              <a:chExt cx="223175" cy="2825123"/>
            </a:xfrm>
          </p:grpSpPr>
          <p:grpSp>
            <p:nvGrpSpPr>
              <p:cNvPr id="291" name="그룹 290"/>
              <p:cNvGrpSpPr/>
              <p:nvPr/>
            </p:nvGrpSpPr>
            <p:grpSpPr>
              <a:xfrm>
                <a:off x="632820" y="1920869"/>
                <a:ext cx="223175" cy="126000"/>
                <a:chOff x="632820" y="1920869"/>
                <a:chExt cx="223175" cy="126000"/>
              </a:xfrm>
            </p:grpSpPr>
            <p:sp>
              <p:nvSpPr>
                <p:cNvPr id="301" name="타원 300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순서도: 지연 301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2" name="그룹 291"/>
              <p:cNvGrpSpPr/>
              <p:nvPr/>
            </p:nvGrpSpPr>
            <p:grpSpPr>
              <a:xfrm>
                <a:off x="632820" y="2820577"/>
                <a:ext cx="223175" cy="126000"/>
                <a:chOff x="632820" y="1920869"/>
                <a:chExt cx="223175" cy="126000"/>
              </a:xfrm>
            </p:grpSpPr>
            <p:sp>
              <p:nvSpPr>
                <p:cNvPr id="299" name="타원 298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순서도: 지연 299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3" name="그룹 292"/>
              <p:cNvGrpSpPr/>
              <p:nvPr/>
            </p:nvGrpSpPr>
            <p:grpSpPr>
              <a:xfrm>
                <a:off x="632820" y="3720285"/>
                <a:ext cx="223175" cy="126000"/>
                <a:chOff x="632820" y="1920869"/>
                <a:chExt cx="223175" cy="126000"/>
              </a:xfrm>
            </p:grpSpPr>
            <p:sp>
              <p:nvSpPr>
                <p:cNvPr id="297" name="타원 296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순서도: 지연 297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4" name="그룹 293"/>
              <p:cNvGrpSpPr/>
              <p:nvPr/>
            </p:nvGrpSpPr>
            <p:grpSpPr>
              <a:xfrm>
                <a:off x="632820" y="4619992"/>
                <a:ext cx="223175" cy="126000"/>
                <a:chOff x="632820" y="1920869"/>
                <a:chExt cx="223175" cy="126000"/>
              </a:xfrm>
            </p:grpSpPr>
            <p:sp>
              <p:nvSpPr>
                <p:cNvPr id="295" name="타원 294"/>
                <p:cNvSpPr/>
                <p:nvPr/>
              </p:nvSpPr>
              <p:spPr>
                <a:xfrm>
                  <a:off x="729995" y="1920869"/>
                  <a:ext cx="126000" cy="12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순서도: 지연 295"/>
                <p:cNvSpPr/>
                <p:nvPr/>
              </p:nvSpPr>
              <p:spPr>
                <a:xfrm>
                  <a:off x="632820" y="1938869"/>
                  <a:ext cx="216000" cy="90000"/>
                </a:xfrm>
                <a:prstGeom prst="flowChartDelay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89" name="그룹 388"/>
            <p:cNvGrpSpPr/>
            <p:nvPr/>
          </p:nvGrpSpPr>
          <p:grpSpPr>
            <a:xfrm>
              <a:off x="5386541" y="1513359"/>
              <a:ext cx="697627" cy="733246"/>
              <a:chOff x="5358360" y="1412776"/>
              <a:chExt cx="697627" cy="733246"/>
            </a:xfrm>
          </p:grpSpPr>
          <p:sp>
            <p:nvSpPr>
              <p:cNvPr id="447" name="모서리가 둥근 직사각형 446"/>
              <p:cNvSpPr/>
              <p:nvPr/>
            </p:nvSpPr>
            <p:spPr>
              <a:xfrm>
                <a:off x="5436096" y="1412776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5358360" y="189980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분류이름</a:t>
                </a:r>
                <a:endParaRPr lang="ko-KR" altLang="en-US" sz="1000" dirty="0"/>
              </a:p>
            </p:txBody>
          </p:sp>
        </p:grpSp>
        <p:grpSp>
          <p:nvGrpSpPr>
            <p:cNvPr id="390" name="그룹 389"/>
            <p:cNvGrpSpPr/>
            <p:nvPr/>
          </p:nvGrpSpPr>
          <p:grpSpPr>
            <a:xfrm>
              <a:off x="6106621" y="1513359"/>
              <a:ext cx="697627" cy="733246"/>
              <a:chOff x="5358360" y="1412776"/>
              <a:chExt cx="697627" cy="733246"/>
            </a:xfrm>
          </p:grpSpPr>
          <p:sp>
            <p:nvSpPr>
              <p:cNvPr id="445" name="모서리가 둥근 직사각형 444"/>
              <p:cNvSpPr/>
              <p:nvPr/>
            </p:nvSpPr>
            <p:spPr>
              <a:xfrm>
                <a:off x="5436096" y="1412776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TextBox 445"/>
              <p:cNvSpPr txBox="1"/>
              <p:nvPr/>
            </p:nvSpPr>
            <p:spPr>
              <a:xfrm>
                <a:off x="5358360" y="189980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분류이름</a:t>
                </a:r>
                <a:endParaRPr lang="ko-KR" altLang="en-US" sz="1000" dirty="0"/>
              </a:p>
            </p:txBody>
          </p:sp>
        </p:grpSp>
        <p:grpSp>
          <p:nvGrpSpPr>
            <p:cNvPr id="391" name="그룹 390"/>
            <p:cNvGrpSpPr/>
            <p:nvPr/>
          </p:nvGrpSpPr>
          <p:grpSpPr>
            <a:xfrm>
              <a:off x="6826701" y="1513359"/>
              <a:ext cx="697627" cy="733246"/>
              <a:chOff x="5358360" y="1412776"/>
              <a:chExt cx="697627" cy="733246"/>
            </a:xfrm>
          </p:grpSpPr>
          <p:sp>
            <p:nvSpPr>
              <p:cNvPr id="443" name="모서리가 둥근 직사각형 442"/>
              <p:cNvSpPr/>
              <p:nvPr/>
            </p:nvSpPr>
            <p:spPr>
              <a:xfrm>
                <a:off x="5436096" y="1412776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TextBox 443"/>
              <p:cNvSpPr txBox="1"/>
              <p:nvPr/>
            </p:nvSpPr>
            <p:spPr>
              <a:xfrm>
                <a:off x="5358360" y="189980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분류이름</a:t>
                </a:r>
                <a:endParaRPr lang="ko-KR" altLang="en-US" sz="1000" dirty="0"/>
              </a:p>
            </p:txBody>
          </p:sp>
        </p:grpSp>
        <p:grpSp>
          <p:nvGrpSpPr>
            <p:cNvPr id="392" name="그룹 391"/>
            <p:cNvGrpSpPr/>
            <p:nvPr/>
          </p:nvGrpSpPr>
          <p:grpSpPr>
            <a:xfrm>
              <a:off x="7546781" y="1513359"/>
              <a:ext cx="697627" cy="733246"/>
              <a:chOff x="5358360" y="1412776"/>
              <a:chExt cx="697627" cy="733246"/>
            </a:xfrm>
          </p:grpSpPr>
          <p:sp>
            <p:nvSpPr>
              <p:cNvPr id="441" name="모서리가 둥근 직사각형 440"/>
              <p:cNvSpPr/>
              <p:nvPr/>
            </p:nvSpPr>
            <p:spPr>
              <a:xfrm>
                <a:off x="5436096" y="1412776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TextBox 441"/>
              <p:cNvSpPr txBox="1"/>
              <p:nvPr/>
            </p:nvSpPr>
            <p:spPr>
              <a:xfrm>
                <a:off x="5358360" y="189980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분류이름</a:t>
                </a:r>
                <a:endParaRPr lang="ko-KR" altLang="en-US" sz="1000" dirty="0"/>
              </a:p>
            </p:txBody>
          </p:sp>
        </p:grpSp>
        <p:grpSp>
          <p:nvGrpSpPr>
            <p:cNvPr id="393" name="그룹 392"/>
            <p:cNvGrpSpPr/>
            <p:nvPr/>
          </p:nvGrpSpPr>
          <p:grpSpPr>
            <a:xfrm>
              <a:off x="5386541" y="2352236"/>
              <a:ext cx="697627" cy="733246"/>
              <a:chOff x="5358360" y="1412776"/>
              <a:chExt cx="697627" cy="733246"/>
            </a:xfrm>
          </p:grpSpPr>
          <p:sp>
            <p:nvSpPr>
              <p:cNvPr id="439" name="모서리가 둥근 직사각형 438"/>
              <p:cNvSpPr/>
              <p:nvPr/>
            </p:nvSpPr>
            <p:spPr>
              <a:xfrm>
                <a:off x="5436096" y="1412776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5358360" y="189980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분류이름</a:t>
                </a:r>
                <a:endParaRPr lang="ko-KR" altLang="en-US" sz="1000" dirty="0"/>
              </a:p>
            </p:txBody>
          </p:sp>
        </p:grpSp>
        <p:grpSp>
          <p:nvGrpSpPr>
            <p:cNvPr id="394" name="그룹 393"/>
            <p:cNvGrpSpPr/>
            <p:nvPr/>
          </p:nvGrpSpPr>
          <p:grpSpPr>
            <a:xfrm>
              <a:off x="6106621" y="2352236"/>
              <a:ext cx="697627" cy="733246"/>
              <a:chOff x="5358360" y="1412776"/>
              <a:chExt cx="697627" cy="733246"/>
            </a:xfrm>
          </p:grpSpPr>
          <p:sp>
            <p:nvSpPr>
              <p:cNvPr id="437" name="모서리가 둥근 직사각형 436"/>
              <p:cNvSpPr/>
              <p:nvPr/>
            </p:nvSpPr>
            <p:spPr>
              <a:xfrm>
                <a:off x="5436096" y="1412776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TextBox 437"/>
              <p:cNvSpPr txBox="1"/>
              <p:nvPr/>
            </p:nvSpPr>
            <p:spPr>
              <a:xfrm>
                <a:off x="5358360" y="189980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분류이름</a:t>
                </a:r>
                <a:endParaRPr lang="ko-KR" altLang="en-US" sz="1000" dirty="0"/>
              </a:p>
            </p:txBody>
          </p:sp>
        </p:grpSp>
        <p:grpSp>
          <p:nvGrpSpPr>
            <p:cNvPr id="395" name="그룹 394"/>
            <p:cNvGrpSpPr/>
            <p:nvPr/>
          </p:nvGrpSpPr>
          <p:grpSpPr>
            <a:xfrm>
              <a:off x="6826701" y="2352236"/>
              <a:ext cx="697627" cy="733246"/>
              <a:chOff x="5358360" y="1412776"/>
              <a:chExt cx="697627" cy="733246"/>
            </a:xfrm>
          </p:grpSpPr>
          <p:sp>
            <p:nvSpPr>
              <p:cNvPr id="435" name="모서리가 둥근 직사각형 434"/>
              <p:cNvSpPr/>
              <p:nvPr/>
            </p:nvSpPr>
            <p:spPr>
              <a:xfrm>
                <a:off x="5436096" y="1412776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TextBox 435"/>
              <p:cNvSpPr txBox="1"/>
              <p:nvPr/>
            </p:nvSpPr>
            <p:spPr>
              <a:xfrm>
                <a:off x="5358360" y="189980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분류이름</a:t>
                </a:r>
                <a:endParaRPr lang="ko-KR" altLang="en-US" sz="1000" dirty="0"/>
              </a:p>
            </p:txBody>
          </p:sp>
        </p:grpSp>
        <p:grpSp>
          <p:nvGrpSpPr>
            <p:cNvPr id="396" name="그룹 395"/>
            <p:cNvGrpSpPr/>
            <p:nvPr/>
          </p:nvGrpSpPr>
          <p:grpSpPr>
            <a:xfrm>
              <a:off x="7546781" y="2352236"/>
              <a:ext cx="697627" cy="733246"/>
              <a:chOff x="5358360" y="1412776"/>
              <a:chExt cx="697627" cy="733246"/>
            </a:xfrm>
          </p:grpSpPr>
          <p:sp>
            <p:nvSpPr>
              <p:cNvPr id="433" name="모서리가 둥근 직사각형 432"/>
              <p:cNvSpPr/>
              <p:nvPr/>
            </p:nvSpPr>
            <p:spPr>
              <a:xfrm>
                <a:off x="5436096" y="1412776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TextBox 433"/>
              <p:cNvSpPr txBox="1"/>
              <p:nvPr/>
            </p:nvSpPr>
            <p:spPr>
              <a:xfrm>
                <a:off x="5358360" y="189980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분류이름</a:t>
                </a:r>
                <a:endParaRPr lang="ko-KR" altLang="en-US" sz="1000" dirty="0"/>
              </a:p>
            </p:txBody>
          </p:sp>
        </p:grpSp>
        <p:grpSp>
          <p:nvGrpSpPr>
            <p:cNvPr id="397" name="그룹 396"/>
            <p:cNvGrpSpPr/>
            <p:nvPr/>
          </p:nvGrpSpPr>
          <p:grpSpPr>
            <a:xfrm>
              <a:off x="5386541" y="3191113"/>
              <a:ext cx="697627" cy="733246"/>
              <a:chOff x="5358360" y="1412776"/>
              <a:chExt cx="697627" cy="733246"/>
            </a:xfrm>
          </p:grpSpPr>
          <p:sp>
            <p:nvSpPr>
              <p:cNvPr id="431" name="모서리가 둥근 직사각형 430"/>
              <p:cNvSpPr/>
              <p:nvPr/>
            </p:nvSpPr>
            <p:spPr>
              <a:xfrm>
                <a:off x="5436096" y="1412776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TextBox 431"/>
              <p:cNvSpPr txBox="1"/>
              <p:nvPr/>
            </p:nvSpPr>
            <p:spPr>
              <a:xfrm>
                <a:off x="5358360" y="189980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분류이름</a:t>
                </a:r>
                <a:endParaRPr lang="ko-KR" altLang="en-US" sz="1000" dirty="0"/>
              </a:p>
            </p:txBody>
          </p:sp>
        </p:grpSp>
        <p:grpSp>
          <p:nvGrpSpPr>
            <p:cNvPr id="398" name="그룹 397"/>
            <p:cNvGrpSpPr/>
            <p:nvPr/>
          </p:nvGrpSpPr>
          <p:grpSpPr>
            <a:xfrm>
              <a:off x="6106621" y="3191113"/>
              <a:ext cx="697627" cy="733246"/>
              <a:chOff x="5358360" y="1412776"/>
              <a:chExt cx="697627" cy="733246"/>
            </a:xfrm>
          </p:grpSpPr>
          <p:sp>
            <p:nvSpPr>
              <p:cNvPr id="429" name="모서리가 둥근 직사각형 428"/>
              <p:cNvSpPr/>
              <p:nvPr/>
            </p:nvSpPr>
            <p:spPr>
              <a:xfrm>
                <a:off x="5436096" y="1412776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TextBox 429"/>
              <p:cNvSpPr txBox="1"/>
              <p:nvPr/>
            </p:nvSpPr>
            <p:spPr>
              <a:xfrm>
                <a:off x="5358360" y="189980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분류이름</a:t>
                </a:r>
                <a:endParaRPr lang="ko-KR" altLang="en-US" sz="1000" dirty="0"/>
              </a:p>
            </p:txBody>
          </p:sp>
        </p:grpSp>
        <p:grpSp>
          <p:nvGrpSpPr>
            <p:cNvPr id="399" name="그룹 398"/>
            <p:cNvGrpSpPr/>
            <p:nvPr/>
          </p:nvGrpSpPr>
          <p:grpSpPr>
            <a:xfrm>
              <a:off x="6826701" y="3191113"/>
              <a:ext cx="697627" cy="733246"/>
              <a:chOff x="5358360" y="1412776"/>
              <a:chExt cx="697627" cy="733246"/>
            </a:xfrm>
          </p:grpSpPr>
          <p:sp>
            <p:nvSpPr>
              <p:cNvPr id="427" name="모서리가 둥근 직사각형 426"/>
              <p:cNvSpPr/>
              <p:nvPr/>
            </p:nvSpPr>
            <p:spPr>
              <a:xfrm>
                <a:off x="5436096" y="1412776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TextBox 427"/>
              <p:cNvSpPr txBox="1"/>
              <p:nvPr/>
            </p:nvSpPr>
            <p:spPr>
              <a:xfrm>
                <a:off x="5358360" y="189980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분류이름</a:t>
                </a:r>
                <a:endParaRPr lang="ko-KR" altLang="en-US" sz="1000" dirty="0"/>
              </a:p>
            </p:txBody>
          </p:sp>
        </p:grpSp>
        <p:grpSp>
          <p:nvGrpSpPr>
            <p:cNvPr id="400" name="그룹 399"/>
            <p:cNvGrpSpPr/>
            <p:nvPr/>
          </p:nvGrpSpPr>
          <p:grpSpPr>
            <a:xfrm>
              <a:off x="7546781" y="3191113"/>
              <a:ext cx="697627" cy="733246"/>
              <a:chOff x="5358360" y="1412776"/>
              <a:chExt cx="697627" cy="733246"/>
            </a:xfrm>
          </p:grpSpPr>
          <p:sp>
            <p:nvSpPr>
              <p:cNvPr id="425" name="모서리가 둥근 직사각형 424"/>
              <p:cNvSpPr/>
              <p:nvPr/>
            </p:nvSpPr>
            <p:spPr>
              <a:xfrm>
                <a:off x="5436096" y="1412776"/>
                <a:ext cx="504056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5358360" y="189980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분류이름</a:t>
                </a:r>
                <a:endParaRPr lang="ko-KR" altLang="en-US" sz="1000" dirty="0"/>
              </a:p>
            </p:txBody>
          </p:sp>
        </p:grpSp>
        <p:sp>
          <p:nvSpPr>
            <p:cNvPr id="262" name="직사각형 261"/>
            <p:cNvSpPr/>
            <p:nvPr/>
          </p:nvSpPr>
          <p:spPr>
            <a:xfrm>
              <a:off x="5088933" y="5877272"/>
              <a:ext cx="3240000" cy="64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>
              <a:spLocks noChangeAspect="1"/>
            </p:cNvSpPr>
            <p:nvPr/>
          </p:nvSpPr>
          <p:spPr>
            <a:xfrm>
              <a:off x="5013189" y="762808"/>
              <a:ext cx="3456000" cy="5184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36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6322</TotalTime>
  <Words>2193</Words>
  <Application>Microsoft Office PowerPoint</Application>
  <PresentationFormat>화면 슬라이드 쇼(4:3)</PresentationFormat>
  <Paragraphs>971</Paragraphs>
  <Slides>19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유태형</dc:creator>
  <cp:lastModifiedBy>유태형</cp:lastModifiedBy>
  <cp:revision>153</cp:revision>
  <cp:lastPrinted>2011-01-13T11:23:39Z</cp:lastPrinted>
  <dcterms:created xsi:type="dcterms:W3CDTF">2011-01-06T05:53:05Z</dcterms:created>
  <dcterms:modified xsi:type="dcterms:W3CDTF">2011-02-21T04:55:31Z</dcterms:modified>
</cp:coreProperties>
</file>