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5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6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rts/chart7.xml" ContentType="application/vnd.openxmlformats-officedocument.drawingml.chart+xml"/>
  <Override PartName="/ppt/notesSlides/notesSlide71.xml" ContentType="application/vnd.openxmlformats-officedocument.presentationml.notesSlide+xml"/>
  <Override PartName="/ppt/charts/chart8.xml" ContentType="application/vnd.openxmlformats-officedocument.drawingml.chart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rts/chart9.xml" ContentType="application/vnd.openxmlformats-officedocument.drawingml.chart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rts/chart10.xml" ContentType="application/vnd.openxmlformats-officedocument.drawingml.chart+xml"/>
  <Override PartName="/ppt/notesSlides/notesSlide77.xml" ContentType="application/vnd.openxmlformats-officedocument.presentationml.notesSlide+xml"/>
  <Override PartName="/ppt/charts/chart11.xml" ContentType="application/vnd.openxmlformats-officedocument.drawingml.chart+xml"/>
  <Override PartName="/ppt/notesSlides/notesSlide78.xml" ContentType="application/vnd.openxmlformats-officedocument.presentationml.notesSlide+xml"/>
  <Override PartName="/ppt/charts/chart12.xml" ContentType="application/vnd.openxmlformats-officedocument.drawingml.chart+xml"/>
  <Override PartName="/ppt/notesSlides/notesSlide79.xml" ContentType="application/vnd.openxmlformats-officedocument.presentationml.notesSlide+xml"/>
  <Override PartName="/ppt/charts/chart13.xml" ContentType="application/vnd.openxmlformats-officedocument.drawingml.chart+xml"/>
  <Override PartName="/ppt/notesSlides/notesSlide80.xml" ContentType="application/vnd.openxmlformats-officedocument.presentationml.notesSlide+xml"/>
  <Override PartName="/ppt/charts/chart14.xml" ContentType="application/vnd.openxmlformats-officedocument.drawingml.chart+xml"/>
  <Override PartName="/ppt/notesSlides/notesSlide81.xml" ContentType="application/vnd.openxmlformats-officedocument.presentationml.notesSlide+xml"/>
  <Override PartName="/ppt/charts/chart15.xml" ContentType="application/vnd.openxmlformats-officedocument.drawingml.chart+xml"/>
  <Override PartName="/ppt/notesSlides/notesSlide82.xml" ContentType="application/vnd.openxmlformats-officedocument.presentationml.notesSlide+xml"/>
  <Override PartName="/ppt/charts/chart16.xml" ContentType="application/vnd.openxmlformats-officedocument.drawingml.chart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58" r:id="rId2"/>
    <p:sldId id="257" r:id="rId3"/>
    <p:sldId id="278" r:id="rId4"/>
    <p:sldId id="292" r:id="rId5"/>
    <p:sldId id="260" r:id="rId6"/>
    <p:sldId id="413" r:id="rId7"/>
    <p:sldId id="414" r:id="rId8"/>
    <p:sldId id="415" r:id="rId9"/>
    <p:sldId id="416" r:id="rId10"/>
    <p:sldId id="417" r:id="rId11"/>
    <p:sldId id="291" r:id="rId12"/>
    <p:sldId id="293" r:id="rId13"/>
    <p:sldId id="295" r:id="rId14"/>
    <p:sldId id="404" r:id="rId15"/>
    <p:sldId id="282" r:id="rId16"/>
    <p:sldId id="261" r:id="rId17"/>
    <p:sldId id="296" r:id="rId18"/>
    <p:sldId id="297" r:id="rId19"/>
    <p:sldId id="300" r:id="rId20"/>
    <p:sldId id="304" r:id="rId21"/>
    <p:sldId id="305" r:id="rId22"/>
    <p:sldId id="306" r:id="rId23"/>
    <p:sldId id="308" r:id="rId24"/>
    <p:sldId id="307" r:id="rId25"/>
    <p:sldId id="405" r:id="rId26"/>
    <p:sldId id="301" r:id="rId27"/>
    <p:sldId id="319" r:id="rId28"/>
    <p:sldId id="320" r:id="rId29"/>
    <p:sldId id="322" r:id="rId30"/>
    <p:sldId id="321" r:id="rId31"/>
    <p:sldId id="418" r:id="rId32"/>
    <p:sldId id="419" r:id="rId33"/>
    <p:sldId id="420" r:id="rId34"/>
    <p:sldId id="421" r:id="rId35"/>
    <p:sldId id="422" r:id="rId36"/>
    <p:sldId id="323" r:id="rId37"/>
    <p:sldId id="324" r:id="rId38"/>
    <p:sldId id="333" r:id="rId39"/>
    <p:sldId id="326" r:id="rId40"/>
    <p:sldId id="325" r:id="rId41"/>
    <p:sldId id="427" r:id="rId42"/>
    <p:sldId id="428" r:id="rId43"/>
    <p:sldId id="429" r:id="rId44"/>
    <p:sldId id="327" r:id="rId45"/>
    <p:sldId id="328" r:id="rId46"/>
    <p:sldId id="256" r:id="rId47"/>
    <p:sldId id="259" r:id="rId48"/>
    <p:sldId id="262" r:id="rId49"/>
    <p:sldId id="263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272" r:id="rId68"/>
    <p:sldId id="269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3" r:id="rId77"/>
    <p:sldId id="344" r:id="rId78"/>
    <p:sldId id="346" r:id="rId79"/>
    <p:sldId id="345" r:id="rId80"/>
    <p:sldId id="347" r:id="rId81"/>
    <p:sldId id="348" r:id="rId82"/>
    <p:sldId id="388" r:id="rId83"/>
    <p:sldId id="406" r:id="rId84"/>
    <p:sldId id="407" r:id="rId85"/>
    <p:sldId id="285" r:id="rId86"/>
    <p:sldId id="367" r:id="rId87"/>
    <p:sldId id="286" r:id="rId88"/>
    <p:sldId id="408" r:id="rId89"/>
    <p:sldId id="389" r:id="rId90"/>
    <p:sldId id="390" r:id="rId91"/>
    <p:sldId id="391" r:id="rId92"/>
    <p:sldId id="392" r:id="rId93"/>
    <p:sldId id="393" r:id="rId94"/>
    <p:sldId id="394" r:id="rId95"/>
    <p:sldId id="409" r:id="rId96"/>
    <p:sldId id="410" r:id="rId97"/>
    <p:sldId id="411" r:id="rId98"/>
    <p:sldId id="412" r:id="rId99"/>
    <p:sldId id="424" r:id="rId100"/>
    <p:sldId id="425" r:id="rId101"/>
    <p:sldId id="426" r:id="rId102"/>
    <p:sldId id="287" r:id="rId103"/>
    <p:sldId id="289" r:id="rId104"/>
    <p:sldId id="290" r:id="rId105"/>
    <p:sldId id="309" r:id="rId106"/>
    <p:sldId id="310" r:id="rId107"/>
    <p:sldId id="311" r:id="rId108"/>
    <p:sldId id="312" r:id="rId109"/>
    <p:sldId id="313" r:id="rId110"/>
    <p:sldId id="314" r:id="rId111"/>
    <p:sldId id="315" r:id="rId112"/>
    <p:sldId id="316" r:id="rId113"/>
    <p:sldId id="317" r:id="rId114"/>
    <p:sldId id="395" r:id="rId115"/>
    <p:sldId id="397" r:id="rId116"/>
    <p:sldId id="402" r:id="rId1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1" autoAdjust="0"/>
  </p:normalViewPr>
  <p:slideViewPr>
    <p:cSldViewPr>
      <p:cViewPr>
        <p:scale>
          <a:sx n="100" d="100"/>
          <a:sy n="100" d="100"/>
        </p:scale>
        <p:origin x="-1212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785344"/>
        <c:axId val="141787136"/>
      </c:lineChart>
      <c:catAx>
        <c:axId val="1417853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41787136"/>
        <c:crosses val="autoZero"/>
        <c:auto val="1"/>
        <c:lblAlgn val="ctr"/>
        <c:lblOffset val="100"/>
        <c:noMultiLvlLbl val="0"/>
      </c:catAx>
      <c:valAx>
        <c:axId val="141787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417853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134144"/>
        <c:axId val="144135680"/>
      </c:lineChart>
      <c:catAx>
        <c:axId val="144134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44135680"/>
        <c:crosses val="autoZero"/>
        <c:auto val="1"/>
        <c:lblAlgn val="ctr"/>
        <c:lblOffset val="100"/>
        <c:noMultiLvlLbl val="0"/>
      </c:catAx>
      <c:valAx>
        <c:axId val="144135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44134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03E-2"/>
          <c:w val="0.90758419888574593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481280"/>
        <c:axId val="144483072"/>
      </c:lineChart>
      <c:catAx>
        <c:axId val="1444812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44483072"/>
        <c:crosses val="autoZero"/>
        <c:auto val="1"/>
        <c:lblAlgn val="ctr"/>
        <c:lblOffset val="100"/>
        <c:noMultiLvlLbl val="0"/>
      </c:catAx>
      <c:valAx>
        <c:axId val="14448307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44481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310656"/>
        <c:axId val="144312192"/>
      </c:lineChart>
      <c:catAx>
        <c:axId val="144310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44312192"/>
        <c:crosses val="autoZero"/>
        <c:auto val="1"/>
        <c:lblAlgn val="ctr"/>
        <c:lblOffset val="100"/>
        <c:noMultiLvlLbl val="0"/>
      </c:catAx>
      <c:valAx>
        <c:axId val="144312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44310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17E-2"/>
          <c:w val="0.90758419888574549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813632"/>
        <c:axId val="143815424"/>
      </c:lineChart>
      <c:catAx>
        <c:axId val="1438136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43815424"/>
        <c:crosses val="autoZero"/>
        <c:auto val="1"/>
        <c:lblAlgn val="ctr"/>
        <c:lblOffset val="100"/>
        <c:noMultiLvlLbl val="0"/>
      </c:catAx>
      <c:valAx>
        <c:axId val="14381542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43813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68928"/>
        <c:axId val="155470464"/>
      </c:lineChart>
      <c:catAx>
        <c:axId val="1554689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5470464"/>
        <c:crosses val="autoZero"/>
        <c:auto val="1"/>
        <c:lblAlgn val="ctr"/>
        <c:lblOffset val="100"/>
        <c:noMultiLvlLbl val="0"/>
      </c:catAx>
      <c:valAx>
        <c:axId val="155470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5468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61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296E-2"/>
          <c:w val="0.80701653264122053"/>
          <c:h val="0.875225592173053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608832"/>
        <c:axId val="143610624"/>
      </c:lineChart>
      <c:catAx>
        <c:axId val="143608832"/>
        <c:scaling>
          <c:orientation val="minMax"/>
        </c:scaling>
        <c:delete val="0"/>
        <c:axPos val="b"/>
        <c:numFmt formatCode="#,##0.00_);[Red]\(#,##0.00\)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43610624"/>
        <c:crosses val="autoZero"/>
        <c:auto val="1"/>
        <c:lblAlgn val="ctr"/>
        <c:lblOffset val="100"/>
        <c:noMultiLvlLbl val="0"/>
      </c:catAx>
      <c:valAx>
        <c:axId val="143610624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43608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58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96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0840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8103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8833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8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7078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빌린 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err="1" smtClean="0">
                <a:solidFill>
                  <a:schemeClr val="tx1"/>
                </a:solidFill>
              </a:rPr>
              <a:t>빌린금액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금액을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빌려준 사람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빌려준 사람을 기입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적는다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357422" y="513066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빌린 돈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5252" y="443711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빌려준 사람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99792" y="4496997"/>
            <a:ext cx="1086390" cy="20635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2746673"/>
            <a:ext cx="2520280" cy="39164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46967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2010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월 예산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2746673"/>
            <a:ext cx="1440160" cy="391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/>
                </a:solidFill>
              </a:rPr>
              <a:t>\</a:t>
            </a:r>
            <a:r>
              <a:rPr lang="en-US" altLang="ko-KR" sz="1200" dirty="0" smtClean="0">
                <a:solidFill>
                  <a:schemeClr val="tx2"/>
                </a:solidFill>
              </a:rPr>
              <a:t>700,000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1" name="Oval 33"/>
          <p:cNvSpPr>
            <a:spLocks noChangeArrowheads="1"/>
          </p:cNvSpPr>
          <p:nvPr/>
        </p:nvSpPr>
        <p:spPr bwMode="auto">
          <a:xfrm>
            <a:off x="1016968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1475359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>
            <a:off x="3987029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515" y="2821749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\300,000</a:t>
            </a:r>
            <a:endParaRPr lang="ko-KR" altLang="en-US" sz="1200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예산내역을 그래프 형식으로 보여줌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dirty="0" err="1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9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비율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2746673"/>
            <a:ext cx="2448272" cy="3916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46967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2746673"/>
            <a:ext cx="1368152" cy="3916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/>
                </a:solidFill>
              </a:rPr>
              <a:t>\</a:t>
            </a:r>
            <a:r>
              <a:rPr lang="en-US" altLang="ko-KR" sz="1200" dirty="0" smtClean="0">
                <a:solidFill>
                  <a:schemeClr val="tx2"/>
                </a:solidFill>
              </a:rPr>
              <a:t>7,000,000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자산부채 비율을 그래프로 보여줌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dirty="0" err="1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2821749"/>
            <a:ext cx="1140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\3,000,000</a:t>
            </a:r>
            <a:endParaRPr lang="ko-KR" altLang="en-US" sz="1200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>
            <a:off x="1016968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495897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3863573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4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편의를 위한 입력 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786050" y="2071678"/>
            <a:ext cx="2428892" cy="3786214"/>
            <a:chOff x="8001024" y="2000240"/>
            <a:chExt cx="2428892" cy="3786214"/>
          </a:xfrm>
        </p:grpSpPr>
        <p:sp useBgFill="1">
          <p:nvSpPr>
            <p:cNvPr id="6" name="직사각형 5"/>
            <p:cNvSpPr/>
            <p:nvPr/>
          </p:nvSpPr>
          <p:spPr>
            <a:xfrm>
              <a:off x="8001024" y="2000240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24672" y="2428868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43900" y="2857496"/>
              <a:ext cx="2160240" cy="3456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6800" y="4440684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126800" y="5297940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766454" y="4869160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358214" y="2011792"/>
              <a:ext cx="171451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084278" y="20002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001024" y="2000240"/>
              <a:ext cx="345638" cy="345638"/>
              <a:chOff x="909434" y="2009927"/>
              <a:chExt cx="345638" cy="34563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09434" y="2009927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flipH="1">
                <a:off x="942123" y="2070906"/>
                <a:ext cx="259229" cy="230386"/>
              </a:xfrm>
              <a:prstGeom prst="rightArrow">
                <a:avLst/>
              </a:prstGeom>
              <a:solidFill>
                <a:schemeClr val="accent3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8143900" y="3286124"/>
              <a:ext cx="2160240" cy="3571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     \1,300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천삼백원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126800" y="4869312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태그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설명선 23"/>
            <p:cNvSpPr/>
            <p:nvPr/>
          </p:nvSpPr>
          <p:spPr>
            <a:xfrm>
              <a:off x="8001024" y="5572140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85"/>
            <p:cNvGrpSpPr/>
            <p:nvPr/>
          </p:nvGrpSpPr>
          <p:grpSpPr>
            <a:xfrm>
              <a:off x="9786974" y="3714752"/>
              <a:ext cx="500066" cy="428628"/>
              <a:chOff x="324098" y="6309320"/>
              <a:chExt cx="500066" cy="428628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85"/>
            <p:cNvGrpSpPr/>
            <p:nvPr/>
          </p:nvGrpSpPr>
          <p:grpSpPr>
            <a:xfrm>
              <a:off x="9286908" y="3714752"/>
              <a:ext cx="500066" cy="428628"/>
              <a:chOff x="324098" y="6309320"/>
              <a:chExt cx="500066" cy="4286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85"/>
            <p:cNvGrpSpPr/>
            <p:nvPr/>
          </p:nvGrpSpPr>
          <p:grpSpPr>
            <a:xfrm>
              <a:off x="8786842" y="3714752"/>
              <a:ext cx="500066" cy="428628"/>
              <a:chOff x="324098" y="6309320"/>
              <a:chExt cx="500066" cy="428628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8143900" y="3714752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786842" y="4143380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786842" y="4500570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928926" y="3000372"/>
            <a:ext cx="2143140" cy="2143140"/>
            <a:chOff x="2928926" y="3714752"/>
            <a:chExt cx="2143140" cy="2143140"/>
          </a:xfrm>
        </p:grpSpPr>
        <p:sp useBgFill="1">
          <p:nvSpPr>
            <p:cNvPr id="36" name="직사각형 35"/>
            <p:cNvSpPr/>
            <p:nvPr/>
          </p:nvSpPr>
          <p:spPr>
            <a:xfrm>
              <a:off x="2928926" y="3714752"/>
              <a:ext cx="2143140" cy="214314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2892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확인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00049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00364" y="4143380"/>
              <a:ext cx="2000264" cy="121444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	\1,200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928926" y="3714752"/>
              <a:ext cx="21431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제목 65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패턴 분석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내역등록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720" y="222610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12-3.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</a:t>
            </a:r>
            <a:r>
              <a:rPr lang="ko-KR" sz="40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선택시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내역 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 flipV="1">
            <a:off x="2983264" y="4929198"/>
            <a:ext cx="2160240" cy="82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12-4-1.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0" name="직사각형 49"/>
          <p:cNvSpPr/>
          <p:nvPr/>
        </p:nvSpPr>
        <p:spPr>
          <a:xfrm>
            <a:off x="3000364" y="4286256"/>
            <a:ext cx="2143140" cy="16430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00364" y="4286256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71802" y="4786322"/>
            <a:ext cx="200026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제목 5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음성목록등록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3000364" y="4214818"/>
            <a:ext cx="2143140" cy="171451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00364" y="4214818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71802" y="4643446"/>
            <a:ext cx="2000264" cy="78581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현금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71802" y="3000372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제목 5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12-5-1.GPS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위치등록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7" name="그룹 52"/>
          <p:cNvGrpSpPr/>
          <p:nvPr/>
        </p:nvGrpSpPr>
        <p:grpSpPr>
          <a:xfrm>
            <a:off x="4214810" y="2003242"/>
            <a:ext cx="2428892" cy="3802022"/>
            <a:chOff x="1495036" y="2003242"/>
            <a:chExt cx="2428892" cy="3802022"/>
          </a:xfrm>
        </p:grpSpPr>
        <p:sp useBgFill="1">
          <p:nvSpPr>
            <p:cNvPr id="88" name="직사각형 87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0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1" name="TextBox 90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4" name="직사각형 113"/>
          <p:cNvSpPr/>
          <p:nvPr/>
        </p:nvSpPr>
        <p:spPr>
          <a:xfrm>
            <a:off x="4362816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77130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접힌 도형 115"/>
          <p:cNvSpPr/>
          <p:nvPr/>
        </p:nvSpPr>
        <p:spPr>
          <a:xfrm>
            <a:off x="4434254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505692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18" name="십자형 117"/>
          <p:cNvSpPr/>
          <p:nvPr/>
        </p:nvSpPr>
        <p:spPr>
          <a:xfrm rot="18820957">
            <a:off x="6183232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62816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34386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12-5-2.GPS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6" name="그룹 52"/>
          <p:cNvGrpSpPr/>
          <p:nvPr/>
        </p:nvGrpSpPr>
        <p:grpSpPr>
          <a:xfrm>
            <a:off x="4071934" y="2003242"/>
            <a:ext cx="2428892" cy="3802022"/>
            <a:chOff x="1495036" y="2003242"/>
            <a:chExt cx="2428892" cy="3802022"/>
          </a:xfrm>
        </p:grpSpPr>
        <p:sp useBgFill="1">
          <p:nvSpPr>
            <p:cNvPr id="97" name="직사각형 96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9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갈매기형 수장 12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4219940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434254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접힌 도형 125"/>
          <p:cNvSpPr/>
          <p:nvPr/>
        </p:nvSpPr>
        <p:spPr>
          <a:xfrm>
            <a:off x="4291378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4362816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28" name="십자형 127"/>
          <p:cNvSpPr/>
          <p:nvPr/>
        </p:nvSpPr>
        <p:spPr>
          <a:xfrm rot="18820957">
            <a:off x="6040356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219940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1510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12-6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문자인식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기타 편집화면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 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의약품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13-1.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별 수정화면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728" y="3433010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95902" y="3440552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제목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분류의 제목을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시 해당하는 분류를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분류를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00430" y="20117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00430" y="1998527"/>
            <a:ext cx="345638" cy="345638"/>
            <a:chOff x="2872611" y="1998527"/>
            <a:chExt cx="345638" cy="345638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덧셈 기호 95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용돈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\50,000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프로젝트비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\100,000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라이센스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\500,000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816952" cy="936105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13-2.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제목과 금액을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항목을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항목을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11982" y="1998527"/>
            <a:ext cx="345638" cy="345638"/>
            <a:chOff x="2872611" y="1998527"/>
            <a:chExt cx="345638" cy="345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덧셈 기호 28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수입리스트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수입목록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재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1-1-8.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수입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2010-09-25  </a:t>
            </a:r>
            <a:r>
              <a:rPr lang="ko-KR" altLang="en-US" sz="1000" dirty="0" smtClean="0"/>
              <a:t>월급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플레타뮤토</a:t>
            </a:r>
            <a:r>
              <a:rPr lang="en-US" altLang="ko-KR" sz="1000" dirty="0" smtClean="0"/>
              <a:t>     \2,500,000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1-1-9.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수입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500174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문화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42976" y="436561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1472" y="436561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2462" y="47618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차량</a:t>
            </a:r>
            <a:endParaRPr lang="en-US" altLang="ko-KR" sz="1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071538" y="47618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생활용품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14480" y="436510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3042" y="476182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285984" y="436510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30654" y="47618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의복</a:t>
            </a:r>
            <a:endParaRPr lang="ko-KR" altLang="en-US" sz="10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42976" y="508569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71472" y="508569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1560" y="5481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미용</a:t>
            </a:r>
            <a:endParaRPr lang="en-US" altLang="ko-KR" sz="1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071538" y="548190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육아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714480" y="508518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43042" y="548190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세금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이자</a:t>
            </a:r>
            <a:endParaRPr lang="ko-KR" altLang="en-US" sz="10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85984" y="508518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30654" y="5481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ko-KR" altLang="en-US" sz="10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142976" y="5785465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71472" y="5785465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5784959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285984" y="5784959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621166" y="3674267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22661" y="40709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75" name="직사각형 174"/>
          <p:cNvSpPr/>
          <p:nvPr/>
        </p:nvSpPr>
        <p:spPr>
          <a:xfrm>
            <a:off x="2347111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11963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3837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43490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0071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4704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000" dirty="0" smtClean="0">
                <a:solidFill>
                  <a:schemeClr val="tx1"/>
                </a:solidFill>
              </a:rPr>
              <a:t> 예산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210872" y="3913012"/>
            <a:ext cx="319126" cy="1914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83862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98511" y="2956017"/>
            <a:ext cx="191475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463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6659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90704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8682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2105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94186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8511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872" y="3019337"/>
            <a:ext cx="76591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741" y="3019337"/>
            <a:ext cx="76591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85746" y="3145977"/>
          <a:ext cx="191475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4185" y="372811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5101" y="38047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7466" y="342175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51692" y="3191983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98511" y="4865857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5000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87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95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919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1973" y="2676196"/>
            <a:ext cx="189123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710502" y="263941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479443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2483768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242" name="직사각형 241"/>
          <p:cNvSpPr/>
          <p:nvPr/>
        </p:nvSpPr>
        <p:spPr>
          <a:xfrm>
            <a:off x="2483768" y="2636912"/>
            <a:ext cx="1944216" cy="2448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252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272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312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292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갈매기형 수장 71"/>
          <p:cNvSpPr/>
          <p:nvPr/>
        </p:nvSpPr>
        <p:spPr>
          <a:xfrm>
            <a:off x="41526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8868" y="2852936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8868" y="3429000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분류                      펀드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868" y="3986735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68868" y="4531439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\10,00,000</a:t>
            </a: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10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30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970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950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갈매기형 수장 90"/>
          <p:cNvSpPr/>
          <p:nvPr/>
        </p:nvSpPr>
        <p:spPr>
          <a:xfrm>
            <a:off x="19184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지출리스트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지출목록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재시작시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1-2-7.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지출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지출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음식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점심</a:t>
            </a:r>
            <a:endParaRPr lang="en-US" altLang="ko-KR" sz="1000" dirty="0" smtClean="0"/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     \6,000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접힌 도형 77"/>
          <p:cNvSpPr/>
          <p:nvPr/>
        </p:nvSpPr>
        <p:spPr>
          <a:xfrm>
            <a:off x="1714480" y="4286256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785918" y="4357693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0" name="십자형 79"/>
          <p:cNvSpPr/>
          <p:nvPr/>
        </p:nvSpPr>
        <p:spPr>
          <a:xfrm rot="18820957">
            <a:off x="3463458" y="4320721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접힌 도형 80"/>
          <p:cNvSpPr/>
          <p:nvPr/>
        </p:nvSpPr>
        <p:spPr>
          <a:xfrm>
            <a:off x="1714480" y="4857760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85918" y="4929197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3" name="십자형 82"/>
          <p:cNvSpPr/>
          <p:nvPr/>
        </p:nvSpPr>
        <p:spPr>
          <a:xfrm rot="18820957">
            <a:off x="3463458" y="4892225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1-2-8.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자신을 등록하는 화면으로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350043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255577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1296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3903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5577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015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4016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1166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9865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523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27015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84166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40064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257816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346661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62721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455698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71294" y="142717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697358" y="1427178"/>
            <a:ext cx="345638" cy="345638"/>
            <a:chOff x="2872611" y="1998527"/>
            <a:chExt cx="345638" cy="34563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덧셈 기호 50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표시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지출 비교 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날짜가 표시되며 클릭 시 달력을 띄운다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지출 목록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생활비를 지출된 액수에 따라 그래프 형식으로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클릭 시 지출목록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계획 리스트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비용이 보여지며 클릭 시 입력화면으로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이번달</a:t>
            </a:r>
            <a:r>
              <a:rPr lang="ko-KR" altLang="en-US" sz="1000" dirty="0">
                <a:solidFill>
                  <a:schemeClr val="tx1"/>
                </a:solidFill>
              </a:rPr>
              <a:t> 예산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83200" y="4051270"/>
            <a:ext cx="360040" cy="163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6997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563764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06706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645156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0638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573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6352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392108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8496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19672" y="523619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1842" y="529607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386047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예금일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예금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643042" y="31506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0792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</a:t>
            </a:r>
            <a:r>
              <a:rPr lang="ko-KR" altLang="en-US" sz="1200" dirty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6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8026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43042" y="450855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2011-07-02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4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386047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시</a:t>
            </a:r>
            <a:r>
              <a:rPr lang="ko-KR" altLang="en-US" sz="1200" dirty="0">
                <a:solidFill>
                  <a:schemeClr val="tx1"/>
                </a:solidFill>
              </a:rPr>
              <a:t>작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적금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643042" y="31506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월 납입금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</a:t>
            </a:r>
            <a:r>
              <a:rPr lang="ko-KR" altLang="en-US" sz="1000" dirty="0" err="1">
                <a:solidFill>
                  <a:schemeClr val="tx1"/>
                </a:solidFill>
              </a:rPr>
              <a:t>십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0792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적금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19872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82042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43042" y="450855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2013-07-02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7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적금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주식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판매처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미래에셋</a:t>
            </a:r>
            <a:r>
              <a:rPr lang="ko-KR" altLang="en-US" sz="1200" dirty="0" smtClean="0">
                <a:solidFill>
                  <a:schemeClr val="tx1"/>
                </a:solidFill>
              </a:rPr>
              <a:t> 증권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19872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82042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1571604" y="31213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19672" y="3876976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81842" y="3948984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43042" y="4508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주당 가격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펀</a:t>
            </a:r>
            <a:r>
              <a:rPr lang="ko-KR" altLang="en-US" sz="1200" dirty="0">
                <a:solidFill>
                  <a:schemeClr val="tx1"/>
                </a:solidFill>
              </a:rPr>
              <a:t>드</a:t>
            </a:r>
            <a:r>
              <a:rPr lang="ko-KR" altLang="en-US" sz="1200" dirty="0" smtClean="0">
                <a:solidFill>
                  <a:schemeClr val="tx1"/>
                </a:solidFill>
              </a:rPr>
              <a:t>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펀드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458454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판매처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미래에셋</a:t>
            </a:r>
            <a:r>
              <a:rPr lang="ko-KR" altLang="en-US" sz="1200" dirty="0" smtClean="0">
                <a:solidFill>
                  <a:schemeClr val="tx1"/>
                </a:solidFill>
              </a:rPr>
              <a:t> 증권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19672" y="5229200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81842" y="5301208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43042" y="386047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매입 가격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8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보험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rtl="0" eaLnBrk="1" latinLnBrk="1" hangingPunct="1"/>
            <a:r>
              <a:rPr lang="en-US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2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저축성</a:t>
            </a:r>
            <a:r>
              <a:rPr lang="ko-KR" altLang="en-US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보험</a:t>
            </a:r>
            <a:endParaRPr lang="ko-KR" altLang="ko-KR" sz="3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23262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보험사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동부화제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6" y="5589240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8026" y="5661248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43042" y="4508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월 납입금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\400,000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</a:t>
            </a:r>
            <a:r>
              <a:rPr lang="ko-KR" altLang="en-US" sz="1000" dirty="0" err="1">
                <a:solidFill>
                  <a:schemeClr val="tx1"/>
                </a:solidFill>
              </a:rPr>
              <a:t>십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19672" y="38666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2030-07-02</a:t>
            </a:r>
          </a:p>
        </p:txBody>
      </p:sp>
    </p:spTree>
    <p:extLst>
      <p:ext uri="{BB962C8B-B14F-4D97-AF65-F5344CB8AC3E}">
        <p14:creationId xmlns:p14="http://schemas.microsoft.com/office/powerpoint/2010/main" val="20493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입력할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371703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37624" y="37170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덧셈 기호 22"/>
          <p:cNvSpPr/>
          <p:nvPr/>
        </p:nvSpPr>
        <p:spPr>
          <a:xfrm>
            <a:off x="2383344" y="376915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288932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115616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분류를 추가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버튼을 클릭하면 해당하는 분류가 선택된다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사용되는 수입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4651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7257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89324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03704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3713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45217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2200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603704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032200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785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32266" y="28984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사업소득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101490" y="2897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571767" y="290435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021370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532103" y="361140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빌린 돈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2911709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488958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296076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위쪽 화살표 설명선 26"/>
          <p:cNvSpPr/>
          <p:nvPr/>
        </p:nvSpPr>
        <p:spPr>
          <a:xfrm>
            <a:off x="2896734" y="559095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89"/>
          <p:cNvSpPr>
            <a:spLocks noChangeAspect="1" noChangeArrowheads="1"/>
          </p:cNvSpPr>
          <p:nvPr/>
        </p:nvSpPr>
        <p:spPr bwMode="auto">
          <a:xfrm>
            <a:off x="658488" y="2492896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691548" y="2841536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9328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08167" y="36114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대출금</a:t>
            </a:r>
            <a:endParaRPr lang="ko-KR" altLang="en-US" sz="10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63519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1767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현금서비스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03704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32200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9362" y="43959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임대소득</a:t>
            </a:r>
            <a:endParaRPr lang="en-US" altLang="ko-KR" sz="1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8336" y="43959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연금</a:t>
            </a:r>
            <a:endParaRPr lang="ko-KR" altLang="en-US" sz="10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193288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8167" y="439597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퇴직금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63519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7999" y="43959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기타소득</a:t>
            </a:r>
            <a:endParaRPr lang="ko-KR" altLang="en-US" sz="1000" dirty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71800" y="547044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51020" y="184482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4668" y="478689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08210" y="185451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74668" y="255464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474668" y="32182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대출금액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34274" y="185451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51020" y="1854511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액수를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기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받은 기관을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36838" y="484677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2-4-2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대출금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4668" y="4066812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대출기관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406638" y="244795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1383709" y="30737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383709" y="396012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383709" y="46802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9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851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현금서비스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인출금액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\3,00,000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 서비스 받은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인출한 액수를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카드 선택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서비스를 받은 카드를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514507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FFFF"/>
                </a:solidFill>
                <a:latin typeface="굴림"/>
                <a:ea typeface="굴림"/>
              </a:rPr>
              <a:t>2-4-3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현금서비스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95252" y="4365104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국민카드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Oval 33"/>
          <p:cNvSpPr>
            <a:spLocks noChangeArrowheads="1"/>
          </p:cNvSpPr>
          <p:nvPr/>
        </p:nvSpPr>
        <p:spPr bwMode="auto">
          <a:xfrm>
            <a:off x="1604293" y="27115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1604293" y="340986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604293" y="425841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1604293" y="49784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6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7078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빌린 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err="1" smtClean="0">
                <a:solidFill>
                  <a:schemeClr val="tx1"/>
                </a:solidFill>
              </a:rPr>
              <a:t>빌린금액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금액을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빌려준 사람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빌려준 사람을 기입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적는다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357422" y="513066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FFFF"/>
                </a:solidFill>
                <a:latin typeface="굴림"/>
                <a:ea typeface="굴림"/>
              </a:rPr>
              <a:t>2-4-4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빌린 돈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5252" y="443711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빌려준 사람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99792" y="4496997"/>
            <a:ext cx="1086390" cy="20635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2146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429000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8610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930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9695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25850" y="2795549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825850" y="321297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43722" y="3634460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43722" y="406150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246380" y="4325860"/>
            <a:ext cx="150644" cy="19288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6"/>
            <a:ext cx="1987418" cy="159550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커피  </a:t>
            </a:r>
            <a:r>
              <a:rPr lang="en-US" altLang="ko-KR" sz="1000" dirty="0" smtClean="0">
                <a:solidFill>
                  <a:srgbClr val="FF0000"/>
                </a:solidFill>
              </a:rPr>
              <a:t>	       \4,500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음식</a:t>
            </a:r>
            <a:r>
              <a:rPr lang="en-US" altLang="ko-KR" sz="700" dirty="0" smtClean="0">
                <a:solidFill>
                  <a:srgbClr val="FF0000"/>
                </a:solidFill>
              </a:rPr>
              <a:t>: </a:t>
            </a:r>
            <a:r>
              <a:rPr lang="ko-KR" altLang="en-US" sz="700" dirty="0" smtClean="0">
                <a:solidFill>
                  <a:srgbClr val="FF0000"/>
                </a:solidFill>
              </a:rPr>
              <a:t>음료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낭비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클릭하면 붉은 색으로 표시된다</a:t>
            </a:r>
            <a:r>
              <a:rPr lang="en-US" altLang="ko-KR" sz="140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12629" y="328498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12629" y="400506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12629" y="3667683"/>
            <a:ext cx="472106" cy="1440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12629" y="4951212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634724" y="35415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711060" y="19156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34708" y="414504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68250" y="19253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834708" y="26956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834708" y="3337042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836836" y="48001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94314" y="19253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711060" y="19253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6818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619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83442" y="32665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83442" y="4063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83442" y="47067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784396" y="25624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996812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6878" y="4204932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 삭제를 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26428" y="1928802"/>
            <a:ext cx="345638" cy="345638"/>
            <a:chOff x="2872611" y="1998527"/>
            <a:chExt cx="345638" cy="34563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423028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64916" y="452352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80218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46676" y="249382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567044" y="509958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6282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423028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227086" y="458340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46676" y="30784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수령</a:t>
            </a:r>
            <a:r>
              <a:rPr lang="ko-KR" altLang="en-US" sz="1200" dirty="0">
                <a:solidFill>
                  <a:schemeClr val="tx1"/>
                </a:solidFill>
              </a:rPr>
              <a:t>액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\2,500,000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46676" y="3671188"/>
            <a:ext cx="2160240" cy="564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\2,300,000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공제액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ko-KR" sz="1000" dirty="0" smtClean="0">
                <a:solidFill>
                  <a:srgbClr val="FF0000"/>
                </a:solidFill>
              </a:rPr>
              <a:t>\-200,000</a:t>
            </a: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급여가 들어온 날짜는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들어온 돈을 입력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금액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기입한 내역을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1439991" y="297175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1439991" y="35645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1439991" y="441683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3388045" y="18204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439991" y="49929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2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태그 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340768"/>
            <a:ext cx="374441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변동 사항을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 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카드사별 이용 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낭비 내역 보기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낭비로 체크된 내용을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월간별로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83768" y="587727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월간 낭비 내역보기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328922" y="57705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31640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88830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14894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31640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실 수령액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75656" y="327804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보험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\-50,000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75656" y="37809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세</a:t>
            </a:r>
            <a:r>
              <a:rPr lang="ko-KR" altLang="en-US" sz="1200" dirty="0">
                <a:solidFill>
                  <a:schemeClr val="tx1"/>
                </a:solidFill>
              </a:rPr>
              <a:t>금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\-30,000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75656" y="4278061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연금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\-110,000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75656" y="47717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기타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\-10,000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55288" y="2420888"/>
            <a:ext cx="2160240" cy="720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11760" y="5243602"/>
            <a:ext cx="1214446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     \-200,000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52259" y="2492896"/>
            <a:ext cx="1939621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\</a:t>
            </a:r>
            <a:r>
              <a:rPr lang="en-US" altLang="ko-KR" sz="1400" b="1" dirty="0">
                <a:solidFill>
                  <a:schemeClr val="tx2"/>
                </a:solidFill>
              </a:rPr>
              <a:t>2,300,000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2259" y="2863969"/>
            <a:ext cx="206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2,5000,000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-200,000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금액을 표시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보험으로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세금으로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월급에서 세금으로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기타로 지출된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410188" y="317136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410188" y="36742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1410188" y="41713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1410188" y="46650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51020" y="184482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4668" y="478689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08210" y="185451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74668" y="255464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474668" y="32182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대출금액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34274" y="185451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51020" y="1854511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액수를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기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받은 기관을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36838" y="484677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대출금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4668" y="4066812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대출기관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406638" y="244795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1383709" y="30737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383709" y="396012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383709" y="46802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6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직사각형 66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년과 달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년도와 달을 표시하며 전달이나 다음달로 이동할 수 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낭비목록을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7-10.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월간 낭비내역 보기</a:t>
            </a:r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4117570" y="23716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 flipH="1">
            <a:off x="2001607" y="23500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9764" y="2328403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 목록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051720" y="3140968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점심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ㅁㅁㅁㅁㅁ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영화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XXXXX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AAAAA:  BBBB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79569" y="1193851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갈매기형 수장 94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077438" y="2636912"/>
            <a:ext cx="2136586" cy="36004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\800,000</a:t>
            </a:r>
            <a:r>
              <a:rPr lang="en-US" altLang="ko-KR" sz="900" b="1" dirty="0" smtClean="0">
                <a:solidFill>
                  <a:schemeClr val="accent3">
                    <a:lumMod val="50000"/>
                  </a:schemeClr>
                </a:solidFill>
              </a:rPr>
              <a:t>/2,000,000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(20%)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1970753" y="30342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7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 결산 리포트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287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 전과 이 후 달의 결산 리포트로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결산 리포트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종합 결산 리포트 내용이다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대비 하여 증감을 나타낸다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지출항목 중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비해 늘어난 항목과 감소한 항목을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619672" y="25649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-11.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결산 리포트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752600" y="2714625"/>
          <a:ext cx="2238375" cy="2773680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6125"/>
              </a:tblGrid>
              <a:tr h="3798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전</a:t>
                      </a:r>
                      <a:r>
                        <a:rPr lang="ko-KR" altLang="en-US" sz="1000" b="1" baseline="0" dirty="0" err="1" smtClean="0"/>
                        <a:t>월대비</a:t>
                      </a:r>
                      <a:endParaRPr lang="en-US" altLang="ko-KR" sz="1000" b="1" baseline="0" dirty="0" smtClean="0"/>
                    </a:p>
                    <a:p>
                      <a:pPr latinLnBrk="1"/>
                      <a:r>
                        <a:rPr lang="en-US" altLang="ko-KR" sz="1000" b="1" baseline="0" dirty="0" smtClean="0"/>
                        <a:t>(7</a:t>
                      </a:r>
                      <a:r>
                        <a:rPr lang="ko-KR" altLang="en-US" sz="1000" b="1" baseline="0" dirty="0" smtClean="0"/>
                        <a:t>월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년평균대비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(2010)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수입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30,000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70,000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자산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부채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300,000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지출증가항목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음식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교통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쇼핑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음식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지출감소항목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설정된 예산의 월을 보여준다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예산의 총 금액을 표시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사용현황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예산의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09236" y="2708920"/>
            <a:ext cx="2138760" cy="449195"/>
            <a:chOff x="2209236" y="2708920"/>
            <a:chExt cx="2138760" cy="449195"/>
          </a:xfrm>
        </p:grpSpPr>
        <p:sp>
          <p:nvSpPr>
            <p:cNvPr id="4" name="직사각형 3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857488" y="5000636"/>
                <a:ext cx="819984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77472" y="5000636"/>
                <a:ext cx="1159603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총예산 </a:t>
              </a:r>
              <a:r>
                <a:rPr lang="en-US" altLang="ko-KR" sz="1200" dirty="0" smtClean="0"/>
                <a:t>:  \2,000,000</a:t>
              </a:r>
              <a:endParaRPr lang="ko-KR" altLang="en-US" sz="12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09236" y="3267837"/>
            <a:ext cx="2138760" cy="449195"/>
            <a:chOff x="2209236" y="2708920"/>
            <a:chExt cx="2138760" cy="449195"/>
          </a:xfrm>
        </p:grpSpPr>
        <p:sp>
          <p:nvSpPr>
            <p:cNvPr id="61" name="직사각형 60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857488" y="4985966"/>
                <a:ext cx="1039917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897405" y="5000636"/>
                <a:ext cx="939670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식비 </a:t>
              </a:r>
              <a:r>
                <a:rPr lang="en-US" altLang="ko-KR" sz="1200" dirty="0" smtClean="0"/>
                <a:t>:  \500,000</a:t>
              </a:r>
              <a:endParaRPr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209236" y="3824191"/>
            <a:ext cx="2138760" cy="449195"/>
            <a:chOff x="2209236" y="2708920"/>
            <a:chExt cx="2138760" cy="449195"/>
          </a:xfrm>
        </p:grpSpPr>
        <p:sp>
          <p:nvSpPr>
            <p:cNvPr id="69" name="직사각형 68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857488" y="4985966"/>
                <a:ext cx="1244658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102146" y="5000636"/>
                <a:ext cx="734929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의복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209236" y="4365104"/>
            <a:ext cx="2138760" cy="449195"/>
            <a:chOff x="2209236" y="2708920"/>
            <a:chExt cx="2138760" cy="449195"/>
          </a:xfrm>
        </p:grpSpPr>
        <p:sp>
          <p:nvSpPr>
            <p:cNvPr id="90" name="직사각형 89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241034" y="2996940"/>
              <a:ext cx="2106962" cy="161164"/>
              <a:chOff x="2857488" y="5000636"/>
              <a:chExt cx="1979587" cy="2143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57489" y="5000636"/>
                <a:ext cx="62232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479818" y="5000636"/>
                <a:ext cx="1357257" cy="214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건강 </a:t>
              </a:r>
              <a:r>
                <a:rPr lang="en-US" altLang="ko-KR" sz="1200" dirty="0" smtClean="0"/>
                <a:t>:  \100,000</a:t>
              </a:r>
              <a:endParaRPr lang="ko-KR" altLang="en-US" sz="12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17216" y="4924021"/>
            <a:ext cx="2138760" cy="449195"/>
            <a:chOff x="2209236" y="2708920"/>
            <a:chExt cx="2138760" cy="449195"/>
          </a:xfrm>
        </p:grpSpPr>
        <p:sp>
          <p:nvSpPr>
            <p:cNvPr id="55" name="직사각형 54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857488" y="5000636"/>
                <a:ext cx="113575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32344" y="5000636"/>
                <a:ext cx="1004731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교</a:t>
              </a:r>
              <a:r>
                <a:rPr lang="ko-KR" altLang="en-US" sz="1200" dirty="0"/>
                <a:t>통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51720" y="22253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724785" y="260223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2125348" y="289026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예산설정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별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52458" y="243529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74426" y="252757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총 예산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43808" y="252757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\2,000,000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52458" y="3011354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74426" y="3103636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식비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43808" y="3103636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\500,000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52458" y="3587418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4426" y="3679700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의복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43808" y="3679700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2458" y="414908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74426" y="424136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건강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43808" y="424136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\100,000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52458" y="4739546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74426" y="4831828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교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</a:rPr>
              <a:t>통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843808" y="4831828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051916" y="2899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직사각형 2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335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691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404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0479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09469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95736" y="1928381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32168" y="192838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877888" y="199193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8330" y="192275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 flipH="1">
            <a:off x="4028292" y="2012207"/>
            <a:ext cx="144016" cy="144016"/>
          </a:xfrm>
          <a:prstGeom prst="wedgeEllipseCallout">
            <a:avLst>
              <a:gd name="adj1" fmla="val -51956"/>
              <a:gd name="adj2" fmla="val 811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2249814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검색이 시작된다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상세 내용화면으로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접힌 도형 29"/>
          <p:cNvSpPr/>
          <p:nvPr/>
        </p:nvSpPr>
        <p:spPr>
          <a:xfrm>
            <a:off x="1870202" y="2276302"/>
            <a:ext cx="2413766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6609" y="2348309"/>
            <a:ext cx="220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   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34" name="모서리가 접힌 도형 33"/>
          <p:cNvSpPr/>
          <p:nvPr/>
        </p:nvSpPr>
        <p:spPr>
          <a:xfrm>
            <a:off x="1870202" y="3140969"/>
            <a:ext cx="2413766" cy="72008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3212976"/>
            <a:ext cx="22038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자산                   </a:t>
            </a:r>
            <a:r>
              <a:rPr lang="en-US" altLang="ko-KR" sz="1100" dirty="0" smtClean="0"/>
              <a:t>2010-07-30</a:t>
            </a:r>
          </a:p>
          <a:p>
            <a:r>
              <a:rPr lang="ko-KR" altLang="en-US" sz="1000" dirty="0" smtClean="0"/>
              <a:t>현대자동차</a:t>
            </a:r>
            <a:r>
              <a:rPr lang="en-US" altLang="ko-KR" sz="1000" dirty="0" smtClean="0"/>
              <a:t>	       \551,400</a:t>
            </a:r>
          </a:p>
          <a:p>
            <a:r>
              <a:rPr lang="ko-KR" altLang="en-US" sz="1000" dirty="0" smtClean="0"/>
              <a:t>금융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1920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90770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조회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35696" y="350100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69168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5696" y="400506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691680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45091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69168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851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현금서비스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인출금액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\3,00,000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 서비스 받은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인출한 액수를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카드 선택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서비스를 받은 카드를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514507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현금서비스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95252" y="4365104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국민카드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Oval 33"/>
          <p:cNvSpPr>
            <a:spLocks noChangeArrowheads="1"/>
          </p:cNvSpPr>
          <p:nvPr/>
        </p:nvSpPr>
        <p:spPr bwMode="auto">
          <a:xfrm>
            <a:off x="1604293" y="27115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1604293" y="340986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604293" y="425841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1604293" y="49784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0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찍은 사진을 볼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수정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저장된 영수증 내역을 수정할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 영수증을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영수증을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9359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793592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256490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55776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131840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 등록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사진을 등록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등록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등록한 날짜를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영수증의 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분류를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영수증에 관한 내용을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설정한 내용을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430313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696" y="31301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37016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784430" y="35483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78443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78538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7866" y="436302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5696" y="256490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85384" y="2431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70790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카드사의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내용의 첫 부분이 보인다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지출에 저장 되지 않은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에만 표시가 되며 터치 시 지출 작성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           </a:t>
            </a:r>
            <a:r>
              <a:rPr lang="en-US" altLang="ko-KR" sz="1100" dirty="0" smtClean="0"/>
              <a:t>2010-08-30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우리카드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모서리가 접힌 도형 13"/>
          <p:cNvSpPr/>
          <p:nvPr/>
        </p:nvSpPr>
        <p:spPr>
          <a:xfrm>
            <a:off x="1763688" y="2852936"/>
            <a:ext cx="2376264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2924944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           </a:t>
            </a:r>
            <a:r>
              <a:rPr lang="en-US" altLang="ko-KR" sz="1100" dirty="0" smtClean="0"/>
              <a:t>2010-09-30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국민카드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79912" y="234888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A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635896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99593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2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수신이 설정 된 카드사 리스트를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Default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우리나라 카드사를 모두 등록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리스트를 선택 시 편집 화면으로 넘어 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수신 등록 된 카드사를 삭제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63688" y="227687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42088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851920" y="191683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1880" y="249289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19672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41987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모서리가 접힌 도형 16"/>
          <p:cNvSpPr/>
          <p:nvPr/>
        </p:nvSpPr>
        <p:spPr>
          <a:xfrm>
            <a:off x="1763688" y="2852936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1880" y="2996952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2996952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</a:t>
            </a:r>
            <a:endParaRPr lang="en-US" altLang="ko-KR" sz="1100" dirty="0" smtClean="0"/>
          </a:p>
        </p:txBody>
      </p:sp>
      <p:sp>
        <p:nvSpPr>
          <p:cNvPr id="26" name="모서리가 접힌 도형 25"/>
          <p:cNvSpPr/>
          <p:nvPr/>
        </p:nvSpPr>
        <p:spPr>
          <a:xfrm>
            <a:off x="1763688" y="3429000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1763688" y="4005064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1763688" y="4581128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접힌 도형 28"/>
          <p:cNvSpPr/>
          <p:nvPr/>
        </p:nvSpPr>
        <p:spPr>
          <a:xfrm>
            <a:off x="1763688" y="515719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1880" y="357301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1880" y="422108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91880" y="472514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91880" y="530120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5696" y="3573016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삼성카드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149080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현대카드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4725144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신한카드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35696" y="530120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롯데카드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1065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이름을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전화 번호를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작성 된 카드사를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추가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이름이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이름을 변경하여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전화번호가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전화번호를 변경 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변경 내용을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국민카드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15881688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오늘 지출금액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47664" y="2749327"/>
            <a:ext cx="1584176" cy="391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\-150,000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4723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오늘 지출금액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03848" y="2564904"/>
            <a:ext cx="720080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오늘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오늘 지출한 금액을 화면에 표시하며 클릭할 경우 목록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클릭하면 지출을 입력할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 있는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dirty="0" err="1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3097163" y="242316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440979" y="235153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016968" y="264264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" name="Oval 33"/>
          <p:cNvSpPr>
            <a:spLocks noChangeArrowheads="1"/>
          </p:cNvSpPr>
          <p:nvPr/>
        </p:nvSpPr>
        <p:spPr bwMode="auto">
          <a:xfrm>
            <a:off x="4181646" y="26734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4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8007</TotalTime>
  <Words>4906</Words>
  <Application>Microsoft Office PowerPoint</Application>
  <PresentationFormat>화면 슬라이드 쇼(4:3)</PresentationFormat>
  <Paragraphs>2926</Paragraphs>
  <Slides>116</Slides>
  <Notes>116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116</vt:i4>
      </vt:variant>
    </vt:vector>
  </HeadingPairs>
  <TitlesOfParts>
    <vt:vector size="117" baseType="lpstr">
      <vt:lpstr>Office 테마</vt:lpstr>
      <vt:lpstr>재테크를 위한 어플리케이션</vt:lpstr>
      <vt:lpstr>Main 화면</vt:lpstr>
      <vt:lpstr>1.수입/지출 화면</vt:lpstr>
      <vt:lpstr>1-1-2.수입 입력화면 - 분류</vt:lpstr>
      <vt:lpstr>1-1.수입 입력화면</vt:lpstr>
      <vt:lpstr>1-1-1.수입 입력화면 - 급여</vt:lpstr>
      <vt:lpstr>1-1-1-1. 급여 – 실 수령액</vt:lpstr>
      <vt:lpstr>1-1-2.수입 입력화면 - 대출금</vt:lpstr>
      <vt:lpstr>1-1-3.수입 입력화면 - 현금서비스</vt:lpstr>
      <vt:lpstr>1-1-4.수입 입력화면 – 빌린 돈</vt:lpstr>
      <vt:lpstr>1-1-5.수입 입력화면 - 날짜</vt:lpstr>
      <vt:lpstr>1-1-6.수입 입력화면 - 금액</vt:lpstr>
      <vt:lpstr>1-1-7.수입 반복 주기</vt:lpstr>
      <vt:lpstr>1-1-8.수입 반복 알림</vt:lpstr>
      <vt:lpstr>1-1-9.자주 사용되는 수입 화면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1-2-7.지출 반복 알림</vt:lpstr>
      <vt:lpstr>1-2-8.자주 사용되는 지출 화면</vt:lpstr>
      <vt:lpstr>2.자산/부채 화면</vt:lpstr>
      <vt:lpstr>2-1.자산 분류 별 비교화면</vt:lpstr>
      <vt:lpstr>2-2-1.자산 입력화면 - 분류</vt:lpstr>
      <vt:lpstr>2-2.자산내역 등록 화면</vt:lpstr>
      <vt:lpstr>2-2.자산내역 등록 화면 - 예금</vt:lpstr>
      <vt:lpstr>2-2.자산내역 등록 화면 - 적금</vt:lpstr>
      <vt:lpstr>2-2.자산내역 등록 화면 - 주식</vt:lpstr>
      <vt:lpstr>2-2.자산내역 등록 화면 - 펀드</vt:lpstr>
      <vt:lpstr>2-2.자산내역 등록 화면 – 저축성 보험</vt:lpstr>
      <vt:lpstr>2-2-2.자산 입력화면 - 금액</vt:lpstr>
      <vt:lpstr>2-2-3.자산 입력화면 - 날짜</vt:lpstr>
      <vt:lpstr>2-3.부채 분류 별 비교화면</vt:lpstr>
      <vt:lpstr>2-4. 부채 입력화면 - 분류</vt:lpstr>
      <vt:lpstr>2-4-1.부채내역 등록 화면</vt:lpstr>
      <vt:lpstr>2-4-2.수입 입력화면 - 대출금</vt:lpstr>
      <vt:lpstr>2-4-3.수입 입력화면 - 현금서비스</vt:lpstr>
      <vt:lpstr>2-4-4.수입 입력화면 – 빌린 돈</vt:lpstr>
      <vt:lpstr>2-4-5. 부채 입력화면 - 금액</vt:lpstr>
      <vt:lpstr>2-4-6.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7-10.월간 낭비내역 보기</vt:lpstr>
      <vt:lpstr>7-11. 월별 결산 리포트</vt:lpstr>
      <vt:lpstr>8.예산 화면</vt:lpstr>
      <vt:lpstr>8-1.예산 화면 - 설정</vt:lpstr>
      <vt:lpstr>9.조회 화면</vt:lpstr>
      <vt:lpstr>10. 데이터 관리 (백업 및 복원) 화면</vt:lpstr>
      <vt:lpstr>10-1. 데이터 관리 - 내보내기</vt:lpstr>
      <vt:lpstr>10-2. 데이터 관리 - 가져오기</vt:lpstr>
      <vt:lpstr>10-3. 데이터 관리 - 영수증관리</vt:lpstr>
      <vt:lpstr>10-3. 데이터 관리 - 영수증관리</vt:lpstr>
      <vt:lpstr>10-3-1. 영수증- 편집</vt:lpstr>
      <vt:lpstr>10-3-2. 영수증– 추가 및 수정</vt:lpstr>
      <vt:lpstr>10-4. 데이터 관리 – 카드 SMS 관리</vt:lpstr>
      <vt:lpstr>10-4-1. 카드 SMS - 카드사 설정</vt:lpstr>
      <vt:lpstr>10-4-2. 카드 SMS - 카드사 추가</vt:lpstr>
      <vt:lpstr>10-4-2. 카드 SMS - 카드사 편집</vt:lpstr>
      <vt:lpstr>12-1.위젯 – 오늘 지출금액</vt:lpstr>
      <vt:lpstr>12-2.위젯-예산</vt:lpstr>
      <vt:lpstr>12.위젯 – 자산/부채 비율</vt:lpstr>
      <vt:lpstr>11.설정 화면</vt:lpstr>
      <vt:lpstr>11-1. 잠금설정 화면</vt:lpstr>
      <vt:lpstr>11-2.About 화면</vt:lpstr>
      <vt:lpstr>12 사용자 편의를 위한 입력 방안</vt:lpstr>
      <vt:lpstr>12-1 사용자 패턴 분석</vt:lpstr>
      <vt:lpstr>12-2.자주 사용되는 내역등록</vt:lpstr>
      <vt:lpstr>12-3.분류 선택시 내역 자동입력</vt:lpstr>
      <vt:lpstr>12-4-1.음성인식</vt:lpstr>
      <vt:lpstr>12-4-2.음성인식-음성목록등록</vt:lpstr>
      <vt:lpstr>12-5-1.GPS 이용-위치등록</vt:lpstr>
      <vt:lpstr>12-5-2.GPS 이용-자동입력</vt:lpstr>
      <vt:lpstr>12-6 문자인식</vt:lpstr>
      <vt:lpstr>13 기타 편집화면</vt:lpstr>
      <vt:lpstr>13-1.분류 별 수정화면</vt:lpstr>
      <vt:lpstr>13-2.자주 사용되는 화면 - 편집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1027</cp:revision>
  <dcterms:created xsi:type="dcterms:W3CDTF">2010-06-22T10:48:09Z</dcterms:created>
  <dcterms:modified xsi:type="dcterms:W3CDTF">2010-10-08T05:57:25Z</dcterms:modified>
</cp:coreProperties>
</file>