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257" r:id="rId3"/>
    <p:sldId id="278" r:id="rId4"/>
    <p:sldId id="260" r:id="rId5"/>
    <p:sldId id="291" r:id="rId6"/>
    <p:sldId id="292" r:id="rId7"/>
    <p:sldId id="293" r:id="rId8"/>
    <p:sldId id="295" r:id="rId9"/>
    <p:sldId id="282" r:id="rId10"/>
    <p:sldId id="261" r:id="rId11"/>
    <p:sldId id="296" r:id="rId12"/>
    <p:sldId id="297" r:id="rId13"/>
    <p:sldId id="300" r:id="rId14"/>
    <p:sldId id="304" r:id="rId15"/>
    <p:sldId id="305" r:id="rId16"/>
    <p:sldId id="306" r:id="rId17"/>
    <p:sldId id="308" r:id="rId18"/>
    <p:sldId id="307" r:id="rId19"/>
    <p:sldId id="301" r:id="rId20"/>
    <p:sldId id="256" r:id="rId21"/>
    <p:sldId id="284" r:id="rId22"/>
    <p:sldId id="302" r:id="rId23"/>
    <p:sldId id="283" r:id="rId24"/>
    <p:sldId id="279" r:id="rId25"/>
    <p:sldId id="259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72" r:id="rId34"/>
    <p:sldId id="269" r:id="rId35"/>
    <p:sldId id="285" r:id="rId36"/>
    <p:sldId id="286" r:id="rId37"/>
    <p:sldId id="273" r:id="rId38"/>
    <p:sldId id="274" r:id="rId39"/>
    <p:sldId id="276" r:id="rId40"/>
    <p:sldId id="288" r:id="rId41"/>
    <p:sldId id="287" r:id="rId42"/>
    <p:sldId id="289" r:id="rId43"/>
    <p:sldId id="290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  <a:srgbClr val="FFCC00"/>
    <a:srgbClr val="F78D35"/>
    <a:srgbClr val="6D8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00" autoAdjust="0"/>
    <p:restoredTop sz="94660"/>
  </p:normalViewPr>
  <p:slideViewPr>
    <p:cSldViewPr>
      <p:cViewPr varScale="1">
        <p:scale>
          <a:sx n="106" d="100"/>
          <a:sy n="10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5"/>
          <c:cat>
            <c:strRef>
              <c:f>Sheet1!$A$2:$A$5</c:f>
              <c:strCache>
                <c:ptCount val="4"/>
                <c:pt idx="0">
                  <c:v>음식</c:v>
                </c:pt>
                <c:pt idx="1">
                  <c:v>문화생활</c:v>
                </c:pt>
                <c:pt idx="2">
                  <c:v>통신비</c:v>
                </c:pt>
                <c:pt idx="3">
                  <c:v>쇼핑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123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12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</c:ser>
        <c:firstSliceAng val="0"/>
      </c:pieChart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11A0-D923-4C5D-9BBA-922A8495A396}" type="datetimeFigureOut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58EF1-56D6-489F-9151-D5289E9C46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72A54-BE0C-4CB8-A406-B02CE5F2A212}" type="datetimeFigureOut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E0B0D-1C99-4224-9A4F-F1F2469599A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E0C7-D5B7-4B7B-BBCF-18FDA7BE8FC9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DF0D-A9E8-44E4-A187-9E8647C7310D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18358-882F-458E-A920-9B762F77CC12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6234-D84C-4BF1-9325-07618F1E1EFF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B8620-8B1A-4BBE-96C3-C6F23F660684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BF25-334A-4A44-BED1-93C095CB5E17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1D9F-37DF-4E76-98CA-5835834E6AB2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926-9467-4098-BADF-49C57AD2E5A1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3D7-C8DA-4AA6-80C6-077EC60A0374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FF95-D4E3-4314-AF28-1F3252DCF0BA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9C5C-189B-4700-B25B-BEC1BC05D2D5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1FA0-4A65-4B0F-8FBD-FCD56757F809}" type="datetime1">
              <a:rPr lang="ko-KR" altLang="en-US" smtClean="0"/>
              <a:pPr/>
              <a:t>2010-09-06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43EE-AE1D-40E3-BBBC-CD563615F8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dddd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13" cstate="print"/>
            <a:srcRect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바탕체" pitchFamily="17" charset="-127"/>
                <a:ea typeface="바탕체" pitchFamily="17" charset="-127"/>
              </a:rPr>
              <a:t>Use Interface Guide line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8" name="모서리가 둥근 직사각형 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재태크를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위한 어플리케이션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532440" y="6237312"/>
            <a:ext cx="895582" cy="395720"/>
            <a:chOff x="2934911" y="3400625"/>
            <a:chExt cx="895582" cy="395720"/>
          </a:xfrm>
        </p:grpSpPr>
        <p:sp>
          <p:nvSpPr>
            <p:cNvPr id="11" name="양쪽 모서리가 둥근 사각형 10"/>
            <p:cNvSpPr/>
            <p:nvPr/>
          </p:nvSpPr>
          <p:spPr>
            <a:xfrm rot="18256891">
              <a:off x="3244691" y="3201019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양쪽 모서리가 둥근 사각형 11"/>
            <p:cNvSpPr/>
            <p:nvPr/>
          </p:nvSpPr>
          <p:spPr>
            <a:xfrm rot="18256891">
              <a:off x="3134517" y="3210544"/>
              <a:ext cx="386195" cy="78540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직사각형 38"/>
          <p:cNvSpPr/>
          <p:nvPr/>
        </p:nvSpPr>
        <p:spPr>
          <a:xfrm>
            <a:off x="1857356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981004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981004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98313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98313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Oval 33"/>
          <p:cNvSpPr>
            <a:spLocks noChangeArrowheads="1"/>
          </p:cNvSpPr>
          <p:nvPr/>
        </p:nvSpPr>
        <p:spPr bwMode="auto">
          <a:xfrm>
            <a:off x="1858300" y="235837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858300" y="278605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858300" y="436510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9" name="Oval 33"/>
          <p:cNvSpPr>
            <a:spLocks noChangeArrowheads="1"/>
          </p:cNvSpPr>
          <p:nvPr/>
        </p:nvSpPr>
        <p:spPr bwMode="auto">
          <a:xfrm>
            <a:off x="362278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214546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40610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57356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1858300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292892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983132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\50,000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98313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1857356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5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85"/>
          <p:cNvGrpSpPr/>
          <p:nvPr/>
        </p:nvGrpSpPr>
        <p:grpSpPr>
          <a:xfrm>
            <a:off x="3143240" y="3714752"/>
            <a:ext cx="500066" cy="428628"/>
            <a:chOff x="324098" y="6309320"/>
            <a:chExt cx="500066" cy="428628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85"/>
          <p:cNvGrpSpPr/>
          <p:nvPr/>
        </p:nvGrpSpPr>
        <p:grpSpPr>
          <a:xfrm>
            <a:off x="2643174" y="3714752"/>
            <a:ext cx="500066" cy="428628"/>
            <a:chOff x="324098" y="6309320"/>
            <a:chExt cx="500066" cy="428628"/>
          </a:xfrm>
        </p:grpSpPr>
        <p:sp>
          <p:nvSpPr>
            <p:cNvPr id="103" name="모서리가 둥근 직사각형 102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" name="모서리가 둥근 직사각형 104"/>
          <p:cNvSpPr/>
          <p:nvPr/>
        </p:nvSpPr>
        <p:spPr>
          <a:xfrm>
            <a:off x="200023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264317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</a:t>
            </a:r>
            <a:r>
              <a:rPr lang="ko-KR" altLang="en-US" sz="1000" dirty="0" smtClean="0">
                <a:solidFill>
                  <a:schemeClr val="tx1"/>
                </a:solidFill>
              </a:rPr>
              <a:t>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107" name="부제목 2"/>
          <p:cNvSpPr txBox="1">
            <a:spLocks/>
          </p:cNvSpPr>
          <p:nvPr/>
        </p:nvSpPr>
        <p:spPr>
          <a:xfrm>
            <a:off x="5643602" y="1714488"/>
            <a:ext cx="3500398" cy="5143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지출 내용을 저장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날짜를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 선택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금액을 입력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지출방법을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관한 메모를 기입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지출을 설정한다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10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테그설정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지출에 대한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테그를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지정한다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 또는 추가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400049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1858300" y="478632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85830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10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858300" y="550070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11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858300" y="32156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858300" y="36433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lang="en-US" altLang="ko-KR" sz="800" b="1" dirty="0" smtClean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4317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38" name="위쪽 화살표 설명선 3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9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모서리가 둥근 직사각형 48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77" name="그림 76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64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428596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143636" y="1857364"/>
            <a:ext cx="30718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상위분류와 하위분류로 구분된다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85786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511850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42859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42976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712985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284489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14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142976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71472" y="3643820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8057" y="331754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음</a:t>
            </a:r>
            <a:r>
              <a:rPr lang="ko-KR" altLang="en-US" sz="1000" dirty="0" smtClean="0"/>
              <a:t>식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1142976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교통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714480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2159861" y="333298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문화생활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650540" y="404003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집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071538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통신비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450981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1714480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43042" y="40400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의료비</a:t>
            </a:r>
            <a:endParaRPr lang="ko-KR" altLang="en-US" sz="10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85984" y="364331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43108" y="404003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경조사비</a:t>
            </a:r>
            <a:endParaRPr lang="ko-KR" altLang="en-US" sz="10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71472" y="435769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0034" y="474628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자동차</a:t>
            </a:r>
            <a:endParaRPr lang="ko-KR" altLang="en-US" sz="1000" dirty="0"/>
          </a:p>
        </p:txBody>
      </p:sp>
      <p:sp useBgFill="1">
        <p:nvSpPr>
          <p:cNvPr id="57" name="직사각형 56"/>
          <p:cNvSpPr/>
          <p:nvPr/>
        </p:nvSpPr>
        <p:spPr>
          <a:xfrm>
            <a:off x="3428992" y="2428868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86182" y="24288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교통하위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512246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428992" y="2428868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43372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713381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571868" y="2928934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500430" y="33175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지하</a:t>
            </a:r>
            <a:r>
              <a:rPr lang="ko-KR" altLang="en-US" sz="1000" dirty="0" smtClean="0"/>
              <a:t>철</a:t>
            </a:r>
            <a:endParaRPr lang="ko-KR" alt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332707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버</a:t>
            </a:r>
            <a:r>
              <a:rPr lang="ko-KR" altLang="en-US" sz="1000" dirty="0" smtClean="0"/>
              <a:t>스</a:t>
            </a:r>
            <a:endParaRPr lang="en-US" altLang="ko-KR" sz="1000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4714876" y="332565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택</a:t>
            </a:r>
            <a:r>
              <a:rPr lang="ko-KR" altLang="en-US" sz="1000" dirty="0" smtClean="0"/>
              <a:t>시</a:t>
            </a:r>
            <a:endParaRPr lang="en-US" altLang="ko-KR" sz="1000" dirty="0" smtClean="0"/>
          </a:p>
        </p:txBody>
      </p:sp>
      <p:sp>
        <p:nvSpPr>
          <p:cNvPr id="74" name="오른쪽 화살표 73"/>
          <p:cNvSpPr/>
          <p:nvPr/>
        </p:nvSpPr>
        <p:spPr>
          <a:xfrm flipH="1">
            <a:off x="3451377" y="2499232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2750331" y="4250537"/>
            <a:ext cx="857256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오른쪽 화살표 80"/>
          <p:cNvSpPr/>
          <p:nvPr/>
        </p:nvSpPr>
        <p:spPr>
          <a:xfrm rot="5400000">
            <a:off x="1339430" y="1803785"/>
            <a:ext cx="607223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500034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Oval 33"/>
          <p:cNvSpPr>
            <a:spLocks noChangeArrowheads="1"/>
          </p:cNvSpPr>
          <p:nvPr/>
        </p:nvSpPr>
        <p:spPr bwMode="auto">
          <a:xfrm>
            <a:off x="3500430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1" name="Oval 33"/>
          <p:cNvSpPr>
            <a:spLocks noChangeArrowheads="1"/>
          </p:cNvSpPr>
          <p:nvPr/>
        </p:nvSpPr>
        <p:spPr bwMode="auto">
          <a:xfrm>
            <a:off x="2429804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5429256" y="2285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\5,0,000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지출금액이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33" name="직사각형 32"/>
          <p:cNvSpPr/>
          <p:nvPr/>
        </p:nvSpPr>
        <p:spPr>
          <a:xfrm>
            <a:off x="300036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12401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2401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12614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12614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l 33"/>
          <p:cNvSpPr>
            <a:spLocks noChangeArrowheads="1"/>
          </p:cNvSpPr>
          <p:nvPr/>
        </p:nvSpPr>
        <p:spPr bwMode="auto">
          <a:xfrm>
            <a:off x="476579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57554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08361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41"/>
          <p:cNvGrpSpPr/>
          <p:nvPr/>
        </p:nvGrpSpPr>
        <p:grpSpPr>
          <a:xfrm>
            <a:off x="3000364" y="2000240"/>
            <a:ext cx="345638" cy="345638"/>
            <a:chOff x="909434" y="2009927"/>
            <a:chExt cx="345638" cy="34563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모서리가 둥근 직사각형 45"/>
          <p:cNvSpPr/>
          <p:nvPr/>
        </p:nvSpPr>
        <p:spPr>
          <a:xfrm>
            <a:off x="312614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12614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8" name="위쪽 화살표 설명선 47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786314" y="3714752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286248" y="3714752"/>
            <a:ext cx="500066" cy="428628"/>
            <a:chOff x="324098" y="6309320"/>
            <a:chExt cx="500066" cy="428628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786182" y="3714752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314324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378618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</a:t>
            </a:r>
            <a:r>
              <a:rPr lang="ko-KR" altLang="en-US" sz="1000" dirty="0" smtClean="0">
                <a:solidFill>
                  <a:schemeClr val="tx1"/>
                </a:solidFill>
              </a:rPr>
              <a:t>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78618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54702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상의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054702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4694356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054702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2" name="위쪽 화살표 설명선 51"/>
          <p:cNvSpPr/>
          <p:nvPr/>
        </p:nvSpPr>
        <p:spPr>
          <a:xfrm>
            <a:off x="300036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54" name="그룹 85"/>
          <p:cNvGrpSpPr/>
          <p:nvPr/>
        </p:nvGrpSpPr>
        <p:grpSpPr>
          <a:xfrm>
            <a:off x="4714876" y="3714752"/>
            <a:ext cx="500066" cy="428628"/>
            <a:chOff x="324098" y="6309320"/>
            <a:chExt cx="500066" cy="428628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85"/>
          <p:cNvGrpSpPr/>
          <p:nvPr/>
        </p:nvGrpSpPr>
        <p:grpSpPr>
          <a:xfrm>
            <a:off x="4214810" y="3714752"/>
            <a:ext cx="500066" cy="428628"/>
            <a:chOff x="324098" y="6309320"/>
            <a:chExt cx="500066" cy="42862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85"/>
          <p:cNvGrpSpPr/>
          <p:nvPr/>
        </p:nvGrpSpPr>
        <p:grpSpPr>
          <a:xfrm>
            <a:off x="3714744" y="3714752"/>
            <a:ext cx="500066" cy="428628"/>
            <a:chOff x="324098" y="6309320"/>
            <a:chExt cx="500066" cy="42862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4" name="모서리가 둥근 직사각형 63"/>
          <p:cNvSpPr/>
          <p:nvPr/>
        </p:nvSpPr>
        <p:spPr>
          <a:xfrm>
            <a:off x="3071802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14744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국민은</a:t>
            </a:r>
            <a:r>
              <a:rPr lang="ko-KR" altLang="en-US" sz="1000" dirty="0" smtClean="0">
                <a:solidFill>
                  <a:schemeClr val="tx1"/>
                </a:solidFill>
              </a:rPr>
              <a:t>행 </a:t>
            </a:r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r>
              <a:rPr lang="ko-KR" altLang="en-US" sz="1000" dirty="0" smtClean="0">
                <a:solidFill>
                  <a:schemeClr val="tx1"/>
                </a:solidFill>
              </a:rPr>
              <a:t>개월 할부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14744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3124012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\25,00,000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000364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000364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\50,000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오만원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300036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809294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618225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036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00036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00036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18225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09294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809294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618225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618225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809294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000364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14810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현금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357422" y="3000372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929058" y="28574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현금버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현금으로 지출방법이 설정되며 기본으로 설정된다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카드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국민카드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개월 할부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6078500" y="1571612"/>
            <a:ext cx="3065500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카드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지출방법이 설정되며 카드선택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신용카드를 선택하면 일시불 및 할부 개월을 선택하는 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팝업창이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카드를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571868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95516" y="228599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695516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929058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655122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571868" y="1857364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697644" y="3143248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571868" y="5429264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0" name="그룹 85"/>
          <p:cNvGrpSpPr/>
          <p:nvPr/>
        </p:nvGrpSpPr>
        <p:grpSpPr>
          <a:xfrm>
            <a:off x="5286380" y="5000636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85"/>
          <p:cNvGrpSpPr/>
          <p:nvPr/>
        </p:nvGrpSpPr>
        <p:grpSpPr>
          <a:xfrm>
            <a:off x="4786314" y="5000636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85"/>
          <p:cNvGrpSpPr/>
          <p:nvPr/>
        </p:nvGrpSpPr>
        <p:grpSpPr>
          <a:xfrm>
            <a:off x="4286248" y="5000636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643306" y="5000636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71868" y="3143248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71868" y="314324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643306" y="3214686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214810" y="3214686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</a:t>
            </a:r>
            <a:r>
              <a:rPr lang="en-US" altLang="ko-KR" sz="1000" dirty="0" smtClean="0">
                <a:solidFill>
                  <a:schemeClr val="tx1"/>
                </a:solidFill>
              </a:rPr>
              <a:t>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97644" y="3714752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571868" y="3714752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643306" y="3786190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4810" y="3786190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</a:t>
            </a:r>
            <a:r>
              <a:rPr lang="en-US" altLang="ko-KR" sz="1000" dirty="0" smtClean="0">
                <a:solidFill>
                  <a:schemeClr val="tx1"/>
                </a:solidFill>
              </a:rPr>
              <a:t>-2334-</a:t>
            </a:r>
            <a:r>
              <a:rPr lang="en-US" altLang="ko-KR" sz="1000" dirty="0" smtClean="0">
                <a:solidFill>
                  <a:schemeClr val="tx1"/>
                </a:solidFill>
              </a:rPr>
              <a:t>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 smtClean="0">
                <a:solidFill>
                  <a:schemeClr val="tx1"/>
                </a:solidFill>
              </a:rPr>
              <a:t>유</a:t>
            </a:r>
            <a:r>
              <a:rPr lang="ko-KR" altLang="en-US" sz="1000" dirty="0" smtClean="0">
                <a:solidFill>
                  <a:schemeClr val="tx1"/>
                </a:solidFill>
              </a:rPr>
              <a:t>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</a:t>
            </a:r>
            <a:r>
              <a:rPr lang="ko-KR" altLang="en-US" sz="1000" dirty="0" smtClean="0">
                <a:solidFill>
                  <a:schemeClr val="tx1"/>
                </a:solidFill>
              </a:rPr>
              <a:t>용</a:t>
            </a:r>
            <a:r>
              <a:rPr lang="ko-KR" altLang="en-US" sz="1000" dirty="0" smtClean="0">
                <a:solidFill>
                  <a:schemeClr val="tx1"/>
                </a:solidFill>
              </a:rPr>
              <a:t>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4005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0" name="위쪽 화살표 설명선 69"/>
          <p:cNvSpPr/>
          <p:nvPr/>
        </p:nvSpPr>
        <p:spPr>
          <a:xfrm>
            <a:off x="214282" y="642939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1" name="그룹 85"/>
          <p:cNvGrpSpPr/>
          <p:nvPr/>
        </p:nvGrpSpPr>
        <p:grpSpPr>
          <a:xfrm>
            <a:off x="1928794" y="6000768"/>
            <a:ext cx="500066" cy="428628"/>
            <a:chOff x="324098" y="6309320"/>
            <a:chExt cx="500066" cy="428628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85"/>
          <p:cNvGrpSpPr/>
          <p:nvPr/>
        </p:nvGrpSpPr>
        <p:grpSpPr>
          <a:xfrm>
            <a:off x="1428728" y="6000768"/>
            <a:ext cx="500066" cy="428628"/>
            <a:chOff x="324098" y="6309320"/>
            <a:chExt cx="500066" cy="428628"/>
          </a:xfrm>
        </p:grpSpPr>
        <p:sp>
          <p:nvSpPr>
            <p:cNvPr id="75" name="모서리가 둥근 직사각형 74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85"/>
          <p:cNvGrpSpPr/>
          <p:nvPr/>
        </p:nvGrpSpPr>
        <p:grpSpPr>
          <a:xfrm>
            <a:off x="928662" y="6000768"/>
            <a:ext cx="500066" cy="428628"/>
            <a:chOff x="324098" y="6309320"/>
            <a:chExt cx="500066" cy="428628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/>
          <p:nvPr/>
        </p:nvSpPr>
        <p:spPr>
          <a:xfrm>
            <a:off x="285720" y="600076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4282" y="4143380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14282" y="6324790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428728" y="6324790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428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85720" y="4214818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5722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2030-4394-</a:t>
            </a:r>
            <a:r>
              <a:rPr lang="en-US" altLang="ko-KR" sz="1000" dirty="0" smtClean="0">
                <a:solidFill>
                  <a:schemeClr val="tx1"/>
                </a:solidFill>
              </a:rPr>
              <a:t>XXXX-3434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포인트리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체크카드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340058" y="471488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428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85720" y="4786322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57224" y="4786322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1111</a:t>
            </a:r>
            <a:r>
              <a:rPr lang="en-US" altLang="ko-KR" sz="1000" dirty="0" smtClean="0">
                <a:solidFill>
                  <a:schemeClr val="tx1"/>
                </a:solidFill>
              </a:rPr>
              <a:t>-2334-</a:t>
            </a:r>
            <a:r>
              <a:rPr lang="en-US" altLang="ko-KR" sz="1000" dirty="0" smtClean="0">
                <a:solidFill>
                  <a:schemeClr val="tx1"/>
                </a:solidFill>
              </a:rPr>
              <a:t>XXXX-2222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주</a:t>
            </a:r>
            <a:r>
              <a:rPr lang="ko-KR" altLang="en-US" sz="1000" dirty="0" smtClean="0">
                <a:solidFill>
                  <a:schemeClr val="tx1"/>
                </a:solidFill>
              </a:rPr>
              <a:t>유</a:t>
            </a:r>
            <a:r>
              <a:rPr lang="ko-KR" altLang="en-US" sz="1000" dirty="0" smtClean="0">
                <a:solidFill>
                  <a:schemeClr val="tx1"/>
                </a:solidFill>
              </a:rPr>
              <a:t> 카드</a:t>
            </a:r>
            <a:r>
              <a:rPr lang="en-US" altLang="ko-KR" sz="1000" dirty="0" smtClean="0">
                <a:solidFill>
                  <a:schemeClr val="tx1"/>
                </a:solidFill>
              </a:rPr>
              <a:t>-</a:t>
            </a:r>
            <a:r>
              <a:rPr lang="ko-KR" altLang="en-US" sz="1000" dirty="0" smtClean="0">
                <a:solidFill>
                  <a:schemeClr val="tx1"/>
                </a:solidFill>
              </a:rPr>
              <a:t>신</a:t>
            </a:r>
            <a:r>
              <a:rPr lang="ko-KR" altLang="en-US" sz="1000" dirty="0" smtClean="0">
                <a:solidFill>
                  <a:schemeClr val="tx1"/>
                </a:solidFill>
              </a:rPr>
              <a:t>용</a:t>
            </a:r>
            <a:r>
              <a:rPr lang="ko-KR" altLang="en-US" sz="1000" dirty="0" smtClean="0">
                <a:solidFill>
                  <a:schemeClr val="tx1"/>
                </a:solidFill>
              </a:rPr>
              <a:t>카드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 rot="8844254">
            <a:off x="2312918" y="3508872"/>
            <a:ext cx="152454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034" y="3857628"/>
            <a:ext cx="1785950" cy="2357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00034" y="385762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일시불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00034" y="421481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0034" y="457200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00034" y="5857892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36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순서도: 연결자 98"/>
          <p:cNvSpPr/>
          <p:nvPr/>
        </p:nvSpPr>
        <p:spPr>
          <a:xfrm>
            <a:off x="1285852" y="5357826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9" name="순서도: 연결자 108"/>
          <p:cNvSpPr/>
          <p:nvPr/>
        </p:nvSpPr>
        <p:spPr>
          <a:xfrm>
            <a:off x="1285852" y="55007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순서도: 연결자 109"/>
          <p:cNvSpPr/>
          <p:nvPr/>
        </p:nvSpPr>
        <p:spPr>
          <a:xfrm>
            <a:off x="1285852" y="5653102"/>
            <a:ext cx="71438" cy="71438"/>
          </a:xfrm>
          <a:prstGeom prst="flowChartConnector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00034" y="4929198"/>
            <a:ext cx="1785950" cy="35719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개월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571868" y="428625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571868" y="485776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71868" y="5324658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314" y="5324658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000232" y="3357562"/>
            <a:ext cx="1357322" cy="5000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신용카드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500166" y="15716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4071934" y="371475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500430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786314" y="52149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2285984" y="235743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8" name="모서리가 둥근 직사각형 67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1-2-4-3.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지출방법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계좌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그룹 48"/>
          <p:cNvGrpSpPr/>
          <p:nvPr/>
        </p:nvGrpSpPr>
        <p:grpSpPr>
          <a:xfrm>
            <a:off x="428596" y="1785926"/>
            <a:ext cx="2143140" cy="642942"/>
            <a:chOff x="357158" y="2357430"/>
            <a:chExt cx="2143140" cy="642942"/>
          </a:xfrm>
        </p:grpSpPr>
        <p:sp>
          <p:nvSpPr>
            <p:cNvPr id="42" name="직사각형 41"/>
            <p:cNvSpPr/>
            <p:nvPr/>
          </p:nvSpPr>
          <p:spPr>
            <a:xfrm>
              <a:off x="357158" y="2357430"/>
              <a:ext cx="2143140" cy="64294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" name="그룹 85"/>
            <p:cNvGrpSpPr/>
            <p:nvPr/>
          </p:nvGrpSpPr>
          <p:grpSpPr>
            <a:xfrm>
              <a:off x="2000232" y="2357430"/>
              <a:ext cx="500066" cy="428628"/>
              <a:chOff x="324098" y="6309320"/>
              <a:chExt cx="500066" cy="428628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현금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모서리가 둥근 직사각형 5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그룹 85"/>
            <p:cNvGrpSpPr/>
            <p:nvPr/>
          </p:nvGrpSpPr>
          <p:grpSpPr>
            <a:xfrm>
              <a:off x="1500166" y="2357430"/>
              <a:ext cx="500066" cy="428628"/>
              <a:chOff x="324098" y="6309320"/>
              <a:chExt cx="500066" cy="428628"/>
            </a:xfrm>
          </p:grpSpPr>
          <p:sp>
            <p:nvSpPr>
              <p:cNvPr id="96" name="모서리가 둥근 직사각형 95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카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85"/>
            <p:cNvGrpSpPr/>
            <p:nvPr/>
          </p:nvGrpSpPr>
          <p:grpSpPr>
            <a:xfrm>
              <a:off x="1000100" y="2357430"/>
              <a:ext cx="500066" cy="428628"/>
              <a:chOff x="324098" y="6309320"/>
              <a:chExt cx="500066" cy="428628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324098" y="6309320"/>
                <a:ext cx="500066" cy="42862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t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계좌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395536" y="6595072"/>
                <a:ext cx="366145" cy="7143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5" name="모서리가 둥근 직사각형 104"/>
            <p:cNvSpPr/>
            <p:nvPr/>
          </p:nvSpPr>
          <p:spPr>
            <a:xfrm>
              <a:off x="357158" y="2357430"/>
              <a:ext cx="571504" cy="642942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지출방법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1000100" y="2786058"/>
              <a:ext cx="1500198" cy="214314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국민은행 보통예금</a:t>
              </a:r>
              <a:endParaRPr lang="en-US" altLang="ko-KR" sz="1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2" name="부제목 2"/>
          <p:cNvSpPr txBox="1">
            <a:spLocks/>
          </p:cNvSpPr>
          <p:nvPr/>
        </p:nvSpPr>
        <p:spPr>
          <a:xfrm>
            <a:off x="5715008" y="1571612"/>
            <a:ext cx="3428992" cy="471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클릭시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계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지출방법이 설정되며 계좌선택 창이 나타난다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선택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선택하면 계좌가 지정된다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편집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를 등록 및 수정 삭제할 수 있는 창으로 이동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취소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창을 닫는다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20" name="직사각형 19"/>
          <p:cNvSpPr/>
          <p:nvPr/>
        </p:nvSpPr>
        <p:spPr>
          <a:xfrm>
            <a:off x="3071802" y="2285992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95450" y="271462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95450" y="314324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428992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55056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24"/>
          <p:cNvGrpSpPr/>
          <p:nvPr/>
        </p:nvGrpSpPr>
        <p:grpSpPr>
          <a:xfrm>
            <a:off x="3071802" y="2285992"/>
            <a:ext cx="345638" cy="345638"/>
            <a:chOff x="909434" y="2009927"/>
            <a:chExt cx="345638" cy="34563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197578" y="3571876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9" name="위쪽 화살표 설명선 28"/>
          <p:cNvSpPr/>
          <p:nvPr/>
        </p:nvSpPr>
        <p:spPr>
          <a:xfrm>
            <a:off x="3071802" y="5857892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4786314" y="5429264"/>
            <a:ext cx="500066" cy="428628"/>
            <a:chOff x="324098" y="6309320"/>
            <a:chExt cx="500066" cy="428628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4286248" y="5429264"/>
            <a:ext cx="500066" cy="428628"/>
            <a:chOff x="324098" y="6309320"/>
            <a:chExt cx="500066" cy="42862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3786182" y="5429264"/>
            <a:ext cx="500066" cy="428628"/>
            <a:chOff x="324098" y="6309320"/>
            <a:chExt cx="500066" cy="42862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3143240" y="5429264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71802" y="3571876"/>
            <a:ext cx="2428892" cy="2500330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71802" y="3571876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43240" y="3643314"/>
            <a:ext cx="500066" cy="428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714744" y="3643314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6444334533XXXXX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197578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71802" y="4143380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3143240" y="4214818"/>
            <a:ext cx="500066" cy="428628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714744" y="4214818"/>
            <a:ext cx="1714512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342424234234XXXX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보통예금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071802" y="4714884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71802" y="5286388"/>
            <a:ext cx="2428892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5753286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편</a:t>
            </a:r>
            <a:r>
              <a:rPr lang="ko-KR" altLang="en-US" dirty="0" smtClean="0">
                <a:solidFill>
                  <a:schemeClr val="tx1"/>
                </a:solidFill>
              </a:rPr>
              <a:t>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286248" y="5753286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1000100" y="16439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571868" y="41433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9" name="Oval 33"/>
          <p:cNvSpPr>
            <a:spLocks noChangeArrowheads="1"/>
          </p:cNvSpPr>
          <p:nvPr/>
        </p:nvSpPr>
        <p:spPr bwMode="auto">
          <a:xfrm>
            <a:off x="3000364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Oval 33"/>
          <p:cNvSpPr>
            <a:spLocks noChangeArrowheads="1"/>
          </p:cNvSpPr>
          <p:nvPr/>
        </p:nvSpPr>
        <p:spPr bwMode="auto">
          <a:xfrm>
            <a:off x="4286248" y="564357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214414" y="314324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테그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err="1" smtClean="0">
                <a:solidFill>
                  <a:schemeClr val="bg1"/>
                </a:solidFill>
              </a:rPr>
              <a:t>테그를</a:t>
            </a:r>
            <a:r>
              <a:rPr lang="ko-KR" altLang="en-US" dirty="0" smtClean="0">
                <a:solidFill>
                  <a:schemeClr val="bg1"/>
                </a:solidFill>
              </a:rPr>
              <a:t>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</a:t>
            </a:r>
            <a:r>
              <a:rPr lang="ko-KR" altLang="en-US" dirty="0" err="1" smtClean="0">
                <a:solidFill>
                  <a:schemeClr val="bg1"/>
                </a:solidFill>
              </a:rPr>
              <a:t>테그가</a:t>
            </a:r>
            <a:r>
              <a:rPr lang="ko-KR" altLang="en-US" dirty="0" smtClean="0">
                <a:solidFill>
                  <a:schemeClr val="bg1"/>
                </a:solidFill>
              </a:rPr>
              <a:t>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테크선택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3240" y="29289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자동</a:t>
            </a:r>
            <a:r>
              <a:rPr lang="ko-KR" altLang="en-US" sz="1000" smtClean="0"/>
              <a:t>차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86182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아기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92893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주택</a:t>
            </a:r>
            <a:endParaRPr lang="en-US" altLang="ko-KR" sz="1000" dirty="0" smtClean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41149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테크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아기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1-2-6.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반복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9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1-2-7.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\5,000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\1,200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988840"/>
            <a:ext cx="2333059" cy="3638500"/>
            <a:chOff x="323528" y="1988840"/>
            <a:chExt cx="2333059" cy="3638500"/>
          </a:xfrm>
        </p:grpSpPr>
        <p:grpSp>
          <p:nvGrpSpPr>
            <p:cNvPr id="11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28596" y="4500570"/>
                <a:ext cx="1000132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00166" y="4500570"/>
                <a:ext cx="1032874" cy="605577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>
                <a:spLocks noChangeAspect="1"/>
              </p:cNvSpPr>
              <p:nvPr/>
            </p:nvSpPr>
            <p:spPr>
              <a:xfrm>
                <a:off x="428596" y="2928934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33"/>
              <p:cNvSpPr txBox="1">
                <a:spLocks noChangeAspect="1"/>
              </p:cNvSpPr>
              <p:nvPr/>
            </p:nvSpPr>
            <p:spPr>
              <a:xfrm>
                <a:off x="428596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44" name="모서리가 둥근 직사각형 43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/>
              <p:cNvSpPr txBox="1">
                <a:spLocks noChangeAspect="1"/>
              </p:cNvSpPr>
              <p:nvPr/>
            </p:nvSpPr>
            <p:spPr>
              <a:xfrm>
                <a:off x="1643042" y="4857760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120" name="모서리가 둥근 직사각형 11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815005" y="1988841"/>
            <a:ext cx="2333059" cy="3640753"/>
            <a:chOff x="2815005" y="1988841"/>
            <a:chExt cx="2333059" cy="3640753"/>
          </a:xfrm>
        </p:grpSpPr>
        <p:grpSp>
          <p:nvGrpSpPr>
            <p:cNvPr id="49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5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6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6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모서리가 둥근 직사각형 68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갈매기형 수장 7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2267744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8" name="모서리가 둥근 직사각형 57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126" name="모서리가 둥근 직사각형 12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8" name="모서리가 둥근 직사각형 12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5292080" y="1988840"/>
            <a:ext cx="2333059" cy="3640752"/>
            <a:chOff x="5292080" y="1988840"/>
            <a:chExt cx="2333059" cy="3640752"/>
          </a:xfrm>
        </p:grpSpPr>
        <p:grpSp>
          <p:nvGrpSpPr>
            <p:cNvPr id="81" name="그룹 80"/>
            <p:cNvGrpSpPr>
              <a:grpSpLocks noChangeAspect="1"/>
            </p:cNvGrpSpPr>
            <p:nvPr/>
          </p:nvGrpSpPr>
          <p:grpSpPr>
            <a:xfrm>
              <a:off x="5292080" y="1988840"/>
              <a:ext cx="2333059" cy="3640752"/>
              <a:chOff x="1259632" y="2555280"/>
              <a:chExt cx="1944216" cy="3033960"/>
            </a:xfrm>
          </p:grpSpPr>
          <p:sp>
            <p:nvSpPr>
              <p:cNvPr id="8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8" name="모서리가 둥근 직사각형 8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모서리가 둥근 직사각형 8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갈매기형 수장 9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갈매기형 수장 9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갈매기형 수장 9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97" name="차트 9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8" name="TextBox 9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130" name="모서리가 둥근 직사각형 12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740352" y="1988840"/>
            <a:ext cx="2333059" cy="3640752"/>
            <a:chOff x="7740352" y="1988840"/>
            <a:chExt cx="2333059" cy="3640752"/>
          </a:xfrm>
        </p:grpSpPr>
        <p:sp>
          <p:nvSpPr>
            <p:cNvPr id="104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06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105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모서리가 둥근 직사각형 107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모서리가 둥근 직사각형 108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갈매기형 수장 110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" name="모서리가 둥근 직사각형 112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114" name="차트 113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5" name="모서리가 둥근 직사각형 114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137" name="모서리가 둥근 직사각형 136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모서리가 둥근 직사각형 138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갈매기형 수장 143"/>
          <p:cNvSpPr/>
          <p:nvPr/>
        </p:nvSpPr>
        <p:spPr>
          <a:xfrm>
            <a:off x="2311177" y="5286578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Main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1" name="그룹 60"/>
          <p:cNvGrpSpPr>
            <a:grpSpLocks noChangeAspect="1"/>
          </p:cNvGrpSpPr>
          <p:nvPr/>
        </p:nvGrpSpPr>
        <p:grpSpPr>
          <a:xfrm>
            <a:off x="25152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지출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순두부찌개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\6,000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점심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커피	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\4,500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음식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음료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ko-KR" altLang="en-US" sz="1200" dirty="0" err="1" smtClean="0">
                  <a:solidFill>
                    <a:prstClr val="black"/>
                  </a:solidFill>
                </a:rPr>
                <a:t>ㅁㅁㅁㅁㅁ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       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\12,000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문화생활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영화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lvl="0"/>
              <a:r>
                <a:rPr lang="en-US" altLang="ko-KR" sz="1200" dirty="0" smtClean="0">
                  <a:solidFill>
                    <a:prstClr val="black"/>
                  </a:solidFill>
                </a:rPr>
                <a:t>XXXXX</a:t>
              </a:r>
              <a:r>
                <a:rPr lang="ko-KR" altLang="en-US" sz="1200" dirty="0" smtClean="0">
                  <a:solidFill>
                    <a:prstClr val="black"/>
                  </a:solidFill>
                </a:rPr>
                <a:t>	</a:t>
              </a:r>
              <a:r>
                <a:rPr lang="en-US" altLang="ko-KR" sz="1200" dirty="0" smtClean="0">
                  <a:solidFill>
                    <a:prstClr val="black"/>
                  </a:solidFill>
                </a:rPr>
                <a:t>         \5,000</a:t>
              </a:r>
            </a:p>
            <a:p>
              <a:r>
                <a:rPr lang="en-US" altLang="ko-KR" sz="800" dirty="0" smtClean="0">
                  <a:solidFill>
                    <a:schemeClr val="tx1"/>
                  </a:solidFill>
                </a:rPr>
                <a:t>AAAAA:  BBBB</a:t>
              </a:r>
            </a:p>
          </p:txBody>
        </p:sp>
        <p:sp>
          <p:nvSpPr>
            <p:cNvPr id="59" name="모서리가 둥근 직사각형 58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1439652" y="430349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모서리가 둥근 직사각형 71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\34,500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덧셈 기호 72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연결선 64"/>
          <p:cNvCxnSpPr/>
          <p:nvPr/>
        </p:nvCxnSpPr>
        <p:spPr>
          <a:xfrm>
            <a:off x="467544" y="4518744"/>
            <a:ext cx="181460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>
            <a:grpSpLocks noChangeAspect="1"/>
          </p:cNvGrpSpPr>
          <p:nvPr/>
        </p:nvGrpSpPr>
        <p:grpSpPr>
          <a:xfrm>
            <a:off x="2915816" y="1988840"/>
            <a:ext cx="2333059" cy="3640752"/>
            <a:chOff x="1259632" y="2555280"/>
            <a:chExt cx="1944216" cy="3033960"/>
          </a:xfrm>
        </p:grpSpPr>
        <p:sp>
          <p:nvSpPr>
            <p:cNvPr id="68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4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갈매기형 수장 79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2010-06-28 </a:t>
              </a:r>
              <a:r>
                <a:rPr lang="ko-KR" altLang="en-US" sz="1100" dirty="0" smtClean="0">
                  <a:solidFill>
                    <a:schemeClr val="tx1"/>
                  </a:solidFill>
                </a:rPr>
                <a:t>수입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331640" y="3212976"/>
              <a:ext cx="1800200" cy="1584176"/>
            </a:xfrm>
            <a:prstGeom prst="roundRect">
              <a:avLst>
                <a:gd name="adj" fmla="val 7577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월 급여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\3,000,000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급여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AA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프로젝트	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\500,000</a:t>
              </a:r>
            </a:p>
            <a:p>
              <a:r>
                <a:rPr lang="ko-KR" altLang="en-US" sz="800" dirty="0" smtClean="0">
                  <a:solidFill>
                    <a:schemeClr val="tx1"/>
                  </a:solidFill>
                </a:rPr>
                <a:t>상여금</a:t>
              </a: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endParaRPr lang="en-US" altLang="ko-KR" sz="8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1439652" y="358341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1439652" y="3943453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1331640" y="48691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 smtClean="0">
                  <a:solidFill>
                    <a:schemeClr val="tx1"/>
                  </a:solidFill>
                </a:rPr>
                <a:t>   total   \ 3,500,000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덧셈 기호 88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모서리가 둥근 직사각형 91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금일 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95" name="TextBox 9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6" name="위쪽/아래쪽 화살표 9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7" name="위쪽/아래쪽 화살표 96"/>
          <p:cNvSpPr/>
          <p:nvPr/>
        </p:nvSpPr>
        <p:spPr>
          <a:xfrm>
            <a:off x="1403648" y="4437112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8" name="위쪽/아래쪽 화살표 97"/>
          <p:cNvSpPr/>
          <p:nvPr/>
        </p:nvSpPr>
        <p:spPr>
          <a:xfrm>
            <a:off x="4067944" y="44279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부제목 2"/>
          <p:cNvSpPr txBox="1">
            <a:spLocks/>
          </p:cNvSpPr>
          <p:nvPr/>
        </p:nvSpPr>
        <p:spPr>
          <a:xfrm>
            <a:off x="5364088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이전 화면인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금일날짜가 찍힌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입력화면으로 이동함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상세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 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 scroll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금일 입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출력된 상세 목록이 보여지는 부분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각각의 상세 항목을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touch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각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항목을 수정할 수 있는 화면으로 이동함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0" name="오른쪽 화살표 99"/>
          <p:cNvSpPr/>
          <p:nvPr/>
        </p:nvSpPr>
        <p:spPr>
          <a:xfrm flipH="1">
            <a:off x="38365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오른쪽 화살표 100"/>
          <p:cNvSpPr/>
          <p:nvPr/>
        </p:nvSpPr>
        <p:spPr>
          <a:xfrm flipH="1">
            <a:off x="3033544" y="2402600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17951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205172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4" name="Oval 33"/>
          <p:cNvSpPr>
            <a:spLocks noChangeArrowheads="1"/>
          </p:cNvSpPr>
          <p:nvPr/>
        </p:nvSpPr>
        <p:spPr bwMode="auto">
          <a:xfrm>
            <a:off x="284380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5" name="Oval 33"/>
          <p:cNvSpPr>
            <a:spLocks noChangeArrowheads="1"/>
          </p:cNvSpPr>
          <p:nvPr/>
        </p:nvSpPr>
        <p:spPr bwMode="auto">
          <a:xfrm>
            <a:off x="4716016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6" name="Oval 33"/>
          <p:cNvSpPr>
            <a:spLocks noChangeArrowheads="1"/>
          </p:cNvSpPr>
          <p:nvPr/>
        </p:nvSpPr>
        <p:spPr bwMode="auto">
          <a:xfrm>
            <a:off x="17951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7" name="Oval 33"/>
          <p:cNvSpPr>
            <a:spLocks noChangeArrowheads="1"/>
          </p:cNvSpPr>
          <p:nvPr/>
        </p:nvSpPr>
        <p:spPr bwMode="auto">
          <a:xfrm>
            <a:off x="2843808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8" name="Oval 33"/>
          <p:cNvSpPr>
            <a:spLocks noChangeArrowheads="1"/>
          </p:cNvSpPr>
          <p:nvPr/>
        </p:nvSpPr>
        <p:spPr bwMode="auto">
          <a:xfrm>
            <a:off x="179512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9" name="Oval 33"/>
          <p:cNvSpPr>
            <a:spLocks noChangeArrowheads="1"/>
          </p:cNvSpPr>
          <p:nvPr/>
        </p:nvSpPr>
        <p:spPr bwMode="auto">
          <a:xfrm>
            <a:off x="2843808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반복 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2" name="그룹 82"/>
            <p:cNvGrpSpPr/>
            <p:nvPr/>
          </p:nvGrpSpPr>
          <p:grpSpPr>
            <a:xfrm>
              <a:off x="251520" y="1988840"/>
              <a:ext cx="2333059" cy="3640752"/>
              <a:chOff x="1259632" y="2555280"/>
              <a:chExt cx="2333059" cy="3640752"/>
            </a:xfrm>
          </p:grpSpPr>
          <p:grpSp>
            <p:nvGrpSpPr>
              <p:cNvPr id="3" name="그룹 58"/>
              <p:cNvGrpSpPr>
                <a:grpSpLocks noChangeAspect="1"/>
              </p:cNvGrpSpPr>
              <p:nvPr/>
            </p:nvGrpSpPr>
            <p:grpSpPr>
              <a:xfrm>
                <a:off x="1259632" y="255528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1691680" y="3212976"/>
                  <a:ext cx="46805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평일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반복 주기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3" name="모서리가 둥근 직사각형 72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1781906" y="4643512"/>
                <a:ext cx="1629001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매월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25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모서리가 둥근 직사각형 81"/>
            <p:cNvSpPr/>
            <p:nvPr/>
          </p:nvSpPr>
          <p:spPr>
            <a:xfrm>
              <a:off x="1391155" y="2780928"/>
              <a:ext cx="561662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주말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/>
            <p:cNvGrpSpPr/>
            <p:nvPr/>
          </p:nvGrpSpPr>
          <p:grpSpPr>
            <a:xfrm>
              <a:off x="350999" y="3212688"/>
              <a:ext cx="345638" cy="345638"/>
              <a:chOff x="395536" y="6309320"/>
              <a:chExt cx="345638" cy="345638"/>
            </a:xfrm>
          </p:grpSpPr>
          <p:sp>
            <p:nvSpPr>
              <p:cNvPr id="84" name="모서리가 둥근 직사각형 83"/>
              <p:cNvSpPr/>
              <p:nvPr/>
            </p:nvSpPr>
            <p:spPr>
              <a:xfrm>
                <a:off x="395536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58019" y="6556281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779231" y="3212688"/>
              <a:ext cx="345638" cy="345638"/>
              <a:chOff x="827584" y="6309320"/>
              <a:chExt cx="345638" cy="3456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화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1211279" y="3212688"/>
              <a:ext cx="345638" cy="345638"/>
              <a:chOff x="827584" y="6309320"/>
              <a:chExt cx="345638" cy="345638"/>
            </a:xfrm>
          </p:grpSpPr>
          <p:sp>
            <p:nvSpPr>
              <p:cNvPr id="125" name="모서리가 둥근 직사각형 124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수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/>
            <p:cNvGrpSpPr/>
            <p:nvPr/>
          </p:nvGrpSpPr>
          <p:grpSpPr>
            <a:xfrm>
              <a:off x="1643039" y="3212688"/>
              <a:ext cx="345638" cy="345638"/>
              <a:chOff x="827584" y="6309320"/>
              <a:chExt cx="345638" cy="345638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목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0" name="그룹 129"/>
            <p:cNvGrpSpPr/>
            <p:nvPr/>
          </p:nvGrpSpPr>
          <p:grpSpPr>
            <a:xfrm>
              <a:off x="2084340" y="3212688"/>
              <a:ext cx="345638" cy="345638"/>
              <a:chOff x="827584" y="6309320"/>
              <a:chExt cx="345638" cy="345638"/>
            </a:xfrm>
          </p:grpSpPr>
          <p:sp>
            <p:nvSpPr>
              <p:cNvPr id="131" name="모서리가 둥근 직사각형 130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금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모서리가 둥근 직사각형 131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350711" y="3635483"/>
              <a:ext cx="345638" cy="345638"/>
              <a:chOff x="827584" y="6309320"/>
              <a:chExt cx="345638" cy="345638"/>
            </a:xfrm>
          </p:grpSpPr>
          <p:sp>
            <p:nvSpPr>
              <p:cNvPr id="134" name="모서리가 둥근 직사각형 133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토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모서리가 둥근 직사각형 134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788196" y="3635771"/>
              <a:ext cx="345638" cy="345638"/>
              <a:chOff x="827584" y="6309320"/>
              <a:chExt cx="345638" cy="345638"/>
            </a:xfrm>
          </p:grpSpPr>
          <p:sp>
            <p:nvSpPr>
              <p:cNvPr id="137" name="모서리가 둥근 직사각형 136"/>
              <p:cNvSpPr/>
              <p:nvPr/>
            </p:nvSpPr>
            <p:spPr>
              <a:xfrm>
                <a:off x="827584" y="6309320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ko-KR" altLang="en-US" sz="800" dirty="0" smtClean="0">
                    <a:solidFill>
                      <a:schemeClr val="tx1"/>
                    </a:solidFill>
                  </a:rPr>
                  <a:t>일</a:t>
                </a:r>
                <a:endParaRPr lang="en-US" altLang="ko-KR" sz="8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모서리가 둥근 직사각형 137"/>
              <p:cNvSpPr/>
              <p:nvPr/>
            </p:nvSpPr>
            <p:spPr>
              <a:xfrm>
                <a:off x="890627" y="6560598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9" name="모서리가 둥근 직사각형 138"/>
            <p:cNvSpPr/>
            <p:nvPr/>
          </p:nvSpPr>
          <p:spPr>
            <a:xfrm>
              <a:off x="34145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순서도: 연결자 139"/>
            <p:cNvSpPr/>
            <p:nvPr/>
          </p:nvSpPr>
          <p:spPr>
            <a:xfrm>
              <a:off x="440649" y="2880119"/>
              <a:ext cx="144016" cy="144016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341458" y="40681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순서도: 연결자 141"/>
            <p:cNvSpPr/>
            <p:nvPr/>
          </p:nvSpPr>
          <p:spPr>
            <a:xfrm>
              <a:off x="440649" y="4167298"/>
              <a:ext cx="144016" cy="144016"/>
            </a:xfrm>
            <a:prstGeom prst="flowChartConnector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89959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1979712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899592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1403648" y="39330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4788024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반복 주기를 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며칠을 선택함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111"/>
          <p:cNvGrpSpPr/>
          <p:nvPr/>
        </p:nvGrpSpPr>
        <p:grpSpPr>
          <a:xfrm>
            <a:off x="3455876" y="1484784"/>
            <a:ext cx="2333059" cy="3640753"/>
            <a:chOff x="3707904" y="2492896"/>
            <a:chExt cx="2333059" cy="3640753"/>
          </a:xfrm>
        </p:grpSpPr>
        <p:grpSp>
          <p:nvGrpSpPr>
            <p:cNvPr id="3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5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용돈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\50,000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err="1" smtClean="0">
                        <a:solidFill>
                          <a:schemeClr val="tx1"/>
                        </a:solidFill>
                      </a:rPr>
                      <a:t>프로젝트비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\100,000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수입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라이센스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  \500,000</a:t>
                  </a:r>
                </a:p>
              </p:txBody>
            </p:sp>
          </p:grpSp>
          <p:grpSp>
            <p:nvGrpSpPr>
              <p:cNvPr id="6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75384" y="4460658"/>
              <a:ext cx="176476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220072" y="170080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422526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347864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79912" y="21328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9" name="그룹 82"/>
          <p:cNvGrpSpPr/>
          <p:nvPr/>
        </p:nvGrpSpPr>
        <p:grpSpPr>
          <a:xfrm>
            <a:off x="6156176" y="1484784"/>
            <a:ext cx="2333059" cy="3640752"/>
            <a:chOff x="1259632" y="2555280"/>
            <a:chExt cx="2333059" cy="3640752"/>
          </a:xfrm>
        </p:grpSpPr>
        <p:grpSp>
          <p:nvGrpSpPr>
            <p:cNvPr id="10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15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59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0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61" name="모서리가 둥근 직사각형 16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모서리가 둥근 직사각형 16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모서리가 둥근 직사각형 16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모서리가 둥근 직사각형 16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갈매기형 수장 16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모서리가 둥근 직사각형 165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168" name="모서리가 둥근 직사각형 167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수입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모서리가 둥근 직사각형 168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오른쪽 화살표 169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6" name="모서리가 둥근 직사각형 155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  <p:sp>
        <p:nvSpPr>
          <p:cNvPr id="78" name="부제목 2"/>
          <p:cNvSpPr txBox="1">
            <a:spLocks/>
          </p:cNvSpPr>
          <p:nvPr/>
        </p:nvSpPr>
        <p:spPr>
          <a:xfrm>
            <a:off x="17951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내용 추가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삭제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수정이 가능한 화면으로 전환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자주 사용되는 목록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list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이름과 금액으로 보여 줌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9" name="부제목 2"/>
          <p:cNvSpPr txBox="1">
            <a:spLocks/>
          </p:cNvSpPr>
          <p:nvPr/>
        </p:nvSpPr>
        <p:spPr>
          <a:xfrm>
            <a:off x="3059832" y="515719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저장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변경된 내용을 저장하도록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삭제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삭제하도록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0" name="부제목 2"/>
          <p:cNvSpPr txBox="1">
            <a:spLocks/>
          </p:cNvSpPr>
          <p:nvPr/>
        </p:nvSpPr>
        <p:spPr>
          <a:xfrm>
            <a:off x="6012160" y="5175122"/>
            <a:ext cx="3096344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내용 확인 및 수정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내용 표시 화면으로 전환됨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6.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추가 버튼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 내용을 추가하도록 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 useBgFill="1">
        <p:nvSpPr>
          <p:cNvPr id="145" name="직사각형 144"/>
          <p:cNvSpPr/>
          <p:nvPr/>
        </p:nvSpPr>
        <p:spPr>
          <a:xfrm>
            <a:off x="571472" y="1490487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928662" y="150017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95120" y="2133429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695120" y="2704933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654726" y="150017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1" name="그룹 149"/>
          <p:cNvGrpSpPr/>
          <p:nvPr/>
        </p:nvGrpSpPr>
        <p:grpSpPr>
          <a:xfrm>
            <a:off x="571472" y="1500174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571472" y="2857496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14348" y="365486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4348" y="322623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714348" y="408349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571472" y="4929198"/>
            <a:ext cx="242889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림 11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82"/>
          <p:cNvGrpSpPr/>
          <p:nvPr/>
        </p:nvGrpSpPr>
        <p:grpSpPr>
          <a:xfrm>
            <a:off x="683568" y="1988840"/>
            <a:ext cx="2333059" cy="3640752"/>
            <a:chOff x="1259632" y="2555280"/>
            <a:chExt cx="2333059" cy="3640752"/>
          </a:xfrm>
        </p:grpSpPr>
        <p:grpSp>
          <p:nvGrpSpPr>
            <p:cNvPr id="3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커피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\3,500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점심식사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         \5,000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지하철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  \1,400</a:t>
              </a:r>
            </a:p>
          </p:txBody>
        </p:sp>
      </p:grpSp>
      <p:grpSp>
        <p:nvGrpSpPr>
          <p:cNvPr id="6" name="그룹 111"/>
          <p:cNvGrpSpPr/>
          <p:nvPr/>
        </p:nvGrpSpPr>
        <p:grpSpPr>
          <a:xfrm>
            <a:off x="3347864" y="1988840"/>
            <a:ext cx="2333059" cy="3640753"/>
            <a:chOff x="3707904" y="2492896"/>
            <a:chExt cx="2333059" cy="3640753"/>
          </a:xfrm>
        </p:grpSpPr>
        <p:grpSp>
          <p:nvGrpSpPr>
            <p:cNvPr id="7" name="그룹 58"/>
            <p:cNvGrpSpPr/>
            <p:nvPr/>
          </p:nvGrpSpPr>
          <p:grpSpPr>
            <a:xfrm>
              <a:off x="3707904" y="2492896"/>
              <a:ext cx="2333059" cy="3640753"/>
              <a:chOff x="971600" y="1988841"/>
              <a:chExt cx="2333059" cy="3640753"/>
            </a:xfrm>
          </p:grpSpPr>
          <p:sp>
            <p:nvSpPr>
              <p:cNvPr id="63" name="갈매기형 수장 62"/>
              <p:cNvSpPr/>
              <p:nvPr/>
            </p:nvSpPr>
            <p:spPr>
              <a:xfrm>
                <a:off x="989888" y="335699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그룹 99"/>
              <p:cNvGrpSpPr/>
              <p:nvPr/>
            </p:nvGrpSpPr>
            <p:grpSpPr>
              <a:xfrm>
                <a:off x="971600" y="1988841"/>
                <a:ext cx="2333059" cy="3640753"/>
                <a:chOff x="1259632" y="2555281"/>
                <a:chExt cx="2333059" cy="3640753"/>
              </a:xfrm>
            </p:grpSpPr>
            <p:grpSp>
              <p:nvGrpSpPr>
                <p:cNvPr id="10" name="그룹 58"/>
                <p:cNvGrpSpPr>
                  <a:grpSpLocks noChangeAspect="1"/>
                </p:cNvGrpSpPr>
                <p:nvPr/>
              </p:nvGrpSpPr>
              <p:grpSpPr>
                <a:xfrm>
                  <a:off x="1259632" y="2555281"/>
                  <a:ext cx="2333059" cy="3640753"/>
                  <a:chOff x="1259632" y="2555280"/>
                  <a:chExt cx="1944216" cy="3033960"/>
                </a:xfrm>
              </p:grpSpPr>
              <p:sp>
                <p:nvSpPr>
                  <p:cNvPr id="96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780928"/>
                    <a:ext cx="1944216" cy="246769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7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5229200"/>
                    <a:ext cx="1944216" cy="360040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8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1259632" y="2555280"/>
                    <a:ext cx="1944216" cy="225648"/>
                  </a:xfrm>
                  <a:prstGeom prst="roundRect">
                    <a:avLst>
                      <a:gd name="adj" fmla="val 963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ko-KR" altLang="en-US" sz="1200" b="1">
                      <a:solidFill>
                        <a:srgbClr val="000000"/>
                      </a:solidFill>
                      <a:latin typeface="(환)제목라운드(중간)체" pitchFamily="18" charset="-127"/>
                      <a:ea typeface="맑은 고딕" pitchFamily="50" charset="-127"/>
                    </a:endParaRPr>
                  </a:p>
                </p:txBody>
              </p:sp>
              <p:sp>
                <p:nvSpPr>
                  <p:cNvPr id="99" name="모서리가 둥근 직사각형 98"/>
                  <p:cNvSpPr/>
                  <p:nvPr/>
                </p:nvSpPr>
                <p:spPr>
                  <a:xfrm>
                    <a:off x="141261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0" name="모서리가 둥근 직사각형 99"/>
                  <p:cNvSpPr/>
                  <p:nvPr/>
                </p:nvSpPr>
                <p:spPr>
                  <a:xfrm>
                    <a:off x="179058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1" name="모서리가 둥근 직사각형 100"/>
                  <p:cNvSpPr/>
                  <p:nvPr/>
                </p:nvSpPr>
                <p:spPr>
                  <a:xfrm>
                    <a:off x="254652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2" name="모서리가 둥근 직사각형 101"/>
                  <p:cNvSpPr/>
                  <p:nvPr/>
                </p:nvSpPr>
                <p:spPr>
                  <a:xfrm>
                    <a:off x="2168553" y="5265060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갈매기형 수장 102"/>
                  <p:cNvSpPr/>
                  <p:nvPr/>
                </p:nvSpPr>
                <p:spPr>
                  <a:xfrm>
                    <a:off x="2942711" y="5301208"/>
                    <a:ext cx="144016" cy="216024"/>
                  </a:xfrm>
                  <a:prstGeom prst="chevron">
                    <a:avLst/>
                  </a:prstGeom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4" name="모서리가 둥근 직사각형 103"/>
                  <p:cNvSpPr/>
                  <p:nvPr/>
                </p:nvSpPr>
                <p:spPr>
                  <a:xfrm>
                    <a:off x="1619672" y="3539108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tIns="468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커피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               \3,500</a:t>
                    </a:r>
                  </a:p>
                </p:txBody>
              </p:sp>
              <p:sp>
                <p:nvSpPr>
                  <p:cNvPr id="105" name="모서리가 둥근 직사각형 104"/>
                  <p:cNvSpPr/>
                  <p:nvPr/>
                </p:nvSpPr>
                <p:spPr>
                  <a:xfrm>
                    <a:off x="1619672" y="3212976"/>
                    <a:ext cx="1512168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90000" rIns="90000" rtlCol="0" anchor="ctr"/>
                  <a:lstStyle/>
                  <a:p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점심식사         </a:t>
                    </a:r>
                    <a:r>
                      <a:rPr lang="en-US" altLang="ko-KR" sz="1200" dirty="0" smtClean="0">
                        <a:solidFill>
                          <a:schemeClr val="tx1"/>
                        </a:solidFill>
                      </a:rPr>
                      <a:t>\5,000</a:t>
                    </a:r>
                  </a:p>
                </p:txBody>
              </p:sp>
              <p:sp>
                <p:nvSpPr>
                  <p:cNvPr id="106" name="모서리가 둥근 직사각형 105"/>
                  <p:cNvSpPr/>
                  <p:nvPr/>
                </p:nvSpPr>
                <p:spPr>
                  <a:xfrm>
                    <a:off x="1619672" y="2852936"/>
                    <a:ext cx="1224136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ko-KR" altLang="en-US" sz="1200" dirty="0" smtClean="0">
                        <a:solidFill>
                          <a:schemeClr val="tx1"/>
                        </a:solidFill>
                      </a:rPr>
                      <a:t>자주 사용되는 지출</a:t>
                    </a:r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7" name="모서리가 둥근 직사각형 106"/>
                  <p:cNvSpPr/>
                  <p:nvPr/>
                </p:nvSpPr>
                <p:spPr>
                  <a:xfrm>
                    <a:off x="1331640" y="2852936"/>
                    <a:ext cx="288032" cy="288032"/>
                  </a:xfrm>
                  <a:prstGeom prst="roundRect">
                    <a:avLst/>
                  </a:prstGeom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오른쪽 화살표 107"/>
                  <p:cNvSpPr/>
                  <p:nvPr/>
                </p:nvSpPr>
                <p:spPr>
                  <a:xfrm flipH="1">
                    <a:off x="1369740" y="2905894"/>
                    <a:ext cx="216024" cy="191988"/>
                  </a:xfrm>
                  <a:prstGeom prst="rightArrow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3167988" y="2912451"/>
                  <a:ext cx="345638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b="1" dirty="0" smtClean="0">
                      <a:solidFill>
                        <a:schemeClr val="accent3"/>
                      </a:solidFill>
                    </a:rPr>
                    <a:t>S</a:t>
                  </a:r>
                  <a:endParaRPr lang="ko-KR" altLang="en-US" sz="20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1696208" y="4122792"/>
                  <a:ext cx="1795672" cy="345638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지하철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	   \1,400</a:t>
                  </a:r>
                </a:p>
              </p:txBody>
            </p:sp>
          </p:grpSp>
          <p:grpSp>
            <p:nvGrpSpPr>
              <p:cNvPr id="11" name="그룹 122"/>
              <p:cNvGrpSpPr/>
              <p:nvPr/>
            </p:nvGrpSpPr>
            <p:grpSpPr>
              <a:xfrm>
                <a:off x="1061896" y="2780928"/>
                <a:ext cx="345638" cy="345638"/>
                <a:chOff x="1288207" y="3380919"/>
                <a:chExt cx="345638" cy="345638"/>
              </a:xfrm>
            </p:grpSpPr>
            <p:sp>
              <p:nvSpPr>
                <p:cNvPr id="91" name="모서리가 둥근 직사각형 90"/>
                <p:cNvSpPr/>
                <p:nvPr/>
              </p:nvSpPr>
              <p:spPr>
                <a:xfrm>
                  <a:off x="1288207" y="3380919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1350690" y="3627880"/>
                  <a:ext cx="216024" cy="45719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25"/>
              <p:cNvGrpSpPr/>
              <p:nvPr/>
            </p:nvGrpSpPr>
            <p:grpSpPr>
              <a:xfrm>
                <a:off x="1061896" y="3169543"/>
                <a:ext cx="345638" cy="345638"/>
                <a:chOff x="1293084" y="3769534"/>
                <a:chExt cx="345638" cy="345638"/>
              </a:xfrm>
            </p:grpSpPr>
            <p:sp>
              <p:nvSpPr>
                <p:cNvPr id="89" name="모서리가 둥근 직사각형 88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모서리가 둥근 직사각형 89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8"/>
              <p:cNvGrpSpPr/>
              <p:nvPr/>
            </p:nvGrpSpPr>
            <p:grpSpPr>
              <a:xfrm>
                <a:off x="1061896" y="3563872"/>
                <a:ext cx="345638" cy="345638"/>
                <a:chOff x="1293084" y="3769534"/>
                <a:chExt cx="345638" cy="345638"/>
              </a:xfrm>
            </p:grpSpPr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1293084" y="3769534"/>
                  <a:ext cx="345638" cy="34563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bIns="0" rtlCol="0" anchor="ctr"/>
                <a:lstStyle/>
                <a:p>
                  <a:pPr algn="ctr"/>
                  <a:r>
                    <a:rPr lang="en-US" altLang="ko-KR" sz="800" dirty="0" smtClean="0">
                      <a:solidFill>
                        <a:schemeClr val="tx1"/>
                      </a:solidFill>
                    </a:rPr>
                    <a:t>Del</a:t>
                  </a:r>
                </a:p>
                <a:p>
                  <a:pPr algn="ctr"/>
                  <a:endParaRPr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1355567" y="4016495"/>
                  <a:ext cx="216024" cy="4571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9" name="모서리가 둥근 직사각형 108"/>
            <p:cNvSpPr/>
            <p:nvPr/>
          </p:nvSpPr>
          <p:spPr>
            <a:xfrm>
              <a:off x="4139952" y="4460658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3793551" y="446065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덧셈 기호 110"/>
            <p:cNvSpPr/>
            <p:nvPr/>
          </p:nvSpPr>
          <p:spPr>
            <a:xfrm>
              <a:off x="3834622" y="4512550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483768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4" name="Oval 33"/>
          <p:cNvSpPr>
            <a:spLocks noChangeArrowheads="1"/>
          </p:cNvSpPr>
          <p:nvPr/>
        </p:nvSpPr>
        <p:spPr bwMode="auto">
          <a:xfrm>
            <a:off x="611560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5148064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3275856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3275856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8" name="Oval 33"/>
          <p:cNvSpPr>
            <a:spLocks noChangeArrowheads="1"/>
          </p:cNvSpPr>
          <p:nvPr/>
        </p:nvSpPr>
        <p:spPr bwMode="auto">
          <a:xfrm>
            <a:off x="3707904" y="26369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1-2-1.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지출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grpSp>
        <p:nvGrpSpPr>
          <p:cNvPr id="60" name="그룹 82"/>
          <p:cNvGrpSpPr/>
          <p:nvPr/>
        </p:nvGrpSpPr>
        <p:grpSpPr>
          <a:xfrm>
            <a:off x="6084168" y="1988840"/>
            <a:ext cx="2333059" cy="3640752"/>
            <a:chOff x="1259632" y="2555280"/>
            <a:chExt cx="2333059" cy="3640752"/>
          </a:xfrm>
        </p:grpSpPr>
        <p:grpSp>
          <p:nvGrpSpPr>
            <p:cNvPr id="61" name="그룹 58"/>
            <p:cNvGrpSpPr>
              <a:grpSpLocks noChangeAspect="1"/>
            </p:cNvGrpSpPr>
            <p:nvPr/>
          </p:nvGrpSpPr>
          <p:grpSpPr>
            <a:xfrm>
              <a:off x="1259632" y="2555281"/>
              <a:ext cx="2333059" cy="3640753"/>
              <a:chOff x="1259632" y="2555280"/>
              <a:chExt cx="1944216" cy="3033960"/>
            </a:xfrm>
          </p:grpSpPr>
          <p:sp>
            <p:nvSpPr>
              <p:cNvPr id="6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6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68" name="모서리가 둥근 직사각형 6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모서리가 둥근 직사각형 6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갈매기형 수장 73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</a:t>
                </a:r>
              </a:p>
            </p:txBody>
          </p:sp>
          <p:sp>
            <p:nvSpPr>
              <p:cNvPr id="79" name="모서리가 둥근 직사각형 78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자주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사용되는</a:t>
                </a:r>
                <a:r>
                  <a:rPr lang="ko-KR" altLang="en-US" sz="1100" dirty="0" smtClean="0">
                    <a:solidFill>
                      <a:schemeClr val="tx1"/>
                    </a:solidFill>
                  </a:rPr>
                  <a:t> 지출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오른쪽 화살표 80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모서리가 둥근 직사각형 61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금액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      \00,000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등록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79512" y="1988840"/>
            <a:ext cx="2333059" cy="3640753"/>
            <a:chOff x="2815005" y="1988841"/>
            <a:chExt cx="2333059" cy="3640753"/>
          </a:xfrm>
        </p:grpSpPr>
        <p:grpSp>
          <p:nvGrpSpPr>
            <p:cNvPr id="95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00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0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7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0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모서리가 둥근 직사각형 11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모서리가 둥근 직사각형 11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갈매기형 수장 11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2278327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모서리가 둥근 직사각형 114"/>
                <p:cNvSpPr/>
                <p:nvPr/>
              </p:nvSpPr>
              <p:spPr>
                <a:xfrm>
                  <a:off x="1331640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1" name="모서리가 둥근 직사각형 100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퓨쳐에셋펀드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      펀드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\10,00,000</a:t>
                </a:r>
              </a:p>
            </p:txBody>
          </p:sp>
        </p:grpSp>
        <p:sp>
          <p:nvSpPr>
            <p:cNvPr id="96" name="모서리가 둥근 직사각형 95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2699792" y="1988840"/>
            <a:ext cx="2333059" cy="3640753"/>
            <a:chOff x="2815005" y="1988841"/>
            <a:chExt cx="2333059" cy="3640753"/>
          </a:xfrm>
        </p:grpSpPr>
        <p:grpSp>
          <p:nvGrpSpPr>
            <p:cNvPr id="117" name="그룹 48"/>
            <p:cNvGrpSpPr/>
            <p:nvPr/>
          </p:nvGrpSpPr>
          <p:grpSpPr>
            <a:xfrm>
              <a:off x="2815005" y="1988841"/>
              <a:ext cx="2333059" cy="3640753"/>
              <a:chOff x="107504" y="1988841"/>
              <a:chExt cx="2333059" cy="3640753"/>
            </a:xfrm>
          </p:grpSpPr>
          <p:grpSp>
            <p:nvGrpSpPr>
              <p:cNvPr id="122" name="그룹 46"/>
              <p:cNvGrpSpPr>
                <a:grpSpLocks noChangeAspect="1"/>
              </p:cNvGrpSpPr>
              <p:nvPr/>
            </p:nvGrpSpPr>
            <p:grpSpPr>
              <a:xfrm>
                <a:off x="107504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12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1331640" y="3303616"/>
                  <a:ext cx="1800200" cy="1880546"/>
                </a:xfrm>
                <a:prstGeom prst="rect">
                  <a:avLst/>
                </a:prstGeom>
                <a:ln>
                  <a:solidFill>
                    <a:schemeClr val="accent3"/>
                  </a:solidFill>
                  <a:headEnd/>
                  <a:tailEnd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algn="ctr">
                    <a:spcBef>
                      <a:spcPct val="0"/>
                    </a:spcBef>
                    <a:buFontTx/>
                    <a:buNone/>
                    <a:defRPr/>
                  </a:pPr>
                  <a:endPara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endParaRPr>
                </a:p>
              </p:txBody>
            </p:sp>
            <p:sp>
              <p:nvSpPr>
                <p:cNvPr id="13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모서리가 둥근 직사각형 131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모서리가 둥근 직사각형 132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모서리가 둥근 직사각형 133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갈매기형 수장 134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모서리가 둥근 직사각형 135"/>
                <p:cNvSpPr/>
                <p:nvPr/>
              </p:nvSpPr>
              <p:spPr>
                <a:xfrm>
                  <a:off x="1319639" y="3087022"/>
                  <a:ext cx="864096" cy="187449"/>
                </a:xfrm>
                <a:prstGeom prst="roundRect">
                  <a:avLst/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smtClean="0">
                      <a:solidFill>
                        <a:schemeClr val="tx1"/>
                      </a:solidFill>
                    </a:rPr>
                    <a:t>자산</a:t>
                  </a:r>
                  <a:endParaRPr lang="ko-KR" altLang="en-U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모서리가 둥근 직사각형 136"/>
                <p:cNvSpPr/>
                <p:nvPr/>
              </p:nvSpPr>
              <p:spPr>
                <a:xfrm>
                  <a:off x="2194318" y="3015015"/>
                  <a:ext cx="936104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부채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3" name="모서리가 둥근 직사각형 122"/>
              <p:cNvSpPr/>
              <p:nvPr/>
            </p:nvSpPr>
            <p:spPr>
              <a:xfrm>
                <a:off x="251884" y="2953519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제목 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질주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&amp;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51884" y="3385567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분류                신용대출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251884" y="3817615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2010-07-02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251884" y="4249663"/>
                <a:ext cx="2016224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\40,00,000</a:t>
                </a:r>
              </a:p>
            </p:txBody>
          </p:sp>
        </p:grpSp>
        <p:sp>
          <p:nvSpPr>
            <p:cNvPr id="118" name="모서리가 둥근 직사각형 117"/>
            <p:cNvSpPr/>
            <p:nvPr/>
          </p:nvSpPr>
          <p:spPr>
            <a:xfrm>
              <a:off x="364009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402489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4211960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3832869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0" name="부제목 2"/>
          <p:cNvSpPr txBox="1">
            <a:spLocks/>
          </p:cNvSpPr>
          <p:nvPr/>
        </p:nvSpPr>
        <p:spPr>
          <a:xfrm>
            <a:off x="5220072" y="1916832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부채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제목 입력란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[touch,</a:t>
            </a:r>
            <a:r>
              <a:rPr kumimoji="0" lang="en-US" altLang="ko-KR" sz="12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edit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부채의 제목 입력</a:t>
            </a:r>
            <a:r>
              <a:rPr lang="en-US" altLang="ko-KR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icon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분류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날짜를 선택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부분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 입력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표시 되는 부분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42" name="Oval 33"/>
          <p:cNvSpPr>
            <a:spLocks noChangeArrowheads="1"/>
          </p:cNvSpPr>
          <p:nvPr/>
        </p:nvSpPr>
        <p:spPr bwMode="auto">
          <a:xfrm>
            <a:off x="10750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3" name="Oval 33"/>
          <p:cNvSpPr>
            <a:spLocks noChangeArrowheads="1"/>
          </p:cNvSpPr>
          <p:nvPr/>
        </p:nvSpPr>
        <p:spPr bwMode="auto">
          <a:xfrm>
            <a:off x="182166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4" name="Oval 33"/>
          <p:cNvSpPr>
            <a:spLocks noChangeArrowheads="1"/>
          </p:cNvSpPr>
          <p:nvPr/>
        </p:nvSpPr>
        <p:spPr bwMode="auto">
          <a:xfrm>
            <a:off x="17951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5" name="Oval 33"/>
          <p:cNvSpPr>
            <a:spLocks noChangeArrowheads="1"/>
          </p:cNvSpPr>
          <p:nvPr/>
        </p:nvSpPr>
        <p:spPr bwMode="auto">
          <a:xfrm>
            <a:off x="17951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7" name="Oval 33"/>
          <p:cNvSpPr>
            <a:spLocks noChangeArrowheads="1"/>
          </p:cNvSpPr>
          <p:nvPr/>
        </p:nvSpPr>
        <p:spPr bwMode="auto">
          <a:xfrm>
            <a:off x="2627784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8" name="Oval 33"/>
          <p:cNvSpPr>
            <a:spLocks noChangeArrowheads="1"/>
          </p:cNvSpPr>
          <p:nvPr/>
        </p:nvSpPr>
        <p:spPr bwMode="auto">
          <a:xfrm>
            <a:off x="26997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49" name="Oval 33"/>
          <p:cNvSpPr>
            <a:spLocks noChangeArrowheads="1"/>
          </p:cNvSpPr>
          <p:nvPr/>
        </p:nvSpPr>
        <p:spPr bwMode="auto">
          <a:xfrm>
            <a:off x="2699792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0" name="Oval 33"/>
          <p:cNvSpPr>
            <a:spLocks noChangeArrowheads="1"/>
          </p:cNvSpPr>
          <p:nvPr/>
        </p:nvSpPr>
        <p:spPr bwMode="auto">
          <a:xfrm>
            <a:off x="2699792" y="364502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1" name="Oval 33"/>
          <p:cNvSpPr>
            <a:spLocks noChangeArrowheads="1"/>
          </p:cNvSpPr>
          <p:nvPr/>
        </p:nvSpPr>
        <p:spPr bwMode="auto">
          <a:xfrm>
            <a:off x="17951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52" name="Oval 33"/>
          <p:cNvSpPr>
            <a:spLocks noChangeArrowheads="1"/>
          </p:cNvSpPr>
          <p:nvPr/>
        </p:nvSpPr>
        <p:spPr bwMode="auto">
          <a:xfrm>
            <a:off x="2699792" y="40770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8" name="그룹 87"/>
          <p:cNvGrpSpPr/>
          <p:nvPr/>
        </p:nvGrpSpPr>
        <p:grpSpPr>
          <a:xfrm>
            <a:off x="971600" y="1988840"/>
            <a:ext cx="2333059" cy="3640752"/>
            <a:chOff x="5292080" y="1988840"/>
            <a:chExt cx="2333059" cy="3640752"/>
          </a:xfrm>
        </p:grpSpPr>
        <p:grpSp>
          <p:nvGrpSpPr>
            <p:cNvPr id="89" name="그룹 80"/>
            <p:cNvGrpSpPr>
              <a:grpSpLocks noChangeAspect="1"/>
            </p:cNvGrpSpPr>
            <p:nvPr/>
          </p:nvGrpSpPr>
          <p:grpSpPr>
            <a:xfrm>
              <a:off x="5292080" y="1988841"/>
              <a:ext cx="2333059" cy="3640753"/>
              <a:chOff x="1259632" y="2555280"/>
              <a:chExt cx="1944216" cy="3033960"/>
            </a:xfrm>
          </p:grpSpPr>
          <p:sp>
            <p:nvSpPr>
              <p:cNvPr id="9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6" name="Rectangle 289"/>
              <p:cNvSpPr>
                <a:spLocks noChangeArrowheads="1"/>
              </p:cNvSpPr>
              <p:nvPr/>
            </p:nvSpPr>
            <p:spPr bwMode="auto">
              <a:xfrm>
                <a:off x="1331640" y="3276058"/>
                <a:ext cx="1800200" cy="1802578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ko-KR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6</a:t>
                </a:r>
                <a:r>
                  <a:rPr lang="ko-KR" altLang="en-US" sz="1400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월</a:t>
                </a:r>
                <a:endParaRPr lang="en-US" altLang="ko-KR" sz="1400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97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모서리가 둥근 직사각형 9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모서리가 둥근 직사각형 10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갈매기형 수장 10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모서리가 둥근 직사각형 102"/>
              <p:cNvSpPr/>
              <p:nvPr/>
            </p:nvSpPr>
            <p:spPr>
              <a:xfrm>
                <a:off x="2267744" y="3060033"/>
                <a:ext cx="864096" cy="187449"/>
              </a:xfrm>
              <a:prstGeom prst="roundRect">
                <a:avLst/>
              </a:prstGeom>
              <a:noFill/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일별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모서리가 둥근 직사각형 103"/>
              <p:cNvSpPr/>
              <p:nvPr/>
            </p:nvSpPr>
            <p:spPr>
              <a:xfrm>
                <a:off x="1331640" y="2988027"/>
                <a:ext cx="936104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월별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갈매기형 수장 104"/>
              <p:cNvSpPr/>
              <p:nvPr/>
            </p:nvSpPr>
            <p:spPr>
              <a:xfrm>
                <a:off x="2987824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갈매기형 수장 105"/>
              <p:cNvSpPr/>
              <p:nvPr/>
            </p:nvSpPr>
            <p:spPr>
              <a:xfrm flipH="1">
                <a:off x="1475656" y="3348067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107" name="차트 106"/>
              <p:cNvGraphicFramePr/>
              <p:nvPr/>
            </p:nvGraphicFramePr>
            <p:xfrm>
              <a:off x="1319639" y="3455380"/>
              <a:ext cx="1800200" cy="14401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08" name="TextBox 107"/>
              <p:cNvSpPr txBox="1"/>
              <p:nvPr/>
            </p:nvSpPr>
            <p:spPr>
              <a:xfrm>
                <a:off x="2267744" y="4005064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음식 </a:t>
                </a:r>
                <a:r>
                  <a:rPr lang="en-US" altLang="ko-KR" sz="800" dirty="0" smtClean="0"/>
                  <a:t>50%</a:t>
                </a:r>
                <a:endParaRPr lang="ko-KR" altLang="en-US" sz="8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403648" y="4077072"/>
                <a:ext cx="6254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쇼핑 </a:t>
                </a:r>
                <a:r>
                  <a:rPr lang="en-US" altLang="ko-KR" sz="800" dirty="0" smtClean="0"/>
                  <a:t>20%</a:t>
                </a:r>
                <a:endParaRPr lang="ko-KR" altLang="en-US" sz="800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293051" y="3717032"/>
                <a:ext cx="83067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문화생활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475656" y="3501008"/>
                <a:ext cx="7280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통신비 </a:t>
                </a:r>
                <a:r>
                  <a:rPr lang="en-US" altLang="ko-KR" sz="800" dirty="0" smtClean="0"/>
                  <a:t>10%</a:t>
                </a:r>
                <a:endParaRPr lang="ko-KR" altLang="en-US" sz="800" dirty="0"/>
              </a:p>
            </p:txBody>
          </p:sp>
          <p:sp>
            <p:nvSpPr>
              <p:cNvPr id="112" name="모서리가 둥근 직사각형 111"/>
              <p:cNvSpPr/>
              <p:nvPr/>
            </p:nvSpPr>
            <p:spPr>
              <a:xfrm>
                <a:off x="1331640" y="4895540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음식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\350,000</a:t>
                </a:r>
              </a:p>
            </p:txBody>
          </p:sp>
        </p:grpSp>
        <p:sp>
          <p:nvSpPr>
            <p:cNvPr id="90" name="모서리가 둥근 직사각형 89"/>
            <p:cNvSpPr/>
            <p:nvPr/>
          </p:nvSpPr>
          <p:spPr>
            <a:xfrm>
              <a:off x="6141708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6713572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332329" y="234126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6522950" y="234126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위쪽/아래쪽 화살표 45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모서리가 둥근 직사각형 112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Oval 33"/>
          <p:cNvSpPr>
            <a:spLocks noChangeArrowheads="1"/>
          </p:cNvSpPr>
          <p:nvPr/>
        </p:nvSpPr>
        <p:spPr bwMode="auto">
          <a:xfrm>
            <a:off x="899592" y="242088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5" name="Oval 33"/>
          <p:cNvSpPr>
            <a:spLocks noChangeArrowheads="1"/>
          </p:cNvSpPr>
          <p:nvPr/>
        </p:nvSpPr>
        <p:spPr bwMode="auto">
          <a:xfrm>
            <a:off x="1118270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6" name="Oval 33"/>
          <p:cNvSpPr>
            <a:spLocks noChangeArrowheads="1"/>
          </p:cNvSpPr>
          <p:nvPr/>
        </p:nvSpPr>
        <p:spPr bwMode="auto">
          <a:xfrm>
            <a:off x="1115616" y="321297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7" name="Oval 33"/>
          <p:cNvSpPr>
            <a:spLocks noChangeArrowheads="1"/>
          </p:cNvSpPr>
          <p:nvPr/>
        </p:nvSpPr>
        <p:spPr bwMode="auto">
          <a:xfrm>
            <a:off x="971600" y="46531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9" name="TextBox 11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20" name="위쪽/아래쪽 화살표 11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분리 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tab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tab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화면 전환됨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변경 버튼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달을 표시 하고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좌우로 달 이동됨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지출비율 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 지출금액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달에 지출한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대분류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항목을 금액별로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[3-1.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월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사용금액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5" name="그룹 64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 dirty="0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갈매기형 수장 59"/>
            <p:cNvSpPr/>
            <p:nvPr/>
          </p:nvSpPr>
          <p:spPr>
            <a:xfrm>
              <a:off x="3093740" y="326744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갈매기형 수장 61"/>
            <p:cNvSpPr/>
            <p:nvPr/>
          </p:nvSpPr>
          <p:spPr>
            <a:xfrm flipH="1">
              <a:off x="1288207" y="3267442"/>
              <a:ext cx="72008" cy="144016"/>
            </a:xfrm>
            <a:prstGeom prst="chevron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566027" y="2852936"/>
              <a:ext cx="1605798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음식     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\350,000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19672" y="4460354"/>
              <a:ext cx="216024" cy="648072"/>
            </a:xfrm>
            <a:prstGeom prst="rect">
              <a:avLst/>
            </a:prstGeom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79712" y="3596258"/>
              <a:ext cx="216024" cy="1512168"/>
            </a:xfrm>
            <a:prstGeom prst="rect">
              <a:avLst/>
            </a:prstGeom>
            <a:solidFill>
              <a:srgbClr val="6D8838"/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339752" y="3884290"/>
              <a:ext cx="216024" cy="123252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699792" y="4244330"/>
              <a:ext cx="216024" cy="8724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rot="5400000">
              <a:off x="589844" y="4314812"/>
              <a:ext cx="1627609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1403648" y="5128617"/>
              <a:ext cx="1656184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1519089" y="4149080"/>
              <a:ext cx="1512168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461156" y="441806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아침 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\50,000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783261" y="3563491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점심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\200,000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49514" y="3853959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저녁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\120,000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1868" y="4211563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 smtClean="0"/>
                <a:t>음료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\80,000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403648" y="3195434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+mj-lt"/>
                </a:rPr>
                <a:t>6</a:t>
              </a:r>
              <a:r>
                <a:rPr lang="ko-KR" altLang="en-US" sz="1400" b="1" dirty="0" smtClean="0">
                  <a:latin typeface="+mj-lt"/>
                </a:rPr>
                <a:t>월</a:t>
              </a:r>
              <a:endParaRPr lang="ko-KR" altLang="en-US" sz="1400" b="1" dirty="0">
                <a:latin typeface="+mj-lt"/>
              </a:endParaRPr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1288207" y="2852936"/>
              <a:ext cx="288032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오른쪽 화살표 95"/>
            <p:cNvSpPr/>
            <p:nvPr/>
          </p:nvSpPr>
          <p:spPr>
            <a:xfrm flipH="1">
              <a:off x="1322115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6" name="TextBox 7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7" name="위쪽/아래쪽 화살표 7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971600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0" name="위쪽/아래쪽 화살표 79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모서리가 둥근 직사각형 8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월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지출금액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 이름과 지출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</a:t>
            </a:r>
            <a:r>
              <a:rPr kumimoji="0" lang="en-US" altLang="ko-K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하위 </a:t>
            </a:r>
            <a:r>
              <a:rPr kumimoji="0" lang="ko-KR" altLang="en-US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분류별</a:t>
            </a:r>
            <a:r>
              <a:rPr kumimoji="0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지출비율</a:t>
            </a:r>
            <a:endParaRPr kumimoji="0" lang="en-US" altLang="ko-KR" sz="1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 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 분류에 포함된 하위 분류 상세 지출 금액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1259632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01" name="그룹 100"/>
          <p:cNvGrpSpPr/>
          <p:nvPr/>
        </p:nvGrpSpPr>
        <p:grpSpPr>
          <a:xfrm>
            <a:off x="971600" y="1988840"/>
            <a:ext cx="2333059" cy="3640752"/>
            <a:chOff x="10332640" y="2564904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0332640" y="2835682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0332640" y="5773608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" name="Rectangle 289"/>
            <p:cNvSpPr>
              <a:spLocks noChangeArrowheads="1"/>
            </p:cNvSpPr>
            <p:nvPr/>
          </p:nvSpPr>
          <p:spPr bwMode="auto">
            <a:xfrm>
              <a:off x="10419050" y="3428028"/>
              <a:ext cx="2160240" cy="2280046"/>
            </a:xfrm>
            <a:prstGeom prst="rect">
              <a:avLst/>
            </a:prstGeom>
            <a:ln>
              <a:solidFill>
                <a:schemeClr val="accent3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spcBef>
                  <a:spcPct val="0"/>
                </a:spcBef>
                <a:buFontTx/>
                <a:buNone/>
                <a:defRPr/>
              </a:pPr>
              <a:endParaRPr lang="en-US" altLang="ko-KR" sz="1400" b="1" dirty="0" smtClean="0">
                <a:solidFill>
                  <a:srgbClr val="4D4D4D"/>
                </a:solidFill>
                <a:ea typeface="HY중고딕" pitchFamily="18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0332640" y="2564904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0516217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0969781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11876909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1423345" y="581664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12352335" y="5860018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모서리가 접힌 도형 49"/>
            <p:cNvSpPr/>
            <p:nvPr/>
          </p:nvSpPr>
          <p:spPr>
            <a:xfrm>
              <a:off x="10505462" y="3789041"/>
              <a:ext cx="1987418" cy="1442040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1455965" y="3074126"/>
              <a:ext cx="1123325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0407620" y="3140086"/>
              <a:ext cx="1036915" cy="245387"/>
            </a:xfrm>
            <a:prstGeom prst="roundRect">
              <a:avLst/>
            </a:pr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월별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851098" y="3456708"/>
              <a:ext cx="1382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 </a:t>
              </a:r>
              <a:r>
                <a:rPr lang="ko-KR" altLang="en-US" sz="1200" b="1" dirty="0" err="1" smtClean="0"/>
                <a:t>일일사용금액</a:t>
              </a:r>
              <a:endParaRPr lang="ko-KR" altLang="en-US" sz="1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591869" y="3861048"/>
              <a:ext cx="181460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2010-06-30</a:t>
              </a:r>
            </a:p>
            <a:p>
              <a:r>
                <a:rPr lang="ko-KR" altLang="en-US" sz="1000" dirty="0" smtClean="0"/>
                <a:t>순두부찌개</a:t>
              </a:r>
              <a:r>
                <a:rPr lang="en-US" altLang="ko-KR" sz="1000" dirty="0" smtClean="0"/>
                <a:t>	       \6,000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점심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커피  </a:t>
              </a:r>
              <a:r>
                <a:rPr lang="en-US" altLang="ko-KR" sz="1000" dirty="0" smtClean="0"/>
                <a:t>	       \4,500</a:t>
              </a:r>
            </a:p>
            <a:p>
              <a:r>
                <a:rPr lang="ko-KR" altLang="en-US" sz="700" dirty="0" smtClean="0"/>
                <a:t>음식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음료</a:t>
              </a:r>
              <a:endParaRPr lang="en-US" altLang="ko-KR" sz="700" dirty="0" smtClean="0"/>
            </a:p>
            <a:p>
              <a:r>
                <a:rPr lang="ko-KR" altLang="en-US" sz="1000" dirty="0" smtClean="0"/>
                <a:t>지하철  </a:t>
              </a:r>
              <a:r>
                <a:rPr lang="en-US" altLang="ko-KR" sz="1000" dirty="0" smtClean="0"/>
                <a:t>	       \1,500</a:t>
              </a:r>
            </a:p>
            <a:p>
              <a:r>
                <a:rPr lang="ko-KR" altLang="en-US" sz="700" dirty="0" smtClean="0"/>
                <a:t>교통</a:t>
              </a:r>
              <a:r>
                <a:rPr lang="en-US" altLang="ko-KR" sz="700" dirty="0" smtClean="0"/>
                <a:t>: </a:t>
              </a:r>
              <a:r>
                <a:rPr lang="ko-KR" altLang="en-US" sz="700" dirty="0" smtClean="0"/>
                <a:t>지하철</a:t>
              </a:r>
              <a:endParaRPr lang="en-US" altLang="ko-KR" sz="700" dirty="0" smtClean="0"/>
            </a:p>
            <a:p>
              <a:r>
                <a:rPr lang="en-US" altLang="ko-KR" sz="700" dirty="0" smtClean="0"/>
                <a:t>------------------------------------</a:t>
              </a:r>
            </a:p>
            <a:p>
              <a:pPr lvl="0" algn="r"/>
              <a:r>
                <a:rPr lang="en-US" altLang="ko-KR" sz="1000" dirty="0" smtClean="0"/>
                <a:t>Total  \12,000</a:t>
              </a:r>
              <a:endParaRPr lang="ko-KR" altLang="en-US" sz="1000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0505459" y="5410160"/>
              <a:ext cx="1987421" cy="301861"/>
            </a:xfrm>
            <a:prstGeom prst="rect">
              <a:avLst/>
            </a:prstGeom>
            <a:ln w="19050"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smtClean="0"/>
                <a:t>  2010-06-30</a:t>
              </a: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1124728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1696592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11315349" y="2924944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1505970" y="2924944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1043608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05" name="TextBox 104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06" name="위쪽/아래쪽 화살표 105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7" name="위쪽/아래쪽 화살표 106"/>
          <p:cNvSpPr/>
          <p:nvPr/>
        </p:nvSpPr>
        <p:spPr>
          <a:xfrm>
            <a:off x="2051720" y="463503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3-2.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일별 사용금액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일일 지출한 금액표시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현재 달에 </a:t>
            </a:r>
            <a:r>
              <a:rPr kumimoji="0" lang="ko-KR" altLang="en-US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하루별로</a:t>
            </a:r>
            <a:r>
              <a:rPr kumimoji="0" lang="ko-KR" altLang="en-US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사용한 목록들을 표시</a:t>
            </a:r>
            <a:r>
              <a:rPr kumimoji="0" lang="en-US" altLang="ko-KR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총액 표시</a:t>
            </a:r>
            <a:endParaRPr kumimoji="0" lang="en-US" altLang="ko-KR" sz="12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971600" y="1988840"/>
            <a:ext cx="2333059" cy="3640752"/>
            <a:chOff x="7740352" y="1988840"/>
            <a:chExt cx="2333059" cy="3640752"/>
          </a:xfrm>
        </p:grpSpPr>
        <p:sp>
          <p:nvSpPr>
            <p:cNvPr id="53" name="AutoShape 60"/>
            <p:cNvSpPr>
              <a:spLocks noChangeArrowheads="1"/>
            </p:cNvSpPr>
            <p:nvPr/>
          </p:nvSpPr>
          <p:spPr bwMode="auto">
            <a:xfrm>
              <a:off x="7740352" y="225961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8" name="AutoShape 60"/>
            <p:cNvSpPr>
              <a:spLocks noChangeArrowheads="1"/>
            </p:cNvSpPr>
            <p:nvPr/>
          </p:nvSpPr>
          <p:spPr bwMode="auto">
            <a:xfrm>
              <a:off x="7740352" y="198884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7826762" y="499565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부채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    \89,000,000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7740352" y="5197544"/>
              <a:ext cx="2333059" cy="432048"/>
              <a:chOff x="7740352" y="5197544"/>
              <a:chExt cx="2333059" cy="432048"/>
            </a:xfrm>
          </p:grpSpPr>
          <p:sp>
            <p:nvSpPr>
              <p:cNvPr id="74" name="AutoShape 60"/>
              <p:cNvSpPr>
                <a:spLocks noChangeArrowheads="1"/>
              </p:cNvSpPr>
              <p:nvPr/>
            </p:nvSpPr>
            <p:spPr bwMode="auto">
              <a:xfrm>
                <a:off x="7740352" y="5197544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75" name="모서리가 둥근 직사각형 74"/>
              <p:cNvSpPr/>
              <p:nvPr/>
            </p:nvSpPr>
            <p:spPr>
              <a:xfrm>
                <a:off x="792392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모서리가 둥근 직사각형 75"/>
              <p:cNvSpPr/>
              <p:nvPr/>
            </p:nvSpPr>
            <p:spPr>
              <a:xfrm>
                <a:off x="837749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모서리가 둥근 직사각형 76"/>
              <p:cNvSpPr/>
              <p:nvPr/>
            </p:nvSpPr>
            <p:spPr>
              <a:xfrm>
                <a:off x="9284621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모서리가 둥근 직사각형 77"/>
              <p:cNvSpPr/>
              <p:nvPr/>
            </p:nvSpPr>
            <p:spPr>
              <a:xfrm>
                <a:off x="883105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9760047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7826762" y="45955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\123,567,000</a:t>
              </a:r>
            </a:p>
          </p:txBody>
        </p:sp>
        <p:graphicFrame>
          <p:nvGraphicFramePr>
            <p:cNvPr id="81" name="차트 80"/>
            <p:cNvGraphicFramePr/>
            <p:nvPr/>
          </p:nvGraphicFramePr>
          <p:xfrm>
            <a:off x="7740352" y="2872369"/>
            <a:ext cx="2333059" cy="172819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2" name="모서리가 둥근 직사각형 81"/>
            <p:cNvSpPr/>
            <p:nvPr/>
          </p:nvSpPr>
          <p:spPr>
            <a:xfrm>
              <a:off x="7826762" y="25267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999581" y="3601819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자산 </a:t>
              </a:r>
              <a:r>
                <a:rPr lang="en-US" altLang="ko-KR" sz="800" dirty="0" smtClean="0"/>
                <a:t>65%</a:t>
              </a:r>
              <a:endParaRPr lang="ko-KR" altLang="en-US" sz="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036496" y="3530507"/>
              <a:ext cx="750590" cy="25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부채 </a:t>
              </a:r>
              <a:r>
                <a:rPr lang="en-US" altLang="ko-KR" sz="800" dirty="0" smtClean="0"/>
                <a:t>35%</a:t>
              </a:r>
              <a:endParaRPr lang="ko-KR" altLang="en-US" sz="800" dirty="0"/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8517876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모서리가 둥근 직사각형 85"/>
            <p:cNvSpPr/>
            <p:nvPr/>
          </p:nvSpPr>
          <p:spPr>
            <a:xfrm>
              <a:off x="8710519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9095804" y="2348880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903162" y="2348880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8" name="모서리가 둥근 직사각형 10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0" name="Oval 33"/>
          <p:cNvSpPr>
            <a:spLocks noChangeArrowheads="1"/>
          </p:cNvSpPr>
          <p:nvPr/>
        </p:nvSpPr>
        <p:spPr bwMode="auto">
          <a:xfrm>
            <a:off x="1475656" y="314096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11" name="Oval 33"/>
          <p:cNvSpPr>
            <a:spLocks noChangeArrowheads="1"/>
          </p:cNvSpPr>
          <p:nvPr/>
        </p:nvSpPr>
        <p:spPr bwMode="auto">
          <a:xfrm>
            <a:off x="971600" y="443711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13" name="TextBox 112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14" name="위쪽/아래쪽 화살표 113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위쪽/아래쪽 화살표 114"/>
          <p:cNvSpPr/>
          <p:nvPr/>
        </p:nvSpPr>
        <p:spPr>
          <a:xfrm>
            <a:off x="2051720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비율을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endParaRPr lang="ko-KR" altLang="en-US" sz="800" dirty="0" smtClean="0"/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4-2.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비교화면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금융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	   \89,000,000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부동산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\123,567,000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72808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부동산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금융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자산  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\123,567,000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39752" y="3395092"/>
              <a:ext cx="625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주식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보석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위쪽/아래쪽 화살표 75"/>
          <p:cNvSpPr/>
          <p:nvPr/>
        </p:nvSpPr>
        <p:spPr>
          <a:xfrm>
            <a:off x="2123728" y="46627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78" name="TextBox 7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79" name="위쪽/아래쪽 화살표 7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403648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971600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덧셈 기호 87"/>
          <p:cNvSpPr/>
          <p:nvPr/>
        </p:nvSpPr>
        <p:spPr>
          <a:xfrm>
            <a:off x="2915816" y="2393729"/>
            <a:ext cx="259229" cy="259229"/>
          </a:xfrm>
          <a:prstGeom prst="mathPlus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자산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 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자산중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4-1-1.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자산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429124" y="1714488"/>
            <a:ext cx="4248472" cy="4154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화면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[slide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메인화면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변경시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현재 화면 표시 부분이 진하게 표시됨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(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입력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지출내역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비교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비교 부분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[image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총 수입에서 지출을 뺀 금액을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image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사용한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	[touch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형식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 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월 수입</a:t>
            </a: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/</a:t>
            </a:r>
            <a:r>
              <a:rPr kumimoji="0" lang="ko-KR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금액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 총액을 보여줌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 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각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 touch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시 해당 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menu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로 이동함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.[1-1.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수입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, 1-2.</a:t>
            </a:r>
            <a:r>
              <a:rPr kumimoji="0" lang="ko-KR" altLang="en-US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지출 입력화면</a:t>
            </a:r>
            <a:r>
              <a:rPr kumimoji="0" lang="en-US" altLang="ko-KR" sz="14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]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총 금액 표시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지출한 총액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건수를 표시함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각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 touch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금일 상세 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menu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[1-3.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금일 수입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화면으로 이동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 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기본 메뉴 구성 부분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홈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목록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계획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설정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971600" y="1988840"/>
            <a:ext cx="2333059" cy="3638500"/>
            <a:chOff x="323528" y="1988840"/>
            <a:chExt cx="2333059" cy="3638500"/>
          </a:xfrm>
        </p:grpSpPr>
        <p:grpSp>
          <p:nvGrpSpPr>
            <p:cNvPr id="79" name="그룹 118"/>
            <p:cNvGrpSpPr/>
            <p:nvPr/>
          </p:nvGrpSpPr>
          <p:grpSpPr>
            <a:xfrm>
              <a:off x="323528" y="1988840"/>
              <a:ext cx="2333059" cy="3638500"/>
              <a:chOff x="323528" y="1988840"/>
              <a:chExt cx="2333059" cy="3638500"/>
            </a:xfrm>
          </p:grpSpPr>
          <p:sp>
            <p:nvSpPr>
              <p:cNvPr id="84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2262014"/>
                <a:ext cx="2333059" cy="296123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5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5195292"/>
                <a:ext cx="2333059" cy="4320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6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442212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수입</a:t>
                </a:r>
                <a:endParaRPr lang="ko-KR" altLang="en-US" b="1" dirty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7" name="Rectangle 289"/>
              <p:cNvSpPr>
                <a:spLocks noChangeAspect="1" noChangeArrowheads="1"/>
              </p:cNvSpPr>
              <p:nvPr/>
            </p:nvSpPr>
            <p:spPr bwMode="auto">
              <a:xfrm>
                <a:off x="1577881" y="2954281"/>
                <a:ext cx="961436" cy="1248519"/>
              </a:xfrm>
              <a:prstGeom prst="rect">
                <a:avLst/>
              </a:prstGeom>
              <a:ln>
                <a:solidFill>
                  <a:schemeClr val="accent3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ko-KR" altLang="en-US" b="1" dirty="0" smtClean="0">
                    <a:solidFill>
                      <a:srgbClr val="4D4D4D"/>
                    </a:solidFill>
                    <a:ea typeface="HY중고딕" pitchFamily="18" charset="-127"/>
                  </a:rPr>
                  <a:t>지출</a:t>
                </a:r>
                <a:endParaRPr lang="en-US" altLang="ko-KR" b="1" dirty="0" smtClean="0">
                  <a:solidFill>
                    <a:srgbClr val="4D4D4D"/>
                  </a:solidFill>
                  <a:ea typeface="HY중고딕" pitchFamily="18" charset="-127"/>
                </a:endParaRPr>
              </a:p>
            </p:txBody>
          </p:sp>
          <p:sp>
            <p:nvSpPr>
              <p:cNvPr id="88" name="AutoShape 60"/>
              <p:cNvSpPr>
                <a:spLocks noChangeAspect="1" noChangeArrowheads="1"/>
              </p:cNvSpPr>
              <p:nvPr/>
            </p:nvSpPr>
            <p:spPr bwMode="auto">
              <a:xfrm>
                <a:off x="323528" y="1988840"/>
                <a:ext cx="2333059" cy="27077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9" name="모서리가 둥근 직사각형 88"/>
              <p:cNvSpPr>
                <a:spLocks noChangeAspect="1"/>
              </p:cNvSpPr>
              <p:nvPr/>
            </p:nvSpPr>
            <p:spPr>
              <a:xfrm>
                <a:off x="507105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모서리가 둥근 직사각형 89"/>
              <p:cNvSpPr>
                <a:spLocks noChangeAspect="1"/>
              </p:cNvSpPr>
              <p:nvPr/>
            </p:nvSpPr>
            <p:spPr>
              <a:xfrm>
                <a:off x="960669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모서리가 둥근 직사각형 90"/>
              <p:cNvSpPr>
                <a:spLocks noChangeAspect="1"/>
              </p:cNvSpPr>
              <p:nvPr/>
            </p:nvSpPr>
            <p:spPr>
              <a:xfrm>
                <a:off x="1867797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모서리가 둥근 직사각형 91"/>
              <p:cNvSpPr>
                <a:spLocks noChangeAspect="1"/>
              </p:cNvSpPr>
              <p:nvPr/>
            </p:nvSpPr>
            <p:spPr>
              <a:xfrm>
                <a:off x="1414233" y="5240576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갈매기형 수장 92"/>
              <p:cNvSpPr>
                <a:spLocks noChangeAspect="1"/>
              </p:cNvSpPr>
              <p:nvPr/>
            </p:nvSpPr>
            <p:spPr>
              <a:xfrm>
                <a:off x="2343223" y="5283954"/>
                <a:ext cx="172819" cy="259229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모서리가 둥근 직사각형 93"/>
              <p:cNvSpPr>
                <a:spLocks noChangeAspect="1"/>
              </p:cNvSpPr>
              <p:nvPr/>
            </p:nvSpPr>
            <p:spPr>
              <a:xfrm>
                <a:off x="405061" y="4274808"/>
                <a:ext cx="2160240" cy="864096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2010-06-28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(00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건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	\234,567,000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TextBox 94"/>
              <p:cNvSpPr txBox="1">
                <a:spLocks noChangeAspect="1"/>
              </p:cNvSpPr>
              <p:nvPr/>
            </p:nvSpPr>
            <p:spPr>
              <a:xfrm>
                <a:off x="473957" y="397173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  <p:sp>
            <p:nvSpPr>
              <p:cNvPr id="96" name="모서리가 둥근 직사각형 95"/>
              <p:cNvSpPr>
                <a:spLocks noChangeAspect="1"/>
              </p:cNvSpPr>
              <p:nvPr/>
            </p:nvSpPr>
            <p:spPr>
              <a:xfrm>
                <a:off x="755576" y="2503183"/>
                <a:ext cx="1468963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TextBox 96"/>
              <p:cNvSpPr txBox="1">
                <a:spLocks noChangeAspect="1"/>
              </p:cNvSpPr>
              <p:nvPr/>
            </p:nvSpPr>
            <p:spPr>
              <a:xfrm>
                <a:off x="1610147" y="3971156"/>
                <a:ext cx="891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\1,234,567,000</a:t>
                </a:r>
                <a:endParaRPr lang="ko-KR" altLang="en-US" sz="800" dirty="0"/>
              </a:p>
            </p:txBody>
          </p:sp>
        </p:grpSp>
        <p:sp>
          <p:nvSpPr>
            <p:cNvPr id="80" name="모서리가 둥근 직사각형 79"/>
            <p:cNvSpPr/>
            <p:nvPr/>
          </p:nvSpPr>
          <p:spPr>
            <a:xfrm>
              <a:off x="1141587" y="2334022"/>
              <a:ext cx="108520" cy="110554"/>
            </a:xfrm>
            <a:prstGeom prst="roundRect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1328656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515725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702793" y="2334022"/>
              <a:ext cx="108520" cy="110554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Oval 33"/>
          <p:cNvSpPr>
            <a:spLocks noChangeArrowheads="1"/>
          </p:cNvSpPr>
          <p:nvPr/>
        </p:nvSpPr>
        <p:spPr bwMode="auto">
          <a:xfrm>
            <a:off x="1638722" y="217095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3" name="Oval 33"/>
          <p:cNvSpPr>
            <a:spLocks noChangeArrowheads="1"/>
          </p:cNvSpPr>
          <p:nvPr/>
        </p:nvSpPr>
        <p:spPr bwMode="auto">
          <a:xfrm>
            <a:off x="1259632" y="23488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6" name="Oval 33"/>
          <p:cNvSpPr>
            <a:spLocks noChangeArrowheads="1"/>
          </p:cNvSpPr>
          <p:nvPr/>
        </p:nvSpPr>
        <p:spPr bwMode="auto">
          <a:xfrm>
            <a:off x="899592" y="278092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Oval 33"/>
          <p:cNvSpPr>
            <a:spLocks noChangeArrowheads="1"/>
          </p:cNvSpPr>
          <p:nvPr/>
        </p:nvSpPr>
        <p:spPr bwMode="auto">
          <a:xfrm>
            <a:off x="909117" y="41490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4" name="Oval 33"/>
          <p:cNvSpPr>
            <a:spLocks noChangeArrowheads="1"/>
          </p:cNvSpPr>
          <p:nvPr/>
        </p:nvSpPr>
        <p:spPr bwMode="auto">
          <a:xfrm>
            <a:off x="971600" y="508518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0" name="모서리가 둥근 직사각형 99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그림 7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3" name="그룹 82"/>
          <p:cNvGrpSpPr/>
          <p:nvPr/>
        </p:nvGrpSpPr>
        <p:grpSpPr>
          <a:xfrm>
            <a:off x="755576" y="1988841"/>
            <a:ext cx="2333059" cy="3640752"/>
            <a:chOff x="1259632" y="255528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구로 토지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	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/>
                    </a:solidFill>
                  </a:rPr>
                  <a:t>부동산     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\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12,567,000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모서리가 둥근 직사각형 72"/>
            <p:cNvSpPr/>
            <p:nvPr/>
          </p:nvSpPr>
          <p:spPr>
            <a:xfrm>
              <a:off x="3167988" y="2912451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1331640" y="412279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선산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	  \10,567,000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1988841"/>
            <a:ext cx="2333059" cy="3640753"/>
            <a:chOff x="971600" y="1988841"/>
            <a:chExt cx="2333059" cy="3640753"/>
          </a:xfrm>
        </p:grpSpPr>
        <p:sp>
          <p:nvSpPr>
            <p:cNvPr id="85" name="갈매기형 수장 84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6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6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1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갈매기형 수장 105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저편한아파트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\89,000,000</a:t>
                  </a: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구로 토지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\123,567,000</a:t>
                  </a:r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부동산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</a:t>
                  </a:r>
                  <a:r>
                    <a:rPr lang="en-US" altLang="ko-KR" sz="1000" dirty="0" smtClean="0">
                      <a:solidFill>
                        <a:schemeClr val="tx1"/>
                      </a:solidFill>
                    </a:rPr>
                    <a:t>12,567,000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오른쪽 화살표 110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7" name="모서리가 둥근 직사각형 96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8" name="모서리가 둥근 직사각형 97"/>
              <p:cNvSpPr/>
              <p:nvPr/>
            </p:nvSpPr>
            <p:spPr>
              <a:xfrm>
                <a:off x="1696208" y="4122792"/>
                <a:ext cx="1795672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100" dirty="0" smtClean="0">
                    <a:solidFill>
                      <a:schemeClr val="tx1"/>
                    </a:solidFill>
                  </a:rPr>
                  <a:t>선산</a:t>
                </a:r>
                <a:r>
                  <a:rPr lang="en-US" altLang="ko-KR" sz="1100" dirty="0" smtClean="0">
                    <a:solidFill>
                      <a:schemeClr val="tx1"/>
                    </a:solidFill>
                  </a:rPr>
                  <a:t>          \10,567,000</a:t>
                </a:r>
              </a:p>
            </p:txBody>
          </p:sp>
        </p:grpSp>
        <p:grpSp>
          <p:nvGrpSpPr>
            <p:cNvPr id="87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4" name="모서리가 둥근 직사각형 93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모서리가 둥근 직사각형 92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128"/>
            <p:cNvGrpSpPr/>
            <p:nvPr/>
          </p:nvGrpSpPr>
          <p:grpSpPr>
            <a:xfrm>
              <a:off x="1061896" y="3563872"/>
              <a:ext cx="345638" cy="345638"/>
              <a:chOff x="1293084" y="3769534"/>
              <a:chExt cx="345638" cy="345638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모서리가 둥근 직사각형 9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7" name="모서리가 둥근 직사각형 7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자산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40152" y="1988841"/>
            <a:ext cx="2333059" cy="3640753"/>
            <a:chOff x="251520" y="1988841"/>
            <a:chExt cx="2333059" cy="3640753"/>
          </a:xfrm>
        </p:grpSpPr>
        <p:grpSp>
          <p:nvGrpSpPr>
            <p:cNvPr id="80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8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9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0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모서리가 둥근 직사각형 121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갈매기형 수장 124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저편한아파트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모서리가 둥근 직사각형 126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모서리가 둥근 직사각형 127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2009-09-09</a:t>
                </a:r>
              </a:p>
            </p:txBody>
          </p:sp>
          <p:sp>
            <p:nvSpPr>
              <p:cNvPr id="129" name="모서리가 둥근 직사각형 128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\89,000,000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82" name="오른쪽 화살표 81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아파트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4" name="그룹 73"/>
          <p:cNvGrpSpPr>
            <a:grpSpLocks noChangeAspect="1"/>
          </p:cNvGrpSpPr>
          <p:nvPr/>
        </p:nvGrpSpPr>
        <p:grpSpPr>
          <a:xfrm>
            <a:off x="971600" y="1988840"/>
            <a:ext cx="2400648" cy="3640752"/>
            <a:chOff x="1259632" y="2555280"/>
            <a:chExt cx="2000540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1331640" y="4907260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모기지론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  \39,000,000</a:t>
              </a: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331640" y="4581128"/>
              <a:ext cx="1800200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신용대출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\99,567,000</a:t>
              </a:r>
            </a:p>
          </p:txBody>
        </p:sp>
        <p:graphicFrame>
          <p:nvGraphicFramePr>
            <p:cNvPr id="46" name="차트 45"/>
            <p:cNvGraphicFramePr/>
            <p:nvPr/>
          </p:nvGraphicFramePr>
          <p:xfrm>
            <a:off x="1259632" y="3140968"/>
            <a:ext cx="1944216" cy="14401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9" name="TextBox 48"/>
            <p:cNvSpPr txBox="1"/>
            <p:nvPr/>
          </p:nvSpPr>
          <p:spPr>
            <a:xfrm>
              <a:off x="1475656" y="378904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신용대출 </a:t>
              </a:r>
              <a:r>
                <a:rPr lang="en-US" altLang="ko-KR" sz="800" dirty="0" smtClean="0"/>
                <a:t>70%</a:t>
              </a:r>
              <a:endParaRPr lang="ko-KR" altLang="en-US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751520"/>
              <a:ext cx="8306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모기지론 </a:t>
              </a:r>
              <a:r>
                <a:rPr lang="en-US" altLang="ko-KR" sz="800" dirty="0" smtClean="0"/>
                <a:t>25%</a:t>
              </a:r>
              <a:endParaRPr lang="ko-KR" altLang="en-US" sz="8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224136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부채    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\89,000,000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843808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덧셈 기호 57"/>
            <p:cNvSpPr/>
            <p:nvPr/>
          </p:nvSpPr>
          <p:spPr>
            <a:xfrm>
              <a:off x="2881908" y="2896369"/>
              <a:ext cx="216024" cy="216024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224311" y="3439105"/>
              <a:ext cx="10358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마이너스통장 </a:t>
              </a:r>
              <a:r>
                <a:rPr lang="en-US" altLang="ko-KR" sz="800" dirty="0" smtClean="0"/>
                <a:t>10%</a:t>
              </a:r>
              <a:endParaRPr lang="ko-KR" altLang="en-US" sz="8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95736" y="3284984"/>
              <a:ext cx="5693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기타 </a:t>
              </a:r>
              <a:r>
                <a:rPr lang="en-US" altLang="ko-KR" sz="800" dirty="0" smtClean="0"/>
                <a:t>5%</a:t>
              </a:r>
              <a:endParaRPr lang="ko-KR" altLang="en-US" sz="800" dirty="0"/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0" name="모서리가 둥근 직사각형 7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비교화면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478310" y="292494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974254" y="4295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위쪽/아래쪽 화살표 85"/>
          <p:cNvSpPr/>
          <p:nvPr/>
        </p:nvSpPr>
        <p:spPr>
          <a:xfrm>
            <a:off x="2051720" y="4653136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8" name="TextBox 8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89" name="위쪽/아래쪽 화살표 8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부제목 2"/>
          <p:cNvSpPr txBox="1">
            <a:spLocks/>
          </p:cNvSpPr>
          <p:nvPr/>
        </p:nvSpPr>
        <p:spPr>
          <a:xfrm>
            <a:off x="4788024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금액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[display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총 부채 총액 표시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 상세비율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부채항목을 비율로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[touch, select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입력한 총 부채 상세금액을 표시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4-2-1.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부채 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분류별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수정화면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그림 6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73" name="그룹 72"/>
          <p:cNvGrpSpPr/>
          <p:nvPr/>
        </p:nvGrpSpPr>
        <p:grpSpPr>
          <a:xfrm>
            <a:off x="3363494" y="1988841"/>
            <a:ext cx="2333059" cy="3640753"/>
            <a:chOff x="971600" y="1988841"/>
            <a:chExt cx="2333059" cy="3640753"/>
          </a:xfrm>
        </p:grpSpPr>
        <p:sp>
          <p:nvSpPr>
            <p:cNvPr id="76" name="갈매기형 수장 75"/>
            <p:cNvSpPr/>
            <p:nvPr/>
          </p:nvSpPr>
          <p:spPr>
            <a:xfrm>
              <a:off x="989888" y="3356992"/>
              <a:ext cx="72008" cy="144016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3" name="그룹 99"/>
            <p:cNvGrpSpPr/>
            <p:nvPr/>
          </p:nvGrpSpPr>
          <p:grpSpPr>
            <a:xfrm>
              <a:off x="971600" y="1988841"/>
              <a:ext cx="2333059" cy="3640753"/>
              <a:chOff x="1259632" y="2555281"/>
              <a:chExt cx="2333059" cy="3640753"/>
            </a:xfrm>
          </p:grpSpPr>
          <p:grpSp>
            <p:nvGrpSpPr>
              <p:cNvPr id="93" name="그룹 58"/>
              <p:cNvGrpSpPr>
                <a:grpSpLocks noChangeAspect="1"/>
              </p:cNvGrpSpPr>
              <p:nvPr/>
            </p:nvGrpSpPr>
            <p:grpSpPr>
              <a:xfrm>
                <a:off x="1259632" y="255528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모서리가 둥근 직사각형 98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갈매기형 수장 102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모서리가 둥근 직사각형 103"/>
                <p:cNvSpPr/>
                <p:nvPr/>
              </p:nvSpPr>
              <p:spPr>
                <a:xfrm>
                  <a:off x="1619672" y="3539108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tIns="46800" rIns="90000"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ㅁㅁㅁ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       \89,000,000</a:t>
                  </a: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619672" y="3212976"/>
                  <a:ext cx="1512168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100" dirty="0" err="1" smtClean="0">
                      <a:solidFill>
                        <a:schemeClr val="tx1"/>
                      </a:solidFill>
                    </a:rPr>
                    <a:t>ㅇㅇㅇ</a:t>
                  </a:r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   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 \123,567,000</a:t>
                  </a: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100" dirty="0" smtClean="0">
                      <a:solidFill>
                        <a:schemeClr val="tx1"/>
                      </a:solidFill>
                    </a:rPr>
                    <a:t>신용대출  </a:t>
                  </a:r>
                  <a:r>
                    <a:rPr lang="en-US" altLang="ko-KR" sz="1100" dirty="0" smtClean="0">
                      <a:solidFill>
                        <a:schemeClr val="tx1"/>
                      </a:solidFill>
                    </a:rPr>
                    <a:t>\99,567,000</a:t>
                  </a: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오른쪽 화살표 107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4" name="모서리가 둥근 직사각형 93"/>
              <p:cNvSpPr/>
              <p:nvPr/>
            </p:nvSpPr>
            <p:spPr>
              <a:xfrm>
                <a:off x="3167988" y="2912451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4" name="그룹 122"/>
            <p:cNvGrpSpPr/>
            <p:nvPr/>
          </p:nvGrpSpPr>
          <p:grpSpPr>
            <a:xfrm>
              <a:off x="1061896" y="2780928"/>
              <a:ext cx="345638" cy="345638"/>
              <a:chOff x="1288207" y="3380919"/>
              <a:chExt cx="345638" cy="345638"/>
            </a:xfrm>
          </p:grpSpPr>
          <p:sp>
            <p:nvSpPr>
              <p:cNvPr id="91" name="모서리가 둥근 직사각형 90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모서리가 둥근 직사각형 91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125"/>
            <p:cNvGrpSpPr/>
            <p:nvPr/>
          </p:nvGrpSpPr>
          <p:grpSpPr>
            <a:xfrm>
              <a:off x="1061896" y="3169543"/>
              <a:ext cx="345638" cy="345638"/>
              <a:chOff x="1293084" y="3769534"/>
              <a:chExt cx="345638" cy="345638"/>
            </a:xfrm>
          </p:grpSpPr>
          <p:sp>
            <p:nvSpPr>
              <p:cNvPr id="89" name="모서리가 둥근 직사각형 88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7" name="그룹 126"/>
          <p:cNvGrpSpPr/>
          <p:nvPr/>
        </p:nvGrpSpPr>
        <p:grpSpPr>
          <a:xfrm>
            <a:off x="744463" y="1988841"/>
            <a:ext cx="2333059" cy="3640752"/>
            <a:chOff x="582757" y="1988840"/>
            <a:chExt cx="2333059" cy="3640752"/>
          </a:xfrm>
        </p:grpSpPr>
        <p:grpSp>
          <p:nvGrpSpPr>
            <p:cNvPr id="59" name="그룹 58"/>
            <p:cNvGrpSpPr>
              <a:grpSpLocks noChangeAspect="1"/>
            </p:cNvGrpSpPr>
            <p:nvPr/>
          </p:nvGrpSpPr>
          <p:grpSpPr>
            <a:xfrm>
              <a:off x="582757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ㅁㅁㅁ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\89,000,000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ㅇㅇㅇ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\123,567,000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900" dirty="0" smtClean="0">
                    <a:solidFill>
                      <a:schemeClr val="tx1"/>
                    </a:solidFill>
                  </a:rPr>
                  <a:t>신용대출      </a:t>
                </a:r>
                <a:r>
                  <a:rPr lang="en-US" altLang="ko-KR" sz="900" dirty="0" smtClean="0">
                    <a:solidFill>
                      <a:schemeClr val="tx1"/>
                    </a:solidFill>
                  </a:rPr>
                  <a:t>\99,567,000</a:t>
                </a: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모서리가 둥근 직사각형 108"/>
            <p:cNvSpPr/>
            <p:nvPr/>
          </p:nvSpPr>
          <p:spPr>
            <a:xfrm>
              <a:off x="2489117" y="234888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5885834" y="1988841"/>
            <a:ext cx="2333059" cy="3640753"/>
            <a:chOff x="251520" y="1988841"/>
            <a:chExt cx="2333059" cy="3640753"/>
          </a:xfrm>
        </p:grpSpPr>
        <p:grpSp>
          <p:nvGrpSpPr>
            <p:cNvPr id="111" name="그룹 57"/>
            <p:cNvGrpSpPr>
              <a:grpSpLocks noChangeAspect="1"/>
            </p:cNvGrpSpPr>
            <p:nvPr/>
          </p:nvGrpSpPr>
          <p:grpSpPr>
            <a:xfrm>
              <a:off x="251520" y="1988841"/>
              <a:ext cx="2333059" cy="3640753"/>
              <a:chOff x="1259632" y="2555280"/>
              <a:chExt cx="1944216" cy="3033960"/>
            </a:xfrm>
          </p:grpSpPr>
          <p:sp>
            <p:nvSpPr>
              <p:cNvPr id="115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6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7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118" name="모서리가 둥근 직사각형 117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모서리가 둥근 직사각형 118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모서리가 둥근 직사각형 119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모서리가 둥근 직사각형 120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갈매기형 수장 12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모서리가 둥근 직사각형 122"/>
              <p:cNvSpPr/>
              <p:nvPr/>
            </p:nvSpPr>
            <p:spPr>
              <a:xfrm>
                <a:off x="1619672" y="2852936"/>
                <a:ext cx="1200133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학자금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모서리가 둥근 직사각형 123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모서리가 둥근 직사각형 124"/>
              <p:cNvSpPr/>
              <p:nvPr/>
            </p:nvSpPr>
            <p:spPr>
              <a:xfrm>
                <a:off x="1331640" y="357301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날짜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	    2009-08-09</a:t>
                </a:r>
              </a:p>
            </p:txBody>
          </p:sp>
          <p:sp>
            <p:nvSpPr>
              <p:cNvPr id="126" name="모서리가 둥근 직사각형 125"/>
              <p:cNvSpPr/>
              <p:nvPr/>
            </p:nvSpPr>
            <p:spPr>
              <a:xfrm>
                <a:off x="1331640" y="393305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금액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       \8,000,000</a:t>
                </a:r>
              </a:p>
            </p:txBody>
          </p:sp>
        </p:grpSp>
        <p:sp>
          <p:nvSpPr>
            <p:cNvPr id="112" name="모서리가 둥근 직사각형 111"/>
            <p:cNvSpPr/>
            <p:nvPr/>
          </p:nvSpPr>
          <p:spPr>
            <a:xfrm>
              <a:off x="2138130" y="234499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3" name="오른쪽 화살표 112"/>
            <p:cNvSpPr/>
            <p:nvPr/>
          </p:nvSpPr>
          <p:spPr>
            <a:xfrm flipH="1">
              <a:off x="378393" y="239606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323528" y="2780928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분류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신용대출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1" name="모서리가 둥근 직사각형 130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4-2-1.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부채 </a:t>
            </a:r>
            <a:r>
              <a:rPr lang="ko-KR" altLang="en-US" sz="44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수정화면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</p:txBody>
      </p:sp>
      <p:grpSp>
        <p:nvGrpSpPr>
          <p:cNvPr id="58" name="그룹 57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10" name="그룹 43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91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월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일별 사용 금액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512168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리포트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모서리가 둥근 직사각형 45"/>
            <p:cNvSpPr/>
            <p:nvPr/>
          </p:nvSpPr>
          <p:spPr>
            <a:xfrm>
              <a:off x="1331640" y="414908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자산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부채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331640" y="4557430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err="1" smtClean="0">
                  <a:solidFill>
                    <a:schemeClr val="tx1"/>
                  </a:solidFill>
                </a:rPr>
                <a:t>분류별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사용내역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1331640" y="4965095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신용카드사별 지출내역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모서리가 둥근 직사각형 5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 메인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33"/>
          <p:cNvSpPr>
            <a:spLocks noChangeArrowheads="1"/>
          </p:cNvSpPr>
          <p:nvPr/>
        </p:nvSpPr>
        <p:spPr bwMode="auto">
          <a:xfrm>
            <a:off x="899592" y="26395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899592" y="30689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899592" y="342900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899592" y="386104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899592" y="429309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7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지출된 금액을 막대 그래프형식으로 비교 월별 비교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5-1.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년간 월별 수입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지출 비교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월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월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일별 사용 금액을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상세금액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현재 사용자의 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부채를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분류별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신용카드사별 사용내역을 보여주는 버튼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그림 72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grpSp>
          <p:nvGrpSpPr>
            <p:cNvPr id="65" name="그룹 64"/>
            <p:cNvGrpSpPr>
              <a:grpSpLocks noChangeAspect="1"/>
            </p:cNvGrpSpPr>
            <p:nvPr/>
          </p:nvGrpSpPr>
          <p:grpSpPr>
            <a:xfrm>
              <a:off x="1259632" y="255528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 dirty="0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갈매기형 수장 59"/>
              <p:cNvSpPr/>
              <p:nvPr/>
            </p:nvSpPr>
            <p:spPr>
              <a:xfrm>
                <a:off x="3093740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갈매기형 수장 61"/>
              <p:cNvSpPr/>
              <p:nvPr/>
            </p:nvSpPr>
            <p:spPr>
              <a:xfrm flipH="1">
                <a:off x="1288207" y="3267442"/>
                <a:ext cx="72008" cy="144016"/>
              </a:xfrm>
              <a:prstGeom prst="chevron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585788" y="2852936"/>
                <a:ext cx="1556337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년간 월별 수입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지출 비교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619672" y="3789040"/>
                <a:ext cx="216024" cy="117537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835696" y="4005064"/>
                <a:ext cx="216024" cy="959346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 rot="16200000" flipH="1">
                <a:off x="810631" y="4382057"/>
                <a:ext cx="1186036" cy="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1403648" y="4984601"/>
                <a:ext cx="1656184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03648" y="319543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latin typeface="+mj-lt"/>
                  </a:rPr>
                  <a:t>2010 </a:t>
                </a:r>
                <a:r>
                  <a:rPr lang="ko-KR" altLang="en-US" sz="1400" b="1" dirty="0" smtClean="0">
                    <a:latin typeface="+mj-lt"/>
                  </a:rPr>
                  <a:t>년</a:t>
                </a:r>
                <a:endParaRPr lang="ko-KR" altLang="en-US" sz="1400" b="1" dirty="0">
                  <a:latin typeface="+mj-lt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1298492" y="2852936"/>
                <a:ext cx="288032" cy="2880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오른쪽 화살표 95"/>
              <p:cNvSpPr/>
              <p:nvPr/>
            </p:nvSpPr>
            <p:spPr>
              <a:xfrm flipH="1">
                <a:off x="133240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덧셈 기호 73"/>
              <p:cNvSpPr/>
              <p:nvPr/>
            </p:nvSpPr>
            <p:spPr>
              <a:xfrm>
                <a:off x="1619672" y="3784848"/>
                <a:ext cx="216024" cy="216024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뺄셈 기호 74"/>
              <p:cNvSpPr/>
              <p:nvPr/>
            </p:nvSpPr>
            <p:spPr>
              <a:xfrm>
                <a:off x="1835696" y="3986014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2195736" y="3861048"/>
                <a:ext cx="216024" cy="110336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2411760" y="4221088"/>
                <a:ext cx="216024" cy="743322"/>
              </a:xfrm>
              <a:prstGeom prst="rect">
                <a:avLst/>
              </a:prstGeom>
              <a:solidFill>
                <a:srgbClr val="FF7C80"/>
              </a:solidFill>
              <a:ln w="12700"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덧셈 기호 77"/>
              <p:cNvSpPr/>
              <p:nvPr/>
            </p:nvSpPr>
            <p:spPr>
              <a:xfrm>
                <a:off x="2195736" y="3882307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뺄셈 기호 78"/>
              <p:cNvSpPr/>
              <p:nvPr/>
            </p:nvSpPr>
            <p:spPr>
              <a:xfrm>
                <a:off x="2411760" y="4221088"/>
                <a:ext cx="216024" cy="216024"/>
              </a:xfrm>
              <a:prstGeom prst="mathMinus">
                <a:avLst/>
              </a:prstGeom>
              <a:ln>
                <a:solidFill>
                  <a:srgbClr val="FF7C8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2771800" y="4005064"/>
                <a:ext cx="216024" cy="95934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덧셈 기호 81"/>
              <p:cNvSpPr/>
              <p:nvPr/>
            </p:nvSpPr>
            <p:spPr>
              <a:xfrm>
                <a:off x="2771800" y="3999731"/>
                <a:ext cx="216024" cy="194765"/>
              </a:xfrm>
              <a:prstGeom prst="mathPlus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663105" y="501375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1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2267744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2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771800" y="5013176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/>
                  <a:t>3</a:t>
                </a:r>
                <a:r>
                  <a:rPr lang="ko-KR" altLang="en-US" sz="800" dirty="0" smtClean="0"/>
                  <a:t>월</a:t>
                </a:r>
                <a:endParaRPr lang="ko-KR" altLang="en-US" sz="8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 rot="16200000">
                <a:off x="1316543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 rot="16200000">
                <a:off x="1549819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 rot="16200000">
                <a:off x="2140692" y="4511275"/>
                <a:ext cx="77296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\3,456,000</a:t>
                </a:r>
                <a:endParaRPr lang="ko-KR" altLang="en-US" sz="900" dirty="0"/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 rot="16200000">
                <a:off x="1892608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 rot="16200000">
                <a:off x="2468672" y="4479215"/>
                <a:ext cx="8370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\23,456,000</a:t>
                </a:r>
                <a:endParaRPr lang="ko-KR" altLang="en-US" sz="9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739685" y="3403393"/>
                <a:ext cx="10801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 smtClean="0"/>
                  <a:t>총 수입</a:t>
                </a:r>
                <a:r>
                  <a:rPr lang="en-US" altLang="ko-KR" sz="900" dirty="0" smtClean="0"/>
                  <a:t>: \00,000,000</a:t>
                </a:r>
              </a:p>
              <a:p>
                <a:r>
                  <a:rPr lang="ko-KR" altLang="en-US" sz="900" dirty="0" smtClean="0"/>
                  <a:t>총 지출</a:t>
                </a:r>
                <a:r>
                  <a:rPr lang="en-US" altLang="ko-KR" sz="900" dirty="0" smtClean="0"/>
                  <a:t>: \00,000,000</a:t>
                </a:r>
                <a:endParaRPr lang="ko-KR" altLang="en-US" sz="900" dirty="0"/>
              </a:p>
            </p:txBody>
          </p:sp>
        </p:grpSp>
        <p:cxnSp>
          <p:nvCxnSpPr>
            <p:cNvPr id="68" name="직선 연결선 67"/>
            <p:cNvCxnSpPr/>
            <p:nvPr/>
          </p:nvCxnSpPr>
          <p:spPr>
            <a:xfrm>
              <a:off x="1547664" y="4725144"/>
              <a:ext cx="1814601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위쪽/아래쪽 화살표 83"/>
          <p:cNvSpPr/>
          <p:nvPr/>
        </p:nvSpPr>
        <p:spPr>
          <a:xfrm rot="16200000"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89" name="TextBox 88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90" name="위쪽/아래쪽 화살표 89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899592" y="270892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3" name="모서리가 둥근 직사각형 102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5-1.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년간 월별 수입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/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지출 비교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리포트메뉴</a:t>
            </a:r>
            <a:r>
              <a:rPr lang="en-US" altLang="ko-KR" sz="13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년도 표시 및 년간 이동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해당 년도를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좌우로 년도를 변경함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지출표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막대그래프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12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개월동안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사용된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금액을 막대그래프 형식으로 표시함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3000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755576" y="1988840"/>
            <a:ext cx="2333059" cy="3640752"/>
            <a:chOff x="971600" y="1988840"/>
            <a:chExt cx="2333059" cy="3640752"/>
          </a:xfrm>
        </p:grpSpPr>
        <p:grpSp>
          <p:nvGrpSpPr>
            <p:cNvPr id="3" name="그룹 48"/>
            <p:cNvGrpSpPr>
              <a:grpSpLocks noChangeAspect="1"/>
            </p:cNvGrpSpPr>
            <p:nvPr/>
          </p:nvGrpSpPr>
          <p:grpSpPr>
            <a:xfrm>
              <a:off x="971600" y="1988840"/>
              <a:ext cx="2333059" cy="3640752"/>
              <a:chOff x="1259632" y="2555280"/>
              <a:chExt cx="1944216" cy="3033960"/>
            </a:xfrm>
          </p:grpSpPr>
          <p:sp>
            <p:nvSpPr>
              <p:cNvPr id="4" name="AutoShape 60"/>
              <p:cNvSpPr>
                <a:spLocks noChangeArrowheads="1"/>
              </p:cNvSpPr>
              <p:nvPr/>
            </p:nvSpPr>
            <p:spPr bwMode="auto">
              <a:xfrm>
                <a:off x="1259632" y="2780928"/>
                <a:ext cx="1944216" cy="246769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5" name="AutoShape 60"/>
              <p:cNvSpPr>
                <a:spLocks noChangeArrowheads="1"/>
              </p:cNvSpPr>
              <p:nvPr/>
            </p:nvSpPr>
            <p:spPr bwMode="auto">
              <a:xfrm>
                <a:off x="1259632" y="5229200"/>
                <a:ext cx="1944216" cy="360040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8" name="AutoShape 60"/>
              <p:cNvSpPr>
                <a:spLocks noChangeArrowheads="1"/>
              </p:cNvSpPr>
              <p:nvPr/>
            </p:nvSpPr>
            <p:spPr bwMode="auto">
              <a:xfrm>
                <a:off x="1259632" y="2555280"/>
                <a:ext cx="1944216" cy="225648"/>
              </a:xfrm>
              <a:prstGeom prst="roundRect">
                <a:avLst>
                  <a:gd name="adj" fmla="val 96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200" b="1">
                  <a:solidFill>
                    <a:srgbClr val="000000"/>
                  </a:solidFill>
                  <a:latin typeface="(환)제목라운드(중간)체" pitchFamily="18" charset="-127"/>
                  <a:ea typeface="맑은 고딕" pitchFamily="50" charset="-127"/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141261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179058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254652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2168553" y="5265060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갈매기형 수장 31"/>
              <p:cNvSpPr/>
              <p:nvPr/>
            </p:nvSpPr>
            <p:spPr>
              <a:xfrm>
                <a:off x="2942711" y="5301208"/>
                <a:ext cx="144016" cy="216024"/>
              </a:xfrm>
              <a:prstGeom prst="chevron">
                <a:avLst/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1331640" y="353540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음주 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안하기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  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\-50,000</a:t>
                </a:r>
              </a:p>
            </p:txBody>
          </p:sp>
          <p:sp>
            <p:nvSpPr>
              <p:cNvPr id="45" name="모서리가 둥근 직사각형 44"/>
              <p:cNvSpPr/>
              <p:nvPr/>
            </p:nvSpPr>
            <p:spPr>
              <a:xfrm>
                <a:off x="1331640" y="3212976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억 만들기 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\8,000,000</a:t>
                </a:r>
              </a:p>
            </p:txBody>
          </p:sp>
          <p:sp>
            <p:nvSpPr>
              <p:cNvPr id="51" name="모서리가 둥근 직사각형 50"/>
              <p:cNvSpPr/>
              <p:nvPr/>
            </p:nvSpPr>
            <p:spPr>
              <a:xfrm>
                <a:off x="1619672" y="2852936"/>
                <a:ext cx="1224136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</a:rPr>
                  <a:t>계획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/>
              <p:cNvSpPr/>
              <p:nvPr/>
            </p:nvSpPr>
            <p:spPr>
              <a:xfrm>
                <a:off x="1331640" y="2852936"/>
                <a:ext cx="288032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오른쪽 화살표 74"/>
              <p:cNvSpPr/>
              <p:nvPr/>
            </p:nvSpPr>
            <p:spPr>
              <a:xfrm flipH="1">
                <a:off x="1369740" y="2905894"/>
                <a:ext cx="216024" cy="191988"/>
              </a:xfrm>
              <a:prstGeom prst="rightArrow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모서리가 둥근 직사각형 58"/>
              <p:cNvSpPr/>
              <p:nvPr/>
            </p:nvSpPr>
            <p:spPr>
              <a:xfrm>
                <a:off x="1331640" y="3863698"/>
                <a:ext cx="1800200" cy="288032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담뱃값 줄이기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\10,500</a:t>
                </a:r>
              </a:p>
            </p:txBody>
          </p:sp>
        </p:grpSp>
        <p:sp>
          <p:nvSpPr>
            <p:cNvPr id="24" name="모서리가 둥근 직사각형 23"/>
            <p:cNvSpPr/>
            <p:nvPr/>
          </p:nvSpPr>
          <p:spPr>
            <a:xfrm>
              <a:off x="2870967" y="2340398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E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383868" y="1988840"/>
            <a:ext cx="2333059" cy="3640752"/>
            <a:chOff x="2843808" y="1988840"/>
            <a:chExt cx="2333059" cy="3640752"/>
          </a:xfrm>
        </p:grpSpPr>
        <p:grpSp>
          <p:nvGrpSpPr>
            <p:cNvPr id="30" name="그룹 29"/>
            <p:cNvGrpSpPr/>
            <p:nvPr/>
          </p:nvGrpSpPr>
          <p:grpSpPr>
            <a:xfrm>
              <a:off x="2843808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31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3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모서리가 둥근 직사각형 37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모서리가 둥근 직사각형 38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모서리가 둥근 직사각형 39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갈매기형 수장 40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1620920" y="353540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음주 </a:t>
                  </a:r>
                  <a:r>
                    <a:rPr lang="ko-KR" altLang="en-US" sz="1200" dirty="0" err="1" smtClean="0">
                      <a:solidFill>
                        <a:schemeClr val="tx1"/>
                      </a:solidFill>
                    </a:rPr>
                    <a:t>안하기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</a:t>
                  </a:r>
                  <a:r>
                    <a:rPr lang="en-US" altLang="ko-KR" sz="1200" dirty="0" smtClean="0">
                      <a:solidFill>
                        <a:srgbClr val="FF0000"/>
                      </a:solidFill>
                    </a:rPr>
                    <a:t>\-50,000</a:t>
                  </a: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1620920" y="3212976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억 만들기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\8,000,000</a:t>
                  </a:r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오른쪽 화살표 4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1620920" y="3863698"/>
                  <a:ext cx="151092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담뱃값 줄이기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\10,500</a:t>
                  </a:r>
                </a:p>
              </p:txBody>
            </p:sp>
          </p:grpSp>
          <p:sp>
            <p:nvSpPr>
              <p:cNvPr id="33" name="모서리가 둥근 직사각형 32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57" name="모서리가 둥근 직사각형 56"/>
            <p:cNvSpPr/>
            <p:nvPr/>
          </p:nvSpPr>
          <p:spPr>
            <a:xfrm>
              <a:off x="2942975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005458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942975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3005458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2933922" y="355491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996405" y="380187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275440" y="3956602"/>
              <a:ext cx="180020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929039" y="395660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>
              <a:off x="2970110" y="4008494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6.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계획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6012160" y="1988840"/>
            <a:ext cx="2333059" cy="3640752"/>
            <a:chOff x="5508104" y="1988840"/>
            <a:chExt cx="2333059" cy="3640752"/>
          </a:xfrm>
        </p:grpSpPr>
        <p:grpSp>
          <p:nvGrpSpPr>
            <p:cNvPr id="93" name="그룹 67"/>
            <p:cNvGrpSpPr/>
            <p:nvPr/>
          </p:nvGrpSpPr>
          <p:grpSpPr>
            <a:xfrm>
              <a:off x="5508104" y="1988841"/>
              <a:ext cx="2333059" cy="3640753"/>
              <a:chOff x="971600" y="1988841"/>
              <a:chExt cx="2333059" cy="3640753"/>
            </a:xfrm>
          </p:grpSpPr>
          <p:grpSp>
            <p:nvGrpSpPr>
              <p:cNvPr id="95" name="그룹 48"/>
              <p:cNvGrpSpPr>
                <a:grpSpLocks noChangeAspect="1"/>
              </p:cNvGrpSpPr>
              <p:nvPr/>
            </p:nvGrpSpPr>
            <p:grpSpPr>
              <a:xfrm>
                <a:off x="971600" y="1988841"/>
                <a:ext cx="2333059" cy="3640753"/>
                <a:chOff x="1259632" y="2555280"/>
                <a:chExt cx="1944216" cy="3033960"/>
              </a:xfrm>
            </p:grpSpPr>
            <p:sp>
              <p:nvSpPr>
                <p:cNvPr id="97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99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00" name="모서리가 둥근 직사각형 99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모서리가 둥근 직사각형 100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모서리가 둥근 직사각형 101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갈매기형 수장 103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1331640" y="353540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분류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1331640" y="3212976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제목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계획 추가</a:t>
                  </a:r>
                  <a:endParaRPr lang="en-US" altLang="ko-KR" sz="12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오른쪽 화살표 108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1331640" y="3863698"/>
                  <a:ext cx="1800200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금액               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   \10,500</a:t>
                  </a:r>
                </a:p>
              </p:txBody>
            </p:sp>
          </p:grpSp>
          <p:sp>
            <p:nvSpPr>
              <p:cNvPr id="96" name="모서리가 둥근 직사각형 95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b="1" dirty="0" smtClean="0">
                    <a:solidFill>
                      <a:schemeClr val="accent3"/>
                    </a:solidFill>
                  </a:rPr>
                  <a:t>S</a:t>
                </a:r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4" name="모서리가 둥근 직사각형 93"/>
            <p:cNvSpPr/>
            <p:nvPr/>
          </p:nvSpPr>
          <p:spPr>
            <a:xfrm>
              <a:off x="5589165" y="3951162"/>
              <a:ext cx="2160240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목표일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	    2010-08-31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971600" y="1988840"/>
            <a:ext cx="2333059" cy="3640752"/>
            <a:chOff x="251520" y="1988840"/>
            <a:chExt cx="2333059" cy="3640752"/>
          </a:xfrm>
        </p:grpSpPr>
        <p:grpSp>
          <p:nvGrpSpPr>
            <p:cNvPr id="3" name="그룹 24"/>
            <p:cNvGrpSpPr/>
            <p:nvPr/>
          </p:nvGrpSpPr>
          <p:grpSpPr>
            <a:xfrm>
              <a:off x="251520" y="1988840"/>
              <a:ext cx="2333059" cy="3640752"/>
              <a:chOff x="971600" y="1988840"/>
              <a:chExt cx="2333059" cy="3640752"/>
            </a:xfrm>
          </p:grpSpPr>
          <p:grpSp>
            <p:nvGrpSpPr>
              <p:cNvPr id="6" name="그룹 48"/>
              <p:cNvGrpSpPr>
                <a:grpSpLocks noChangeAspect="1"/>
              </p:cNvGrpSpPr>
              <p:nvPr/>
            </p:nvGrpSpPr>
            <p:grpSpPr>
              <a:xfrm>
                <a:off x="971600" y="1988840"/>
                <a:ext cx="2333059" cy="3640752"/>
                <a:chOff x="1259632" y="2555280"/>
                <a:chExt cx="1944216" cy="3033960"/>
              </a:xfrm>
            </p:grpSpPr>
            <p:sp>
              <p:nvSpPr>
                <p:cNvPr id="4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780928"/>
                  <a:ext cx="1944216" cy="246769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5229200"/>
                  <a:ext cx="1944216" cy="360040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8" name="AutoShape 60"/>
                <p:cNvSpPr>
                  <a:spLocks noChangeArrowheads="1"/>
                </p:cNvSpPr>
                <p:nvPr/>
              </p:nvSpPr>
              <p:spPr bwMode="auto">
                <a:xfrm>
                  <a:off x="1259632" y="2555280"/>
                  <a:ext cx="1944216" cy="225648"/>
                </a:xfrm>
                <a:prstGeom prst="roundRect">
                  <a:avLst>
                    <a:gd name="adj" fmla="val 963"/>
                  </a:avLst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ko-KR" altLang="en-US" sz="1200" b="1">
                    <a:solidFill>
                      <a:srgbClr val="000000"/>
                    </a:solidFill>
                    <a:latin typeface="(환)제목라운드(중간)체" pitchFamily="18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141261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179058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254652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모서리가 둥근 직사각형 28"/>
                <p:cNvSpPr/>
                <p:nvPr/>
              </p:nvSpPr>
              <p:spPr>
                <a:xfrm>
                  <a:off x="2168553" y="5265060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갈매기형 수장 31"/>
                <p:cNvSpPr/>
                <p:nvPr/>
              </p:nvSpPr>
              <p:spPr>
                <a:xfrm>
                  <a:off x="2942711" y="5301208"/>
                  <a:ext cx="144016" cy="216024"/>
                </a:xfrm>
                <a:prstGeom prst="chevron">
                  <a:avLst/>
                </a:prstGeom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1619672" y="2852936"/>
                  <a:ext cx="1224136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90000" rIns="90000" rtlCol="0" anchor="ctr"/>
                <a:lstStyle/>
                <a:p>
                  <a:r>
                    <a:rPr lang="ko-KR" altLang="en-US" sz="120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조회</a:t>
                  </a:r>
                  <a:endParaRPr lang="en-US" altLang="ko-KR" sz="1200" dirty="0" smtClean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1331640" y="2852936"/>
                  <a:ext cx="288032" cy="288032"/>
                </a:xfrm>
                <a:prstGeom prst="roundRect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오른쪽 화살표 74"/>
                <p:cNvSpPr/>
                <p:nvPr/>
              </p:nvSpPr>
              <p:spPr>
                <a:xfrm flipH="1">
                  <a:off x="1369740" y="2905894"/>
                  <a:ext cx="216024" cy="191988"/>
                </a:xfrm>
                <a:prstGeom prst="rightArrow">
                  <a:avLst/>
                </a:prstGeom>
                <a:solidFill>
                  <a:schemeClr val="bg1"/>
                </a:solidFill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모서리가 둥근 직사각형 23"/>
              <p:cNvSpPr/>
              <p:nvPr/>
            </p:nvSpPr>
            <p:spPr>
              <a:xfrm>
                <a:off x="2870967" y="2340398"/>
                <a:ext cx="345638" cy="345638"/>
              </a:xfrm>
              <a:prstGeom prst="roundRect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68" name="타원형 설명선 67"/>
            <p:cNvSpPr/>
            <p:nvPr/>
          </p:nvSpPr>
          <p:spPr>
            <a:xfrm flipH="1">
              <a:off x="2240849" y="2429853"/>
              <a:ext cx="144016" cy="144016"/>
            </a:xfrm>
            <a:prstGeom prst="wedgeEllipseCallout">
              <a:avLst>
                <a:gd name="adj1" fmla="val -51956"/>
                <a:gd name="adj2" fmla="val 81174"/>
              </a:avLst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ㅁㅁㅁ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7.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조회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2" name="Oval 33"/>
          <p:cNvSpPr>
            <a:spLocks noChangeArrowheads="1"/>
          </p:cNvSpPr>
          <p:nvPr/>
        </p:nvSpPr>
        <p:spPr bwMode="auto">
          <a:xfrm>
            <a:off x="1331640" y="22048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4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입력창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[touch, edit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자산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부채등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검색할 내용을 입력하는 창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조회된 내용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에서 검색된 내용을 리스트로 보여줌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그림 70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" name="AutoShape 60"/>
          <p:cNvSpPr>
            <a:spLocks noChangeArrowheads="1"/>
          </p:cNvSpPr>
          <p:nvPr/>
        </p:nvSpPr>
        <p:spPr bwMode="auto">
          <a:xfrm>
            <a:off x="971600" y="2259618"/>
            <a:ext cx="2333059" cy="296123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8" name="AutoShape 60"/>
          <p:cNvSpPr>
            <a:spLocks noChangeArrowheads="1"/>
          </p:cNvSpPr>
          <p:nvPr/>
        </p:nvSpPr>
        <p:spPr bwMode="auto">
          <a:xfrm>
            <a:off x="971600" y="1988840"/>
            <a:ext cx="2333059" cy="27077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403648" y="2358504"/>
            <a:ext cx="1468963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분류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872611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1058010" y="235850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오른쪽 화살표 73"/>
          <p:cNvSpPr/>
          <p:nvPr/>
        </p:nvSpPr>
        <p:spPr>
          <a:xfrm flipH="1">
            <a:off x="1103730" y="2409577"/>
            <a:ext cx="259229" cy="230386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638722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2142778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2646834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134666" y="2805410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619672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123728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2627784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1115616" y="347445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53133" y="319402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점심식사</a:t>
            </a:r>
            <a:endParaRPr lang="ko-KR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1610147" y="32035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지하철</a:t>
            </a:r>
            <a:endParaRPr lang="en-US" altLang="ko-KR" sz="8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2161828" y="321307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커피</a:t>
            </a:r>
            <a:endParaRPr lang="en-US" altLang="ko-KR" sz="800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2627784" y="3209463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기름값</a:t>
            </a:r>
            <a:endParaRPr lang="en-US" altLang="ko-KR" sz="800" dirty="0" smtClean="0"/>
          </a:p>
        </p:txBody>
      </p:sp>
      <p:sp>
        <p:nvSpPr>
          <p:cNvPr id="87" name="TextBox 86"/>
          <p:cNvSpPr txBox="1"/>
          <p:nvPr/>
        </p:nvSpPr>
        <p:spPr>
          <a:xfrm>
            <a:off x="1115616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음식</a:t>
            </a:r>
            <a:endParaRPr lang="en-US" altLang="ko-KR" sz="8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1547664" y="387067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통신비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2123728" y="387067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쇼핑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2555776" y="387067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문화생활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619672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2123728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2627784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115616" y="4158704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15616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ㅁㅁ</a:t>
            </a:r>
            <a:endParaRPr lang="en-US" altLang="ko-KR" sz="8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1547664" y="45549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ㄱㄱㄱ</a:t>
            </a:r>
            <a:endParaRPr lang="ko-KR" alt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2123728" y="455491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ㄷㄷ</a:t>
            </a:r>
            <a:endParaRPr lang="ko-KR" altLang="en-US" sz="800" dirty="0"/>
          </a:p>
        </p:txBody>
      </p:sp>
      <p:sp>
        <p:nvSpPr>
          <p:cNvPr id="98" name="TextBox 97"/>
          <p:cNvSpPr txBox="1"/>
          <p:nvPr/>
        </p:nvSpPr>
        <p:spPr>
          <a:xfrm>
            <a:off x="2555776" y="45549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ㄴㄴㄴㄴ</a:t>
            </a:r>
            <a:endParaRPr lang="ko-KR" altLang="en-US" sz="800" dirty="0"/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19672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123728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2627784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115616" y="4799077"/>
            <a:ext cx="430123" cy="430123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분류 메뉴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2" name="Oval 33"/>
          <p:cNvSpPr>
            <a:spLocks noChangeArrowheads="1"/>
          </p:cNvSpPr>
          <p:nvPr/>
        </p:nvSpPr>
        <p:spPr bwMode="auto">
          <a:xfrm>
            <a:off x="965110" y="2692383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55" name="위쪽/아래쪽 화살표 54"/>
          <p:cNvSpPr/>
          <p:nvPr/>
        </p:nvSpPr>
        <p:spPr>
          <a:xfrm>
            <a:off x="2123728" y="4869160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58" name="TextBox 57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59" name="위쪽/아래쪽 화살표 58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0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분류 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선택한 </a:t>
            </a:r>
            <a:r>
              <a:rPr lang="ko-KR" altLang="en-US" sz="1200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즐겨사용하는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하위분류 아이콘목록 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분류목록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상위분류 아이콘 목록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" name="AutoShape 60"/>
          <p:cNvSpPr>
            <a:spLocks noChangeArrowheads="1"/>
          </p:cNvSpPr>
          <p:nvPr/>
        </p:nvSpPr>
        <p:spPr bwMode="auto">
          <a:xfrm>
            <a:off x="971600" y="5197544"/>
            <a:ext cx="2333059" cy="432048"/>
          </a:xfrm>
          <a:prstGeom prst="roundRect">
            <a:avLst>
              <a:gd name="adj" fmla="val 96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(환)제목라운드(중간)체" pitchFamily="18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55177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08741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5869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62305" y="524057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갈매기형 수장 31"/>
          <p:cNvSpPr/>
          <p:nvPr/>
        </p:nvSpPr>
        <p:spPr>
          <a:xfrm>
            <a:off x="2991295" y="5283954"/>
            <a:ext cx="172819" cy="259229"/>
          </a:xfrm>
          <a:prstGeom prst="chevron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43608" y="3410712"/>
            <a:ext cx="2160240" cy="1762241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971600" y="335699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101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2339752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288207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1350690" y="3627880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교통비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1293084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모서리가 둥근 직사각형 108"/>
            <p:cNvSpPr/>
            <p:nvPr/>
          </p:nvSpPr>
          <p:spPr>
            <a:xfrm>
              <a:off x="1355567" y="4016495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쇼핑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모서리가 둥근 직사각형 117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문화생활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9" name="모서리가 둥근 직사각형 118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모서리가 둥근 직사각형 119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3" name="모서리가 둥근 직사각형 122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4" name="모서리가 둥근 직사각형 123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회비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모서리가 둥근 직사각형 124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0" name="모서리가 둥근 직사각형 129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1" name="모서리가 둥근 직사각형 130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순서도: 병합 134"/>
            <p:cNvSpPr/>
            <p:nvPr/>
          </p:nvSpPr>
          <p:spPr>
            <a:xfrm>
              <a:off x="3275856" y="3491483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6" name="덧셈 기호 135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7" name="순서도: 병합 136"/>
            <p:cNvSpPr/>
            <p:nvPr/>
          </p:nvSpPr>
          <p:spPr>
            <a:xfrm>
              <a:off x="3285381" y="3880098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8" name="순서도: 병합 137"/>
            <p:cNvSpPr/>
            <p:nvPr/>
          </p:nvSpPr>
          <p:spPr>
            <a:xfrm>
              <a:off x="3285381" y="4283571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9" name="순서도: 병합 138"/>
            <p:cNvSpPr/>
            <p:nvPr/>
          </p:nvSpPr>
          <p:spPr>
            <a:xfrm>
              <a:off x="3285381" y="4672186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순서도: 병합 139"/>
            <p:cNvSpPr/>
            <p:nvPr/>
          </p:nvSpPr>
          <p:spPr>
            <a:xfrm>
              <a:off x="3285381" y="5066134"/>
              <a:ext cx="216024" cy="144016"/>
            </a:xfrm>
            <a:prstGeom prst="flowChartMerg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" name="모서리가 둥근 직사각형 103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수정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5004048" y="1988840"/>
            <a:ext cx="2333059" cy="3640752"/>
            <a:chOff x="1259632" y="2555280"/>
            <a:chExt cx="2333059" cy="3640752"/>
          </a:xfrm>
        </p:grpSpPr>
        <p:sp>
          <p:nvSpPr>
            <p:cNvPr id="129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2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3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134" name="모서리가 둥근 직사각형 133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모서리가 둥근 직사각형 140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모서리가 둥근 직사각형 142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갈매기형 수장 143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3213373" y="3376042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음식 분류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48" name="모서리가 둥근 직사각형 147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9" name="오른쪽 화살표 148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모서리가 둥근 직사각형 149"/>
            <p:cNvSpPr/>
            <p:nvPr/>
          </p:nvSpPr>
          <p:spPr>
            <a:xfrm>
              <a:off x="2056368" y="3380919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아침식사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1" name="모서리가 둥근 직사각형 150"/>
            <p:cNvSpPr/>
            <p:nvPr/>
          </p:nvSpPr>
          <p:spPr>
            <a:xfrm>
              <a:off x="1674535" y="3380919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75"/>
            <p:cNvGrpSpPr/>
            <p:nvPr/>
          </p:nvGrpSpPr>
          <p:grpSpPr>
            <a:xfrm>
              <a:off x="1288207" y="3380919"/>
              <a:ext cx="345638" cy="345638"/>
              <a:chOff x="1288207" y="3380919"/>
              <a:chExt cx="345638" cy="345638"/>
            </a:xfrm>
          </p:grpSpPr>
          <p:sp>
            <p:nvSpPr>
              <p:cNvPr id="182" name="모서리가 둥근 직사각형 181"/>
              <p:cNvSpPr/>
              <p:nvPr/>
            </p:nvSpPr>
            <p:spPr>
              <a:xfrm>
                <a:off x="1288207" y="3380919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모서리가 둥근 직사각형 182"/>
              <p:cNvSpPr/>
              <p:nvPr/>
            </p:nvSpPr>
            <p:spPr>
              <a:xfrm>
                <a:off x="1350690" y="3627880"/>
                <a:ext cx="216024" cy="45719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3" name="포인트가 7개인 별 152"/>
            <p:cNvSpPr/>
            <p:nvPr/>
          </p:nvSpPr>
          <p:spPr>
            <a:xfrm>
              <a:off x="3275856" y="3438525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>
              <a:off x="3218250" y="376465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>
              <a:off x="2061245" y="3769534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점심식사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1679412" y="3769534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7" name="그룹 76"/>
            <p:cNvGrpSpPr/>
            <p:nvPr/>
          </p:nvGrpSpPr>
          <p:grpSpPr>
            <a:xfrm>
              <a:off x="1293084" y="3769534"/>
              <a:ext cx="345638" cy="345638"/>
              <a:chOff x="1293084" y="3769534"/>
              <a:chExt cx="345638" cy="345638"/>
            </a:xfrm>
          </p:grpSpPr>
          <p:sp>
            <p:nvSpPr>
              <p:cNvPr id="180" name="모서리가 둥근 직사각형 179"/>
              <p:cNvSpPr/>
              <p:nvPr/>
            </p:nvSpPr>
            <p:spPr>
              <a:xfrm>
                <a:off x="1293084" y="3769534"/>
                <a:ext cx="345638" cy="34563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bIns="0"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</a:rPr>
                  <a:t>Del</a:t>
                </a:r>
              </a:p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모서리가 둥근 직사각형 180"/>
              <p:cNvSpPr/>
              <p:nvPr/>
            </p:nvSpPr>
            <p:spPr>
              <a:xfrm>
                <a:off x="1355567" y="4016495"/>
                <a:ext cx="216024" cy="45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8" name="포인트가 7개인 별 157"/>
            <p:cNvSpPr/>
            <p:nvPr/>
          </p:nvSpPr>
          <p:spPr>
            <a:xfrm>
              <a:off x="3280733" y="3827140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>
              <a:off x="3218250" y="4168130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0" name="모서리가 둥근 직사각형 159"/>
            <p:cNvSpPr/>
            <p:nvPr/>
          </p:nvSpPr>
          <p:spPr>
            <a:xfrm>
              <a:off x="2061245" y="4173007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저녁식사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모서리가 둥근 직사각형 160"/>
            <p:cNvSpPr/>
            <p:nvPr/>
          </p:nvSpPr>
          <p:spPr>
            <a:xfrm>
              <a:off x="1679412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2" name="모서리가 둥근 직사각형 161"/>
            <p:cNvSpPr/>
            <p:nvPr/>
          </p:nvSpPr>
          <p:spPr>
            <a:xfrm>
              <a:off x="1293084" y="4173007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3" name="모서리가 둥근 직사각형 162"/>
            <p:cNvSpPr/>
            <p:nvPr/>
          </p:nvSpPr>
          <p:spPr>
            <a:xfrm>
              <a:off x="1355567" y="441996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4" name="포인트가 7개인 별 163"/>
            <p:cNvSpPr/>
            <p:nvPr/>
          </p:nvSpPr>
          <p:spPr>
            <a:xfrm>
              <a:off x="3275856" y="4221088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5" name="모서리가 둥근 직사각형 164"/>
            <p:cNvSpPr/>
            <p:nvPr/>
          </p:nvSpPr>
          <p:spPr>
            <a:xfrm>
              <a:off x="3218250" y="4556745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6" name="모서리가 둥근 직사각형 165"/>
            <p:cNvSpPr/>
            <p:nvPr/>
          </p:nvSpPr>
          <p:spPr>
            <a:xfrm>
              <a:off x="2061245" y="4561622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커피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7" name="모서리가 둥근 직사각형 166"/>
            <p:cNvSpPr/>
            <p:nvPr/>
          </p:nvSpPr>
          <p:spPr>
            <a:xfrm>
              <a:off x="1679412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293084" y="4561622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모서리가 둥근 직사각형 168"/>
            <p:cNvSpPr/>
            <p:nvPr/>
          </p:nvSpPr>
          <p:spPr>
            <a:xfrm>
              <a:off x="1355567" y="4808583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0" name="포인트가 7개인 별 169"/>
            <p:cNvSpPr/>
            <p:nvPr/>
          </p:nvSpPr>
          <p:spPr>
            <a:xfrm>
              <a:off x="3280733" y="4619228"/>
              <a:ext cx="216024" cy="216024"/>
            </a:xfrm>
            <a:prstGeom prst="star7">
              <a:avLst/>
            </a:prstGeom>
            <a:solidFill>
              <a:srgbClr val="FFCC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1" name="모서리가 둥근 직사각형 170"/>
            <p:cNvSpPr/>
            <p:nvPr/>
          </p:nvSpPr>
          <p:spPr>
            <a:xfrm>
              <a:off x="3218250" y="4950693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모서리가 둥근 직사각형 171"/>
            <p:cNvSpPr/>
            <p:nvPr/>
          </p:nvSpPr>
          <p:spPr>
            <a:xfrm>
              <a:off x="2061245" y="4955570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과자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3" name="모서리가 둥근 직사각형 172"/>
            <p:cNvSpPr/>
            <p:nvPr/>
          </p:nvSpPr>
          <p:spPr>
            <a:xfrm>
              <a:off x="1679412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4" name="모서리가 둥근 직사각형 173"/>
            <p:cNvSpPr/>
            <p:nvPr/>
          </p:nvSpPr>
          <p:spPr>
            <a:xfrm>
              <a:off x="1293084" y="495557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Del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5" name="모서리가 둥근 직사각형 174"/>
            <p:cNvSpPr/>
            <p:nvPr/>
          </p:nvSpPr>
          <p:spPr>
            <a:xfrm>
              <a:off x="1355567" y="5202531"/>
              <a:ext cx="216024" cy="45719"/>
            </a:xfrm>
            <a:prstGeom prst="roundRect">
              <a:avLst/>
            </a:prstGeom>
            <a:solidFill>
              <a:srgbClr val="FF33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6" name="포인트가 7개인 별 175"/>
            <p:cNvSpPr/>
            <p:nvPr/>
          </p:nvSpPr>
          <p:spPr>
            <a:xfrm>
              <a:off x="3280733" y="5013176"/>
              <a:ext cx="216024" cy="216024"/>
            </a:xfrm>
            <a:prstGeom prst="star7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7" name="모서리가 둥근 직사각형 176"/>
            <p:cNvSpPr/>
            <p:nvPr/>
          </p:nvSpPr>
          <p:spPr>
            <a:xfrm>
              <a:off x="2061245" y="5349518"/>
              <a:ext cx="1115457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추가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1679412" y="534951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9" name="덧셈 기호 178"/>
            <p:cNvSpPr/>
            <p:nvPr/>
          </p:nvSpPr>
          <p:spPr>
            <a:xfrm>
              <a:off x="1720483" y="5392266"/>
              <a:ext cx="259229" cy="259229"/>
            </a:xfrm>
            <a:prstGeom prst="mathPlus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4" name="위쪽/아래쪽 화살표 183"/>
          <p:cNvSpPr/>
          <p:nvPr/>
        </p:nvSpPr>
        <p:spPr>
          <a:xfrm>
            <a:off x="1619672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5" name="그룹 184"/>
          <p:cNvGrpSpPr/>
          <p:nvPr/>
        </p:nvGrpSpPr>
        <p:grpSpPr>
          <a:xfrm>
            <a:off x="251520" y="6291102"/>
            <a:ext cx="1058600" cy="261610"/>
            <a:chOff x="251520" y="6291102"/>
            <a:chExt cx="1058600" cy="261610"/>
          </a:xfrm>
        </p:grpSpPr>
        <p:sp>
          <p:nvSpPr>
            <p:cNvPr id="186" name="TextBox 185"/>
            <p:cNvSpPr txBox="1"/>
            <p:nvPr/>
          </p:nvSpPr>
          <p:spPr>
            <a:xfrm>
              <a:off x="269450" y="6291102"/>
              <a:ext cx="10406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화면 </a:t>
              </a:r>
              <a:r>
                <a:rPr lang="en-US" altLang="ko-KR" sz="1100" dirty="0" smtClean="0"/>
                <a:t>scroll </a:t>
              </a:r>
              <a:r>
                <a:rPr lang="ko-KR" altLang="en-US" sz="1100" dirty="0" smtClean="0"/>
                <a:t>됨</a:t>
              </a:r>
              <a:endParaRPr lang="ko-KR" altLang="en-US" sz="1100" dirty="0"/>
            </a:p>
          </p:txBody>
        </p:sp>
        <p:sp>
          <p:nvSpPr>
            <p:cNvPr id="187" name="위쪽/아래쪽 화살표 186"/>
            <p:cNvSpPr/>
            <p:nvPr/>
          </p:nvSpPr>
          <p:spPr>
            <a:xfrm>
              <a:off x="251520" y="6309320"/>
              <a:ext cx="72008" cy="216024"/>
            </a:xfrm>
            <a:prstGeom prst="upDownArrow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8" name="위쪽/아래쪽 화살표 187"/>
          <p:cNvSpPr/>
          <p:nvPr/>
        </p:nvSpPr>
        <p:spPr>
          <a:xfrm>
            <a:off x="4283968" y="4941168"/>
            <a:ext cx="72008" cy="216024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1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48" name="부제목 2"/>
          <p:cNvSpPr txBox="1">
            <a:spLocks/>
          </p:cNvSpPr>
          <p:nvPr/>
        </p:nvSpPr>
        <p:spPr>
          <a:xfrm>
            <a:off x="4788024" y="2348880"/>
            <a:ext cx="424847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ea typeface="+mn-ea"/>
                <a:cs typeface="+mn-cs"/>
              </a:rPr>
              <a:t>1.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400" dirty="0" smtClean="0"/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smtClean="0"/>
              <a:t>현재 선택된 아이콘 표시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uLnTx/>
              <a:uFillTx/>
              <a:ea typeface="+mn-ea"/>
              <a:cs typeface="+mn-cs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971600" y="1988840"/>
            <a:ext cx="2333059" cy="3640752"/>
            <a:chOff x="1259632" y="2555280"/>
            <a:chExt cx="2333059" cy="3640752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826058"/>
              <a:ext cx="2333059" cy="296123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763984"/>
              <a:ext cx="2333059" cy="4320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2333059" cy="27077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3209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896773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803901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350337" y="5807016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3279327" y="5850394"/>
              <a:ext cx="172819" cy="259229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691680" y="2924944"/>
              <a:ext cx="1468963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분류 선택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160643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accent3"/>
                  </a:solidFill>
                </a:rPr>
                <a:t>S</a:t>
              </a:r>
              <a:endParaRPr lang="ko-KR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346042" y="2924944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오른쪽 화살표 73"/>
            <p:cNvSpPr/>
            <p:nvPr/>
          </p:nvSpPr>
          <p:spPr>
            <a:xfrm flipH="1">
              <a:off x="1391762" y="2976017"/>
              <a:ext cx="259229" cy="230386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1926754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430810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34866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422698" y="3371850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926754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2430810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2934866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1422698" y="386297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모서리가 둥근 직사각형 90"/>
            <p:cNvSpPr/>
            <p:nvPr/>
          </p:nvSpPr>
          <p:spPr>
            <a:xfrm>
              <a:off x="1924487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2428543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2932599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1420431" y="4340721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36279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2440335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2944391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1432223" y="4825385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943537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2447593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2951649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1439481" y="5303133"/>
              <a:ext cx="430123" cy="43012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순서도: 연결자 105"/>
            <p:cNvSpPr/>
            <p:nvPr/>
          </p:nvSpPr>
          <p:spPr>
            <a:xfrm>
              <a:off x="2915816" y="3861048"/>
              <a:ext cx="144016" cy="144016"/>
            </a:xfrm>
            <a:prstGeom prst="flowChartConnector">
              <a:avLst/>
            </a:prstGeom>
            <a:solidFill>
              <a:srgbClr val="FF3300"/>
            </a:solidFill>
            <a:ln w="19050">
              <a:solidFill>
                <a:srgbClr val="FF7C8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6" name="모서리가 둥근 직사각형 65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아이콘 선택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직사각형 86"/>
          <p:cNvSpPr/>
          <p:nvPr/>
        </p:nvSpPr>
        <p:spPr>
          <a:xfrm>
            <a:off x="1571604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입력화면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695252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928794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1695252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1695252" y="335756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1695252" y="3929066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이백오심만원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97380" y="508362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54858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1571604" y="2152803"/>
            <a:ext cx="345638" cy="345638"/>
            <a:chOff x="909434" y="2009927"/>
            <a:chExt cx="345638" cy="345638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오른쪽 화살표 6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1428728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3" name="Oval 33"/>
          <p:cNvSpPr>
            <a:spLocks noChangeArrowheads="1"/>
          </p:cNvSpPr>
          <p:nvPr/>
        </p:nvSpPr>
        <p:spPr bwMode="auto">
          <a:xfrm>
            <a:off x="3480480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5" name="Oval 33"/>
          <p:cNvSpPr>
            <a:spLocks noChangeArrowheads="1"/>
          </p:cNvSpPr>
          <p:nvPr/>
        </p:nvSpPr>
        <p:spPr bwMode="auto">
          <a:xfrm>
            <a:off x="1643986" y="32042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6" name="Oval 33"/>
          <p:cNvSpPr>
            <a:spLocks noChangeArrowheads="1"/>
          </p:cNvSpPr>
          <p:nvPr/>
        </p:nvSpPr>
        <p:spPr bwMode="auto">
          <a:xfrm>
            <a:off x="1643986" y="38585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6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1643986" y="450151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7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8" name="Oval 33"/>
          <p:cNvSpPr>
            <a:spLocks noChangeArrowheads="1"/>
          </p:cNvSpPr>
          <p:nvPr/>
        </p:nvSpPr>
        <p:spPr bwMode="auto">
          <a:xfrm>
            <a:off x="1643986" y="499018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2" name="부제목 2"/>
          <p:cNvSpPr txBox="1">
            <a:spLocks/>
          </p:cNvSpPr>
          <p:nvPr/>
        </p:nvSpPr>
        <p:spPr>
          <a:xfrm>
            <a:off x="5286380" y="1643050"/>
            <a:ext cx="3857620" cy="472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 이동 버튼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이전 화면으로 이동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제목표시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 제목을 표시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3.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저장 버튼</a:t>
            </a:r>
            <a:endParaRPr kumimoji="0" lang="en-US" altLang="ko-KR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입력된 수입 내용을 저장</a:t>
            </a:r>
            <a:endParaRPr kumimoji="0" lang="en-US" altLang="ko-KR" sz="14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굴림체" pitchFamily="49" charset="-127"/>
              <a:ea typeface="굴림체" pitchFamily="49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이 들어온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400" b="1" noProof="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수입이 들어온 날짜를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분류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수입의 분류를 선택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6.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금액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수입금액을 입력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7.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메모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수입에 관한 메모를 기입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8.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반복주기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반복적인 수입을 설정한다</a:t>
            </a: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9.</a:t>
            </a:r>
            <a:r>
              <a:rPr lang="ko-KR" altLang="en-US" sz="14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자주 사용되는 수입</a:t>
            </a:r>
            <a:endParaRPr lang="en-US" altLang="ko-KR" sz="14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주로 사용되는 항목을 </a:t>
            </a:r>
            <a:r>
              <a:rPr lang="ko-KR" altLang="en-US" sz="14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등록 또는 추가</a:t>
            </a:r>
            <a:endParaRPr lang="en-US" altLang="ko-KR" sz="14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7" name="위쪽 화살표 설명선 36"/>
          <p:cNvSpPr/>
          <p:nvPr/>
        </p:nvSpPr>
        <p:spPr>
          <a:xfrm>
            <a:off x="1571604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4" name="Oval 33"/>
          <p:cNvSpPr>
            <a:spLocks noChangeArrowheads="1"/>
          </p:cNvSpPr>
          <p:nvPr/>
        </p:nvSpPr>
        <p:spPr bwMode="auto">
          <a:xfrm>
            <a:off x="1644940" y="265287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5" name="Oval 33"/>
          <p:cNvSpPr>
            <a:spLocks noChangeArrowheads="1"/>
          </p:cNvSpPr>
          <p:nvPr/>
        </p:nvSpPr>
        <p:spPr bwMode="auto">
          <a:xfrm>
            <a:off x="1857356" y="20002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6" name="Oval 33"/>
          <p:cNvSpPr>
            <a:spLocks noChangeArrowheads="1"/>
          </p:cNvSpPr>
          <p:nvPr/>
        </p:nvSpPr>
        <p:spPr bwMode="auto">
          <a:xfrm>
            <a:off x="1643042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9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357422" y="4643446"/>
            <a:ext cx="1428760" cy="214314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데이터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관리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Excel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파일로 저장하기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8-2.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데이터 관리 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(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백업 및 복원</a:t>
            </a:r>
            <a:r>
              <a:rPr lang="en-US" altLang="ko-KR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)</a:t>
            </a:r>
            <a:r>
              <a:rPr lang="ko-KR" altLang="en-US" sz="3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내보내기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DB </a:t>
            </a:r>
            <a:r>
              <a:rPr lang="ko-KR" altLang="en-US" sz="1200" dirty="0" smtClean="0">
                <a:solidFill>
                  <a:schemeClr val="tx1"/>
                </a:solidFill>
              </a:rPr>
              <a:t>파일 가져오기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1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1.Excel 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파일로 저장하기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excel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형식으로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월별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지출내용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을 저장함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내보내기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저장함</a:t>
            </a: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3.DB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 가져오기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외장메모리카드의 임의폴더에 저장된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파일의 모든 내용들을 가져옴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6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394683" y="2727138"/>
            <a:ext cx="178227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잠금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설정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43608" y="389648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결산일 설정        매월 말일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15410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데이터 관리 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43608" y="42806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About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043608" y="2726064"/>
            <a:ext cx="345638" cy="345638"/>
            <a:chOff x="-540568" y="2780928"/>
            <a:chExt cx="345638" cy="345638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-540568" y="2780928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ON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-478085" y="3027889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43608" y="3123644"/>
            <a:ext cx="345638" cy="345638"/>
            <a:chOff x="-540568" y="3169543"/>
            <a:chExt cx="345638" cy="345638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-540568" y="3169543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OFF</a:t>
              </a: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-478085" y="3416504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1394683" y="3122680"/>
            <a:ext cx="1791056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지출 바탕화면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l 33"/>
          <p:cNvSpPr>
            <a:spLocks noChangeArrowheads="1"/>
          </p:cNvSpPr>
          <p:nvPr/>
        </p:nvSpPr>
        <p:spPr bwMode="auto">
          <a:xfrm>
            <a:off x="899592" y="300875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2" name="Oval 33"/>
          <p:cNvSpPr>
            <a:spLocks noChangeArrowheads="1"/>
          </p:cNvSpPr>
          <p:nvPr/>
        </p:nvSpPr>
        <p:spPr bwMode="auto">
          <a:xfrm>
            <a:off x="899592" y="338593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899592" y="379169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5" name="Oval 33"/>
          <p:cNvSpPr>
            <a:spLocks noChangeArrowheads="1"/>
          </p:cNvSpPr>
          <p:nvPr/>
        </p:nvSpPr>
        <p:spPr bwMode="auto">
          <a:xfrm>
            <a:off x="908736" y="41791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5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6" name="부제목 2"/>
          <p:cNvSpPr txBox="1">
            <a:spLocks/>
          </p:cNvSpPr>
          <p:nvPr/>
        </p:nvSpPr>
        <p:spPr>
          <a:xfrm>
            <a:off x="4572000" y="1988840"/>
            <a:ext cx="374441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잠금설정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Password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입력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.[8-1</a:t>
            </a:r>
            <a:r>
              <a:rPr lang="ko-KR" altLang="en-US" sz="12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잠금설정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 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2.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수입</a:t>
            </a: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바탕화면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On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시 수입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지출 금액이 바탕화면에 표시됨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DB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에 저장된 내용을 관리함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.[8-2.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데이터 관리 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백업 및 복원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4.</a:t>
            </a:r>
            <a:r>
              <a:rPr lang="ko-KR" altLang="en-US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결산일 설정</a:t>
            </a:r>
            <a:endParaRPr lang="en-US" altLang="ko-KR" sz="12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날짜 선택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sz="12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5.About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[touch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형식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 version, license </a:t>
            </a:r>
            <a:r>
              <a:rPr lang="ko-KR" altLang="en-US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등 화면으로 이동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.[</a:t>
            </a:r>
            <a:r>
              <a:rPr lang="en-US" altLang="ko-KR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8-3.About </a:t>
            </a:r>
            <a:r>
              <a:rPr lang="ko-KR" altLang="en-US" sz="12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</a:rPr>
              <a:t>화면</a:t>
            </a:r>
            <a:r>
              <a:rPr lang="en-US" altLang="ko-KR" sz="12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]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</a:pPr>
            <a:endParaRPr lang="en-US" altLang="ko-KR" sz="12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47" name="Oval 33"/>
          <p:cNvSpPr>
            <a:spLocks noChangeArrowheads="1"/>
          </p:cNvSpPr>
          <p:nvPr/>
        </p:nvSpPr>
        <p:spPr bwMode="auto">
          <a:xfrm>
            <a:off x="917522" y="261008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잠금설정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3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      ****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8-1.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잠금설정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93" name="Oval 33"/>
          <p:cNvSpPr>
            <a:spLocks noChangeArrowheads="1"/>
          </p:cNvSpPr>
          <p:nvPr/>
        </p:nvSpPr>
        <p:spPr bwMode="auto">
          <a:xfrm>
            <a:off x="917522" y="259179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52573" y="31284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비밀번호 확인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****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43608" y="3524375"/>
            <a:ext cx="2160240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설정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899592" y="299960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899592" y="343165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ddd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142999" y="-1143000"/>
            <a:ext cx="6858001" cy="9144001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</p:spPr>
      </p:pic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grpSp>
        <p:nvGrpSpPr>
          <p:cNvPr id="2" name="그룹 48"/>
          <p:cNvGrpSpPr>
            <a:grpSpLocks noChangeAspect="1"/>
          </p:cNvGrpSpPr>
          <p:nvPr/>
        </p:nvGrpSpPr>
        <p:grpSpPr>
          <a:xfrm>
            <a:off x="971600" y="1988840"/>
            <a:ext cx="2333059" cy="3640752"/>
            <a:chOff x="1259632" y="2555280"/>
            <a:chExt cx="1944216" cy="3033960"/>
          </a:xfrm>
        </p:grpSpPr>
        <p:sp>
          <p:nvSpPr>
            <p:cNvPr id="4" name="AutoShape 60"/>
            <p:cNvSpPr>
              <a:spLocks noChangeArrowheads="1"/>
            </p:cNvSpPr>
            <p:nvPr/>
          </p:nvSpPr>
          <p:spPr bwMode="auto">
            <a:xfrm>
              <a:off x="1259632" y="2780928"/>
              <a:ext cx="1944216" cy="246769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5" name="AutoShape 60"/>
            <p:cNvSpPr>
              <a:spLocks noChangeArrowheads="1"/>
            </p:cNvSpPr>
            <p:nvPr/>
          </p:nvSpPr>
          <p:spPr bwMode="auto">
            <a:xfrm>
              <a:off x="1259632" y="5229200"/>
              <a:ext cx="1944216" cy="360040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8" name="AutoShape 60"/>
            <p:cNvSpPr>
              <a:spLocks noChangeArrowheads="1"/>
            </p:cNvSpPr>
            <p:nvPr/>
          </p:nvSpPr>
          <p:spPr bwMode="auto">
            <a:xfrm>
              <a:off x="1259632" y="2555280"/>
              <a:ext cx="1944216" cy="225648"/>
            </a:xfrm>
            <a:prstGeom prst="roundRect">
              <a:avLst>
                <a:gd name="adj" fmla="val 96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FontTx/>
                <a:buNone/>
              </a:pPr>
              <a:endParaRPr lang="ko-KR" altLang="en-US" sz="1200" b="1">
                <a:solidFill>
                  <a:srgbClr val="000000"/>
                </a:solidFill>
                <a:latin typeface="(환)제목라운드(중간)체" pitchFamily="18" charset="-127"/>
                <a:ea typeface="맑은 고딕" pitchFamily="50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1261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79058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254652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168553" y="5265060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갈매기형 수장 31"/>
            <p:cNvSpPr/>
            <p:nvPr/>
          </p:nvSpPr>
          <p:spPr>
            <a:xfrm>
              <a:off x="2942711" y="5301208"/>
              <a:ext cx="144016" cy="216024"/>
            </a:xfrm>
            <a:prstGeom prst="chevron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1619672" y="2852936"/>
              <a:ext cx="1500167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rIns="9000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About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31640" y="2852936"/>
              <a:ext cx="288032" cy="288032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오른쪽 화살표 74"/>
            <p:cNvSpPr/>
            <p:nvPr/>
          </p:nvSpPr>
          <p:spPr>
            <a:xfrm flipH="1">
              <a:off x="1369740" y="2905894"/>
              <a:ext cx="216024" cy="191988"/>
            </a:xfrm>
            <a:prstGeom prst="rightArrow">
              <a:avLst/>
            </a:prstGeom>
            <a:solidFill>
              <a:schemeClr val="bg1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모서리가 둥근 직사각형 87"/>
          <p:cNvSpPr/>
          <p:nvPr/>
        </p:nvSpPr>
        <p:spPr>
          <a:xfrm>
            <a:off x="1061538" y="2736102"/>
            <a:ext cx="2160240" cy="2421089"/>
          </a:xfrm>
          <a:prstGeom prst="roundRect">
            <a:avLst>
              <a:gd name="adj" fmla="val 712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Ver. 0.0.1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2010.00.00</a:t>
            </a: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License by (</a:t>
            </a:r>
            <a:r>
              <a:rPr lang="ko-KR" altLang="en-US" sz="1200" dirty="0" smtClean="0">
                <a:solidFill>
                  <a:schemeClr val="tx1"/>
                </a:solidFill>
              </a:rPr>
              <a:t>주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Fletamuto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9" name="모서리가 둥근 직사각형 88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8-3.About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화면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</a:t>
            </a:r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편의를 위한 입력 방안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3042" y="2000240"/>
            <a:ext cx="603723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사용자 패턴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분석</a:t>
            </a:r>
            <a:endParaRPr lang="ko-KR" altLang="en-US" sz="4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자주 사용되는 내역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등록</a:t>
            </a:r>
            <a:endParaRPr lang="ko-KR" altLang="en-US" sz="40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자동입력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음성인식</a:t>
            </a:r>
          </a:p>
          <a:p>
            <a:pPr>
              <a:buFont typeface="Arial" pitchFamily="34" charset="0"/>
              <a:buChar char="•"/>
            </a:pPr>
            <a:r>
              <a:rPr lang="en-US" sz="4000" b="1" dirty="0" smtClean="0">
                <a:solidFill>
                  <a:schemeClr val="bg1"/>
                </a:solidFill>
              </a:rPr>
              <a:t>GSP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를 이용한 입력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4000" b="1" dirty="0" smtClean="0">
                <a:solidFill>
                  <a:schemeClr val="bg1"/>
                </a:solidFill>
              </a:rPr>
              <a:t>문자인식</a:t>
            </a:r>
          </a:p>
          <a:p>
            <a:pPr>
              <a:buFont typeface="Arial" pitchFamily="34" charset="0"/>
              <a:buChar char="•"/>
            </a:pP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주</a:t>
            </a:r>
            <a:r>
              <a:rPr lang="en-US" altLang="ko-KR" smtClean="0"/>
              <a:t>)Fletamuto Android</a:t>
            </a:r>
            <a:endParaRPr lang="ko-KR" altLang="en-US"/>
          </a:p>
        </p:txBody>
      </p:sp>
      <p:sp>
        <p:nvSpPr>
          <p:cNvPr id="5" name="모서리가 둥근 직사각형 4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9-1 </a:t>
            </a:r>
            <a:r>
              <a:rPr lang="ko-KR" altLang="en-US" sz="38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사용자 패턴 분석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 useBgFill="1">
        <p:nvSpPr>
          <p:cNvPr id="6" name="직사각형 5"/>
          <p:cNvSpPr/>
          <p:nvPr/>
        </p:nvSpPr>
        <p:spPr>
          <a:xfrm>
            <a:off x="2857488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81136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2981136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3264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83264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4622918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14678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4074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7488" y="2000240"/>
            <a:ext cx="345638" cy="345638"/>
            <a:chOff x="909434" y="2009927"/>
            <a:chExt cx="345638" cy="345638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2983264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83264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4" name="위쪽 화살표 설명선 23"/>
          <p:cNvSpPr/>
          <p:nvPr/>
        </p:nvSpPr>
        <p:spPr>
          <a:xfrm>
            <a:off x="2857488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25" name="그룹 85"/>
          <p:cNvGrpSpPr/>
          <p:nvPr/>
        </p:nvGrpSpPr>
        <p:grpSpPr>
          <a:xfrm>
            <a:off x="4643438" y="3714752"/>
            <a:ext cx="500066" cy="428628"/>
            <a:chOff x="324098" y="6309320"/>
            <a:chExt cx="500066" cy="42862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85"/>
          <p:cNvGrpSpPr/>
          <p:nvPr/>
        </p:nvGrpSpPr>
        <p:grpSpPr>
          <a:xfrm>
            <a:off x="4143372" y="3714752"/>
            <a:ext cx="500066" cy="428628"/>
            <a:chOff x="324098" y="6309320"/>
            <a:chExt cx="500066" cy="428628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85"/>
          <p:cNvGrpSpPr/>
          <p:nvPr/>
        </p:nvGrpSpPr>
        <p:grpSpPr>
          <a:xfrm>
            <a:off x="3643306" y="3714752"/>
            <a:ext cx="500066" cy="428628"/>
            <a:chOff x="324098" y="6309320"/>
            <a:chExt cx="500066" cy="42862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3000364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43306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643306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72132" y="1857364"/>
            <a:ext cx="37147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사용자가 지출내역을 입력할 경우 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시간에 대한 내역의 분포도를 파악하여 특정 지출내역의 지출내역이 입력될 확률이 높을 경우 해당 내역을 미리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47" name="오른쪽 화살표 46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사각형 설명선 47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 분석 알고리즘 실행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내역등록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152803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786058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152803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149"/>
          <p:cNvGrpSpPr/>
          <p:nvPr/>
        </p:nvGrpSpPr>
        <p:grpSpPr>
          <a:xfrm>
            <a:off x="2929870" y="2152803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6" name="위쪽/아래쪽 화살표 215"/>
          <p:cNvSpPr/>
          <p:nvPr/>
        </p:nvSpPr>
        <p:spPr>
          <a:xfrm>
            <a:off x="5144448" y="3724439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367249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795877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지출화면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지출을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71802" y="3307363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의류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아기 옷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위쪽 화살표 설명선 211"/>
          <p:cNvSpPr/>
          <p:nvPr/>
        </p:nvSpPr>
        <p:spPr>
          <a:xfrm>
            <a:off x="2929870" y="3510125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54702" y="4307495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	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\5,000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54702" y="387886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출근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\1,200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581827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142844" y="2643182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5" name="Oval 33"/>
          <p:cNvSpPr>
            <a:spLocks noChangeArrowheads="1"/>
          </p:cNvSpPr>
          <p:nvPr/>
        </p:nvSpPr>
        <p:spPr bwMode="auto">
          <a:xfrm>
            <a:off x="2928926" y="378619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6" name="Oval 33"/>
          <p:cNvSpPr>
            <a:spLocks noChangeArrowheads="1"/>
          </p:cNvSpPr>
          <p:nvPr/>
        </p:nvSpPr>
        <p:spPr bwMode="auto">
          <a:xfrm>
            <a:off x="2928926" y="54292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9-3.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분류 </a:t>
            </a:r>
            <a:r>
              <a:rPr lang="ko-KR" altLang="en-US" sz="4000" dirty="0" err="1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선택시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 내역 자동입력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5810" y="142873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출근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42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가장 많이 입력된 내역을 설정한다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9-4-1.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사각형 설명선 56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점심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err="1" smtClean="0">
                <a:solidFill>
                  <a:schemeClr val="tx1"/>
                </a:solidFill>
              </a:rPr>
              <a:t>오천원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분류를 지정하면 입력된 내역을 분석해 특정내역의 지출내역의 빈도수가 월등히 높을  경우 해당 내역을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9-4-2.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음성인식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음성목록등록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2857488" y="2143116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981136" y="257174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981136" y="300037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983264" y="458356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83264" y="544081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4622918" y="501203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214678" y="2154668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940742" y="2143116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2857488" y="2143116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2983264" y="342900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\5,000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983264" y="501218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위쪽 화살표 설명선 40"/>
          <p:cNvSpPr/>
          <p:nvPr/>
        </p:nvSpPr>
        <p:spPr>
          <a:xfrm>
            <a:off x="2857488" y="5715016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4643438" y="385762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4143372" y="385762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3643306" y="385762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3000364" y="385762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643306" y="428625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643306" y="464344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1214414" y="321468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72132" y="1857364"/>
            <a:ext cx="37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음성으로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익식할</a:t>
            </a:r>
            <a:r>
              <a:rPr lang="ko-KR" altLang="en-US" sz="2000" dirty="0" smtClean="0">
                <a:solidFill>
                  <a:schemeClr val="bg1"/>
                </a:solidFill>
              </a:rPr>
              <a:t> 수 있는 단어를 등록해 해당 해당 단어를 인식해 내역을 입력한다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72000" y="2143116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14348" y="1643050"/>
            <a:ext cx="1214446" cy="928694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00034" y="4071942"/>
            <a:ext cx="1857388" cy="235745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0034" y="4071942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음식</a:t>
            </a:r>
            <a:r>
              <a:rPr lang="en-US" altLang="ko-KR" dirty="0" smtClean="0">
                <a:solidFill>
                  <a:schemeClr val="tx1"/>
                </a:solidFill>
              </a:rPr>
              <a:t>- \5,000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0034" y="4500570"/>
            <a:ext cx="1857388" cy="42862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지하</a:t>
            </a:r>
            <a:r>
              <a:rPr lang="ko-KR" altLang="en-US" dirty="0" smtClean="0">
                <a:solidFill>
                  <a:schemeClr val="tx1"/>
                </a:solidFill>
              </a:rPr>
              <a:t>철</a:t>
            </a:r>
            <a:r>
              <a:rPr lang="en-US" altLang="ko-KR" dirty="0" smtClean="0">
                <a:solidFill>
                  <a:schemeClr val="tx1"/>
                </a:solidFill>
              </a:rPr>
              <a:t>- \1,300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1-1-1.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날짜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285720" y="278605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03" name="오른쪽 화살표 202"/>
          <p:cNvSpPr/>
          <p:nvPr/>
        </p:nvSpPr>
        <p:spPr>
          <a:xfrm>
            <a:off x="1285852" y="3571876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날자 버튼을 클릭하면 금일달력이 슬라이드 되어서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달력의 날짜를 지정해 클릭하면 해당 날짜가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 useBgFill="1">
        <p:nvSpPr>
          <p:cNvPr id="207" name="직사각형 206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195450" y="436924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211" name="모서리가 둥근 직사각형 210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2" name="모서리가 둥근 직사각형 211"/>
          <p:cNvSpPr/>
          <p:nvPr/>
        </p:nvSpPr>
        <p:spPr>
          <a:xfrm>
            <a:off x="3195450" y="379774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\25,00,000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197578" y="494075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216" name="모서리가 둥근 직사각형 215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오른쪽 화살표 216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4" name="위쪽 화살표 설명선 223"/>
          <p:cNvSpPr/>
          <p:nvPr/>
        </p:nvSpPr>
        <p:spPr>
          <a:xfrm>
            <a:off x="3071802" y="5500702"/>
            <a:ext cx="2428892" cy="285752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178" name="그림 17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4000505"/>
            <a:ext cx="2428892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9-5-1.GPS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위치등록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28" name="직사각형 27"/>
          <p:cNvSpPr/>
          <p:nvPr/>
        </p:nvSpPr>
        <p:spPr>
          <a:xfrm>
            <a:off x="428596" y="263163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2244" y="3286124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장소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가산디지털단지역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52244" y="371475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4372" y="5297940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194026" y="572641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85786" y="264318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GPS</a:t>
            </a:r>
            <a:r>
              <a:rPr lang="ko-KR" altLang="en-US" sz="1200" dirty="0" smtClean="0">
                <a:solidFill>
                  <a:schemeClr val="tx1"/>
                </a:solidFill>
              </a:rPr>
              <a:t>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511850" y="263163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35"/>
          <p:cNvGrpSpPr/>
          <p:nvPr/>
        </p:nvGrpSpPr>
        <p:grpSpPr>
          <a:xfrm>
            <a:off x="428596" y="2631630"/>
            <a:ext cx="345638" cy="345638"/>
            <a:chOff x="909434" y="2009927"/>
            <a:chExt cx="345638" cy="345638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오른쪽 화살표 37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54372" y="4143380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54372" y="57265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2214546" y="4572008"/>
            <a:ext cx="500066" cy="428628"/>
            <a:chOff x="324098" y="6309320"/>
            <a:chExt cx="500066" cy="428628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1714480" y="4572008"/>
            <a:ext cx="500066" cy="428628"/>
            <a:chOff x="324098" y="6309320"/>
            <a:chExt cx="500066" cy="42862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1214414" y="4572008"/>
            <a:ext cx="500066" cy="428628"/>
            <a:chOff x="324098" y="6309320"/>
            <a:chExt cx="500066" cy="428628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모서리가 둥근 직사각형 52"/>
          <p:cNvSpPr/>
          <p:nvPr/>
        </p:nvSpPr>
        <p:spPr>
          <a:xfrm>
            <a:off x="571472" y="4572008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214414" y="5000636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214414" y="5357826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퇴근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7158" y="1785926"/>
            <a:ext cx="2214578" cy="50006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GPS</a:t>
            </a:r>
            <a:r>
              <a:rPr lang="ko-KR" altLang="en-US" dirty="0" smtClean="0">
                <a:solidFill>
                  <a:schemeClr val="tx1"/>
                </a:solidFill>
              </a:rPr>
              <a:t>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오른쪽 화살표 84"/>
          <p:cNvSpPr/>
          <p:nvPr/>
        </p:nvSpPr>
        <p:spPr>
          <a:xfrm>
            <a:off x="3000364" y="2000240"/>
            <a:ext cx="928694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서비스모듈 실행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9-5-2.GPS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이용</a:t>
            </a:r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자동입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력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교통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지하철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퇴근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6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\1,300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천삼백원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GPS</a:t>
            </a:r>
            <a:r>
              <a:rPr lang="ko-KR" altLang="en-US" sz="2000" dirty="0" smtClean="0">
                <a:solidFill>
                  <a:schemeClr val="bg1"/>
                </a:solidFill>
              </a:rPr>
              <a:t>장소를 등록하여 해당 장소로 이동할 경우 지출내역이 자동으로 입력된다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Rectangle 289"/>
          <p:cNvSpPr>
            <a:spLocks noChangeAspect="1" noChangeArrowheads="1"/>
          </p:cNvSpPr>
          <p:nvPr/>
        </p:nvSpPr>
        <p:spPr bwMode="auto">
          <a:xfrm>
            <a:off x="571472" y="1928802"/>
            <a:ext cx="961436" cy="12485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ko-KR" altLang="en-US" b="1" dirty="0" smtClean="0">
                <a:solidFill>
                  <a:srgbClr val="4D4D4D"/>
                </a:solidFill>
                <a:ea typeface="HY중고딕" pitchFamily="18" charset="-127"/>
              </a:rPr>
              <a:t>지출</a:t>
            </a:r>
            <a:endParaRPr lang="en-US" altLang="ko-KR" b="1" dirty="0" smtClean="0">
              <a:solidFill>
                <a:srgbClr val="4D4D4D"/>
              </a:solidFill>
              <a:ea typeface="HY중고딕" pitchFamily="18" charset="-127"/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장소를 자동으로 인식해 분류 및 금액이 자동으로 입력된다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9-6 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문자인식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59" name="직사각형 58"/>
          <p:cNvSpPr/>
          <p:nvPr/>
        </p:nvSpPr>
        <p:spPr>
          <a:xfrm>
            <a:off x="4071934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4195582" y="242886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	    2010-07-02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95582" y="285749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음식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smtClean="0">
                <a:solidFill>
                  <a:schemeClr val="tx1"/>
                </a:solidFill>
              </a:rPr>
              <a:t>점심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197710" y="4440684"/>
            <a:ext cx="2160240" cy="3456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메모                       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197710" y="5297940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l 33"/>
          <p:cNvSpPr>
            <a:spLocks noChangeArrowheads="1"/>
          </p:cNvSpPr>
          <p:nvPr/>
        </p:nvSpPr>
        <p:spPr bwMode="auto">
          <a:xfrm>
            <a:off x="5837364" y="486916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8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4429124" y="2011792"/>
            <a:ext cx="135732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지출내역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155188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2" name="그룹 66"/>
          <p:cNvGrpSpPr/>
          <p:nvPr/>
        </p:nvGrpSpPr>
        <p:grpSpPr>
          <a:xfrm>
            <a:off x="4071934" y="2000240"/>
            <a:ext cx="345638" cy="345638"/>
            <a:chOff x="909434" y="2009927"/>
            <a:chExt cx="345638" cy="345638"/>
          </a:xfrm>
        </p:grpSpPr>
        <p:sp>
          <p:nvSpPr>
            <p:cNvPr id="68" name="모서리가 둥근 직사각형 67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0" name="모서리가 둥근 직사각형 69"/>
          <p:cNvSpPr/>
          <p:nvPr/>
        </p:nvSpPr>
        <p:spPr>
          <a:xfrm>
            <a:off x="4197710" y="3286124"/>
            <a:ext cx="2160240" cy="357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   \5,500          </a:t>
            </a:r>
            <a:r>
              <a:rPr lang="ko-KR" altLang="en-US" sz="1000" dirty="0" smtClean="0">
                <a:solidFill>
                  <a:schemeClr val="tx1"/>
                </a:solidFill>
              </a:rPr>
              <a:t>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오천오백원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197710" y="486931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테그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위쪽 화살표 설명선 71"/>
          <p:cNvSpPr/>
          <p:nvPr/>
        </p:nvSpPr>
        <p:spPr>
          <a:xfrm>
            <a:off x="4071934" y="5572140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지출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85"/>
          <p:cNvGrpSpPr/>
          <p:nvPr/>
        </p:nvGrpSpPr>
        <p:grpSpPr>
          <a:xfrm>
            <a:off x="5857884" y="3714752"/>
            <a:ext cx="500066" cy="428628"/>
            <a:chOff x="324098" y="6309320"/>
            <a:chExt cx="500066" cy="428628"/>
          </a:xfrm>
        </p:grpSpPr>
        <p:sp>
          <p:nvSpPr>
            <p:cNvPr id="74" name="모서리가 둥근 직사각형 73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현금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85"/>
          <p:cNvGrpSpPr/>
          <p:nvPr/>
        </p:nvGrpSpPr>
        <p:grpSpPr>
          <a:xfrm>
            <a:off x="5357818" y="3714752"/>
            <a:ext cx="500066" cy="428628"/>
            <a:chOff x="324098" y="6309320"/>
            <a:chExt cx="500066" cy="428628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카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85"/>
          <p:cNvGrpSpPr/>
          <p:nvPr/>
        </p:nvGrpSpPr>
        <p:grpSpPr>
          <a:xfrm>
            <a:off x="4857752" y="3714752"/>
            <a:ext cx="500066" cy="428628"/>
            <a:chOff x="324098" y="6309320"/>
            <a:chExt cx="500066" cy="42862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324098" y="6309320"/>
              <a:ext cx="500066" cy="4286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t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계좌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395536" y="6595072"/>
              <a:ext cx="366145" cy="71438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2" name="모서리가 둥근 직사각형 81"/>
          <p:cNvSpPr/>
          <p:nvPr/>
        </p:nvSpPr>
        <p:spPr>
          <a:xfrm>
            <a:off x="4214810" y="3714752"/>
            <a:ext cx="571504" cy="642942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지출방법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857752" y="4143380"/>
            <a:ext cx="1500198" cy="21431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857752" y="4500570"/>
            <a:ext cx="1428760" cy="21431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715140" y="1857364"/>
            <a:ext cx="2571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chemeClr val="bg1"/>
                </a:solidFill>
              </a:rPr>
              <a:t>카라에</a:t>
            </a:r>
            <a:r>
              <a:rPr lang="ko-KR" altLang="en-US" sz="2000" dirty="0" smtClean="0">
                <a:solidFill>
                  <a:schemeClr val="bg1"/>
                </a:solidFill>
              </a:rPr>
              <a:t> 찍힌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문자를인식해</a:t>
            </a:r>
            <a:r>
              <a:rPr lang="ko-KR" altLang="en-US" sz="2000" dirty="0" smtClean="0">
                <a:solidFill>
                  <a:schemeClr val="bg1"/>
                </a:solidFill>
              </a:rPr>
              <a:t> 금액을 자동으로 설정한다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7" name="오른쪽 화살표 66"/>
          <p:cNvSpPr/>
          <p:nvPr/>
        </p:nvSpPr>
        <p:spPr>
          <a:xfrm>
            <a:off x="2143108" y="2786058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사각형 설명선 72"/>
          <p:cNvSpPr/>
          <p:nvPr/>
        </p:nvSpPr>
        <p:spPr>
          <a:xfrm>
            <a:off x="357158" y="4500570"/>
            <a:ext cx="1928826" cy="1714512"/>
          </a:xfrm>
          <a:prstGeom prst="wedgeRectCallout">
            <a:avLst>
              <a:gd name="adj1" fmla="val 33546"/>
              <a:gd name="adj2" fmla="val -7815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영수증을 인식해 금액을 지정한다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86446" y="2000240"/>
            <a:ext cx="345638" cy="34563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472" y="1857364"/>
            <a:ext cx="1000132" cy="785818"/>
          </a:xfrm>
          <a:prstGeom prst="roundRect">
            <a:avLst/>
          </a:prstGeom>
          <a:blipFill>
            <a:blip r:embed="rId4" cstate="print"/>
            <a:stretch>
              <a:fillRect/>
            </a:stretch>
          </a:blip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직사각형 84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1-1-2.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분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786446" y="1857364"/>
            <a:ext cx="307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분류를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수정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 할 수 있는 화면으로 이동한다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버튼을 클릭하면 해당하는 분류가 선택된다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28992" y="2000240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 분류선택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155056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E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071802" y="2000240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786182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356191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27695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14678" y="2500306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6182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214678" y="3215192"/>
            <a:ext cx="430123" cy="430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1263" y="28889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급</a:t>
            </a:r>
            <a:r>
              <a:rPr lang="ko-KR" altLang="en-US" sz="1000" dirty="0" smtClean="0"/>
              <a:t>여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714744" y="289844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상여</a:t>
            </a:r>
            <a:r>
              <a:rPr lang="ko-KR" altLang="en-US" sz="1000" dirty="0" smtClean="0"/>
              <a:t>금</a:t>
            </a:r>
            <a:endParaRPr lang="en-US" altLang="ko-KR" sz="10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4357686" y="289702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주</a:t>
            </a:r>
            <a:r>
              <a:rPr lang="ko-KR" altLang="en-US" sz="1000" dirty="0" smtClean="0"/>
              <a:t>식</a:t>
            </a:r>
            <a:endParaRPr lang="en-US" altLang="ko-KR" sz="10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4916672" y="290435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</a:t>
            </a:r>
            <a:r>
              <a:rPr lang="ko-KR" altLang="en-US" sz="1000" dirty="0" smtClean="0"/>
              <a:t>자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293746" y="361140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용</a:t>
            </a:r>
            <a:r>
              <a:rPr lang="ko-KR" altLang="en-US" sz="1000" dirty="0" smtClean="0"/>
              <a:t>돈</a:t>
            </a:r>
            <a:endParaRPr lang="en-US" altLang="ko-KR" sz="100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643306" y="361140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아르바이</a:t>
            </a:r>
            <a:r>
              <a:rPr lang="ko-KR" altLang="en-US" sz="1000" dirty="0" smtClean="0"/>
              <a:t>트</a:t>
            </a:r>
            <a:endParaRPr lang="ko-KR" altLang="en-US" sz="1000" dirty="0"/>
          </a:p>
        </p:txBody>
      </p:sp>
      <p:sp>
        <p:nvSpPr>
          <p:cNvPr id="84" name="오른쪽 화살표 83"/>
          <p:cNvSpPr/>
          <p:nvPr/>
        </p:nvSpPr>
        <p:spPr>
          <a:xfrm flipH="1">
            <a:off x="3094187" y="2070604"/>
            <a:ext cx="263367" cy="230386"/>
          </a:xfrm>
          <a:prstGeom prst="rightArrow">
            <a:avLst/>
          </a:prstGeom>
          <a:solidFill>
            <a:schemeClr val="accent3"/>
          </a:solidFill>
          <a:ln w="254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Oval 33"/>
          <p:cNvSpPr>
            <a:spLocks noChangeArrowheads="1"/>
          </p:cNvSpPr>
          <p:nvPr/>
        </p:nvSpPr>
        <p:spPr bwMode="auto">
          <a:xfrm>
            <a:off x="5072066" y="1857364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8" name="Oval 33"/>
          <p:cNvSpPr>
            <a:spLocks noChangeArrowheads="1"/>
          </p:cNvSpPr>
          <p:nvPr/>
        </p:nvSpPr>
        <p:spPr bwMode="auto">
          <a:xfrm>
            <a:off x="3143240" y="235743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285720" y="2643182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65" name="모서리가 둥근 직사각형 64"/>
          <p:cNvSpPr>
            <a:spLocks noChangeAspect="1"/>
          </p:cNvSpPr>
          <p:nvPr/>
        </p:nvSpPr>
        <p:spPr>
          <a:xfrm>
            <a:off x="683568" y="404663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1-1-3.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입력화면 </a:t>
            </a:r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-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금액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3" name="오른쪽 화살표 202"/>
          <p:cNvSpPr/>
          <p:nvPr/>
        </p:nvSpPr>
        <p:spPr>
          <a:xfrm>
            <a:off x="1357290" y="3429000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직사각형 25"/>
          <p:cNvSpPr/>
          <p:nvPr/>
        </p:nvSpPr>
        <p:spPr>
          <a:xfrm>
            <a:off x="3071802" y="2000240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428992" y="2009927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195450" y="264318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95450" y="3214686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155056" y="2009927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071802" y="2009927"/>
            <a:ext cx="345638" cy="345638"/>
            <a:chOff x="909434" y="2009927"/>
            <a:chExt cx="345638" cy="345638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오른쪽 화살표 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3195450" y="3717412"/>
            <a:ext cx="2160240" cy="3086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\25,00,000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1802" y="3786190"/>
            <a:ext cx="2428892" cy="200026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071802" y="3714752"/>
            <a:ext cx="2428892" cy="5000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\2,500,000</a:t>
            </a:r>
          </a:p>
          <a:p>
            <a:pPr algn="r"/>
            <a:r>
              <a:rPr lang="ko-KR" altLang="en-US" sz="1000" b="1" dirty="0" err="1" smtClean="0">
                <a:solidFill>
                  <a:schemeClr val="tx1"/>
                </a:solidFill>
              </a:rPr>
              <a:t>이백오십만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7180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80732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689663" y="419185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07180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180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7180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689663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80732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80732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689663" y="482969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89663" y="5148614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삭제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80732" y="4510775"/>
            <a:ext cx="808930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285720" y="2654734"/>
            <a:ext cx="2160240" cy="48851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200" dirty="0" smtClean="0">
                <a:solidFill>
                  <a:schemeClr val="tx1"/>
                </a:solidFill>
              </a:rPr>
              <a:t>금액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\25,00,000         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이백오십만원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786446" y="1857364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금액 버튼을 클릭하면 금액입력 창이 </a:t>
            </a:r>
            <a:r>
              <a:rPr lang="ko-KR" altLang="en-US" dirty="0" err="1" smtClean="0">
                <a:solidFill>
                  <a:schemeClr val="bg1"/>
                </a:solidFill>
              </a:rPr>
              <a:t>슬라이드되어서</a:t>
            </a:r>
            <a:r>
              <a:rPr lang="ko-KR" altLang="en-US" dirty="0" smtClean="0">
                <a:solidFill>
                  <a:schemeClr val="bg1"/>
                </a:solidFill>
              </a:rPr>
              <a:t> 나타난다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금액을 </a:t>
            </a:r>
            <a:r>
              <a:rPr lang="ko-KR" altLang="en-US" dirty="0" err="1" smtClean="0">
                <a:solidFill>
                  <a:schemeClr val="bg1"/>
                </a:solidFill>
              </a:rPr>
              <a:t>입력후</a:t>
            </a:r>
            <a:r>
              <a:rPr lang="ko-KR" altLang="en-US" dirty="0" smtClean="0">
                <a:solidFill>
                  <a:schemeClr val="bg1"/>
                </a:solidFill>
              </a:rPr>
              <a:t> 확인을 클릭하면 입력한 수입금액이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71802" y="5467534"/>
            <a:ext cx="1214446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286248" y="5467534"/>
            <a:ext cx="1212345" cy="3189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직사각형 54"/>
          <p:cNvSpPr/>
          <p:nvPr/>
        </p:nvSpPr>
        <p:spPr>
          <a:xfrm>
            <a:off x="2643174" y="1857364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4286248" y="4857760"/>
            <a:ext cx="571504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214678" y="4857760"/>
            <a:ext cx="642942" cy="357190"/>
          </a:xfrm>
          <a:prstGeom prst="round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1400" dirty="0" smtClean="0">
                <a:solidFill>
                  <a:schemeClr val="tx1"/>
                </a:solidFill>
              </a:rPr>
              <a:t>매월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1-1-4.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수입 반복 </a:t>
            </a:r>
            <a:r>
              <a:rPr lang="ko-KR" altLang="en-US" sz="44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주기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305078" y="2868608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평일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3926255" y="2871461"/>
            <a:ext cx="56166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주말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85"/>
          <p:cNvGrpSpPr/>
          <p:nvPr/>
        </p:nvGrpSpPr>
        <p:grpSpPr>
          <a:xfrm>
            <a:off x="2886099" y="3303221"/>
            <a:ext cx="345638" cy="345638"/>
            <a:chOff x="395536" y="6309320"/>
            <a:chExt cx="345638" cy="345638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395536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58019" y="6556281"/>
              <a:ext cx="216024" cy="4571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그룹 122"/>
          <p:cNvGrpSpPr/>
          <p:nvPr/>
        </p:nvGrpSpPr>
        <p:grpSpPr>
          <a:xfrm>
            <a:off x="3314331" y="3303221"/>
            <a:ext cx="345638" cy="345638"/>
            <a:chOff x="827584" y="6309320"/>
            <a:chExt cx="345638" cy="345638"/>
          </a:xfrm>
        </p:grpSpPr>
        <p:sp>
          <p:nvSpPr>
            <p:cNvPr id="112" name="모서리가 둥근 직사각형 111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화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123"/>
          <p:cNvGrpSpPr/>
          <p:nvPr/>
        </p:nvGrpSpPr>
        <p:grpSpPr>
          <a:xfrm>
            <a:off x="3746379" y="3303221"/>
            <a:ext cx="345638" cy="345638"/>
            <a:chOff x="827584" y="6309320"/>
            <a:chExt cx="345638" cy="345638"/>
          </a:xfrm>
        </p:grpSpPr>
        <p:sp>
          <p:nvSpPr>
            <p:cNvPr id="125" name="모서리가 둥근 직사각형 124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수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26"/>
          <p:cNvGrpSpPr/>
          <p:nvPr/>
        </p:nvGrpSpPr>
        <p:grpSpPr>
          <a:xfrm>
            <a:off x="4178139" y="3303221"/>
            <a:ext cx="345638" cy="345638"/>
            <a:chOff x="827584" y="6309320"/>
            <a:chExt cx="345638" cy="345638"/>
          </a:xfrm>
        </p:grpSpPr>
        <p:sp>
          <p:nvSpPr>
            <p:cNvPr id="128" name="모서리가 둥근 직사각형 127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목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모서리가 둥근 직사각형 128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그룹 129"/>
          <p:cNvGrpSpPr/>
          <p:nvPr/>
        </p:nvGrpSpPr>
        <p:grpSpPr>
          <a:xfrm>
            <a:off x="4619440" y="3303221"/>
            <a:ext cx="345638" cy="345638"/>
            <a:chOff x="827584" y="6309320"/>
            <a:chExt cx="345638" cy="345638"/>
          </a:xfrm>
        </p:grpSpPr>
        <p:sp>
          <p:nvSpPr>
            <p:cNvPr id="131" name="모서리가 둥근 직사각형 130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금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2" name="모서리가 둥근 직사각형 131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32"/>
          <p:cNvGrpSpPr/>
          <p:nvPr/>
        </p:nvGrpSpPr>
        <p:grpSpPr>
          <a:xfrm>
            <a:off x="2885811" y="3726016"/>
            <a:ext cx="345638" cy="345638"/>
            <a:chOff x="827584" y="6309320"/>
            <a:chExt cx="345638" cy="345638"/>
          </a:xfrm>
        </p:grpSpPr>
        <p:sp>
          <p:nvSpPr>
            <p:cNvPr id="134" name="모서리가 둥근 직사각형 133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토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5" name="모서리가 둥근 직사각형 134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그룹 135"/>
          <p:cNvGrpSpPr/>
          <p:nvPr/>
        </p:nvGrpSpPr>
        <p:grpSpPr>
          <a:xfrm>
            <a:off x="3323296" y="3726304"/>
            <a:ext cx="345638" cy="345638"/>
            <a:chOff x="827584" y="6309320"/>
            <a:chExt cx="345638" cy="345638"/>
          </a:xfrm>
        </p:grpSpPr>
        <p:sp>
          <p:nvSpPr>
            <p:cNvPr id="137" name="모서리가 둥근 직사각형 136"/>
            <p:cNvSpPr/>
            <p:nvPr/>
          </p:nvSpPr>
          <p:spPr>
            <a:xfrm>
              <a:off x="827584" y="6309320"/>
              <a:ext cx="345638" cy="3456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일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모서리가 둥근 직사각형 137"/>
            <p:cNvSpPr/>
            <p:nvPr/>
          </p:nvSpPr>
          <p:spPr>
            <a:xfrm>
              <a:off x="890627" y="6560598"/>
              <a:ext cx="216024" cy="457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2876558" y="2871461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순서도: 연결자 139"/>
          <p:cNvSpPr/>
          <p:nvPr/>
        </p:nvSpPr>
        <p:spPr>
          <a:xfrm>
            <a:off x="2975749" y="2970652"/>
            <a:ext cx="144016" cy="144016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869040" y="4869312"/>
            <a:ext cx="345638" cy="345638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순서도: 연결자 141"/>
          <p:cNvSpPr/>
          <p:nvPr/>
        </p:nvSpPr>
        <p:spPr>
          <a:xfrm>
            <a:off x="2968231" y="4968503"/>
            <a:ext cx="144016" cy="144016"/>
          </a:xfrm>
          <a:prstGeom prst="flowChartConnector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부제목 2"/>
          <p:cNvSpPr txBox="1">
            <a:spLocks/>
          </p:cNvSpPr>
          <p:nvPr/>
        </p:nvSpPr>
        <p:spPr>
          <a:xfrm>
            <a:off x="5364120" y="1988840"/>
            <a:ext cx="3779912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1.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/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분리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반복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주기를 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)/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월로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선택할지 분리 하는 버튼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2.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굴림체" pitchFamily="49" charset="-127"/>
                <a:ea typeface="굴림체" pitchFamily="49" charset="-127"/>
              </a:rPr>
              <a:t>평일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평일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~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금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),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주말 버튼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토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스위치가 자동 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on/off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된다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3.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요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일 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선택버튼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 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사용자가 원하는 요일을 선택 가능함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endParaRPr lang="en-US" altLang="ko-KR" sz="1600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4</a:t>
            </a:r>
            <a:r>
              <a:rPr lang="en-US" altLang="ko-KR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  <a:r>
              <a:rPr lang="ko-KR" altLang="en-US" sz="1600" b="1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월 선택 버튼</a:t>
            </a:r>
            <a:endParaRPr lang="en-US" altLang="ko-KR" sz="1600" b="1" dirty="0" smtClean="0">
              <a:solidFill>
                <a:schemeClr val="bg1"/>
              </a:solidFill>
              <a:latin typeface="굴림체" pitchFamily="49" charset="-127"/>
              <a:ea typeface="굴림체" pitchFamily="49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	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매월 </a:t>
            </a:r>
            <a:r>
              <a:rPr lang="ko-KR" altLang="en-US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며칠을 선택함</a:t>
            </a:r>
            <a:r>
              <a:rPr lang="en-US" altLang="ko-KR" sz="1600" dirty="0" smtClean="0">
                <a:solidFill>
                  <a:schemeClr val="bg1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000364" y="1857364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반복설정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726428" y="1857364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643174" y="1857364"/>
            <a:ext cx="345638" cy="345638"/>
            <a:chOff x="909434" y="2009927"/>
            <a:chExt cx="345638" cy="345638"/>
          </a:xfrm>
        </p:grpSpPr>
        <p:sp>
          <p:nvSpPr>
            <p:cNvPr id="59" name="모서리가 둥근 직사각형 58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오른쪽 화살표 59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2714612" y="2428868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3" name="Oval 33"/>
          <p:cNvSpPr>
            <a:spLocks noChangeArrowheads="1"/>
          </p:cNvSpPr>
          <p:nvPr/>
        </p:nvSpPr>
        <p:spPr bwMode="auto">
          <a:xfrm>
            <a:off x="2714612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49" name="Oval 33"/>
          <p:cNvSpPr>
            <a:spLocks noChangeArrowheads="1"/>
          </p:cNvSpPr>
          <p:nvPr/>
        </p:nvSpPr>
        <p:spPr bwMode="auto">
          <a:xfrm>
            <a:off x="3816196" y="2727445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4612" y="4286256"/>
            <a:ext cx="1000132" cy="285752"/>
          </a:xfrm>
          <a:prstGeom prst="rect">
            <a:avLst/>
          </a:prstGeom>
          <a:solidFill>
            <a:schemeClr val="lt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월간선택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2786050" y="321468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786182" y="5214950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786182" y="4857760"/>
            <a:ext cx="571504" cy="357190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786182" y="4643446"/>
            <a:ext cx="571504" cy="2143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이등변 삼각형 66"/>
          <p:cNvSpPr/>
          <p:nvPr/>
        </p:nvSpPr>
        <p:spPr>
          <a:xfrm rot="10800000">
            <a:off x="3857620" y="5286388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이등변 삼각형 69"/>
          <p:cNvSpPr/>
          <p:nvPr/>
        </p:nvSpPr>
        <p:spPr>
          <a:xfrm>
            <a:off x="3857620" y="4714884"/>
            <a:ext cx="428628" cy="7143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3644250" y="450057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4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142844" y="2071678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반복 주기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7" name="오른쪽 화살표 76"/>
          <p:cNvSpPr/>
          <p:nvPr/>
        </p:nvSpPr>
        <p:spPr>
          <a:xfrm>
            <a:off x="857224" y="3000372"/>
            <a:ext cx="1500198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클릭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119"/>
          <p:cNvSpPr>
            <a:spLocks noChangeAspect="1"/>
          </p:cNvSpPr>
          <p:nvPr/>
        </p:nvSpPr>
        <p:spPr>
          <a:xfrm>
            <a:off x="683568" y="404664"/>
            <a:ext cx="7776864" cy="792089"/>
          </a:xfrm>
          <a:prstGeom prst="roundRect">
            <a:avLst/>
          </a:prstGeom>
          <a:noFill/>
          <a:ln w="50800" cmpd="sng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1-1-5.</a:t>
            </a:r>
            <a:r>
              <a:rPr lang="ko-KR" altLang="en-US" sz="4000" dirty="0" smtClean="0">
                <a:solidFill>
                  <a:prstClr val="white"/>
                </a:solidFill>
                <a:latin typeface="굴림" pitchFamily="50" charset="-127"/>
                <a:ea typeface="굴림" pitchFamily="50" charset="-127"/>
                <a:cs typeface="+mj-cs"/>
              </a:rPr>
              <a:t>자주 사용되는 수입 화면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43" name="바닥글 개체 틀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Fletamuto</a:t>
            </a:r>
            <a:r>
              <a:rPr lang="en-US" altLang="ko-KR" dirty="0" smtClean="0"/>
              <a:t> Android</a:t>
            </a:r>
            <a:endParaRPr lang="ko-KR" altLang="en-US" dirty="0"/>
          </a:p>
        </p:txBody>
      </p:sp>
      <p:sp useBgFill="1">
        <p:nvSpPr>
          <p:cNvPr id="145" name="직사각형 144"/>
          <p:cNvSpPr/>
          <p:nvPr/>
        </p:nvSpPr>
        <p:spPr>
          <a:xfrm>
            <a:off x="2929870" y="2276305"/>
            <a:ext cx="2428892" cy="378621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3287060" y="2285992"/>
            <a:ext cx="1714512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수입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3053518" y="2919247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날짜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         2010-07-02</a:t>
            </a: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053518" y="3490751"/>
            <a:ext cx="2160240" cy="34563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분류                급여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013124" y="2285992"/>
            <a:ext cx="345638" cy="345638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S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2929870" y="2285992"/>
            <a:ext cx="345638" cy="345638"/>
            <a:chOff x="909434" y="2009927"/>
            <a:chExt cx="345638" cy="345638"/>
          </a:xfrm>
        </p:grpSpPr>
        <p:sp>
          <p:nvSpPr>
            <p:cNvPr id="151" name="모서리가 둥근 직사각형 150"/>
            <p:cNvSpPr/>
            <p:nvPr/>
          </p:nvSpPr>
          <p:spPr>
            <a:xfrm>
              <a:off x="909434" y="2009927"/>
              <a:ext cx="345638" cy="345638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오른쪽 화살표 151"/>
            <p:cNvSpPr/>
            <p:nvPr/>
          </p:nvSpPr>
          <p:spPr>
            <a:xfrm flipH="1">
              <a:off x="942123" y="2070906"/>
              <a:ext cx="259229" cy="230386"/>
            </a:xfrm>
            <a:prstGeom prst="rightArrow">
              <a:avLst/>
            </a:prstGeom>
            <a:solidFill>
              <a:schemeClr val="accent3"/>
            </a:solidFill>
            <a:ln w="254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2" name="위쪽 화살표 설명선 211"/>
          <p:cNvSpPr/>
          <p:nvPr/>
        </p:nvSpPr>
        <p:spPr>
          <a:xfrm>
            <a:off x="2929870" y="3643314"/>
            <a:ext cx="2428892" cy="2428892"/>
          </a:xfrm>
          <a:prstGeom prst="upArrowCallout">
            <a:avLst>
              <a:gd name="adj1" fmla="val 23425"/>
              <a:gd name="adj2" fmla="val 50000"/>
              <a:gd name="adj3" fmla="val 4700"/>
              <a:gd name="adj4" fmla="val 9213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072746" y="4440684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용돈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  \50,000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072746" y="4012056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프로젝트비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\100,000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072746" y="4869312"/>
            <a:ext cx="2160240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라이센스</a:t>
            </a:r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en-US" altLang="ko-KR" sz="1200" dirty="0" smtClean="0">
                <a:solidFill>
                  <a:schemeClr val="tx1"/>
                </a:solidFill>
              </a:rPr>
              <a:t> 	      \500,000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929870" y="5715016"/>
            <a:ext cx="2428892" cy="3456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수정</a:t>
            </a:r>
            <a:endParaRPr lang="ko-KR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16" name="위쪽/아래쪽 화살표 215"/>
          <p:cNvSpPr/>
          <p:nvPr/>
        </p:nvSpPr>
        <p:spPr>
          <a:xfrm>
            <a:off x="5144448" y="3857628"/>
            <a:ext cx="214314" cy="1785950"/>
          </a:xfrm>
          <a:prstGeom prst="upDown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8" name="위쪽 화살표 설명선 217"/>
          <p:cNvSpPr/>
          <p:nvPr/>
        </p:nvSpPr>
        <p:spPr>
          <a:xfrm>
            <a:off x="214282" y="2786058"/>
            <a:ext cx="2428892" cy="214314"/>
          </a:xfrm>
          <a:prstGeom prst="upArrowCallout">
            <a:avLst>
              <a:gd name="adj1" fmla="val 75097"/>
              <a:gd name="adj2" fmla="val 135849"/>
              <a:gd name="adj3" fmla="val 25000"/>
              <a:gd name="adj4" fmla="val 64977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자주 사용되는 수입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19" name="오른쪽 화살표 218"/>
          <p:cNvSpPr/>
          <p:nvPr/>
        </p:nvSpPr>
        <p:spPr>
          <a:xfrm>
            <a:off x="785786" y="3714752"/>
            <a:ext cx="1785950" cy="78581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위로 드래그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0" name="Oval 33"/>
          <p:cNvSpPr>
            <a:spLocks noChangeArrowheads="1"/>
          </p:cNvSpPr>
          <p:nvPr/>
        </p:nvSpPr>
        <p:spPr bwMode="auto">
          <a:xfrm>
            <a:off x="3929058" y="3500438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1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1" name="Oval 33"/>
          <p:cNvSpPr>
            <a:spLocks noChangeArrowheads="1"/>
          </p:cNvSpPr>
          <p:nvPr/>
        </p:nvSpPr>
        <p:spPr bwMode="auto">
          <a:xfrm>
            <a:off x="3000364" y="3929066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2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86446" y="1857364"/>
            <a:ext cx="3071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</a:rPr>
              <a:t>클릭하거나 아래 드래그가 될 경우 슬라이더가 되어 작은 화면으로 변경된다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등록된 </a:t>
            </a:r>
            <a:r>
              <a:rPr lang="ko-KR" altLang="en-US" dirty="0" err="1" smtClean="0">
                <a:solidFill>
                  <a:schemeClr val="bg1"/>
                </a:solidFill>
              </a:rPr>
              <a:t>자주사용되는</a:t>
            </a:r>
            <a:r>
              <a:rPr lang="ko-KR" altLang="en-US" dirty="0" smtClean="0">
                <a:solidFill>
                  <a:schemeClr val="bg1"/>
                </a:solidFill>
              </a:rPr>
              <a:t> 수입화면 리스트가 나타나며 클릭하면 해당 내역이 설정된다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자주 사용되는 수입을 추가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삭제할 수 있는 화면으로 전환된다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3" name="Oval 33"/>
          <p:cNvSpPr>
            <a:spLocks noChangeArrowheads="1"/>
          </p:cNvSpPr>
          <p:nvPr/>
        </p:nvSpPr>
        <p:spPr bwMode="auto">
          <a:xfrm>
            <a:off x="3000364" y="5572140"/>
            <a:ext cx="213370" cy="213370"/>
          </a:xfrm>
          <a:prstGeom prst="ellipse">
            <a:avLst/>
          </a:prstGeom>
          <a:solidFill>
            <a:srgbClr val="BF0A30"/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kumimoji="0" lang="en-US" altLang="ko-KR" sz="800" b="1" dirty="0" smtClean="0">
                <a:solidFill>
                  <a:srgbClr val="FFFFFF"/>
                </a:solidFill>
                <a:latin typeface="굴림" charset="-127"/>
                <a:ea typeface="굴림" charset="-127"/>
              </a:rPr>
              <a:t>3</a:t>
            </a:r>
            <a:endParaRPr kumimoji="0" lang="en-US" altLang="ko-KR" sz="800" b="1" dirty="0">
              <a:solidFill>
                <a:srgbClr val="FFFFFF"/>
              </a:solidFill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2420</Words>
  <Application>Microsoft Office PowerPoint</Application>
  <PresentationFormat>화면 슬라이드 쇼(4:3)</PresentationFormat>
  <Paragraphs>1212</Paragraphs>
  <Slides>52</Slides>
  <Notes>49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</vt:vector>
  </TitlesOfParts>
  <Company>우리집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일반</dc:creator>
  <cp:lastModifiedBy>snoopy</cp:lastModifiedBy>
  <cp:revision>630</cp:revision>
  <dcterms:created xsi:type="dcterms:W3CDTF">2010-06-22T10:48:09Z</dcterms:created>
  <dcterms:modified xsi:type="dcterms:W3CDTF">2010-09-06T12:50:22Z</dcterms:modified>
</cp:coreProperties>
</file>