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charts/chart14.xml" ContentType="application/vnd.openxmlformats-officedocument.drawingml.chart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.xml" ContentType="application/vnd.openxmlformats-officedocument.drawingml.chart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0.xml" ContentType="application/vnd.openxmlformats-officedocument.drawingml.chart+xml"/>
  <Override PartName="/ppt/slides/slide89.xml" ContentType="application/vnd.openxmlformats-officedocument.presentationml.slide+xml"/>
  <Override PartName="/ppt/charts/chart4.xml" ContentType="application/vnd.openxmlformats-officedocument.drawingml.chart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15.xml" ContentType="application/vnd.openxmlformats-officedocument.drawingml.chart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9.xml" ContentType="application/vnd.openxmlformats-officedocument.drawingml.chart+xml"/>
  <Override PartName="/ppt/notesSlides/notesSlide61.xml" ContentType="application/vnd.openxmlformats-officedocument.presentationml.notesSlide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16.xml" ContentType="application/vnd.openxmlformats-officedocument.drawingml.chart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12.xml" ContentType="application/vnd.openxmlformats-officedocument.drawingml.chart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charts/chart2.xml" ContentType="application/vnd.openxmlformats-officedocument.drawingml.chart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58" r:id="rId2"/>
    <p:sldId id="257" r:id="rId3"/>
    <p:sldId id="278" r:id="rId4"/>
    <p:sldId id="260" r:id="rId5"/>
    <p:sldId id="291" r:id="rId6"/>
    <p:sldId id="292" r:id="rId7"/>
    <p:sldId id="293" r:id="rId8"/>
    <p:sldId id="295" r:id="rId9"/>
    <p:sldId id="282" r:id="rId10"/>
    <p:sldId id="261" r:id="rId11"/>
    <p:sldId id="296" r:id="rId12"/>
    <p:sldId id="297" r:id="rId13"/>
    <p:sldId id="300" r:id="rId14"/>
    <p:sldId id="304" r:id="rId15"/>
    <p:sldId id="305" r:id="rId16"/>
    <p:sldId id="306" r:id="rId17"/>
    <p:sldId id="308" r:id="rId18"/>
    <p:sldId id="307" r:id="rId19"/>
    <p:sldId id="301" r:id="rId20"/>
    <p:sldId id="319" r:id="rId21"/>
    <p:sldId id="320" r:id="rId22"/>
    <p:sldId id="321" r:id="rId23"/>
    <p:sldId id="322" r:id="rId24"/>
    <p:sldId id="323" r:id="rId25"/>
    <p:sldId id="324" r:id="rId26"/>
    <p:sldId id="333" r:id="rId27"/>
    <p:sldId id="325" r:id="rId28"/>
    <p:sldId id="326" r:id="rId29"/>
    <p:sldId id="327" r:id="rId30"/>
    <p:sldId id="328" r:id="rId31"/>
    <p:sldId id="256" r:id="rId32"/>
    <p:sldId id="259" r:id="rId33"/>
    <p:sldId id="262" r:id="rId34"/>
    <p:sldId id="263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272" r:id="rId53"/>
    <p:sldId id="269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3" r:id="rId62"/>
    <p:sldId id="344" r:id="rId63"/>
    <p:sldId id="346" r:id="rId64"/>
    <p:sldId id="345" r:id="rId65"/>
    <p:sldId id="347" r:id="rId66"/>
    <p:sldId id="348" r:id="rId67"/>
    <p:sldId id="388" r:id="rId68"/>
    <p:sldId id="285" r:id="rId69"/>
    <p:sldId id="367" r:id="rId70"/>
    <p:sldId id="368" r:id="rId71"/>
    <p:sldId id="286" r:id="rId72"/>
    <p:sldId id="288" r:id="rId73"/>
    <p:sldId id="389" r:id="rId74"/>
    <p:sldId id="390" r:id="rId75"/>
    <p:sldId id="391" r:id="rId76"/>
    <p:sldId id="392" r:id="rId77"/>
    <p:sldId id="393" r:id="rId78"/>
    <p:sldId id="394" r:id="rId79"/>
    <p:sldId id="287" r:id="rId80"/>
    <p:sldId id="289" r:id="rId81"/>
    <p:sldId id="290" r:id="rId82"/>
    <p:sldId id="329" r:id="rId83"/>
    <p:sldId id="330" r:id="rId84"/>
    <p:sldId id="331" r:id="rId85"/>
    <p:sldId id="332" r:id="rId86"/>
    <p:sldId id="334" r:id="rId87"/>
    <p:sldId id="395" r:id="rId88"/>
    <p:sldId id="396" r:id="rId89"/>
    <p:sldId id="309" r:id="rId90"/>
    <p:sldId id="310" r:id="rId91"/>
    <p:sldId id="311" r:id="rId92"/>
    <p:sldId id="312" r:id="rId93"/>
    <p:sldId id="313" r:id="rId94"/>
    <p:sldId id="314" r:id="rId95"/>
    <p:sldId id="315" r:id="rId96"/>
    <p:sldId id="316" r:id="rId97"/>
    <p:sldId id="317" r:id="rId9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0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14" autoAdjust="0"/>
  </p:normalViewPr>
  <p:slideViewPr>
    <p:cSldViewPr>
      <p:cViewPr>
        <p:scale>
          <a:sx n="100" d="100"/>
          <a:sy n="100" d="100"/>
        </p:scale>
        <p:origin x="-1944" y="-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51837312"/>
        <c:axId val="151843200"/>
      </c:lineChart>
      <c:catAx>
        <c:axId val="15183731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1843200"/>
        <c:crosses val="autoZero"/>
        <c:auto val="1"/>
        <c:lblAlgn val="ctr"/>
        <c:lblOffset val="100"/>
      </c:catAx>
      <c:valAx>
        <c:axId val="1518432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18373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152180608"/>
        <c:axId val="152182144"/>
      </c:lineChart>
      <c:catAx>
        <c:axId val="1521806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2182144"/>
        <c:crosses val="autoZero"/>
        <c:auto val="1"/>
        <c:lblAlgn val="ctr"/>
        <c:lblOffset val="100"/>
      </c:catAx>
      <c:valAx>
        <c:axId val="15218214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21806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675E-2"/>
          <c:w val="0.90758419888574626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52074112"/>
        <c:axId val="152075648"/>
      </c:lineChart>
      <c:catAx>
        <c:axId val="152074112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2075648"/>
        <c:crosses val="autoZero"/>
        <c:auto val="1"/>
        <c:lblAlgn val="ctr"/>
        <c:lblOffset val="100"/>
      </c:catAx>
      <c:valAx>
        <c:axId val="152075648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5207411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52095744"/>
        <c:axId val="152142592"/>
      </c:lineChart>
      <c:catAx>
        <c:axId val="15209574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2142592"/>
        <c:crosses val="autoZero"/>
        <c:auto val="1"/>
        <c:lblAlgn val="ctr"/>
        <c:lblOffset val="100"/>
      </c:catAx>
      <c:valAx>
        <c:axId val="15214259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20957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3.8094971463766801E-2"/>
          <c:y val="4.7696143133496703E-2"/>
          <c:w val="0.90758419888574593"/>
          <c:h val="0.76115806372095451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음식</c:v>
                </c:pt>
              </c:strCache>
            </c:strRef>
          </c:tx>
          <c:dLbls>
            <c:txPr>
              <a:bodyPr/>
              <a:lstStyle/>
              <a:p>
                <a:pPr>
                  <a:defRPr sz="7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marker val="1"/>
        <c:axId val="152351104"/>
        <c:axId val="152352640"/>
      </c:lineChart>
      <c:catAx>
        <c:axId val="15235110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52352640"/>
        <c:crosses val="autoZero"/>
        <c:auto val="1"/>
        <c:lblAlgn val="ctr"/>
        <c:lblOffset val="100"/>
      </c:catAx>
      <c:valAx>
        <c:axId val="152352640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5235110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  <c:showCatName val="1"/>
            <c:showLeaderLines val="1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dLbls>
            <c:showVal val="1"/>
            <c:showCatName val="1"/>
            <c:showLeaderLines val="1"/>
          </c:dLbls>
          <c:cat>
            <c:strRef>
              <c:f>Sheet1!$A$2:$A$6</c:f>
              <c:strCache>
                <c:ptCount val="5"/>
                <c:pt idx="0">
                  <c:v>현금</c:v>
                </c:pt>
                <c:pt idx="1">
                  <c:v>계좌이체</c:v>
                </c:pt>
                <c:pt idx="2">
                  <c:v>삼성카드</c:v>
                </c:pt>
                <c:pt idx="3">
                  <c:v>국민카드</c:v>
                </c:pt>
                <c:pt idx="4">
                  <c:v>신한카드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10</c:v>
                </c:pt>
                <c:pt idx="2">
                  <c:v>20</c:v>
                </c:pt>
                <c:pt idx="3">
                  <c:v>5</c:v>
                </c:pt>
                <c:pt idx="4">
                  <c:v>25</c:v>
                </c:pt>
              </c:numCache>
            </c:numRef>
          </c:val>
        </c:ser>
        <c:dLbls>
          <c:showVal val="1"/>
          <c:showCatName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교통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250000</c:v>
                </c:pt>
                <c:pt idx="1">
                  <c:v>150000</c:v>
                </c:pt>
                <c:pt idx="2">
                  <c:v>275600</c:v>
                </c:pt>
                <c:pt idx="3">
                  <c:v>430000</c:v>
                </c:pt>
                <c:pt idx="4">
                  <c:v>150000</c:v>
                </c:pt>
                <c:pt idx="5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지하철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150000</c:v>
                </c:pt>
                <c:pt idx="1">
                  <c:v>100000</c:v>
                </c:pt>
                <c:pt idx="2">
                  <c:v>130600</c:v>
                </c:pt>
                <c:pt idx="3">
                  <c:v>330000</c:v>
                </c:pt>
                <c:pt idx="4">
                  <c:v>50000</c:v>
                </c:pt>
                <c:pt idx="5">
                  <c:v>2000</c:v>
                </c:pt>
              </c:numCache>
            </c:numRef>
          </c:val>
        </c:ser>
        <c:marker val="1"/>
        <c:axId val="181679616"/>
        <c:axId val="181748096"/>
      </c:lineChart>
      <c:catAx>
        <c:axId val="18167961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81748096"/>
        <c:crosses val="autoZero"/>
        <c:auto val="1"/>
        <c:lblAlgn val="ctr"/>
        <c:lblOffset val="100"/>
      </c:catAx>
      <c:valAx>
        <c:axId val="1817480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8167961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61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41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>
        <c:manualLayout>
          <c:layoutTarget val="inner"/>
          <c:xMode val="edge"/>
          <c:yMode val="edge"/>
          <c:x val="0.18597557970029904"/>
          <c:y val="3.8647072499473661E-2"/>
          <c:w val="0.64437890340535764"/>
          <c:h val="0.9149764405011582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6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2"/>
                <c:pt idx="0">
                  <c:v>월급</c:v>
                </c:pt>
                <c:pt idx="1">
                  <c:v>상여금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autoTitleDeleted val="1"/>
    <c:plotArea>
      <c:layout>
        <c:manualLayout>
          <c:layoutTarget val="inner"/>
          <c:xMode val="edge"/>
          <c:yMode val="edge"/>
          <c:x val="0.19298346735877922"/>
          <c:y val="7.403281303453324E-2"/>
          <c:w val="0.80701653264122053"/>
          <c:h val="0.8752255921730536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Lbls>
            <c:txPr>
              <a:bodyPr/>
              <a:lstStyle/>
              <a:p>
                <a:pPr>
                  <a:defRPr sz="1000"/>
                </a:pPr>
                <a:endParaRPr lang="ko-KR"/>
              </a:p>
            </c:txPr>
            <c:showVal val="1"/>
          </c:dLbls>
          <c:cat>
            <c:strRef>
              <c:f>Sheet1!$A$2:$A$4</c:f>
              <c:strCache>
                <c:ptCount val="3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</c:strCache>
            </c:strRef>
          </c:cat>
          <c:val>
            <c:numRef>
              <c:f>Sheet1!$B$2:$B$4</c:f>
              <c:numCache>
                <c:formatCode>0_ </c:formatCode>
                <c:ptCount val="3"/>
                <c:pt idx="0">
                  <c:v>-150</c:v>
                </c:pt>
                <c:pt idx="1">
                  <c:v>90</c:v>
                </c:pt>
                <c:pt idx="2">
                  <c:v>130</c:v>
                </c:pt>
              </c:numCache>
            </c:numRef>
          </c:val>
        </c:ser>
        <c:marker val="1"/>
        <c:axId val="151538688"/>
        <c:axId val="151544576"/>
      </c:lineChart>
      <c:catAx>
        <c:axId val="151538688"/>
        <c:scaling>
          <c:orientation val="minMax"/>
        </c:scaling>
        <c:axPos val="b"/>
        <c:numFmt formatCode="#,##0.00;[Red]\-#,##0.00" sourceLinked="0"/>
        <c:tickLblPos val="nextTo"/>
        <c:txPr>
          <a:bodyPr/>
          <a:lstStyle/>
          <a:p>
            <a:pPr>
              <a:defRPr sz="1400" b="1"/>
            </a:pPr>
            <a:endParaRPr lang="ko-KR"/>
          </a:p>
        </c:txPr>
        <c:crossAx val="151544576"/>
        <c:crosses val="autoZero"/>
        <c:auto val="1"/>
        <c:lblAlgn val="ctr"/>
        <c:lblOffset val="100"/>
      </c:catAx>
      <c:valAx>
        <c:axId val="151544576"/>
        <c:scaling>
          <c:orientation val="minMax"/>
        </c:scaling>
        <c:axPos val="l"/>
        <c:majorGridlines/>
        <c:numFmt formatCode="General" sourceLinked="0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515386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556376" cy="936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  <p:sp>
        <p:nvSpPr>
          <p:cNvPr id="8" name="모서리가 둥근 직사각형 7"/>
          <p:cNvSpPr>
            <a:spLocks noChangeAspect="1"/>
          </p:cNvSpPr>
          <p:nvPr userDrawn="1"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2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smtClean="0"/>
              <a:t> Android</a:t>
            </a: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재테크를 위한 어플리케이션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714488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제목 4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제목 5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제목 9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현금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1111-2334-XXXX-2222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주유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신용카드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제목 1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1-2-4-1.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제목 6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1-2-4-2.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지출방법</a:t>
            </a:r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태그를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태그가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태그선택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1-2-5.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태그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1-2-6.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1-2-7.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지출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5" name="제목 1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Main </a:t>
            </a:r>
            <a:r>
              <a:rPr lang="ko-KR" altLang="en-US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endParaRPr lang="ko-KR" altLang="en-US" dirty="0"/>
          </a:p>
        </p:txBody>
      </p:sp>
      <p:sp>
        <p:nvSpPr>
          <p:cNvPr id="140" name="직사각형 139"/>
          <p:cNvSpPr/>
          <p:nvPr/>
        </p:nvSpPr>
        <p:spPr>
          <a:xfrm>
            <a:off x="-1836712" y="3573016"/>
            <a:ext cx="914400" cy="9144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75" name="직사각형 174"/>
          <p:cNvSpPr/>
          <p:nvPr/>
        </p:nvSpPr>
        <p:spPr>
          <a:xfrm>
            <a:off x="2347111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107504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289"/>
          <p:cNvSpPr>
            <a:spLocks noChangeAspect="1" noChangeArrowheads="1"/>
          </p:cNvSpPr>
          <p:nvPr/>
        </p:nvSpPr>
        <p:spPr bwMode="auto">
          <a:xfrm>
            <a:off x="154152" y="4603461"/>
            <a:ext cx="979609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sz="1400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7" name="Rectangle 289"/>
          <p:cNvSpPr>
            <a:spLocks noChangeAspect="1" noChangeArrowheads="1"/>
          </p:cNvSpPr>
          <p:nvPr/>
        </p:nvSpPr>
        <p:spPr bwMode="auto">
          <a:xfrm>
            <a:off x="1197081" y="4603461"/>
            <a:ext cx="999480" cy="5291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247280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323721" y="4912483"/>
            <a:ext cx="790275" cy="190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79249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45060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21087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376682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093837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43490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3600716" y="2196681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3264704" y="2196681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54152" y="3856138"/>
            <a:ext cx="2042409" cy="574427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5443" y="4176780"/>
            <a:ext cx="1709641" cy="18996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95443" y="4176780"/>
            <a:ext cx="1076441" cy="189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\70,000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308564" y="4176780"/>
            <a:ext cx="696520" cy="189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\300,000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81802" y="3919964"/>
            <a:ext cx="1404156" cy="19147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이번 달 생활비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1303006" y="3919964"/>
            <a:ext cx="319126" cy="1914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>
            <a:spLocks noChangeAspect="1"/>
          </p:cNvSpPr>
          <p:nvPr/>
        </p:nvSpPr>
        <p:spPr>
          <a:xfrm>
            <a:off x="154152" y="2707283"/>
            <a:ext cx="2042409" cy="10212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217977" y="3090235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수입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17977" y="3409361"/>
            <a:ext cx="1914758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</a:rPr>
              <a:t>지출</a:t>
            </a:r>
            <a:r>
              <a:rPr lang="en-US" altLang="ko-KR" sz="700" dirty="0" smtClean="0">
                <a:solidFill>
                  <a:schemeClr val="tx1"/>
                </a:solidFill>
              </a:rPr>
              <a:t>(00</a:t>
            </a:r>
            <a:r>
              <a:rPr lang="ko-KR" altLang="en-US" sz="700" dirty="0" smtClean="0">
                <a:solidFill>
                  <a:schemeClr val="tx1"/>
                </a:solidFill>
              </a:rPr>
              <a:t>건</a:t>
            </a:r>
            <a:r>
              <a:rPr lang="en-US" altLang="ko-KR" sz="700" dirty="0" smtClean="0">
                <a:solidFill>
                  <a:schemeClr val="tx1"/>
                </a:solidFill>
              </a:rPr>
              <a:t>)	     \234,567,000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17977" y="2771109"/>
            <a:ext cx="957379" cy="2553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288261" y="5196469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690284" y="5196469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494329" y="5196469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1092306" y="5196469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갈매기형 수장 169"/>
          <p:cNvSpPr/>
          <p:nvPr/>
        </p:nvSpPr>
        <p:spPr>
          <a:xfrm>
            <a:off x="1915729" y="5234918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>
            <a:spLocks noChangeAspect="1"/>
          </p:cNvSpPr>
          <p:nvPr/>
        </p:nvSpPr>
        <p:spPr>
          <a:xfrm>
            <a:off x="217977" y="2388157"/>
            <a:ext cx="1914758" cy="25530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 useBgFill="1">
        <p:nvSpPr>
          <p:cNvPr id="176" name="직사각형 175"/>
          <p:cNvSpPr/>
          <p:nvPr/>
        </p:nvSpPr>
        <p:spPr>
          <a:xfrm>
            <a:off x="4583862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7" name="Rectangle 289"/>
          <p:cNvSpPr>
            <a:spLocks noChangeArrowheads="1"/>
          </p:cNvSpPr>
          <p:nvPr/>
        </p:nvSpPr>
        <p:spPr bwMode="auto">
          <a:xfrm>
            <a:off x="4698511" y="2956017"/>
            <a:ext cx="1914758" cy="1913990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0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0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0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478463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186659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990704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5588682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82" name="갈매기형 수장 181"/>
          <p:cNvSpPr/>
          <p:nvPr/>
        </p:nvSpPr>
        <p:spPr>
          <a:xfrm>
            <a:off x="6412105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5694186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일별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4698511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월별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5" name="갈매기형 수장 184"/>
          <p:cNvSpPr/>
          <p:nvPr/>
        </p:nvSpPr>
        <p:spPr>
          <a:xfrm>
            <a:off x="6406872" y="3019337"/>
            <a:ext cx="76591" cy="153180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6" name="갈매기형 수장 185"/>
          <p:cNvSpPr/>
          <p:nvPr/>
        </p:nvSpPr>
        <p:spPr>
          <a:xfrm flipH="1">
            <a:off x="4901741" y="3019337"/>
            <a:ext cx="76591" cy="153180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187" name="차트 186"/>
          <p:cNvGraphicFramePr/>
          <p:nvPr/>
        </p:nvGraphicFramePr>
        <p:xfrm>
          <a:off x="4685746" y="3145977"/>
          <a:ext cx="1914758" cy="1709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8" name="TextBox 187"/>
          <p:cNvSpPr txBox="1"/>
          <p:nvPr/>
        </p:nvSpPr>
        <p:spPr>
          <a:xfrm>
            <a:off x="5694185" y="372811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 </a:t>
            </a:r>
            <a:r>
              <a:rPr lang="en-US" altLang="ko-KR" sz="1000" dirty="0" smtClean="0"/>
              <a:t>50%</a:t>
            </a:r>
            <a:endParaRPr lang="ko-KR" alt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775101" y="38047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 </a:t>
            </a:r>
            <a:r>
              <a:rPr lang="en-US" altLang="ko-KR" sz="1000" dirty="0" smtClean="0"/>
              <a:t>20%</a:t>
            </a:r>
            <a:endParaRPr lang="ko-KR" altLang="en-US" sz="1000" dirty="0"/>
          </a:p>
        </p:txBody>
      </p:sp>
      <p:sp>
        <p:nvSpPr>
          <p:cNvPr id="190" name="TextBox 189"/>
          <p:cNvSpPr txBox="1"/>
          <p:nvPr/>
        </p:nvSpPr>
        <p:spPr>
          <a:xfrm>
            <a:off x="4657466" y="3421755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문화생활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1" name="TextBox 190"/>
          <p:cNvSpPr txBox="1"/>
          <p:nvPr/>
        </p:nvSpPr>
        <p:spPr>
          <a:xfrm>
            <a:off x="4851692" y="3191983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4698511" y="4865857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5375000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588187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5543959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5712919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9" name="Oval 33"/>
          <p:cNvSpPr>
            <a:spLocks noChangeArrowheads="1"/>
          </p:cNvSpPr>
          <p:nvPr/>
        </p:nvSpPr>
        <p:spPr bwMode="auto">
          <a:xfrm>
            <a:off x="4801973" y="2676196"/>
            <a:ext cx="189123" cy="189123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10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710502" y="263941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지출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\1,455,000</a:t>
            </a:r>
          </a:p>
        </p:txBody>
      </p:sp>
      <p:sp useBgFill="1">
        <p:nvSpPr>
          <p:cNvPr id="204" name="직사각형 203"/>
          <p:cNvSpPr/>
          <p:nvPr/>
        </p:nvSpPr>
        <p:spPr>
          <a:xfrm>
            <a:off x="6854795" y="2132856"/>
            <a:ext cx="2152881" cy="335596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969444" y="4762458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6969444" y="4407806"/>
            <a:ext cx="191475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213" name="차트 212"/>
          <p:cNvGraphicFramePr/>
          <p:nvPr/>
        </p:nvGraphicFramePr>
        <p:xfrm>
          <a:off x="6918115" y="2643458"/>
          <a:ext cx="2067939" cy="17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7308807" y="352589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자산 </a:t>
            </a:r>
            <a:r>
              <a:rPr lang="en-US" altLang="ko-KR" sz="1000" dirty="0" smtClean="0"/>
              <a:t>65%</a:t>
            </a:r>
            <a:endParaRPr lang="ko-KR" altLang="en-US" sz="1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42007" y="328037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부채 </a:t>
            </a:r>
            <a:r>
              <a:rPr lang="en-US" altLang="ko-KR" sz="1000" dirty="0" smtClean="0"/>
              <a:t>35%</a:t>
            </a:r>
            <a:endParaRPr lang="ko-KR" altLang="en-US" sz="1000" dirty="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6854795" y="2337097"/>
            <a:ext cx="2152881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7053893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7455916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8259961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7857938" y="518245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29" name="갈매기형 수장 228"/>
          <p:cNvSpPr/>
          <p:nvPr/>
        </p:nvSpPr>
        <p:spPr>
          <a:xfrm>
            <a:off x="8681361" y="522090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7634378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8141257" y="2196176"/>
            <a:ext cx="96188" cy="97991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780333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7972297" y="2196176"/>
            <a:ext cx="96188" cy="9799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479443" y="2322816"/>
            <a:ext cx="915919" cy="3165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부채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2483768" y="2336831"/>
            <a:ext cx="995674" cy="30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 useBgFill="1">
        <p:nvSpPr>
          <p:cNvPr id="242" name="직사각형 241"/>
          <p:cNvSpPr/>
          <p:nvPr/>
        </p:nvSpPr>
        <p:spPr>
          <a:xfrm>
            <a:off x="2483768" y="2636912"/>
            <a:ext cx="1944216" cy="2448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25222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27245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31290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29267" y="5179777"/>
            <a:ext cx="306361" cy="306361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갈매기형 수장 71"/>
          <p:cNvSpPr/>
          <p:nvPr/>
        </p:nvSpPr>
        <p:spPr>
          <a:xfrm>
            <a:off x="4152690" y="5218226"/>
            <a:ext cx="153180" cy="229771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568868" y="2852936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568868" y="3429000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분류                      펀드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68868" y="3986735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68868" y="4531439"/>
            <a:ext cx="1787108" cy="30636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금액</a:t>
            </a:r>
            <a:r>
              <a:rPr lang="en-US" altLang="ko-KR" sz="1000" dirty="0" smtClean="0">
                <a:solidFill>
                  <a:schemeClr val="tx1"/>
                </a:solidFill>
              </a:rPr>
              <a:t>             \10,00,000</a:t>
            </a:r>
          </a:p>
        </p:txBody>
      </p:sp>
      <p:sp>
        <p:nvSpPr>
          <p:cNvPr id="248" name="모서리가 둥근 직사각형 247"/>
          <p:cNvSpPr>
            <a:spLocks noChangeAspect="1"/>
          </p:cNvSpPr>
          <p:nvPr/>
        </p:nvSpPr>
        <p:spPr>
          <a:xfrm>
            <a:off x="251520" y="2388157"/>
            <a:ext cx="1440160" cy="248755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직사각형 31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부채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3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갈매기형 수장 78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81" name="차트 80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자산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부채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자산에서 부채금액을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자산대비 부채비율을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자산보기로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합산한 금액을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부채보기로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5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총 자산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\4,567,000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직사각형 35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2668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18024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8737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380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562799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29514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금융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	   \89,000,000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629514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부동산  </a:t>
            </a:r>
            <a:r>
              <a:rPr lang="en-US" altLang="ko-KR" sz="1200" dirty="0" smtClean="0">
                <a:solidFill>
                  <a:schemeClr val="tx1"/>
                </a:solidFill>
              </a:rPr>
              <a:t>	 \123,567,000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1543104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02333" y="346935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 </a:t>
            </a:r>
            <a:r>
              <a:rPr lang="en-US" altLang="ko-KR" sz="1000" dirty="0" smtClean="0"/>
              <a:t>70%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839248" y="328612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 </a:t>
            </a:r>
            <a:r>
              <a:rPr lang="en-US" altLang="ko-KR" sz="1000" dirty="0" smtClean="0"/>
              <a:t>25%</a:t>
            </a:r>
            <a:endParaRPr lang="ko-KR" altLang="en-US" sz="10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57356" y="19985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자산      </a:t>
            </a:r>
            <a:r>
              <a:rPr lang="en-US" altLang="ko-KR" sz="1000" dirty="0" smtClean="0">
                <a:solidFill>
                  <a:schemeClr val="tx1"/>
                </a:solidFill>
              </a:rPr>
              <a:t>\123,567,000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00166" y="19985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43174" y="285749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 </a:t>
            </a:r>
            <a:r>
              <a:rPr lang="en-US" altLang="ko-KR" sz="1000" dirty="0" smtClean="0"/>
              <a:t>10%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2500298" y="257174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보석 </a:t>
            </a:r>
            <a:r>
              <a:rPr lang="en-US" altLang="ko-KR" sz="1000" dirty="0" smtClean="0"/>
              <a:t>5%</a:t>
            </a:r>
            <a:endParaRPr lang="ko-KR" altLang="en-US" sz="10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1526689" y="2062077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위쪽/아래쪽 화살표 75"/>
          <p:cNvSpPr/>
          <p:nvPr/>
        </p:nvSpPr>
        <p:spPr>
          <a:xfrm>
            <a:off x="3786182" y="4429132"/>
            <a:ext cx="71438" cy="71609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975152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1543104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583420" y="1998527"/>
            <a:ext cx="345638" cy="345638"/>
            <a:chOff x="2872611" y="1998527"/>
            <a:chExt cx="345638" cy="34563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872611" y="19985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덧셈 기호 87"/>
            <p:cNvSpPr/>
            <p:nvPr/>
          </p:nvSpPr>
          <p:spPr>
            <a:xfrm>
              <a:off x="2915816" y="2046229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부제목 2"/>
          <p:cNvSpPr txBox="1">
            <a:spLocks/>
          </p:cNvSpPr>
          <p:nvPr/>
        </p:nvSpPr>
        <p:spPr>
          <a:xfrm>
            <a:off x="4929190" y="2143116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자산에 대한 목록을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자산목록 리스트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90314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3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금융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부동산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273466" y="333298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기타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금융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예금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펀드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보험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십오만원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\150,000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십오만원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제목 9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7578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퓨쳐에셋펀드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7578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금융상품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펀드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40520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직사각형 33"/>
          <p:cNvSpPr/>
          <p:nvPr/>
        </p:nvSpPr>
        <p:spPr>
          <a:xfrm>
            <a:off x="200023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5524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0881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593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6237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9136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58080" y="481121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모기지론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\39,000,000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58080" y="441985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신용대출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\99,567,000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2071670" y="2357430"/>
          <a:ext cx="2333059" cy="206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30899" y="3469352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신용대출 </a:t>
            </a:r>
            <a:r>
              <a:rPr lang="en-US" altLang="ko-KR" sz="800" dirty="0" smtClean="0"/>
              <a:t>70%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3367814" y="3424328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모기지론 </a:t>
            </a:r>
            <a:r>
              <a:rPr lang="en-US" altLang="ko-KR" sz="800" dirty="0" smtClean="0"/>
              <a:t>25%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742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부채    </a:t>
            </a:r>
            <a:r>
              <a:rPr lang="en-US" altLang="ko-KR" sz="1000" dirty="0" smtClean="0">
                <a:solidFill>
                  <a:schemeClr val="tx1"/>
                </a:solidFill>
              </a:rPr>
              <a:t>\89,000,000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8348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0023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덧셈 기호 57"/>
          <p:cNvSpPr/>
          <p:nvPr/>
        </p:nvSpPr>
        <p:spPr>
          <a:xfrm>
            <a:off x="4129206" y="2052360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29285" y="3049430"/>
            <a:ext cx="1243033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마이너스통장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3194995" y="2864485"/>
            <a:ext cx="683264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 </a:t>
            </a:r>
            <a:r>
              <a:rPr lang="en-US" altLang="ko-KR" sz="800" dirty="0" smtClean="0"/>
              <a:t>5%</a:t>
            </a:r>
            <a:endParaRPr lang="ko-KR" altLang="en-US" sz="800" dirty="0"/>
          </a:p>
        </p:txBody>
      </p:sp>
      <p:sp>
        <p:nvSpPr>
          <p:cNvPr id="75" name="오른쪽 화살표 74"/>
          <p:cNvSpPr/>
          <p:nvPr/>
        </p:nvSpPr>
        <p:spPr>
          <a:xfrm flipH="1">
            <a:off x="2026755" y="2063790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2270398" y="19168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257838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207432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4357686" y="4429132"/>
            <a:ext cx="71438" cy="71438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5143504" y="20002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비교화면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직사각형 59"/>
          <p:cNvSpPr/>
          <p:nvPr/>
        </p:nvSpPr>
        <p:spPr>
          <a:xfrm>
            <a:off x="150016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643042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643042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43042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의 제목 입력</a:t>
            </a:r>
            <a:r>
              <a:rPr lang="en-US" altLang="ko-KR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noProof="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분류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571604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571604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85735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부채내역 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8342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1500166" y="2000240"/>
            <a:ext cx="345638" cy="345638"/>
            <a:chOff x="909434" y="2009927"/>
            <a:chExt cx="345638" cy="3456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285984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643042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57160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571604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부채내역 등록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1472" y="37861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신용대출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금융하위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74307" y="331754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모기지론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0496" y="3327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신용대출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500562" y="3325655"/>
            <a:ext cx="954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마이너스통장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\1,500,000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143240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307180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143240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3071802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2"/>
          <p:cNvGrpSpPr/>
          <p:nvPr/>
        </p:nvGrpSpPr>
        <p:grpSpPr>
          <a:xfrm>
            <a:off x="3000364" y="3714752"/>
            <a:ext cx="2428892" cy="2071702"/>
            <a:chOff x="5643570" y="4643446"/>
            <a:chExt cx="2428892" cy="20717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5769346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769346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7409000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769346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위쪽 화살표 설명선 47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85"/>
            <p:cNvGrpSpPr/>
            <p:nvPr/>
          </p:nvGrpSpPr>
          <p:grpSpPr>
            <a:xfrm>
              <a:off x="7429520" y="4643446"/>
              <a:ext cx="500066" cy="428628"/>
              <a:chOff x="324098" y="6309320"/>
              <a:chExt cx="500066" cy="42862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6929454" y="4643446"/>
              <a:ext cx="500066" cy="428628"/>
              <a:chOff x="324098" y="6309320"/>
              <a:chExt cx="500066" cy="428628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85"/>
            <p:cNvGrpSpPr/>
            <p:nvPr/>
          </p:nvGrpSpPr>
          <p:grpSpPr>
            <a:xfrm>
              <a:off x="6429388" y="4643446"/>
              <a:ext cx="500066" cy="428628"/>
              <a:chOff x="324098" y="6309320"/>
              <a:chExt cx="500066" cy="42862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모서리가 둥근 직사각형 78"/>
            <p:cNvSpPr/>
            <p:nvPr/>
          </p:nvSpPr>
          <p:spPr>
            <a:xfrm>
              <a:off x="5786446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6429388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29388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697908" y="5369378"/>
              <a:ext cx="2160240" cy="3456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메모                       상의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697908" y="6226634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반복 주기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/>
          </p:nvSpPr>
          <p:spPr bwMode="auto">
            <a:xfrm>
              <a:off x="7337562" y="5797854"/>
              <a:ext cx="213370" cy="213370"/>
            </a:xfrm>
            <a:prstGeom prst="ellipse">
              <a:avLst/>
            </a:prstGeom>
            <a:solidFill>
              <a:srgbClr val="BF0A30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0" latinLnBrk="0" hangingPunct="0">
                <a:spcBef>
                  <a:spcPct val="0"/>
                </a:spcBef>
                <a:buFontTx/>
                <a:buNone/>
              </a:pPr>
              <a:r>
                <a:rPr lang="en-US" altLang="ko-KR" sz="800" b="1" smtClean="0">
                  <a:solidFill>
                    <a:srgbClr val="FFFFFF"/>
                  </a:solidFill>
                  <a:latin typeface="굴림" charset="-127"/>
                  <a:ea typeface="굴림" charset="-127"/>
                </a:rPr>
                <a:t>8</a:t>
              </a: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697908" y="5798006"/>
              <a:ext cx="2160240" cy="34563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테그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              아기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위쪽 화살표 설명선 51"/>
            <p:cNvSpPr/>
            <p:nvPr/>
          </p:nvSpPr>
          <p:spPr>
            <a:xfrm>
              <a:off x="5643570" y="6500834"/>
              <a:ext cx="2428892" cy="214314"/>
            </a:xfrm>
            <a:prstGeom prst="upArrowCallout">
              <a:avLst>
                <a:gd name="adj1" fmla="val 75097"/>
                <a:gd name="adj2" fmla="val 135849"/>
                <a:gd name="adj3" fmla="val 25000"/>
                <a:gd name="adj4" fmla="val 64977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자주 사용되는 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85"/>
            <p:cNvGrpSpPr/>
            <p:nvPr/>
          </p:nvGrpSpPr>
          <p:grpSpPr>
            <a:xfrm>
              <a:off x="7358082" y="4643446"/>
              <a:ext cx="500066" cy="428628"/>
              <a:chOff x="324098" y="6309320"/>
              <a:chExt cx="500066" cy="428628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85"/>
            <p:cNvGrpSpPr/>
            <p:nvPr/>
          </p:nvGrpSpPr>
          <p:grpSpPr>
            <a:xfrm>
              <a:off x="6858016" y="4643446"/>
              <a:ext cx="500066" cy="428628"/>
              <a:chOff x="324098" y="6309320"/>
              <a:chExt cx="500066" cy="428628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85"/>
            <p:cNvGrpSpPr/>
            <p:nvPr/>
          </p:nvGrpSpPr>
          <p:grpSpPr>
            <a:xfrm>
              <a:off x="6357950" y="4643446"/>
              <a:ext cx="500066" cy="428628"/>
              <a:chOff x="324098" y="6309320"/>
              <a:chExt cx="500066" cy="42862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모서리가 둥근 직사각형 63"/>
            <p:cNvSpPr/>
            <p:nvPr/>
          </p:nvSpPr>
          <p:spPr>
            <a:xfrm>
              <a:off x="5715008" y="4643446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357950" y="5072074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57950" y="5429264"/>
              <a:ext cx="1428760" cy="214314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767218" y="4646106"/>
              <a:ext cx="2160240" cy="30860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\25,00,000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3570" y="4714884"/>
              <a:ext cx="2428892" cy="200026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643570" y="4643446"/>
              <a:ext cx="2428892" cy="50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 smtClean="0">
                  <a:solidFill>
                    <a:schemeClr val="tx1"/>
                  </a:solidFill>
                </a:rPr>
                <a:t>\1,500,000</a:t>
              </a:r>
            </a:p>
            <a:p>
              <a:pPr algn="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백오십만원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4357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452500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261431" y="512054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4357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4357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4357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61431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452500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452500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261431" y="575838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61431" y="6077308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삭제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452500" y="5439469"/>
              <a:ext cx="808930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643570" y="6396228"/>
              <a:ext cx="121444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858016" y="6396228"/>
              <a:ext cx="1212345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취소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제목 9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7984" y="1556792"/>
            <a:ext cx="4248472" cy="4738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표시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지출 비교 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날짜가 표시되며 클릭 시 달력을 띄운다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지출 목록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생활비를 지출된 액수에 따라 그래프 형식으로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클릭 시 지출목록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계획 리스트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비용이 보여지며 클릭 시 입력화면으로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32" name="직사각형 31"/>
          <p:cNvSpPr/>
          <p:nvPr/>
        </p:nvSpPr>
        <p:spPr>
          <a:xfrm>
            <a:off x="1495036" y="20032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289"/>
          <p:cNvSpPr>
            <a:spLocks noChangeAspect="1" noChangeArrowheads="1"/>
          </p:cNvSpPr>
          <p:nvPr/>
        </p:nvSpPr>
        <p:spPr bwMode="auto">
          <a:xfrm>
            <a:off x="1619672" y="4790591"/>
            <a:ext cx="1033192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수입</a:t>
            </a:r>
            <a:endParaRPr lang="ko-KR" altLang="en-US" b="1" dirty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4" name="Rectangle 289"/>
          <p:cNvSpPr>
            <a:spLocks noChangeAspect="1" noChangeArrowheads="1"/>
          </p:cNvSpPr>
          <p:nvPr/>
        </p:nvSpPr>
        <p:spPr bwMode="auto">
          <a:xfrm>
            <a:off x="2724302" y="4790591"/>
            <a:ext cx="1055610" cy="5970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1652732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867178" y="5139231"/>
            <a:ext cx="891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\1,234,567,000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65723" y="207525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52792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39861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26929" y="207525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19672" y="3947458"/>
            <a:ext cx="2160240" cy="64807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7070" y="4309208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07070" y="4309208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850078" y="4309208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91680" y="4019466"/>
            <a:ext cx="1584176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이번 달 생활비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43808" y="4019466"/>
            <a:ext cx="360040" cy="2160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>
            <a:spLocks noChangeAspect="1"/>
          </p:cNvSpPr>
          <p:nvPr/>
        </p:nvSpPr>
        <p:spPr>
          <a:xfrm>
            <a:off x="1547664" y="2636912"/>
            <a:ext cx="2304256" cy="115212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619672" y="306896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수입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619672" y="3429000"/>
            <a:ext cx="216024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/>
                </a:solidFill>
              </a:rPr>
              <a:t>지출</a:t>
            </a:r>
            <a:r>
              <a:rPr lang="en-US" altLang="ko-KR" sz="1000" dirty="0" smtClean="0">
                <a:solidFill>
                  <a:schemeClr val="tx1"/>
                </a:solidFill>
              </a:rPr>
              <a:t>(00</a:t>
            </a:r>
            <a:r>
              <a:rPr lang="ko-KR" altLang="en-US" sz="1000" dirty="0" smtClean="0">
                <a:solidFill>
                  <a:schemeClr val="tx1"/>
                </a:solidFill>
              </a:rPr>
              <a:t>건</a:t>
            </a:r>
            <a:r>
              <a:rPr lang="en-US" altLang="ko-KR" sz="1000" dirty="0" smtClean="0">
                <a:solidFill>
                  <a:schemeClr val="tx1"/>
                </a:solidFill>
              </a:rPr>
              <a:t>)	     \234,567,000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619672" y="2708920"/>
            <a:ext cx="108012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2010-09-28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8967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152531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59659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06095" y="54596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갈매기형 수장 61"/>
          <p:cNvSpPr/>
          <p:nvPr/>
        </p:nvSpPr>
        <p:spPr>
          <a:xfrm>
            <a:off x="3535085" y="550300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모서리가 둥근 직사각형 62"/>
          <p:cNvSpPr>
            <a:spLocks noChangeAspect="1"/>
          </p:cNvSpPr>
          <p:nvPr/>
        </p:nvSpPr>
        <p:spPr>
          <a:xfrm>
            <a:off x="1619672" y="2291274"/>
            <a:ext cx="2160240" cy="201622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>
            <a:spLocks noChangeAspect="1"/>
          </p:cNvSpPr>
          <p:nvPr/>
        </p:nvSpPr>
        <p:spPr>
          <a:xfrm>
            <a:off x="1619672" y="2291274"/>
            <a:ext cx="1512168" cy="2016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1547664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154766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547664" y="32849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694334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6997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475656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262778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7578" y="4786322"/>
            <a:ext cx="2141066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2010-07-02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97578" y="4000504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3143240" y="2643182"/>
            <a:ext cx="2143140" cy="3753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       신용대출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143240" y="3286124"/>
            <a:ext cx="2143140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       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86182" y="271462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2-4-3.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부채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직사각형 6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1428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509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866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9578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4222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27121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7147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지출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37930" y="2500306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순두부찌개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\6,000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점심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커피	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\4,500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음식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음료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ko-KR" altLang="en-US" sz="1200" dirty="0" err="1" smtClean="0">
                <a:solidFill>
                  <a:prstClr val="black"/>
                </a:solidFill>
              </a:rPr>
              <a:t>ㅁㅁㅁㅁㅁ</a:t>
            </a:r>
            <a:r>
              <a:rPr lang="ko-KR" altLang="en-US" sz="1200" dirty="0" smtClean="0">
                <a:solidFill>
                  <a:prstClr val="black"/>
                </a:solidFill>
              </a:rPr>
              <a:t>	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\12,000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문화생활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영화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XXXXX</a:t>
            </a:r>
            <a:r>
              <a:rPr lang="ko-KR" altLang="en-US" sz="1200" dirty="0" smtClean="0">
                <a:solidFill>
                  <a:prstClr val="black"/>
                </a:solidFill>
              </a:rPr>
              <a:t>	</a:t>
            </a:r>
            <a:r>
              <a:rPr lang="en-US" altLang="ko-KR" sz="1200" dirty="0" smtClean="0">
                <a:solidFill>
                  <a:prstClr val="black"/>
                </a:solidFill>
              </a:rPr>
              <a:t>         \5,000</a:t>
            </a: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AAAAA:  BBBB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29753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25834" y="194035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67544" y="336547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67544" y="379752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67544" y="4229572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37930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\34,500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덧셈 기호 72"/>
          <p:cNvSpPr/>
          <p:nvPr/>
        </p:nvSpPr>
        <p:spPr>
          <a:xfrm>
            <a:off x="2343256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00034" y="292893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099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52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4600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00652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35511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2010-06-28 </a:t>
            </a:r>
            <a:r>
              <a:rPr lang="ko-KR" altLang="en-US" sz="1100" dirty="0" smtClean="0">
                <a:solidFill>
                  <a:schemeClr val="tx1"/>
                </a:solidFill>
              </a:rPr>
              <a:t>수입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2226" y="2498023"/>
            <a:ext cx="2160240" cy="1901011"/>
          </a:xfrm>
          <a:prstGeom prst="roundRect">
            <a:avLst>
              <a:gd name="adj" fmla="val 757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월 급여</a:t>
            </a:r>
            <a:r>
              <a:rPr lang="en-US" altLang="ko-KR" sz="1200" dirty="0" smtClean="0">
                <a:solidFill>
                  <a:schemeClr val="tx1"/>
                </a:solidFill>
              </a:rPr>
              <a:t>	   \3,000,000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급여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AA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프로젝트	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\500,000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상여금</a:t>
            </a: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5748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3131840" y="2942548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131840" y="3374596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3002226" y="476549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   total   \ 3,500,000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덧셈 기호 88"/>
          <p:cNvSpPr/>
          <p:nvPr/>
        </p:nvSpPr>
        <p:spPr>
          <a:xfrm>
            <a:off x="4986462" y="1980922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2428860" y="2571744"/>
            <a:ext cx="71438" cy="214314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14791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화면인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271554" y="2003904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2888806" y="1985375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786994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8586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929870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443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제목 4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금일 수입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2857496"/>
            <a:ext cx="2160240" cy="2159373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6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95649" y="2143116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272324" y="2158928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2928934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292893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57922" y="3071810"/>
          <a:ext cx="2160240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95648" y="372858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음식 </a:t>
            </a:r>
            <a:r>
              <a:rPr lang="en-US" altLang="ko-KR" sz="800" dirty="0" smtClean="0"/>
              <a:t>50%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358733" y="3814992"/>
            <a:ext cx="750590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 </a:t>
            </a:r>
            <a:r>
              <a:rPr lang="en-US" altLang="ko-KR" sz="800" dirty="0" smtClean="0"/>
              <a:t>20%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226017" y="3382944"/>
            <a:ext cx="996812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445143" y="3123715"/>
            <a:ext cx="873701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 </a:t>
            </a:r>
            <a:r>
              <a:rPr lang="en-US" altLang="ko-KR" sz="800" dirty="0" smtClean="0"/>
              <a:t>10%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\350,000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035542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07406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226163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416784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113906" y="20716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541801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329930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185914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지출총액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지출총액을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50030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\1,455,000</a:t>
            </a: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1214414" y="24288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제목 3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직사각형 39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89376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42940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50068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96504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225494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406728" y="2424496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240089" y="2424496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76361" y="1927089"/>
            <a:ext cx="173831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\350,000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37847" y="3929066"/>
            <a:ext cx="259229" cy="1261655"/>
          </a:xfrm>
          <a:prstGeom prst="rect">
            <a:avLst/>
          </a:prstGeom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69895" y="2857496"/>
            <a:ext cx="259229" cy="2333226"/>
          </a:xfrm>
          <a:prstGeom prst="rect">
            <a:avLst/>
          </a:prstGeom>
          <a:solidFill>
            <a:srgbClr val="6D8838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01943" y="3286124"/>
            <a:ext cx="259229" cy="19146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33991" y="3714752"/>
            <a:ext cx="259229" cy="14860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7791" y="3954120"/>
            <a:ext cx="2500327" cy="2132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378618" y="5205646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628" y="4362284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아침 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\50,000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34154" y="3336799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점심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\200,000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73657" y="3685361"/>
            <a:ext cx="746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저녁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\120,000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20482" y="4114486"/>
            <a:ext cx="67941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음료</a:t>
            </a:r>
            <a:endParaRPr lang="en-US" altLang="ko-KR" sz="800" dirty="0" smtClean="0"/>
          </a:p>
          <a:p>
            <a:pPr algn="ctr"/>
            <a:r>
              <a:rPr lang="en-US" altLang="ko-KR" sz="800" dirty="0" smtClean="0"/>
              <a:t>\80,000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78618" y="2338087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6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142976" y="1927089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183666" y="1990639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121441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357927" y="500726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39671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 분류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1268752" y="2503324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486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021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093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2557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1847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1355164" y="2864337"/>
            <a:ext cx="1987418" cy="144204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5667" y="214942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257322" y="2151666"/>
            <a:ext cx="1036915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월별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00800" y="2532004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일일사용금액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441571" y="2936344"/>
            <a:ext cx="181460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2010-06-30</a:t>
            </a:r>
          </a:p>
          <a:p>
            <a:r>
              <a:rPr lang="ko-KR" altLang="en-US" sz="1000" dirty="0" smtClean="0"/>
              <a:t>순두부찌개</a:t>
            </a:r>
            <a:r>
              <a:rPr lang="en-US" altLang="ko-KR" sz="1000" dirty="0" smtClean="0"/>
              <a:t>	       \6,000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  <a:p>
            <a:r>
              <a:rPr lang="ko-KR" altLang="en-US" sz="1000" dirty="0" smtClean="0"/>
              <a:t>커피  </a:t>
            </a:r>
            <a:r>
              <a:rPr lang="en-US" altLang="ko-KR" sz="1000" dirty="0" smtClean="0"/>
              <a:t>	       \4,500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음료</a:t>
            </a:r>
            <a:endParaRPr lang="en-US" altLang="ko-KR" sz="700" dirty="0" smtClean="0"/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\12,000</a:t>
            </a:r>
            <a:endParaRPr lang="ko-KR" altLang="en-US" sz="10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74430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46294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165051" y="2000240"/>
            <a:ext cx="108520" cy="110554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55672" y="2000240"/>
            <a:ext cx="108520" cy="11055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254350" y="27203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357290" y="4500570"/>
            <a:ext cx="1987418" cy="642942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4572008"/>
            <a:ext cx="181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2010-06-29</a:t>
            </a:r>
          </a:p>
          <a:p>
            <a:r>
              <a:rPr lang="ko-KR" altLang="en-US" sz="1000" dirty="0" smtClean="0"/>
              <a:t>김치찌개</a:t>
            </a:r>
            <a:r>
              <a:rPr lang="en-US" altLang="ko-KR" sz="1000" dirty="0" smtClean="0"/>
              <a:t>	       \5,000</a:t>
            </a:r>
          </a:p>
          <a:p>
            <a:r>
              <a:rPr lang="ko-KR" altLang="en-US" sz="700" dirty="0" smtClean="0"/>
              <a:t>음식</a:t>
            </a:r>
            <a:r>
              <a:rPr lang="en-US" altLang="ko-KR" sz="700" dirty="0" smtClean="0"/>
              <a:t> : </a:t>
            </a:r>
            <a:r>
              <a:rPr lang="ko-KR" altLang="en-US" sz="700" dirty="0" smtClean="0"/>
              <a:t>점심</a:t>
            </a:r>
            <a:endParaRPr lang="en-US" altLang="ko-KR" sz="700" dirty="0" smtClean="0"/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4-2.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사용금액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갈매기형 수장 75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142976" y="2297544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사용금액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\1,455,000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285852" y="2786058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285852" y="371475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285852" y="457200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28728" y="5000636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28728" y="5000636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571736" y="5000636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1214414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1" name="Oval 33"/>
          <p:cNvSpPr>
            <a:spLocks noChangeArrowheads="1"/>
          </p:cNvSpPr>
          <p:nvPr/>
        </p:nvSpPr>
        <p:spPr bwMode="auto">
          <a:xfrm>
            <a:off x="1214414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1214414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4500562" y="1988840"/>
            <a:ext cx="4643438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카드 총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기준의 사용한 카드의 총 금액을 표시하며 클릭하면 사용 금액 리스트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결제될 금액을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총 금액을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표시연결된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계좌의 잔액을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선불카드 정보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카드이름과 설명 충전된 금액에서 사용된 금액을 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164304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00023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1643042" y="2000240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000628" y="2285992"/>
            <a:ext cx="3571868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출력되는 카드내역의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사용내역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할부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분류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금액에 대한 내용을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0" name="모서리가 접힌 도형 39"/>
          <p:cNvSpPr/>
          <p:nvPr/>
        </p:nvSpPr>
        <p:spPr>
          <a:xfrm>
            <a:off x="1870202" y="2786058"/>
            <a:ext cx="1987418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56609" y="2858065"/>
            <a:ext cx="18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44" name="모서리가 접힌 도형 43"/>
          <p:cNvSpPr/>
          <p:nvPr/>
        </p:nvSpPr>
        <p:spPr>
          <a:xfrm>
            <a:off x="1857356" y="3850787"/>
            <a:ext cx="1987418" cy="1571636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43763" y="3922794"/>
            <a:ext cx="18146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2010-08-20</a:t>
            </a:r>
          </a:p>
          <a:p>
            <a:r>
              <a:rPr lang="ko-KR" altLang="en-US" sz="1100" dirty="0" smtClean="0"/>
              <a:t>삼성카드            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개월</a:t>
            </a:r>
            <a:endParaRPr lang="en-US" altLang="ko-KR" sz="1100" dirty="0" smtClean="0"/>
          </a:p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	   \901,400</a:t>
            </a:r>
          </a:p>
          <a:p>
            <a:r>
              <a:rPr lang="ko-KR" altLang="en-US" sz="1000" dirty="0" smtClean="0"/>
              <a:t>생활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가전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100" dirty="0" smtClean="0"/>
              <a:t>국민카드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스테이크</a:t>
            </a:r>
            <a:r>
              <a:rPr lang="en-US" altLang="ko-KR" sz="1000" dirty="0" smtClean="0"/>
              <a:t>	     \56,400</a:t>
            </a:r>
          </a:p>
          <a:p>
            <a:r>
              <a:rPr lang="ko-KR" altLang="en-US" sz="1000" dirty="0" smtClean="0"/>
              <a:t>음식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저녁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cxnSp>
        <p:nvCxnSpPr>
          <p:cNvPr id="66" name="직선 연결선 65"/>
          <p:cNvCxnSpPr>
            <a:stCxn id="50" idx="1"/>
            <a:endCxn id="50" idx="3"/>
          </p:cNvCxnSpPr>
          <p:nvPr/>
        </p:nvCxnSpPr>
        <p:spPr>
          <a:xfrm rot="10800000" flipH="1">
            <a:off x="1943762" y="4684541"/>
            <a:ext cx="1814601" cy="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갈매기형 수장 66"/>
          <p:cNvSpPr/>
          <p:nvPr/>
        </p:nvSpPr>
        <p:spPr>
          <a:xfrm>
            <a:off x="3914086" y="24288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갈매기형 수장 68"/>
          <p:cNvSpPr/>
          <p:nvPr/>
        </p:nvSpPr>
        <p:spPr>
          <a:xfrm flipH="1">
            <a:off x="1747447" y="24288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57356" y="2357430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 </a:t>
            </a:r>
            <a:r>
              <a:rPr lang="en-US" altLang="ko-KR" sz="1400" b="1" dirty="0" smtClean="0">
                <a:latin typeface="+mj-lt"/>
              </a:rPr>
              <a:t>8</a:t>
            </a:r>
            <a:r>
              <a:rPr lang="ko-KR" altLang="en-US" sz="1400" b="1" dirty="0" smtClean="0">
                <a:latin typeface="+mj-lt"/>
              </a:rPr>
              <a:t>월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8598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78591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사용리스트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 달 청구 예정금액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다음달에 청구될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 리스트로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카드한도액을 표시하며 그래프로 보여준다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7182" y="2214554"/>
            <a:ext cx="2160240" cy="785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신용카드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총 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\855,000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결제예정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\650,000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1000100" y="357187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357430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357430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292893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00430" y="2643182"/>
            <a:ext cx="135732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매월 </a:t>
            </a:r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</a:rPr>
              <a:t>일 결제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86050" y="4429132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다음달 청구 예정금액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507207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한도액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49"/>
          <p:cNvGrpSpPr/>
          <p:nvPr/>
        </p:nvGrpSpPr>
        <p:grpSpPr>
          <a:xfrm>
            <a:off x="2786050" y="5357826"/>
            <a:ext cx="2071702" cy="214314"/>
            <a:chOff x="2857488" y="5000636"/>
            <a:chExt cx="1928826" cy="214314"/>
          </a:xfrm>
        </p:grpSpPr>
        <p:sp>
          <p:nvSpPr>
            <p:cNvPr id="46" name="직사각형 45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57488" y="5000636"/>
              <a:ext cx="1214446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0496" y="5000636"/>
              <a:ext cx="78581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714744" y="5072074"/>
            <a:ext cx="114300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86050" y="3214686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786050" y="3500438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335755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271461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714612" y="4357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\2,055,000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786050" y="4714884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\1,055,000</a:t>
            </a:r>
          </a:p>
        </p:txBody>
      </p:sp>
      <p:sp>
        <p:nvSpPr>
          <p:cNvPr id="40" name="제목 3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78592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78592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785926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7" name="모서리가 둥근 직사각형 116"/>
          <p:cNvSpPr/>
          <p:nvPr/>
        </p:nvSpPr>
        <p:spPr>
          <a:xfrm>
            <a:off x="4726428" y="178592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 잔액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결재계좌의 잔액을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00430" y="2428868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언제나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86050" y="3357562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6050" y="457200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결재계좌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6050" y="485776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\32,433,453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714612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5755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714612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86050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86050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\255,000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271461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86050" y="3071810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2714612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4282" y="221455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체크카드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지출금액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\255,000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계좌금액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\6,455,000</a:t>
            </a: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바닥글 개체 틀 4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2" name="직사각형 41"/>
          <p:cNvSpPr/>
          <p:nvPr/>
        </p:nvSpPr>
        <p:spPr>
          <a:xfrm>
            <a:off x="2857488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삼성카드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857488" y="1928802"/>
            <a:ext cx="345638" cy="345638"/>
            <a:chOff x="909434" y="2009927"/>
            <a:chExt cx="345638" cy="34563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오른쪽 화살표 5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494074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 달 사용금액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금액을 표시하며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사용금액 리스트로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남은 금액을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잔액을 재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1000100" y="3429000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000364" y="2500306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삼성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14744" y="2500306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바로바로</a:t>
            </a:r>
            <a:r>
              <a:rPr lang="ko-KR" altLang="en-US" sz="1200" dirty="0" smtClean="0">
                <a:solidFill>
                  <a:schemeClr val="tx1"/>
                </a:solidFill>
              </a:rPr>
              <a:t> 선불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429000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00364" y="4714884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남은금액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\300,000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2928926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3571868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364" y="3857628"/>
            <a:ext cx="207170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 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00364" y="4143380"/>
            <a:ext cx="2088802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000364" y="314324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928926" y="30718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85720" y="2285992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삼성카드            선불카드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28596" y="2714620"/>
            <a:ext cx="1928826" cy="214314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8596" y="2714620"/>
            <a:ext cx="1214446" cy="2143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\70,000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571604" y="2714620"/>
            <a:ext cx="785818" cy="21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\300,000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Oval 33"/>
          <p:cNvSpPr>
            <a:spLocks noChangeArrowheads="1"/>
          </p:cNvSpPr>
          <p:nvPr/>
        </p:nvSpPr>
        <p:spPr bwMode="auto">
          <a:xfrm>
            <a:off x="21428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00364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충전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Oval 33"/>
          <p:cNvSpPr>
            <a:spLocks noChangeArrowheads="1"/>
          </p:cNvSpPr>
          <p:nvPr/>
        </p:nvSpPr>
        <p:spPr bwMode="auto">
          <a:xfrm>
            <a:off x="2928926" y="45720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5" name="Oval 33"/>
          <p:cNvSpPr>
            <a:spLocks noChangeArrowheads="1"/>
          </p:cNvSpPr>
          <p:nvPr/>
        </p:nvSpPr>
        <p:spPr bwMode="auto">
          <a:xfrm>
            <a:off x="2928926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상세보기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5252" y="335756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929066"/>
            <a:ext cx="2160240" cy="48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508362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643986" y="32042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8585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5015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9901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" name="위쪽 화살표 설명선 36"/>
          <p:cNvSpPr/>
          <p:nvPr/>
        </p:nvSpPr>
        <p:spPr>
          <a:xfrm>
            <a:off x="1571604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64344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제목 2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64317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00364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카드편집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643174" y="1928802"/>
            <a:ext cx="345638" cy="345638"/>
            <a:chOff x="909434" y="2009927"/>
            <a:chExt cx="345638" cy="345638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오른쪽 화살표 90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3" name="부제목 2"/>
          <p:cNvSpPr txBox="1">
            <a:spLocks/>
          </p:cNvSpPr>
          <p:nvPr/>
        </p:nvSpPr>
        <p:spPr>
          <a:xfrm>
            <a:off x="5572132" y="1643050"/>
            <a:ext cx="3571868" cy="4643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새로운 카드를 등록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가능한 창으로 이동한다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카드삭제를 묻는 창을 띄운 후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3174" y="228599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86050" y="242886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7554" y="242886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7554" y="264318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1111-1111-1111-1111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43174" y="300037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86050" y="314324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57554" y="314324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연아사랑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57554" y="335756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2222-2222-2222-2222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43174" y="3714752"/>
            <a:ext cx="2428892" cy="7143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786050" y="3857628"/>
            <a:ext cx="500066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삼성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7554" y="3857628"/>
            <a:ext cx="1285884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주유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7554" y="4071942"/>
            <a:ext cx="1571636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3333-3333-3333-333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000100" y="222610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714612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328611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286116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71487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4286248" y="25003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십자형 88"/>
          <p:cNvSpPr/>
          <p:nvPr/>
        </p:nvSpPr>
        <p:spPr>
          <a:xfrm>
            <a:off x="4714876" y="1928802"/>
            <a:ext cx="357190" cy="357190"/>
          </a:xfrm>
          <a:prstGeom prst="plu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4643438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3" name="그룹 93"/>
          <p:cNvGrpSpPr/>
          <p:nvPr/>
        </p:nvGrpSpPr>
        <p:grpSpPr>
          <a:xfrm>
            <a:off x="4643438" y="3143248"/>
            <a:ext cx="285752" cy="214314"/>
            <a:chOff x="4643438" y="3143248"/>
            <a:chExt cx="285752" cy="214314"/>
          </a:xfrm>
        </p:grpSpPr>
        <p:sp>
          <p:nvSpPr>
            <p:cNvPr id="86" name="직사각형 8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&quot;없음&quot; 기호 91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94"/>
          <p:cNvGrpSpPr/>
          <p:nvPr/>
        </p:nvGrpSpPr>
        <p:grpSpPr>
          <a:xfrm>
            <a:off x="4643438" y="2428868"/>
            <a:ext cx="285752" cy="214314"/>
            <a:chOff x="4643438" y="3143248"/>
            <a:chExt cx="285752" cy="214314"/>
          </a:xfrm>
        </p:grpSpPr>
        <p:sp>
          <p:nvSpPr>
            <p:cNvPr id="96" name="직사각형 95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&quot;없음&quot; 기호 96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97"/>
          <p:cNvGrpSpPr/>
          <p:nvPr/>
        </p:nvGrpSpPr>
        <p:grpSpPr>
          <a:xfrm>
            <a:off x="4643438" y="3857628"/>
            <a:ext cx="285752" cy="214314"/>
            <a:chOff x="4643438" y="3143248"/>
            <a:chExt cx="285752" cy="214314"/>
          </a:xfrm>
        </p:grpSpPr>
        <p:sp>
          <p:nvSpPr>
            <p:cNvPr id="99" name="직사각형 98"/>
            <p:cNvSpPr/>
            <p:nvPr/>
          </p:nvSpPr>
          <p:spPr>
            <a:xfrm>
              <a:off x="4643438" y="3143248"/>
              <a:ext cx="285752" cy="21431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&quot;없음&quot; 기호 99"/>
            <p:cNvSpPr/>
            <p:nvPr/>
          </p:nvSpPr>
          <p:spPr>
            <a:xfrm flipV="1">
              <a:off x="4643438" y="3143248"/>
              <a:ext cx="285752" cy="214314"/>
            </a:xfrm>
            <a:prstGeom prst="noSmoking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1" name="Oval 33"/>
          <p:cNvSpPr>
            <a:spLocks noChangeArrowheads="1"/>
          </p:cNvSpPr>
          <p:nvPr/>
        </p:nvSpPr>
        <p:spPr bwMode="auto">
          <a:xfrm>
            <a:off x="457200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제목 4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결제일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결제일을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청구기간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이번달에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청구되는 기간을 설정한다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한도액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사용할 수 있는 최대 금액을 입력한다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83132" y="4290398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83132" y="5214950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신용카드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27870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983132" y="478632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38" name="Oval 33"/>
          <p:cNvSpPr>
            <a:spLocks noChangeArrowheads="1"/>
          </p:cNvSpPr>
          <p:nvPr/>
        </p:nvSpPr>
        <p:spPr bwMode="auto">
          <a:xfrm>
            <a:off x="1858300" y="47158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292893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786050" y="4357694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500306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3786190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3857628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714612" y="485776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순서도: 병합 149"/>
          <p:cNvSpPr/>
          <p:nvPr/>
        </p:nvSpPr>
        <p:spPr>
          <a:xfrm>
            <a:off x="3214678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3428992" y="485776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3929058" y="4786322"/>
            <a:ext cx="1000132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부터</a:t>
            </a:r>
            <a:r>
              <a:rPr lang="ko-KR" altLang="en-US" sz="1200" dirty="0" smtClean="0">
                <a:solidFill>
                  <a:schemeClr val="tx1"/>
                </a:solidFill>
              </a:rPr>
              <a:t> 한달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7" name="순서도: 병합 146"/>
          <p:cNvSpPr/>
          <p:nvPr/>
        </p:nvSpPr>
        <p:spPr>
          <a:xfrm>
            <a:off x="3786182" y="492919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순서도: 병합 152"/>
          <p:cNvSpPr/>
          <p:nvPr/>
        </p:nvSpPr>
        <p:spPr>
          <a:xfrm>
            <a:off x="3786182" y="4429132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431120" y="5786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768950" y="5715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714612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57356" y="51435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</a:p>
        </p:txBody>
      </p:sp>
      <p:sp>
        <p:nvSpPr>
          <p:cNvPr id="38" name="제목 3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신용카드 수정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02" name="직사각형 101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오른쪽 화살표 11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34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714612" y="4559512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40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결재계좌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청구금액이 결재되는 계좌를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체크카드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40" name="직사각형 39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981004" y="257080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81004" y="321374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체크카드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12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오른쪽 화살표 4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858300" y="24298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1857356" y="30727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83132" y="384513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857356" y="37156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643174" y="328518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71802" y="264223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000232" y="4488074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충전금액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00232" y="5131016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43174" y="520245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58300" y="50015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58300" y="43586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572132" y="1428736"/>
            <a:ext cx="3571868" cy="5429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카드로고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카드이름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카드번호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충전금액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사용할 수 있는 금액을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카드에 대한 부가적인 설명을 기입한다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선불카드 수정 및 입력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56" name="직사각형 55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국민카드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4711" y="30413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IBK</a:t>
            </a:r>
            <a:r>
              <a:rPr lang="ko-KR" altLang="en-US" sz="1000" dirty="0" smtClean="0"/>
              <a:t>카드</a:t>
            </a:r>
            <a:endParaRPr lang="en-US" altLang="ko-KR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삼성카드</a:t>
            </a:r>
            <a:endParaRPr lang="en-US" altLang="ko-KR" sz="1000" dirty="0" smtClean="0"/>
          </a:p>
        </p:txBody>
      </p:sp>
      <p:sp>
        <p:nvSpPr>
          <p:cNvPr id="66" name="오른쪽 화살표 6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신한카드</a:t>
            </a:r>
            <a:endParaRPr lang="en-US" altLang="ko-KR" sz="1000" dirty="0" smtClean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제일카드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하나카드</a:t>
            </a:r>
            <a:endParaRPr lang="en-US" altLang="ko-KR" sz="10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4046522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현대카드</a:t>
            </a:r>
            <a:endParaRPr lang="en-US" altLang="ko-KR" sz="1000" dirty="0" smtClean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786315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43439" y="375428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농협카드</a:t>
            </a:r>
            <a:endParaRPr lang="en-US" altLang="ko-KR" sz="1000" dirty="0" smtClean="0"/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8424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0166" y="2357430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제목 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3" name="부제목 2"/>
          <p:cNvSpPr txBox="1">
            <a:spLocks/>
          </p:cNvSpPr>
          <p:nvPr/>
        </p:nvSpPr>
        <p:spPr>
          <a:xfrm>
            <a:off x="5643570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카드사를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카드사를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5720" y="235743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3264" y="443327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결제일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983264" y="5357826"/>
            <a:ext cx="2160240" cy="4170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한도액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\10,000,000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      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3264" y="511034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청구기간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6182" y="4500570"/>
            <a:ext cx="1285884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714744" y="400050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14744" y="5214950"/>
            <a:ext cx="714380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전전월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병합 84"/>
          <p:cNvSpPr/>
          <p:nvPr/>
        </p:nvSpPr>
        <p:spPr>
          <a:xfrm>
            <a:off x="4214810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29124" y="5214950"/>
            <a:ext cx="428628" cy="214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순서도: 병합 86"/>
          <p:cNvSpPr/>
          <p:nvPr/>
        </p:nvSpPr>
        <p:spPr>
          <a:xfrm>
            <a:off x="4786314" y="528638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순서도: 병합 88"/>
          <p:cNvSpPr/>
          <p:nvPr/>
        </p:nvSpPr>
        <p:spPr>
          <a:xfrm>
            <a:off x="4786314" y="4572008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857488" y="4071942"/>
            <a:ext cx="2428892" cy="185738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99"/>
          <p:cNvGrpSpPr/>
          <p:nvPr/>
        </p:nvGrpSpPr>
        <p:grpSpPr>
          <a:xfrm>
            <a:off x="2857488" y="5038906"/>
            <a:ext cx="2428892" cy="318920"/>
            <a:chOff x="2857488" y="4824592"/>
            <a:chExt cx="2214578" cy="318920"/>
          </a:xfrm>
        </p:grpSpPr>
        <p:sp>
          <p:nvSpPr>
            <p:cNvPr id="95" name="직사각형 94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07"/>
          <p:cNvGrpSpPr/>
          <p:nvPr/>
        </p:nvGrpSpPr>
        <p:grpSpPr>
          <a:xfrm>
            <a:off x="2857488" y="5324658"/>
            <a:ext cx="2428892" cy="318920"/>
            <a:chOff x="2857488" y="4824592"/>
            <a:chExt cx="2214578" cy="318920"/>
          </a:xfrm>
        </p:grpSpPr>
        <p:sp>
          <p:nvSpPr>
            <p:cNvPr id="109" name="직사각형 108"/>
            <p:cNvSpPr/>
            <p:nvPr/>
          </p:nvSpPr>
          <p:spPr>
            <a:xfrm>
              <a:off x="2857488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86116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14744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4143372" y="4824592"/>
              <a:ext cx="428628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572000" y="4824592"/>
              <a:ext cx="500066" cy="31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857488" y="4512122"/>
            <a:ext cx="2428892" cy="488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928926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857488" y="4071942"/>
            <a:ext cx="2428892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500430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4071934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43438" y="4643446"/>
            <a:ext cx="500066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00364" y="4071942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카드번호입력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제목 5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번호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카드사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2040</a:t>
            </a:r>
            <a:r>
              <a:rPr lang="ko-KR" altLang="en-US" sz="1200" dirty="0" smtClean="0">
                <a:solidFill>
                  <a:schemeClr val="tx1"/>
                </a:solidFill>
              </a:rPr>
              <a:t>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14678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3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3306" y="307181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71934" y="2643182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000364" y="3929066"/>
            <a:ext cx="2160240" cy="35719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결제계좌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572000" y="5286388"/>
            <a:ext cx="500066" cy="428628"/>
            <a:chOff x="324098" y="6309320"/>
            <a:chExt cx="500066" cy="42862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071934" y="5286388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571868" y="5286388"/>
            <a:ext cx="500066" cy="428628"/>
            <a:chOff x="324098" y="6309320"/>
            <a:chExt cx="500066" cy="42862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모서리가 둥근 직사각형 61"/>
          <p:cNvSpPr/>
          <p:nvPr/>
        </p:nvSpPr>
        <p:spPr>
          <a:xfrm>
            <a:off x="2928926" y="528638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7488" y="342900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57488" y="342900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28926" y="350043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00430" y="350043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983264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57488" y="400050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28926" y="407194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00430" y="407194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7488" y="457200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57488" y="514351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57488" y="561041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71934" y="561041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3357554" y="40005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278605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4071934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40058" y="2356486"/>
            <a:ext cx="2160240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결재계좌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2222-2222-2222-2222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054438" y="2427924"/>
            <a:ext cx="1357322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5-11.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선택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029302" y="2297544"/>
            <a:ext cx="2428892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총 잔액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\21,455,000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200023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172178" y="2786058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내 주머니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\20,000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72178" y="3643314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국민은행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\3,332,345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72178" y="4500570"/>
            <a:ext cx="2160240" cy="7143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기업은행 보통계좌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\18,352,875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2376" y="2928934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2376" y="3786190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72376" y="4643446"/>
            <a:ext cx="571504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4386756" y="2786058"/>
            <a:ext cx="214314" cy="250033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총 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등록된 계좌의 총 잔액을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계좌정보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이름 및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잔액등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필요한 내용을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143108" y="27146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357186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4071934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은행마크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계좌에 대한 은행 마크를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이동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해당계좌에서 다른 계좌로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14546" y="2643182"/>
            <a:ext cx="571504" cy="50006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28926" y="2643182"/>
            <a:ext cx="1357322" cy="50006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14546" y="3571876"/>
            <a:ext cx="2071702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1111-1111-1111-1111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214546" y="3286124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14546" y="4071942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잔액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214546" y="4929198"/>
            <a:ext cx="2088802" cy="3571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\700,000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214546" y="4643446"/>
            <a:ext cx="1357322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이번달</a:t>
            </a:r>
            <a:r>
              <a:rPr lang="ko-KR" altLang="en-US" sz="1200" dirty="0" smtClean="0">
                <a:solidFill>
                  <a:schemeClr val="tx1"/>
                </a:solidFill>
              </a:rPr>
              <a:t> 사용금액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2857488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07167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auto">
          <a:xfrm>
            <a:off x="2071670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071670" y="464344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상세정보 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계좌 상세정보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모서리가 둥근 직사각형 85"/>
          <p:cNvSpPr/>
          <p:nvPr/>
        </p:nvSpPr>
        <p:spPr>
          <a:xfrm>
            <a:off x="4112556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계좌가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계설된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은행을 고른다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이름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계좌이름을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번호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계좌번호를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종류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계좌종류를 표시 및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잔액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 잔액을 표시 및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부가적인 사항을 기입한다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추가되거나 수정된 사항을 저장한다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95318" y="24404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95318" y="2940486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이름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꾸준히 모으자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369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1670" y="2869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97446" y="3440552"/>
            <a:ext cx="2160240" cy="3571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 1111-1111-1111-1111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071670" y="3370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857488" y="3011924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86116" y="2511858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05278" y="5226502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97446" y="5155064"/>
            <a:ext cx="2160240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97446" y="400050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종류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97446" y="457200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잔액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\1,340,000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643174" y="3500438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071670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071670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071670" y="50720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000496" y="178592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43174" y="5214950"/>
            <a:ext cx="1643074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순서도: 병합 72"/>
          <p:cNvSpPr/>
          <p:nvPr/>
        </p:nvSpPr>
        <p:spPr>
          <a:xfrm>
            <a:off x="4000496" y="4143380"/>
            <a:ext cx="214314" cy="142876"/>
          </a:xfrm>
          <a:prstGeom prst="flowChartMerg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입력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96136" y="256490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en-US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날짜</a:t>
            </a:r>
            <a:endParaRPr lang="ko-KR" altLang="ko-KR" sz="4400" kern="1200" dirty="0" smtClean="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부제목 2"/>
          <p:cNvSpPr txBox="1">
            <a:spLocks/>
          </p:cNvSpPr>
          <p:nvPr/>
        </p:nvSpPr>
        <p:spPr>
          <a:xfrm>
            <a:off x="5715008" y="1714488"/>
            <a:ext cx="3357554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개설된 은행을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 편집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은행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9" name="직사각형 28"/>
          <p:cNvSpPr/>
          <p:nvPr/>
        </p:nvSpPr>
        <p:spPr>
          <a:xfrm>
            <a:off x="2893207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50397" y="2143116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 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76461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893207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07587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177596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36083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4241" y="30317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국민은행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64711" y="30413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기업은행</a:t>
            </a:r>
            <a:endParaRPr lang="en-US" altLang="ko-KR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046521" y="303990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신한은행</a:t>
            </a:r>
            <a:endParaRPr lang="en-US" altLang="ko-KR" sz="1000" dirty="0" smtClean="0"/>
          </a:p>
        </p:txBody>
      </p:sp>
      <p:sp>
        <p:nvSpPr>
          <p:cNvPr id="46" name="오른쪽 화살표 45"/>
          <p:cNvSpPr/>
          <p:nvPr/>
        </p:nvSpPr>
        <p:spPr>
          <a:xfrm flipH="1">
            <a:off x="2915592" y="2213480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964645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786314" y="264318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3039903"/>
            <a:ext cx="785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하나은행</a:t>
            </a:r>
            <a:endParaRPr lang="en-US" altLang="ko-KR" sz="10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07588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77597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36084" y="335756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74241" y="374617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제일은행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64712" y="375570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외환은행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4189397" y="3754283"/>
            <a:ext cx="739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농협</a:t>
            </a:r>
            <a:endParaRPr lang="en-US" altLang="ko-KR" sz="1000" dirty="0" smtClean="0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4857752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3" name="오른쪽 화살표 62"/>
          <p:cNvSpPr/>
          <p:nvPr/>
        </p:nvSpPr>
        <p:spPr>
          <a:xfrm>
            <a:off x="1000100" y="328612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8424" y="23564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신한은행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499222" y="2427924"/>
            <a:ext cx="285752" cy="2143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개설된 은행 선택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68" name="직사각형 67"/>
          <p:cNvSpPr/>
          <p:nvPr/>
        </p:nvSpPr>
        <p:spPr>
          <a:xfrm>
            <a:off x="202930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5581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0938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61650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6294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갈매기형 수장 73"/>
          <p:cNvSpPr/>
          <p:nvPr/>
        </p:nvSpPr>
        <p:spPr>
          <a:xfrm>
            <a:off x="409193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386492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24"/>
          <p:cNvGrpSpPr/>
          <p:nvPr/>
        </p:nvGrpSpPr>
        <p:grpSpPr>
          <a:xfrm>
            <a:off x="2029302" y="1928802"/>
            <a:ext cx="345638" cy="345638"/>
            <a:chOff x="909434" y="2009927"/>
            <a:chExt cx="345638" cy="34563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오른쪽 화살표 7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계좌선택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이체할 계좌를 선택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이체 금액을 기입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설정사항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43108" y="307181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국민은행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보통예금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43108" y="2786058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계좌선택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43108" y="3938186"/>
            <a:ext cx="857256" cy="21431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43108" y="422393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\1,000,000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07261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72614" y="38667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082346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995936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6-4.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계좌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이동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이체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58010" y="285749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일별 사용 금액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58010" y="23689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285853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리포트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955185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3608" y="336911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43608" y="3844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별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3608" y="43576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테마 별 지출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2154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148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860032" y="1556792"/>
            <a:ext cx="3744416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보여주는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이용 변동 추이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월에 따른 카드사용을 그래프로 보여주는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38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899592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목록 보기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83768" y="530120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카드별</a:t>
            </a:r>
            <a:r>
              <a:rPr lang="ko-KR" altLang="en-US" sz="1200" dirty="0" smtClean="0">
                <a:solidFill>
                  <a:schemeClr val="tx1"/>
                </a:solidFill>
              </a:rPr>
              <a:t> 이용 변동 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2328922" y="51467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000372"/>
            <a:ext cx="259229" cy="18794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286125"/>
            <a:ext cx="259229" cy="159367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464322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102917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1072108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5568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924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63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16281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09180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273037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106398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373925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00740" y="3786190"/>
            <a:ext cx="402105" cy="642942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19502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243484" y="4929198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44927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29170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1069860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57798" y="3286124"/>
            <a:ext cx="402105" cy="500066"/>
            <a:chOff x="428596" y="3071810"/>
            <a:chExt cx="259229" cy="1879424"/>
          </a:xfrm>
        </p:grpSpPr>
        <p:sp>
          <p:nvSpPr>
            <p:cNvPr id="49" name="직사각형 48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덧셈 기호 73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474389" y="4939011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0074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815120" y="4938315"/>
            <a:ext cx="412037" cy="258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48172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수입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지출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172178" y="4143380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000100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072108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714876" y="1988840"/>
            <a:ext cx="4286280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수입에 대한 지출차액 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수입과 지출의 차액을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수입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지출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243484" y="3786190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841643" y="3121212"/>
            <a:ext cx="402105" cy="664978"/>
            <a:chOff x="428596" y="3071810"/>
            <a:chExt cx="259229" cy="1879424"/>
          </a:xfrm>
        </p:grpSpPr>
        <p:sp>
          <p:nvSpPr>
            <p:cNvPr id="57" name="직사각형 56"/>
            <p:cNvSpPr/>
            <p:nvPr/>
          </p:nvSpPr>
          <p:spPr>
            <a:xfrm>
              <a:off x="428596" y="3071810"/>
              <a:ext cx="259229" cy="18794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428596" y="3071810"/>
              <a:ext cx="259229" cy="259229"/>
            </a:xfrm>
            <a:prstGeom prst="mathPlus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 rot="16200000">
            <a:off x="1457798" y="2803683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\+245,600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 rot="16200000">
            <a:off x="2779060" y="2660807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\+345,600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 rot="16200000">
            <a:off x="2154553" y="4161005"/>
            <a:ext cx="338554" cy="73193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ko-KR" sz="1000" dirty="0" smtClean="0"/>
              <a:t>\+525,000</a:t>
            </a:r>
            <a:endParaRPr lang="ko-KR" altLang="en-US" sz="1000" dirty="0"/>
          </a:p>
        </p:txBody>
      </p:sp>
      <p:sp>
        <p:nvSpPr>
          <p:cNvPr id="67" name="덧셈 기호 66"/>
          <p:cNvSpPr/>
          <p:nvPr/>
        </p:nvSpPr>
        <p:spPr>
          <a:xfrm>
            <a:off x="1029170" y="2571744"/>
            <a:ext cx="285752" cy="285752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1029170" y="4714884"/>
            <a:ext cx="285752" cy="285752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00872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제목 4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3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직사각형 43"/>
          <p:cNvSpPr/>
          <p:nvPr/>
        </p:nvSpPr>
        <p:spPr>
          <a:xfrm>
            <a:off x="1714480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843828" y="485277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지출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\89,000,000</a:t>
            </a:r>
          </a:p>
        </p:txBody>
      </p:sp>
      <p:grpSp>
        <p:nvGrpSpPr>
          <p:cNvPr id="46" name="그룹 72"/>
          <p:cNvGrpSpPr/>
          <p:nvPr/>
        </p:nvGrpSpPr>
        <p:grpSpPr>
          <a:xfrm>
            <a:off x="1857356" y="5369378"/>
            <a:ext cx="2008937" cy="345638"/>
            <a:chOff x="7923929" y="5240576"/>
            <a:chExt cx="2008937" cy="34563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7923929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8377493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9284621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8831057" y="524057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갈매기형 수장 55"/>
            <p:cNvSpPr/>
            <p:nvPr/>
          </p:nvSpPr>
          <p:spPr>
            <a:xfrm>
              <a:off x="9760047" y="528395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모서리가 둥근 직사각형 60"/>
          <p:cNvSpPr/>
          <p:nvPr/>
        </p:nvSpPr>
        <p:spPr>
          <a:xfrm>
            <a:off x="1843828" y="445265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\123,567,000</a:t>
            </a:r>
          </a:p>
        </p:txBody>
      </p:sp>
      <p:graphicFrame>
        <p:nvGraphicFramePr>
          <p:cNvPr id="63" name="차트 62"/>
          <p:cNvGraphicFramePr/>
          <p:nvPr/>
        </p:nvGraphicFramePr>
        <p:xfrm>
          <a:off x="1785918" y="2786058"/>
          <a:ext cx="2333059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2226699" y="3571876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수입 </a:t>
            </a:r>
            <a:r>
              <a:rPr lang="en-US" altLang="ko-KR" sz="1200" dirty="0" smtClean="0"/>
              <a:t>65%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941079" y="329487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지출 </a:t>
            </a:r>
            <a:r>
              <a:rPr lang="en-US" altLang="ko-KR" sz="1200" dirty="0" smtClean="0"/>
              <a:t>35%</a:t>
            </a:r>
            <a:endParaRPr lang="ko-KR" altLang="en-US" sz="1200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2261474" y="29980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1714480" y="42942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071670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6" name="그룹 24"/>
          <p:cNvGrpSpPr/>
          <p:nvPr/>
        </p:nvGrpSpPr>
        <p:grpSpPr>
          <a:xfrm>
            <a:off x="1714480" y="2000240"/>
            <a:ext cx="345638" cy="345638"/>
            <a:chOff x="909434" y="2009927"/>
            <a:chExt cx="345638" cy="34563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오른쪽 화살표 7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1714480" y="47148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714480" y="2357430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소득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\567,000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15716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4828112" y="2000240"/>
            <a:ext cx="4315888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소득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수입에서 지출을 제외한 금액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수입대비 지출비율을 원형그래프로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수입보기로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지출을 합산한 금액을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월 지출보기로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[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월별 사용금액 화면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]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월 수입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6" name="Rectangle 289"/>
          <p:cNvSpPr>
            <a:spLocks noChangeArrowheads="1"/>
          </p:cNvSpPr>
          <p:nvPr/>
        </p:nvSpPr>
        <p:spPr bwMode="auto">
          <a:xfrm>
            <a:off x="1272324" y="3000372"/>
            <a:ext cx="2160240" cy="200026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rgbClr val="4D4D4D"/>
                </a:solidFill>
                <a:ea typeface="HY중고딕" pitchFamily="18" charset="-127"/>
              </a:rPr>
              <a:t>8</a:t>
            </a:r>
            <a:r>
              <a:rPr lang="ko-KR" altLang="en-US" sz="1600" b="1" dirty="0" smtClean="0">
                <a:solidFill>
                  <a:srgbClr val="4D4D4D"/>
                </a:solidFill>
                <a:ea typeface="HY중고딕" pitchFamily="18" charset="-127"/>
              </a:rPr>
              <a:t>월</a:t>
            </a: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갈매기형 수장 104"/>
          <p:cNvSpPr/>
          <p:nvPr/>
        </p:nvSpPr>
        <p:spPr>
          <a:xfrm>
            <a:off x="3199706" y="311330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갈매기형 수장 105"/>
          <p:cNvSpPr/>
          <p:nvPr/>
        </p:nvSpPr>
        <p:spPr>
          <a:xfrm flipH="1">
            <a:off x="1501609" y="3113305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7" name="차트 106"/>
          <p:cNvGraphicFramePr/>
          <p:nvPr/>
        </p:nvGraphicFramePr>
        <p:xfrm>
          <a:off x="1285852" y="3357562"/>
          <a:ext cx="2160240" cy="164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14546" y="421481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월급 </a:t>
            </a:r>
            <a:r>
              <a:rPr lang="en-US" altLang="ko-KR" sz="1200" dirty="0" smtClean="0"/>
              <a:t>90%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44183" y="3223439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상여금 </a:t>
            </a:r>
            <a:r>
              <a:rPr lang="en-US" altLang="ko-KR" sz="1200" dirty="0" smtClean="0"/>
              <a:t>10%</a:t>
            </a:r>
            <a:endParaRPr lang="ko-KR" altLang="en-US" sz="12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272324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월급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\2,350,000</a:t>
            </a:r>
          </a:p>
        </p:txBody>
      </p:sp>
      <p:sp>
        <p:nvSpPr>
          <p:cNvPr id="46" name="위쪽/아래쪽 화살표 45"/>
          <p:cNvSpPr/>
          <p:nvPr/>
        </p:nvSpPr>
        <p:spPr>
          <a:xfrm>
            <a:off x="2266034" y="5084194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389050" y="23274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grpSp>
        <p:nvGrpSpPr>
          <p:cNvPr id="2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 분리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수입총액을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수입비율 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수입 항목을 비율로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수입금액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수입한 분류 항목을 금액별로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85852" y="264318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\2,455,000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7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2395649" y="2285992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272324" y="2301804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214414" y="25717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7-3-1.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월별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직사각형 32"/>
          <p:cNvSpPr/>
          <p:nvPr/>
        </p:nvSpPr>
        <p:spPr>
          <a:xfrm>
            <a:off x="192879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" name="Rectangle 289"/>
          <p:cNvSpPr>
            <a:spLocks noChangeArrowheads="1"/>
          </p:cNvSpPr>
          <p:nvPr/>
        </p:nvSpPr>
        <p:spPr bwMode="auto">
          <a:xfrm>
            <a:off x="2054570" y="2717638"/>
            <a:ext cx="2160240" cy="264018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4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34435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87999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95127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41563" y="54408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70553" y="54841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접힌 도형 49"/>
          <p:cNvSpPr/>
          <p:nvPr/>
        </p:nvSpPr>
        <p:spPr>
          <a:xfrm>
            <a:off x="2140982" y="3007213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86618" y="2674880"/>
            <a:ext cx="1382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일일수입금액</a:t>
            </a:r>
            <a:endParaRPr lang="ko-KR" altLang="en-US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27389" y="3079220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월급</a:t>
            </a:r>
            <a:r>
              <a:rPr lang="en-US" altLang="ko-KR" sz="1000" dirty="0" smtClean="0"/>
              <a:t>	 \2,555,000</a:t>
            </a:r>
          </a:p>
          <a:p>
            <a:endParaRPr lang="en-US" altLang="ko-KR" sz="1000" dirty="0" smtClean="0"/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수입 금액표시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2174868" y="239892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598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4"/>
          <p:cNvGrpSpPr/>
          <p:nvPr/>
        </p:nvGrpSpPr>
        <p:grpSpPr>
          <a:xfrm>
            <a:off x="1928794" y="2000240"/>
            <a:ext cx="345638" cy="345638"/>
            <a:chOff x="909434" y="2009927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3181467" y="2357430"/>
            <a:ext cx="1033344" cy="357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058142" y="2373242"/>
            <a:ext cx="1123325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월별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189972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모서리가 접힌 도형 41"/>
          <p:cNvSpPr/>
          <p:nvPr/>
        </p:nvSpPr>
        <p:spPr>
          <a:xfrm>
            <a:off x="2143108" y="3929066"/>
            <a:ext cx="1987418" cy="778977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4546" y="4000504"/>
            <a:ext cx="18146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방세</a:t>
            </a:r>
            <a:r>
              <a:rPr lang="en-US" altLang="ko-KR" sz="1000" dirty="0" smtClean="0"/>
              <a:t>	 \555,000</a:t>
            </a:r>
          </a:p>
          <a:p>
            <a:endParaRPr lang="en-US" altLang="ko-KR" sz="1000" dirty="0" smtClean="0"/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7-3-2.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일별 수입금액 화면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1429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36949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82305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73018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7661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갈매기형 수장 101"/>
          <p:cNvSpPr/>
          <p:nvPr/>
        </p:nvSpPr>
        <p:spPr>
          <a:xfrm>
            <a:off x="3205609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869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00166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자산변동사항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" name="그룹 24"/>
          <p:cNvGrpSpPr/>
          <p:nvPr/>
        </p:nvGrpSpPr>
        <p:grpSpPr>
          <a:xfrm>
            <a:off x="1142976" y="1928802"/>
            <a:ext cx="345638" cy="345638"/>
            <a:chOff x="909434" y="2009927"/>
            <a:chExt cx="345638" cy="345638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오른쪽 화살표 43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차트 32"/>
          <p:cNvGraphicFramePr/>
          <p:nvPr/>
        </p:nvGraphicFramePr>
        <p:xfrm>
          <a:off x="1071538" y="2714620"/>
          <a:ext cx="2500330" cy="2500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85852" y="2643182"/>
            <a:ext cx="50006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만원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42976" y="2285992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자산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\1,355,400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평균 월간 증가율 </a:t>
            </a:r>
            <a:r>
              <a:rPr lang="en-US" altLang="ko-KR" sz="1200" dirty="0" smtClean="0">
                <a:solidFill>
                  <a:schemeClr val="tx1"/>
                </a:solidFill>
              </a:rPr>
              <a:t>5.1%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11390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4788024" y="1988840"/>
            <a:ext cx="435597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자산에서 부채를 제외한 총액과 월간 증가율을  표시한다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4" action="ppaction://hlinksldjump"/>
              </a:rPr>
              <a:t>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4" action="ppaction://hlinksldjump"/>
              </a:rPr>
              <a:t>부채 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비율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기준으로 만원단위로 증가 추이를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43108" y="30003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왼쪽/오른쪽 화살표 49"/>
          <p:cNvSpPr/>
          <p:nvPr/>
        </p:nvSpPr>
        <p:spPr>
          <a:xfrm>
            <a:off x="1500166" y="5143512"/>
            <a:ext cx="2143140" cy="71438"/>
          </a:xfrm>
          <a:prstGeom prst="left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28728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26230" y="1928802"/>
            <a:ext cx="345638" cy="345638"/>
          </a:xfrm>
          <a:prstGeom prst="round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자산변동 추이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3172529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 flipH="1">
            <a:off x="1005890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년간 월별 자산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부채 비교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03648" y="3429000"/>
            <a:ext cx="259229" cy="14507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662877" y="3143248"/>
            <a:ext cx="259229" cy="1736549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rot="16200000" flipH="1">
            <a:off x="18994" y="3767166"/>
            <a:ext cx="2249410" cy="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144419" y="4904025"/>
            <a:ext cx="198742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4419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덧셈 기호 73"/>
          <p:cNvSpPr/>
          <p:nvPr/>
        </p:nvSpPr>
        <p:spPr>
          <a:xfrm>
            <a:off x="1403648" y="3598399"/>
            <a:ext cx="259229" cy="259229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뺄셈 기호 74"/>
          <p:cNvSpPr/>
          <p:nvPr/>
        </p:nvSpPr>
        <p:spPr>
          <a:xfrm>
            <a:off x="1662877" y="3705721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094925" y="3500438"/>
            <a:ext cx="259229" cy="13793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54153" y="3987810"/>
            <a:ext cx="259229" cy="891986"/>
          </a:xfrm>
          <a:prstGeom prst="rect">
            <a:avLst/>
          </a:prstGeom>
          <a:solidFill>
            <a:srgbClr val="FF7C80"/>
          </a:solidFill>
          <a:ln w="127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덧셈 기호 77"/>
          <p:cNvSpPr/>
          <p:nvPr/>
        </p:nvSpPr>
        <p:spPr>
          <a:xfrm>
            <a:off x="2094925" y="3581272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뺄셈 기호 78"/>
          <p:cNvSpPr/>
          <p:nvPr/>
        </p:nvSpPr>
        <p:spPr>
          <a:xfrm>
            <a:off x="2354153" y="3987810"/>
            <a:ext cx="259229" cy="259229"/>
          </a:xfrm>
          <a:prstGeom prst="mathMinus">
            <a:avLst/>
          </a:prstGeom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786201" y="3728581"/>
            <a:ext cx="259229" cy="115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덧셈 기호 81"/>
          <p:cNvSpPr/>
          <p:nvPr/>
        </p:nvSpPr>
        <p:spPr>
          <a:xfrm>
            <a:off x="2786201" y="3722181"/>
            <a:ext cx="259229" cy="233718"/>
          </a:xfrm>
          <a:prstGeom prst="mathPlus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55768" y="4939011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8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181334" y="493831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9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2786201" y="4938315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월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039893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319824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2028872" y="4336034"/>
            <a:ext cx="927563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\3,456,000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731171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2422448" y="4297562"/>
            <a:ext cx="1004507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\23,456,000</a:t>
            </a:r>
            <a:endParaRPr lang="ko-KR" altLang="en-US" sz="9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547664" y="25717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총 자산</a:t>
            </a:r>
            <a:r>
              <a:rPr lang="en-US" altLang="ko-KR" sz="900" dirty="0" smtClean="0"/>
              <a:t>: \12,000,000</a:t>
            </a:r>
          </a:p>
          <a:p>
            <a:r>
              <a:rPr lang="ko-KR" altLang="en-US" sz="900" dirty="0" smtClean="0"/>
              <a:t>총 부채</a:t>
            </a:r>
            <a:r>
              <a:rPr lang="en-US" altLang="ko-KR" sz="900" dirty="0" smtClean="0"/>
              <a:t>: \ 8,000,000</a:t>
            </a:r>
            <a:endParaRPr lang="ko-KR" altLang="en-US" sz="900" dirty="0"/>
          </a:p>
        </p:txBody>
      </p:sp>
      <p:sp>
        <p:nvSpPr>
          <p:cNvPr id="84" name="위쪽/아래쪽 화살표 83"/>
          <p:cNvSpPr/>
          <p:nvPr/>
        </p:nvSpPr>
        <p:spPr>
          <a:xfrm rot="16200000">
            <a:off x="2071670" y="4000504"/>
            <a:ext cx="71438" cy="1928826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442915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12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막대그래프 형식으로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자산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그래프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해당하는 월에 대한 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  <a:hlinkClick r:id="rId3" action="ppaction://hlinksldjump"/>
              </a:rPr>
              <a:t>월간 자산</a:t>
            </a:r>
            <a:r>
              <a:rPr lang="en-US" altLang="ko-KR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/</a:t>
            </a:r>
            <a:r>
              <a:rPr lang="ko-KR" altLang="en-US" sz="1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hlinkClick r:id="rId3" action="ppaction://hlinksldjump"/>
              </a:rPr>
              <a:t>부채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157160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제목 4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7-5.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년간 월별 자산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/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부채 비교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제목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1-1-2.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/>
          <p:cNvSpPr/>
          <p:nvPr/>
        </p:nvSpPr>
        <p:spPr>
          <a:xfrm>
            <a:off x="92866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273417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항목별 변동 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28662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flipH="1">
            <a:off x="969352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286248" y="1988840"/>
            <a:ext cx="4857752" cy="3440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목록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수입에 대한 항목 변동 추이를 알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수있다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1538" y="271462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71538" y="328612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1538" y="386918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71538" y="451212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부채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929606" y="25726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928662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928662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928662" y="442913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39" name="직사각형 38"/>
          <p:cNvSpPr/>
          <p:nvPr/>
        </p:nvSpPr>
        <p:spPr>
          <a:xfrm>
            <a:off x="285720" y="3143248"/>
            <a:ext cx="2143140" cy="214314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57224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27233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98737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5720" y="321468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57224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85720" y="392957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2305" y="36033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음식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857224" y="361282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428728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1874109" y="36187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364788" y="43257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85786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728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57290" y="432578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00232" y="392906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57356" y="43257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5720" y="464344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4282" y="503203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785786" y="31432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83" name="직사각형 82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3128268" y="232748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33"/>
          <p:cNvSpPr>
            <a:spLocks noChangeArrowheads="1"/>
          </p:cNvSpPr>
          <p:nvPr/>
        </p:nvSpPr>
        <p:spPr bwMode="auto">
          <a:xfrm>
            <a:off x="2971294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4214810" y="32861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2214546" y="3500438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83618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해당분류에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분류가 있을 경우 하위분류를 선택한다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7158" y="1643050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0" name="오른쪽 화살표 69"/>
          <p:cNvSpPr/>
          <p:nvPr/>
        </p:nvSpPr>
        <p:spPr>
          <a:xfrm rot="5400000">
            <a:off x="928662" y="2214554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5000628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24" name="직사각형 123"/>
          <p:cNvSpPr/>
          <p:nvPr/>
        </p:nvSpPr>
        <p:spPr>
          <a:xfrm>
            <a:off x="3000364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322687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68044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458757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134007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갈매기형 수장 128"/>
          <p:cNvSpPr/>
          <p:nvPr/>
        </p:nvSpPr>
        <p:spPr>
          <a:xfrm>
            <a:off x="5062997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갈매기형 수장 129"/>
          <p:cNvSpPr/>
          <p:nvPr/>
        </p:nvSpPr>
        <p:spPr>
          <a:xfrm>
            <a:off x="5244231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1" name="갈매기형 수장 130"/>
          <p:cNvSpPr/>
          <p:nvPr/>
        </p:nvSpPr>
        <p:spPr>
          <a:xfrm flipH="1">
            <a:off x="3077592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45119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216121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00364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오른쪽 화살표 134"/>
          <p:cNvSpPr/>
          <p:nvPr/>
        </p:nvSpPr>
        <p:spPr>
          <a:xfrm flipH="1">
            <a:off x="3041054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Oval 33"/>
          <p:cNvSpPr>
            <a:spLocks noChangeArrowheads="1"/>
          </p:cNvSpPr>
          <p:nvPr/>
        </p:nvSpPr>
        <p:spPr bwMode="auto">
          <a:xfrm>
            <a:off x="4786314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138" name="차트 137"/>
          <p:cNvGraphicFramePr/>
          <p:nvPr/>
        </p:nvGraphicFramePr>
        <p:xfrm>
          <a:off x="2928926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139" name="직사각형 138"/>
          <p:cNvSpPr/>
          <p:nvPr/>
        </p:nvSpPr>
        <p:spPr>
          <a:xfrm>
            <a:off x="214282" y="3570457"/>
            <a:ext cx="2000264" cy="78581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928662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498671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7158" y="3713333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720" y="41019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지하철</a:t>
            </a:r>
            <a:endParaRPr lang="ko-KR" alt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28662" y="41114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버스</a:t>
            </a:r>
            <a:endParaRPr lang="en-US" altLang="ko-KR" sz="1000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1500166" y="41100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택시</a:t>
            </a:r>
            <a:endParaRPr lang="en-US" altLang="ko-KR" sz="10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0100" y="1868916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 rot="5400000">
            <a:off x="714348" y="2428868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2071670" y="3214686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 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상위분류에 하위분류를 겹쳐서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하위항복의 월간 변동 사항을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500034" y="35718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2066" y="1928802"/>
            <a:ext cx="345638" cy="34563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제목 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7-6-2.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변동 내역</a:t>
            </a:r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분류 선택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월간 항목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항목의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항목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\1,500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지하철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지하철</a:t>
            </a:r>
            <a:endParaRPr lang="en-US" altLang="ko-KR" sz="700" dirty="0" smtClean="0"/>
          </a:p>
          <a:p>
            <a:r>
              <a:rPr lang="ko-KR" altLang="en-US" sz="1000" dirty="0" smtClean="0"/>
              <a:t>택시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교통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택시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7-6-3.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항목별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 useBgFill="1">
        <p:nvSpPr>
          <p:cNvPr id="18" name="직사각형 17"/>
          <p:cNvSpPr/>
          <p:nvPr/>
        </p:nvSpPr>
        <p:spPr>
          <a:xfrm>
            <a:off x="142844" y="2786058"/>
            <a:ext cx="2428892" cy="142876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0034" y="278605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2844" y="278605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224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27233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20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305" y="367473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아기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7224" y="368426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자동차</a:t>
            </a:r>
            <a:endParaRPr lang="en-US" altLang="ko-KR" sz="10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428728" y="36828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34" name="오른쪽 화살표 33"/>
          <p:cNvSpPr/>
          <p:nvPr/>
        </p:nvSpPr>
        <p:spPr>
          <a:xfrm flipH="1">
            <a:off x="165229" y="285642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00232" y="328612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7714" y="36828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학교</a:t>
            </a:r>
            <a:endParaRPr lang="ko-KR" altLang="en-US" sz="1000" dirty="0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928662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 useBgFill="1">
        <p:nvSpPr>
          <p:cNvPr id="43" name="직사각형 42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갈매기형 수장 47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48"/>
          <p:cNvSpPr/>
          <p:nvPr/>
        </p:nvSpPr>
        <p:spPr>
          <a:xfrm>
            <a:off x="5172793" y="234906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49"/>
          <p:cNvSpPr/>
          <p:nvPr/>
        </p:nvSpPr>
        <p:spPr>
          <a:xfrm flipH="1">
            <a:off x="3006154" y="2349068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변동추이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4683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2899856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0628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7" name="차트 56"/>
          <p:cNvGraphicFramePr/>
          <p:nvPr/>
        </p:nvGraphicFramePr>
        <p:xfrm>
          <a:off x="2857488" y="2428868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2143108" y="3000372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해당테마에 해당하는 변동 내역을 알려주는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39" name="제목 38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algn="l"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지출 변동 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355715" y="2214554"/>
            <a:ext cx="1928826" cy="314327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406" y="226265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graphicFrame>
        <p:nvGraphicFramePr>
          <p:cNvPr id="101" name="차트 100"/>
          <p:cNvGraphicFramePr/>
          <p:nvPr/>
        </p:nvGraphicFramePr>
        <p:xfrm>
          <a:off x="355715" y="2428868"/>
          <a:ext cx="2000264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월간 구간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해당하는 테마 사용내역 창으로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buAutoNum type="arabicPeriod"/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 총액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하는 테마의 월간 총액을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테마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일별로 항목 리스트의 상세 내역을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-608698" y="4036223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rot="5400000">
            <a:off x="-322152" y="4035429"/>
            <a:ext cx="450059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오른쪽 화살표 72"/>
          <p:cNvSpPr/>
          <p:nvPr/>
        </p:nvSpPr>
        <p:spPr>
          <a:xfrm>
            <a:off x="1785918" y="2928934"/>
            <a:ext cx="107157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74" name="직사각형 73"/>
          <p:cNvSpPr/>
          <p:nvPr/>
        </p:nvSpPr>
        <p:spPr>
          <a:xfrm>
            <a:off x="292892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155441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609005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16133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4062569" y="532600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갈매기형 수장 79"/>
          <p:cNvSpPr/>
          <p:nvPr/>
        </p:nvSpPr>
        <p:spPr>
          <a:xfrm>
            <a:off x="4991559" y="53693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273681" y="192880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</a:t>
            </a:r>
            <a:r>
              <a:rPr lang="ko-KR" altLang="en-US" sz="1200" dirty="0" smtClean="0">
                <a:solidFill>
                  <a:schemeClr val="tx1"/>
                </a:solidFill>
              </a:rPr>
              <a:t>년 </a:t>
            </a:r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r>
              <a:rPr lang="ko-KR" altLang="en-US" sz="1200" dirty="0" smtClean="0">
                <a:solidFill>
                  <a:schemeClr val="tx1"/>
                </a:solidFill>
              </a:rPr>
              <a:t>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사용내역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928926" y="192880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오른쪽 화살표 88"/>
          <p:cNvSpPr/>
          <p:nvPr/>
        </p:nvSpPr>
        <p:spPr>
          <a:xfrm flipH="1">
            <a:off x="2969616" y="199235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접힌 도형 106"/>
          <p:cNvSpPr/>
          <p:nvPr/>
        </p:nvSpPr>
        <p:spPr>
          <a:xfrm>
            <a:off x="3156086" y="2714620"/>
            <a:ext cx="1987418" cy="99899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2493" y="2786627"/>
            <a:ext cx="1814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2010-08-30</a:t>
            </a:r>
          </a:p>
          <a:p>
            <a:r>
              <a:rPr lang="ko-KR" altLang="en-US" sz="1000" dirty="0" smtClean="0"/>
              <a:t>주유  </a:t>
            </a:r>
            <a:r>
              <a:rPr lang="en-US" altLang="ko-KR" sz="1000" dirty="0" smtClean="0"/>
              <a:t>	     \50,000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주유</a:t>
            </a:r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\50,000</a:t>
            </a:r>
            <a:endParaRPr lang="ko-KR" altLang="en-US" sz="1000" dirty="0"/>
          </a:p>
        </p:txBody>
      </p:sp>
      <p:sp>
        <p:nvSpPr>
          <p:cNvPr id="110" name="모서리가 접힌 도형 109"/>
          <p:cNvSpPr/>
          <p:nvPr/>
        </p:nvSpPr>
        <p:spPr>
          <a:xfrm>
            <a:off x="3143240" y="3856487"/>
            <a:ext cx="1987418" cy="142876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229647" y="3928493"/>
            <a:ext cx="18146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2010-08-29</a:t>
            </a:r>
          </a:p>
          <a:p>
            <a:r>
              <a:rPr lang="ko-KR" altLang="en-US" sz="1000" dirty="0" smtClean="0"/>
              <a:t>자동차 용품  </a:t>
            </a:r>
            <a:r>
              <a:rPr lang="en-US" altLang="ko-KR" sz="1000" dirty="0" smtClean="0"/>
              <a:t>	       \1,500</a:t>
            </a:r>
          </a:p>
          <a:p>
            <a:r>
              <a:rPr lang="ko-KR" altLang="en-US" sz="700" dirty="0" smtClean="0"/>
              <a:t>기타</a:t>
            </a:r>
            <a:r>
              <a:rPr lang="en-US" altLang="ko-KR" sz="700" dirty="0" smtClean="0"/>
              <a:t> </a:t>
            </a:r>
            <a:r>
              <a:rPr lang="ko-KR" altLang="en-US" sz="700" dirty="0" smtClean="0"/>
              <a:t>용품</a:t>
            </a:r>
            <a:endParaRPr lang="en-US" altLang="ko-KR" sz="700" dirty="0" smtClean="0"/>
          </a:p>
          <a:p>
            <a:r>
              <a:rPr lang="ko-KR" altLang="en-US" sz="1000" dirty="0" err="1" smtClean="0"/>
              <a:t>톨비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	       \5,500</a:t>
            </a:r>
          </a:p>
          <a:p>
            <a:r>
              <a:rPr lang="ko-KR" altLang="en-US" sz="700" dirty="0" smtClean="0"/>
              <a:t>차</a:t>
            </a:r>
            <a:r>
              <a:rPr lang="en-US" altLang="ko-KR" sz="700" dirty="0" smtClean="0"/>
              <a:t>: </a:t>
            </a:r>
            <a:r>
              <a:rPr lang="ko-KR" altLang="en-US" sz="700" dirty="0" err="1" smtClean="0"/>
              <a:t>톨비</a:t>
            </a:r>
            <a:endParaRPr lang="en-US" altLang="ko-KR" sz="700" dirty="0" smtClean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------------------------------------</a:t>
            </a:r>
          </a:p>
          <a:p>
            <a:pPr lvl="0" algn="r"/>
            <a:r>
              <a:rPr lang="en-US" altLang="ko-KR" sz="1000" dirty="0" smtClean="0"/>
              <a:t>Total  \7,000</a:t>
            </a:r>
            <a:endParaRPr lang="ko-KR" altLang="en-US" sz="1000" dirty="0"/>
          </a:p>
        </p:txBody>
      </p:sp>
      <p:sp>
        <p:nvSpPr>
          <p:cNvPr id="112" name="위쪽/아래쪽 화살표 111"/>
          <p:cNvSpPr/>
          <p:nvPr/>
        </p:nvSpPr>
        <p:spPr>
          <a:xfrm>
            <a:off x="5143504" y="2643182"/>
            <a:ext cx="142876" cy="2786082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1643042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2928926" y="2297544"/>
            <a:ext cx="2428891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자동차 지출 총액 </a:t>
            </a:r>
            <a:r>
              <a:rPr lang="en-US" altLang="ko-KR" sz="1200" dirty="0" smtClean="0">
                <a:solidFill>
                  <a:schemeClr val="tx1"/>
                </a:solidFill>
              </a:rPr>
              <a:t>: \250,000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2857488" y="22145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071802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7-7-1.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테마</a:t>
            </a:r>
            <a:r>
              <a:rPr lang="en-US" altLang="ko-KR" sz="3600" kern="1200" baseline="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별 월간 리스트보기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7-8.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지출 비율</a:t>
            </a:r>
            <a:endParaRPr lang="ko-KR" altLang="ko-KR" sz="36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 useBgFill="1">
        <p:nvSpPr>
          <p:cNvPr id="21" name="직사각형 20"/>
          <p:cNvSpPr/>
          <p:nvPr/>
        </p:nvSpPr>
        <p:spPr>
          <a:xfrm>
            <a:off x="207110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89"/>
          <p:cNvSpPr>
            <a:spLocks noChangeArrowheads="1"/>
          </p:cNvSpPr>
          <p:nvPr/>
        </p:nvSpPr>
        <p:spPr bwMode="auto">
          <a:xfrm>
            <a:off x="2200448" y="2636912"/>
            <a:ext cx="2160240" cy="2363724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ko-KR" sz="1600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76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511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830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0474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갈매기형 수장 26"/>
          <p:cNvSpPr/>
          <p:nvPr/>
        </p:nvSpPr>
        <p:spPr>
          <a:xfrm>
            <a:off x="4133733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6" name="차트 45"/>
          <p:cNvGraphicFramePr/>
          <p:nvPr/>
        </p:nvGraphicFramePr>
        <p:xfrm>
          <a:off x="2213976" y="2492896"/>
          <a:ext cx="2160240" cy="2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2200448" y="501218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현금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\1,350,000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28290" y="192880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비율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5" name="그룹 24"/>
          <p:cNvGrpSpPr/>
          <p:nvPr/>
        </p:nvGrpSpPr>
        <p:grpSpPr>
          <a:xfrm>
            <a:off x="2071100" y="1928802"/>
            <a:ext cx="345638" cy="345638"/>
            <a:chOff x="909434" y="2009927"/>
            <a:chExt cx="345638" cy="34563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오른쪽 화살표 5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갈매기형 수장 61"/>
          <p:cNvSpPr/>
          <p:nvPr/>
        </p:nvSpPr>
        <p:spPr>
          <a:xfrm>
            <a:off x="4261586" y="2392085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 flipH="1">
            <a:off x="2145623" y="2370504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403780" y="2348880"/>
            <a:ext cx="1656184" cy="2160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2010</a:t>
            </a:r>
            <a:r>
              <a:rPr lang="ko-KR" altLang="en-US" sz="1400" dirty="0" smtClean="0">
                <a:solidFill>
                  <a:schemeClr val="tx1"/>
                </a:solidFill>
              </a:rPr>
              <a:t>년 </a:t>
            </a:r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부제목 2"/>
          <p:cNvSpPr txBox="1">
            <a:spLocks/>
          </p:cNvSpPr>
          <p:nvPr/>
        </p:nvSpPr>
        <p:spPr>
          <a:xfrm>
            <a:off x="5724128" y="1772816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AutoNum type="arabicPeriod"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달 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지출방법의 비율을 표시할 달을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비율 항복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방법에 따른 비율을 그래프로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 목록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방법의 리스트를 금액과 같이 표시하면 클릭 시 항목에 대항하는 지출 리스트화면으로 이동한다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17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261980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11574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83" name="직사각형 82"/>
          <p:cNvSpPr/>
          <p:nvPr/>
        </p:nvSpPr>
        <p:spPr>
          <a:xfrm>
            <a:off x="1907134" y="194704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133649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587213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94341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3040777" y="5344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갈매기형 수장 87"/>
          <p:cNvSpPr/>
          <p:nvPr/>
        </p:nvSpPr>
        <p:spPr>
          <a:xfrm>
            <a:off x="3969767" y="538761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4151001" y="2367308"/>
            <a:ext cx="86410" cy="17281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갈매기형 수장 91"/>
          <p:cNvSpPr/>
          <p:nvPr/>
        </p:nvSpPr>
        <p:spPr>
          <a:xfrm flipH="1">
            <a:off x="2035038" y="2345727"/>
            <a:ext cx="86410" cy="172819"/>
          </a:xfrm>
          <a:prstGeom prst="chevron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251889" y="1947042"/>
            <a:ext cx="1726947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카드사용</a:t>
            </a:r>
            <a:r>
              <a:rPr lang="ko-KR" altLang="en-US" sz="1200" dirty="0" smtClean="0">
                <a:solidFill>
                  <a:schemeClr val="tx1"/>
                </a:solidFill>
              </a:rPr>
              <a:t>액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2891" y="2280899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lt"/>
              </a:rPr>
              <a:t>2010 </a:t>
            </a:r>
            <a:r>
              <a:rPr lang="ko-KR" altLang="en-US" sz="1400" b="1" dirty="0" smtClean="0">
                <a:latin typeface="+mj-lt"/>
              </a:rPr>
              <a:t>년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907134" y="194704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오른쪽 화살표 97"/>
          <p:cNvSpPr/>
          <p:nvPr/>
        </p:nvSpPr>
        <p:spPr>
          <a:xfrm flipH="1">
            <a:off x="1947824" y="2010592"/>
            <a:ext cx="259229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90388" y="1947042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부제목 2"/>
          <p:cNvSpPr txBox="1">
            <a:spLocks/>
          </p:cNvSpPr>
          <p:nvPr/>
        </p:nvSpPr>
        <p:spPr>
          <a:xfrm>
            <a:off x="5643570" y="1988840"/>
            <a:ext cx="3500430" cy="3940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 표시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보여주는 년도를 표시한다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항목별 변동 그래프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선택된 항목의 월간 변동추이를 도식화 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카드를 선택하는 창이 나타나고 카드를 선택하면 선택한 카드의 변동내역을 그래프에 표시한다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9" name="제목 5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7-9.</a:t>
            </a:r>
            <a:r>
              <a:rPr lang="ko-KR" altLang="en-US" sz="36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카드사용 변동 추이</a:t>
            </a:r>
            <a:endParaRPr lang="ko-KR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9797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275856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3851920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73" name="차트 72"/>
          <p:cNvGraphicFramePr/>
          <p:nvPr/>
        </p:nvGraphicFramePr>
        <p:xfrm>
          <a:off x="1835696" y="2564904"/>
          <a:ext cx="2571768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205172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050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86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6577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12215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4041205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408910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051720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97440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497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194596" y="2428868"/>
            <a:ext cx="2143140" cy="107157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한달 생활비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337472" y="3071810"/>
            <a:ext cx="1857388" cy="214314"/>
            <a:chOff x="2857488" y="5000636"/>
            <a:chExt cx="1938144" cy="214314"/>
          </a:xfrm>
        </p:grpSpPr>
        <p:sp>
          <p:nvSpPr>
            <p:cNvPr id="74" name="직사각형 73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857488" y="5000636"/>
              <a:ext cx="1118160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01104" y="5000636"/>
              <a:ext cx="894528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\2,000,000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2337472" y="2857496"/>
            <a:ext cx="185738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\5,000,000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194596" y="3643314"/>
            <a:ext cx="2143140" cy="107157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담뱃값 줄이기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337472" y="4286256"/>
            <a:ext cx="1857388" cy="214314"/>
            <a:chOff x="2857488" y="5000636"/>
            <a:chExt cx="1938144" cy="214314"/>
          </a:xfrm>
        </p:grpSpPr>
        <p:sp>
          <p:nvSpPr>
            <p:cNvPr id="83" name="직사각형 82"/>
            <p:cNvSpPr/>
            <p:nvPr/>
          </p:nvSpPr>
          <p:spPr>
            <a:xfrm>
              <a:off x="2857488" y="5000636"/>
              <a:ext cx="1928826" cy="214314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57488" y="5000636"/>
              <a:ext cx="819984" cy="2143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\30,000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677472" y="5000636"/>
              <a:ext cx="1118160" cy="214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\70,000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337472" y="4071942"/>
            <a:ext cx="1857388" cy="2143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\100,000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194596" y="4929198"/>
            <a:ext cx="2143140" cy="42862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음주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계획의 제목을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계획진행 금액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진행중인 계획의 금액을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목표치금액과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사용한 금액 남을 금액을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2741590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2237534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제목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직사각형 67"/>
          <p:cNvSpPr/>
          <p:nvPr/>
        </p:nvSpPr>
        <p:spPr>
          <a:xfrm>
            <a:off x="19990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52459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06023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13151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059587" y="536937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88577" y="5412756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356282" y="1934431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99092" y="193443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2044812" y="199798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7079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십자형 45"/>
          <p:cNvSpPr/>
          <p:nvPr/>
        </p:nvSpPr>
        <p:spPr>
          <a:xfrm>
            <a:off x="4070794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141968" y="250030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한달 생활비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99158" y="3000372"/>
            <a:ext cx="180305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담뱃값 줄이기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41968" y="3000372"/>
            <a:ext cx="357190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499158" y="3500438"/>
            <a:ext cx="180305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음주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안하기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141968" y="3500438"/>
            <a:ext cx="357190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D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2043544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1" name="Oval 33"/>
          <p:cNvSpPr>
            <a:spLocks noChangeArrowheads="1"/>
          </p:cNvSpPr>
          <p:nvPr/>
        </p:nvSpPr>
        <p:spPr bwMode="auto">
          <a:xfrm>
            <a:off x="204089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" name="Oval 33"/>
          <p:cNvSpPr>
            <a:spLocks noChangeArrowheads="1"/>
          </p:cNvSpPr>
          <p:nvPr/>
        </p:nvSpPr>
        <p:spPr bwMode="auto">
          <a:xfrm>
            <a:off x="2400930" y="28529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39851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생활비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생활비를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기본사항을 삭제는 불가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수정화면으로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삭제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지출따른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계획을 삭제한다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 제목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분류에 따른 지출 계획을 표시한다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수정화면으로 이동한다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\25,00,000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1-1-3.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입력화면 </a:t>
            </a:r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- 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금액</a:t>
            </a:r>
            <a:endParaRPr lang="ko-KR" altLang="ko-KR" sz="12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직사각형 4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79640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33204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340332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86768" y="5272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갈매기형 수장 36"/>
          <p:cNvSpPr/>
          <p:nvPr/>
        </p:nvSpPr>
        <p:spPr>
          <a:xfrm>
            <a:off x="3815758" y="5315612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68882" y="329938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주류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68882" y="2636912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제목    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음주비</a:t>
            </a:r>
            <a:r>
              <a:rPr lang="ko-KR" altLang="en-US" sz="1200" dirty="0" smtClean="0">
                <a:solidFill>
                  <a:schemeClr val="tx1"/>
                </a:solidFill>
              </a:rPr>
              <a:t> 줄이기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84906" y="1916832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계획 추가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24866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 flipH="1">
            <a:off x="1853669" y="198884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968882" y="3933056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\50,000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27500" y="191683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968882" y="4581128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매달 적용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1824866" y="24955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824866" y="31409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1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계획의 제목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계획을 제목을 입력한다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계획을 분류를 선택한다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한달 동안의 목표치 금액을 설정한다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매달 적용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체크 시 설정된 계획은 매달 적용되며 체크가 안될 경우 한달 만 적용된다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22" name="순서도: 연결자 21"/>
          <p:cNvSpPr/>
          <p:nvPr/>
        </p:nvSpPr>
        <p:spPr>
          <a:xfrm>
            <a:off x="3779912" y="4653136"/>
            <a:ext cx="216024" cy="216024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8-2.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계획 화면 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–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직사각형 24"/>
          <p:cNvSpPr/>
          <p:nvPr/>
        </p:nvSpPr>
        <p:spPr>
          <a:xfrm>
            <a:off x="1855076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335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2691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3404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0479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909469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195736" y="1928381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832168" y="1928381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877888" y="1991931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38330" y="192275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8" name="타원형 설명선 67"/>
          <p:cNvSpPr/>
          <p:nvPr/>
        </p:nvSpPr>
        <p:spPr>
          <a:xfrm flipH="1">
            <a:off x="4028292" y="2012207"/>
            <a:ext cx="144016" cy="144016"/>
          </a:xfrm>
          <a:prstGeom prst="wedgeEllipseCallout">
            <a:avLst>
              <a:gd name="adj1" fmla="val -51956"/>
              <a:gd name="adj2" fmla="val 8117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2249814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검색이 시작된다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상세 내용화면으로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모서리가 접힌 도형 29"/>
          <p:cNvSpPr/>
          <p:nvPr/>
        </p:nvSpPr>
        <p:spPr>
          <a:xfrm>
            <a:off x="1870202" y="2276302"/>
            <a:ext cx="2413766" cy="850415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56609" y="2348309"/>
            <a:ext cx="2203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지출   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신한카드</a:t>
            </a:r>
            <a:r>
              <a:rPr lang="ko-KR" altLang="en-US" sz="1100" dirty="0" smtClean="0"/>
              <a:t>             일시불</a:t>
            </a:r>
            <a:endParaRPr lang="en-US" altLang="ko-KR" sz="1100" dirty="0" smtClean="0"/>
          </a:p>
          <a:p>
            <a:r>
              <a:rPr lang="ko-KR" altLang="en-US" sz="1000" dirty="0" smtClean="0"/>
              <a:t>출근</a:t>
            </a:r>
            <a:r>
              <a:rPr lang="en-US" altLang="ko-KR" sz="1000" dirty="0" smtClean="0"/>
              <a:t>	       \1,400</a:t>
            </a:r>
          </a:p>
          <a:p>
            <a:r>
              <a:rPr lang="ko-KR" altLang="en-US" sz="1000" dirty="0" smtClean="0"/>
              <a:t>교통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지하철</a:t>
            </a:r>
            <a:endParaRPr lang="en-US" altLang="ko-KR" sz="1000" dirty="0" smtClean="0"/>
          </a:p>
        </p:txBody>
      </p:sp>
      <p:sp>
        <p:nvSpPr>
          <p:cNvPr id="34" name="모서리가 접힌 도형 33"/>
          <p:cNvSpPr/>
          <p:nvPr/>
        </p:nvSpPr>
        <p:spPr>
          <a:xfrm>
            <a:off x="1870202" y="3140969"/>
            <a:ext cx="2413766" cy="72008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79712" y="3212976"/>
            <a:ext cx="220387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자산                   </a:t>
            </a:r>
            <a:r>
              <a:rPr lang="en-US" altLang="ko-KR" sz="1100" dirty="0" smtClean="0"/>
              <a:t>2010-07-30</a:t>
            </a:r>
          </a:p>
          <a:p>
            <a:r>
              <a:rPr lang="ko-KR" altLang="en-US" sz="1000" dirty="0" smtClean="0"/>
              <a:t>현대자동차</a:t>
            </a:r>
            <a:r>
              <a:rPr lang="en-US" altLang="ko-KR" sz="1000" dirty="0" smtClean="0"/>
              <a:t>	       \551,400</a:t>
            </a:r>
          </a:p>
          <a:p>
            <a:r>
              <a:rPr lang="ko-KR" altLang="en-US" sz="1000" dirty="0" smtClean="0"/>
              <a:t>금융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주식</a:t>
            </a:r>
            <a:endParaRPr lang="en-US" altLang="ko-KR" sz="1000" dirty="0" smtClean="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3851920" y="17872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190770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제목 3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9.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조회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726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0082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0795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54393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3783383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853626" y="38034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엑</a:t>
            </a:r>
            <a:r>
              <a:rPr lang="ko-KR" altLang="en-US" sz="1200" dirty="0" smtClean="0">
                <a:solidFill>
                  <a:schemeClr val="tx1"/>
                </a:solidFill>
              </a:rPr>
              <a:t>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</a:t>
            </a:r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1709610" y="3719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44661" y="256490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35696" y="316168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1691680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1691680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.Excel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임의폴더에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관리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 클릭 시 영수증의 관리하는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데이터 관리 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(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백업 및 복원</a:t>
            </a:r>
            <a:r>
              <a:rPr lang="en-US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)</a:t>
            </a:r>
            <a:r>
              <a:rPr lang="ko-KR" altLang="ko-KR" sz="3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35696" y="445151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170961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내보내기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띄운 후 외장메모리에 파일을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데이터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내보내기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51720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691680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20483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폴더 선택창을 띄운 후 내장메모리에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 가져오기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폴더 선택창을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띄운 후 외장메모리에 파일을 가져온다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데이터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가져오기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44661" y="306896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내장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35696" y="393305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외장 메모리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176368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763688" y="37890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데이터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</a:t>
            </a:r>
            <a:r>
              <a:rPr lang="ko-KR" altLang="en-US" sz="1100" dirty="0" smtClean="0"/>
              <a:t>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리스트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저장된 영수증의 분류와 날짜 메모를 표시하여 보여준다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편집창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영수증을 등록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삭제할 수 있는 창을 띄운다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찍은 사진을 볼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데이터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영수증관리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</a:t>
            </a:r>
            <a:r>
              <a:rPr lang="ko-KR" altLang="en-US" sz="1100" dirty="0" smtClean="0"/>
              <a:t>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94314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8" name="Oval 33"/>
          <p:cNvSpPr>
            <a:spLocks noChangeArrowheads="1"/>
          </p:cNvSpPr>
          <p:nvPr/>
        </p:nvSpPr>
        <p:spPr bwMode="auto">
          <a:xfrm>
            <a:off x="170608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3722306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수정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저장된 영수증 내역을 수정할 수 있는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해당 영수증을 삭제한다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삭제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 시 영수증을 추가한다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데이터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-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편집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1726186" y="2276303"/>
            <a:ext cx="2413766" cy="576634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2060" y="2348309"/>
            <a:ext cx="2203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옷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상위</a:t>
            </a:r>
            <a:r>
              <a:rPr lang="ko-KR" altLang="en-US" sz="1100" dirty="0" smtClean="0"/>
              <a:t>                </a:t>
            </a:r>
            <a:r>
              <a:rPr lang="en-US" altLang="ko-KR" sz="1100" dirty="0" smtClean="0"/>
              <a:t>2010-08-30</a:t>
            </a:r>
          </a:p>
          <a:p>
            <a:r>
              <a:rPr lang="ko-KR" altLang="en-US" sz="1100" dirty="0" err="1" smtClean="0"/>
              <a:t>마리오에서</a:t>
            </a:r>
            <a:r>
              <a:rPr lang="ko-KR" altLang="en-US" sz="1100" dirty="0" smtClean="0"/>
              <a:t> 산 옷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93592" y="192880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793592" y="1928802"/>
            <a:ext cx="357190" cy="357190"/>
          </a:xfrm>
          <a:prstGeom prst="plus">
            <a:avLst>
              <a:gd name="adj" fmla="val 3833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75856" y="2564904"/>
            <a:ext cx="561662" cy="2016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55776" y="2276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3131840" y="24928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3707904" y="18448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직사각형 34"/>
          <p:cNvSpPr/>
          <p:nvPr/>
        </p:nvSpPr>
        <p:spPr>
          <a:xfrm>
            <a:off x="1711060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6612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영수증 관리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0608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173488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432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 등록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사진을 등록 할 수 있는 화면으로 이동한다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등록 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등록한 날짜를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영수증의 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 분류를 선택한다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영수증에 관한 내용을 기입한다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설정한 내용을 저장한다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3" name="제목 32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556376" cy="936105"/>
          </a:xfrm>
        </p:spPr>
        <p:txBody>
          <a:bodyPr>
            <a:normAutofit fontScale="90000"/>
          </a:bodyPr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10-3-2.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데이터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관리</a:t>
            </a:r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– </a:t>
            </a:r>
            <a:r>
              <a:rPr lang="ko-KR" altLang="en-US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추가 및 수정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5696" y="430313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35696" y="31301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370164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1784430" y="354831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784430" y="42210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Oval 33"/>
          <p:cNvSpPr>
            <a:spLocks noChangeArrowheads="1"/>
          </p:cNvSpPr>
          <p:nvPr/>
        </p:nvSpPr>
        <p:spPr bwMode="auto">
          <a:xfrm>
            <a:off x="1785384" y="29969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7866" y="4363020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5696" y="256490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사진등록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785384" y="243171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94314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3707904" y="17728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직사각형 48"/>
          <p:cNvSpPr/>
          <p:nvPr/>
        </p:nvSpPr>
        <p:spPr>
          <a:xfrm>
            <a:off x="899592" y="192880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94683" y="2537939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423549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6594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81155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536865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529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41307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71011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설정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259632" y="1931234"/>
            <a:ext cx="17281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9592" y="193123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오른쪽 화살표 53"/>
          <p:cNvSpPr/>
          <p:nvPr/>
        </p:nvSpPr>
        <p:spPr>
          <a:xfrm flipH="1">
            <a:off x="928395" y="1988880"/>
            <a:ext cx="259229" cy="23038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22903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1576467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483595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030031" y="53732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갈매기형 수장 58"/>
          <p:cNvSpPr/>
          <p:nvPr/>
        </p:nvSpPr>
        <p:spPr>
          <a:xfrm>
            <a:off x="2959021" y="541659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요일 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제목 5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1-1-4.</a:t>
            </a:r>
            <a:r>
              <a:rPr lang="ko-KR" altLang="ko-KR" sz="44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수입 반복 주기</a:t>
            </a:r>
            <a:endParaRPr lang="ko-KR" altLang="ko-KR" sz="44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제목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11-1.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</a:t>
            </a:r>
            <a:r>
              <a:rPr lang="ko-KR" altLang="ko-KR" sz="3800" kern="1200" dirty="0" err="1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잠금설정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 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제목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11-2.About </a:t>
            </a:r>
            <a:r>
              <a:rPr lang="ko-KR" altLang="ko-KR" sz="38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화면</a:t>
            </a:r>
            <a:endParaRPr lang="ko-KR" altLang="ko-KR" sz="13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모서리가 둥근 직사각형 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기타 편집화면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683568" y="1988840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커피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\3,500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점심식사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\5,000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지하철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  \1,400</a:t>
              </a:r>
            </a:p>
          </p:txBody>
        </p:sp>
      </p:grpSp>
      <p:grpSp>
        <p:nvGrpSpPr>
          <p:cNvPr id="6" name="그룹 111"/>
          <p:cNvGrpSpPr/>
          <p:nvPr/>
        </p:nvGrpSpPr>
        <p:grpSpPr>
          <a:xfrm>
            <a:off x="3347864" y="1988840"/>
            <a:ext cx="2333059" cy="3640753"/>
            <a:chOff x="3707904" y="2492896"/>
            <a:chExt cx="2333059" cy="3640753"/>
          </a:xfrm>
        </p:grpSpPr>
        <p:grpSp>
          <p:nvGrpSpPr>
            <p:cNvPr id="7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10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커피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  \3,500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점심식사      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\5,000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지출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지하철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	   \1,400</a:t>
                  </a:r>
                </a:p>
              </p:txBody>
            </p:sp>
          </p:grpSp>
          <p:grpSp>
            <p:nvGrpSpPr>
              <p:cNvPr id="11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39952" y="4460658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48376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611560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1480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275856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0790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14" name="그룹 82"/>
          <p:cNvGrpSpPr/>
          <p:nvPr/>
        </p:nvGrpSpPr>
        <p:grpSpPr>
          <a:xfrm>
            <a:off x="6084168" y="1988840"/>
            <a:ext cx="2333059" cy="3640752"/>
            <a:chOff x="1259632" y="2555280"/>
            <a:chExt cx="2333059" cy="3640752"/>
          </a:xfrm>
        </p:grpSpPr>
        <p:grpSp>
          <p:nvGrpSpPr>
            <p:cNvPr id="15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6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6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갈매기형 수장 73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오른쪽 화살표 80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755576" y="1988841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구로 토지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부동산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12,567,000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선산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\10,567,000</a:t>
              </a:r>
            </a:p>
          </p:txBody>
        </p:sp>
      </p:grpSp>
      <p:grpSp>
        <p:nvGrpSpPr>
          <p:cNvPr id="6" name="그룹 83"/>
          <p:cNvGrpSpPr/>
          <p:nvPr/>
        </p:nvGrpSpPr>
        <p:grpSpPr>
          <a:xfrm>
            <a:off x="3347864" y="1988841"/>
            <a:ext cx="2333059" cy="3640753"/>
            <a:chOff x="971600" y="1988841"/>
            <a:chExt cx="2333059" cy="3640753"/>
          </a:xfrm>
        </p:grpSpPr>
        <p:sp>
          <p:nvSpPr>
            <p:cNvPr id="85" name="갈매기형 수장 84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갈매기형 수장 105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저편한아파트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\89,000,000</a:t>
                  </a: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구로 토지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\123,567,000</a:t>
                  </a: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부동산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12,567,000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오른쪽 화살표 110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모서리가 둥근 직사각형 96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696208" y="4122792"/>
                <a:ext cx="1795672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선산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\10,567,000</a:t>
                </a:r>
              </a:p>
            </p:txBody>
          </p:sp>
        </p:grpSp>
        <p:grpSp>
          <p:nvGrpSpPr>
            <p:cNvPr id="10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28"/>
            <p:cNvGrpSpPr/>
            <p:nvPr/>
          </p:nvGrpSpPr>
          <p:grpSpPr>
            <a:xfrm>
              <a:off x="1061896" y="3563872"/>
              <a:ext cx="345638" cy="345638"/>
              <a:chOff x="1293084" y="3769534"/>
              <a:chExt cx="345638" cy="34563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" name="모서리가 둥근 직사각형 7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78"/>
          <p:cNvGrpSpPr/>
          <p:nvPr/>
        </p:nvGrpSpPr>
        <p:grpSpPr>
          <a:xfrm>
            <a:off x="5940152" y="1988841"/>
            <a:ext cx="2333059" cy="3640753"/>
            <a:chOff x="251520" y="1988841"/>
            <a:chExt cx="2333059" cy="3640753"/>
          </a:xfrm>
        </p:grpSpPr>
        <p:grpSp>
          <p:nvGrpSpPr>
            <p:cNvPr id="14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9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0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갈매기형 수장 12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2009-09-09</a:t>
                </a: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\89,000,000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2" name="오른쪽 화살표 81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아파트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111"/>
          <p:cNvGrpSpPr/>
          <p:nvPr/>
        </p:nvGrpSpPr>
        <p:grpSpPr>
          <a:xfrm>
            <a:off x="3455876" y="1484784"/>
            <a:ext cx="2333059" cy="3640753"/>
            <a:chOff x="3707904" y="2492896"/>
            <a:chExt cx="2333059" cy="3640753"/>
          </a:xfrm>
        </p:grpSpPr>
        <p:grpSp>
          <p:nvGrpSpPr>
            <p:cNvPr id="3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5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용돈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\50,000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err="1" smtClean="0">
                        <a:solidFill>
                          <a:schemeClr val="tx1"/>
                        </a:solidFill>
                      </a:rPr>
                      <a:t>프로젝트비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\100,000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수입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라이센스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  \500,000</a:t>
                  </a:r>
                </a:p>
              </p:txBody>
            </p:sp>
          </p:grpSp>
          <p:grpSp>
            <p:nvGrpSpPr>
              <p:cNvPr id="6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75384" y="4460658"/>
              <a:ext cx="176476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220072" y="17008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422526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347864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7991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" name="그룹 82"/>
          <p:cNvGrpSpPr/>
          <p:nvPr/>
        </p:nvGrpSpPr>
        <p:grpSpPr>
          <a:xfrm>
            <a:off x="6156176" y="1484784"/>
            <a:ext cx="2333059" cy="3640752"/>
            <a:chOff x="1259632" y="2555280"/>
            <a:chExt cx="2333059" cy="3640752"/>
          </a:xfrm>
        </p:grpSpPr>
        <p:grpSp>
          <p:nvGrpSpPr>
            <p:cNvPr id="10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15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갈매기형 수장 16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오른쪽 화살표 169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  <p:sp>
        <p:nvSpPr>
          <p:cNvPr id="78" name="부제목 2"/>
          <p:cNvSpPr txBox="1">
            <a:spLocks/>
          </p:cNvSpPr>
          <p:nvPr/>
        </p:nvSpPr>
        <p:spPr>
          <a:xfrm>
            <a:off x="17951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내용 추가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 가능한 화면으로 전환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자주 사용되는 목록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list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이름과 금액으로 보여 줌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305983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변경된 내용을 저장하도록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삭제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삭제하도록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6012160" y="517512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 확인 및 수정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내용 표시 화면으로 전환됨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6.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추가하도록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571472" y="1490487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28662" y="150017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95120" y="2133429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95120" y="2704933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654726" y="150017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1" name="그룹 149"/>
          <p:cNvGrpSpPr/>
          <p:nvPr/>
        </p:nvGrpSpPr>
        <p:grpSpPr>
          <a:xfrm>
            <a:off x="571472" y="1500174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571472" y="2857496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14348" y="365486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4348" y="32262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348" y="40834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571472" y="4929198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72"/>
          <p:cNvGrpSpPr/>
          <p:nvPr/>
        </p:nvGrpSpPr>
        <p:grpSpPr>
          <a:xfrm>
            <a:off x="3363494" y="1988841"/>
            <a:ext cx="2333059" cy="3640753"/>
            <a:chOff x="971600" y="1988841"/>
            <a:chExt cx="2333059" cy="3640753"/>
          </a:xfrm>
        </p:grpSpPr>
        <p:sp>
          <p:nvSpPr>
            <p:cNvPr id="76" name="갈매기형 수장 75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6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갈매기형 수장 10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9000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ㅁㅁㅁ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\89,000,000</a:t>
                  </a: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ㅇㅇㅇ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\123,567,000</a:t>
                  </a: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신용대출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\99,567,000</a:t>
                  </a: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오른쪽 화살표 107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모서리가 둥근 직사각형 93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7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그룹 126"/>
          <p:cNvGrpSpPr/>
          <p:nvPr/>
        </p:nvGrpSpPr>
        <p:grpSpPr>
          <a:xfrm>
            <a:off x="744463" y="1988841"/>
            <a:ext cx="2333059" cy="3640752"/>
            <a:chOff x="582757" y="1988840"/>
            <a:chExt cx="2333059" cy="3640752"/>
          </a:xfrm>
        </p:grpSpPr>
        <p:grpSp>
          <p:nvGrpSpPr>
            <p:cNvPr id="11" name="그룹 58"/>
            <p:cNvGrpSpPr>
              <a:grpSpLocks noChangeAspect="1"/>
            </p:cNvGrpSpPr>
            <p:nvPr/>
          </p:nvGrpSpPr>
          <p:grpSpPr>
            <a:xfrm>
              <a:off x="582757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ㅁㅁㅁ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ㅇㅇㅇ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신용대출     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\99,567,000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2489117" y="234888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그룹 109"/>
          <p:cNvGrpSpPr/>
          <p:nvPr/>
        </p:nvGrpSpPr>
        <p:grpSpPr>
          <a:xfrm>
            <a:off x="5885834" y="1988841"/>
            <a:ext cx="2333059" cy="3640753"/>
            <a:chOff x="251520" y="1988841"/>
            <a:chExt cx="2333059" cy="3640753"/>
          </a:xfrm>
        </p:grpSpPr>
        <p:grpSp>
          <p:nvGrpSpPr>
            <p:cNvPr id="13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갈매기형 수장 12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학자금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2009-08-09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  \8,000,000</a:t>
                </a:r>
              </a:p>
            </p:txBody>
          </p:sp>
        </p:grpSp>
        <p:sp>
          <p:nvSpPr>
            <p:cNvPr id="112" name="모서리가 둥근 직사각형 111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신용대출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모서리가 둥근 직사각형 130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971600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971600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3648" y="235850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2611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58010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10373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38722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42778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46834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34666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19672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23728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627784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15616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3133" y="31940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10147" y="3203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161828" y="32130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627784" y="32094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115616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547664" y="38706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123728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555776" y="38706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619672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123728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27784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15616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547664" y="45549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123728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45549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19672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23728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27784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15616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분류 메뉴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965110" y="26923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위쪽/아래쪽 화살표 54"/>
          <p:cNvSpPr/>
          <p:nvPr/>
        </p:nvSpPr>
        <p:spPr>
          <a:xfrm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" name="그룹 5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58" name="TextBox 5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59" name="위쪽/아래쪽 화살표 5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분류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선택한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하위분류 아이콘목록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상위분류 아이콘 목록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43608" y="3410712"/>
            <a:ext cx="2160240" cy="176224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121"/>
          <p:cNvGrpSpPr/>
          <p:nvPr/>
        </p:nvGrpSpPr>
        <p:grpSpPr>
          <a:xfrm>
            <a:off x="2339752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288207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350690" y="3627880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교통비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293084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355567" y="4016495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쇼핑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문화생활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3275856" y="3491483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덧셈 기호 135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순서도: 병합 136"/>
            <p:cNvSpPr/>
            <p:nvPr/>
          </p:nvSpPr>
          <p:spPr>
            <a:xfrm>
              <a:off x="3285381" y="3880098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순서도: 병합 137"/>
            <p:cNvSpPr/>
            <p:nvPr/>
          </p:nvSpPr>
          <p:spPr>
            <a:xfrm>
              <a:off x="3285381" y="4283571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순서도: 병합 138"/>
            <p:cNvSpPr/>
            <p:nvPr/>
          </p:nvSpPr>
          <p:spPr>
            <a:xfrm>
              <a:off x="3285381" y="4672186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순서도: 병합 139"/>
            <p:cNvSpPr/>
            <p:nvPr/>
          </p:nvSpPr>
          <p:spPr>
            <a:xfrm>
              <a:off x="3285381" y="5066134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모서리가 둥근 직사각형 10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수정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3" name="그룹 127"/>
          <p:cNvGrpSpPr/>
          <p:nvPr/>
        </p:nvGrpSpPr>
        <p:grpSpPr>
          <a:xfrm>
            <a:off x="5004048" y="1988840"/>
            <a:ext cx="2333059" cy="3640752"/>
            <a:chOff x="1259632" y="2555280"/>
            <a:chExt cx="2333059" cy="3640752"/>
          </a:xfrm>
        </p:grpSpPr>
        <p:sp>
          <p:nvSpPr>
            <p:cNvPr id="129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2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3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갈매기형 수장 143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 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오른쪽 화살표 148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아침식사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75"/>
            <p:cNvGrpSpPr/>
            <p:nvPr/>
          </p:nvGrpSpPr>
          <p:grpSpPr>
            <a:xfrm>
              <a:off x="1288207" y="3380919"/>
              <a:ext cx="345638" cy="345638"/>
              <a:chOff x="1288207" y="3380919"/>
              <a:chExt cx="345638" cy="345638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포인트가 7개인 별 152"/>
            <p:cNvSpPr/>
            <p:nvPr/>
          </p:nvSpPr>
          <p:spPr>
            <a:xfrm>
              <a:off x="3275856" y="3438525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점심식사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76"/>
            <p:cNvGrpSpPr/>
            <p:nvPr/>
          </p:nvGrpSpPr>
          <p:grpSpPr>
            <a:xfrm>
              <a:off x="1293084" y="3769534"/>
              <a:ext cx="345638" cy="345638"/>
              <a:chOff x="1293084" y="3769534"/>
              <a:chExt cx="345638" cy="345638"/>
            </a:xfrm>
          </p:grpSpPr>
          <p:sp>
            <p:nvSpPr>
              <p:cNvPr id="180" name="모서리가 둥근 직사각형 17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포인트가 7개인 별 157"/>
            <p:cNvSpPr/>
            <p:nvPr/>
          </p:nvSpPr>
          <p:spPr>
            <a:xfrm>
              <a:off x="3280733" y="3827140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저녁식사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포인트가 7개인 별 163"/>
            <p:cNvSpPr/>
            <p:nvPr/>
          </p:nvSpPr>
          <p:spPr>
            <a:xfrm>
              <a:off x="3275856" y="4221088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커피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포인트가 7개인 별 169"/>
            <p:cNvSpPr/>
            <p:nvPr/>
          </p:nvSpPr>
          <p:spPr>
            <a:xfrm>
              <a:off x="3280733" y="4619228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rgbClr val="FF33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포인트가 7개인 별 175"/>
            <p:cNvSpPr/>
            <p:nvPr/>
          </p:nvSpPr>
          <p:spPr>
            <a:xfrm>
              <a:off x="3280733" y="5013176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덧셈 기호 178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4" name="위쪽/아래쪽 화살표 183"/>
          <p:cNvSpPr/>
          <p:nvPr/>
        </p:nvSpPr>
        <p:spPr>
          <a:xfrm>
            <a:off x="1619672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그룹 18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86" name="TextBox 18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87" name="위쪽/아래쪽 화살표 18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8" name="위쪽/아래쪽 화살표 187"/>
          <p:cNvSpPr/>
          <p:nvPr/>
        </p:nvSpPr>
        <p:spPr>
          <a:xfrm>
            <a:off x="4283968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편의를 위한 입력 방안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분석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등록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제목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1-1-5.</a:t>
            </a:r>
            <a:r>
              <a:rPr lang="ko-KR" altLang="ko-KR" sz="4000" kern="1200" dirty="0" smtClean="0">
                <a:solidFill>
                  <a:srgbClr val="FFFFFF"/>
                </a:solidFill>
                <a:latin typeface="굴림"/>
                <a:ea typeface="굴림"/>
                <a:cs typeface="+mn-cs"/>
              </a:rPr>
              <a:t>자주 사용되는 수입 화면</a:t>
            </a:r>
            <a:endParaRPr lang="ko-KR" altLang="ko-KR" sz="4000" kern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패턴 분석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" name="직사각형 5"/>
          <p:cNvSpPr/>
          <p:nvPr/>
        </p:nvSpPr>
        <p:spPr>
          <a:xfrm>
            <a:off x="285748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81136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81136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3264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83264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462291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14678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4074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57488" y="2000240"/>
            <a:ext cx="345638" cy="345638"/>
            <a:chOff x="909434" y="2009927"/>
            <a:chExt cx="345638" cy="34563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983264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83264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위쪽 화살표 설명선 23"/>
          <p:cNvSpPr/>
          <p:nvPr/>
        </p:nvSpPr>
        <p:spPr>
          <a:xfrm>
            <a:off x="2857488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5" name="그룹 85"/>
          <p:cNvGrpSpPr/>
          <p:nvPr/>
        </p:nvGrpSpPr>
        <p:grpSpPr>
          <a:xfrm>
            <a:off x="4643438" y="3714752"/>
            <a:ext cx="500066" cy="428628"/>
            <a:chOff x="324098" y="6309320"/>
            <a:chExt cx="500066" cy="42862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85"/>
          <p:cNvGrpSpPr/>
          <p:nvPr/>
        </p:nvGrpSpPr>
        <p:grpSpPr>
          <a:xfrm>
            <a:off x="4143372" y="3714752"/>
            <a:ext cx="500066" cy="428628"/>
            <a:chOff x="324098" y="6309320"/>
            <a:chExt cx="500066" cy="42862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3000364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43306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43306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내역등록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  \5,000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\1,200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</a:t>
            </a:r>
            <a:r>
              <a:rPr lang="ko-KR" altLang="en-US" sz="40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선택시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내역 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음성목록등록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9-5-1.GPS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위치등록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00364" y="2000240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9-5-2.GPS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9-6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문자인식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6797</TotalTime>
  <Words>4193</Words>
  <Application>Microsoft Office PowerPoint</Application>
  <PresentationFormat>화면 슬라이드 쇼(4:3)</PresentationFormat>
  <Paragraphs>2407</Paragraphs>
  <Slides>97</Slides>
  <Notes>92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98" baseType="lpstr">
      <vt:lpstr>Office 테마</vt:lpstr>
      <vt:lpstr>재테크를 위한 어플리케이션</vt:lpstr>
      <vt:lpstr>Main 화면</vt:lpstr>
      <vt:lpstr>1.수입/지출 화면</vt:lpstr>
      <vt:lpstr>1-1.수입 입력화면</vt:lpstr>
      <vt:lpstr>1-1-1.수입 입력화면 - 날짜</vt:lpstr>
      <vt:lpstr>1-1-2.수입 입력화면 - 분류</vt:lpstr>
      <vt:lpstr>1-1-3.수입 입력화면 - 금액</vt:lpstr>
      <vt:lpstr>1-1-4.수입 반복 주기</vt:lpstr>
      <vt:lpstr>1-1-5.자주 사용되는 수입 화면</vt:lpstr>
      <vt:lpstr>1-2.지출 입력화면</vt:lpstr>
      <vt:lpstr>1-2-1.지출 입력화면 - 날짜</vt:lpstr>
      <vt:lpstr>1-2-2.지출 입력화면 - 분류</vt:lpstr>
      <vt:lpstr>1-2-3.지출 입력화면 - 금액</vt:lpstr>
      <vt:lpstr>1-2-4. 지출방법-현금</vt:lpstr>
      <vt:lpstr>1-2-4-1. 지출방법-카드</vt:lpstr>
      <vt:lpstr>1-2-4-2. 지출방법-계좌</vt:lpstr>
      <vt:lpstr>1-2-5.지출 입력화면 - 태그</vt:lpstr>
      <vt:lpstr>1-2-6.지출 반복 주기</vt:lpstr>
      <vt:lpstr>1-2-7.자주 사용되는 지출 화면</vt:lpstr>
      <vt:lpstr>2.자산/부채 화면</vt:lpstr>
      <vt:lpstr>2-1.자산 분류 별 비교화면</vt:lpstr>
      <vt:lpstr>2-2.자산내역 등록 화면</vt:lpstr>
      <vt:lpstr>2-2-1.자산 입력화면 - 분류</vt:lpstr>
      <vt:lpstr>2-2-2.자산 입력화면 - 금액</vt:lpstr>
      <vt:lpstr>2-2-3.자산 입력화면 - 날짜</vt:lpstr>
      <vt:lpstr>2-3.부채 분류 별 비교화면</vt:lpstr>
      <vt:lpstr>2-4.부채내역 등록 화면</vt:lpstr>
      <vt:lpstr>2-4-1. 부채 입력화면 - 분류</vt:lpstr>
      <vt:lpstr>2-4-2. 부채 입력화면 - 금액</vt:lpstr>
      <vt:lpstr>2-4-3. 부채 입력화면 - 날짜</vt:lpstr>
      <vt:lpstr>3.금일 수입/지출 화면</vt:lpstr>
      <vt:lpstr>4.월별 사용금액 화면</vt:lpstr>
      <vt:lpstr>4-1.월 분류 별 사용금액 화면</vt:lpstr>
      <vt:lpstr>4-2.일별 사용금액 화면</vt:lpstr>
      <vt:lpstr>5.카드 화면</vt:lpstr>
      <vt:lpstr>5-1.카드 – 사용리스트</vt:lpstr>
      <vt:lpstr>5-2.카드 – 신용카드 상세보기</vt:lpstr>
      <vt:lpstr>5-3.카드 – 체크카드 상세보기</vt:lpstr>
      <vt:lpstr>5-4.카드 – 선불카드 상세보기</vt:lpstr>
      <vt:lpstr>5-5.카드 – 카드편집</vt:lpstr>
      <vt:lpstr>5-6.카드 – 신용카드 수정 및 입력</vt:lpstr>
      <vt:lpstr>5-7.카드 – 체크카드 수정 및 입력</vt:lpstr>
      <vt:lpstr>5-8.카드 – 선불카드 수정 및 입력</vt:lpstr>
      <vt:lpstr>5-9.카드 – 카드사 선택</vt:lpstr>
      <vt:lpstr>5-10.카드 – 번호 선택</vt:lpstr>
      <vt:lpstr>5-11.카드 – 계좌 선택</vt:lpstr>
      <vt:lpstr>6.계좌 화면</vt:lpstr>
      <vt:lpstr>6-1.계좌 상세정보 보기</vt:lpstr>
      <vt:lpstr>6-2.계좌 입력 및 수정</vt:lpstr>
      <vt:lpstr>6-3.계좌 - 개설된 은행 선택 </vt:lpstr>
      <vt:lpstr>6-4.계좌 – 이동(이체)</vt:lpstr>
      <vt:lpstr>7.목록 보기</vt:lpstr>
      <vt:lpstr>7-1.년간 월별 수입/지출 비교</vt:lpstr>
      <vt:lpstr>7-2.년간 월별 수입/지출 비교</vt:lpstr>
      <vt:lpstr>7-3. 월 수입/지출 비교</vt:lpstr>
      <vt:lpstr>7-3-1.월별 수입금액 화면</vt:lpstr>
      <vt:lpstr>7-3-2.일별 수입금액 화면</vt:lpstr>
      <vt:lpstr>7-4.자산변동 추이</vt:lpstr>
      <vt:lpstr>7-5.년간 월별 자산/부채 비교</vt:lpstr>
      <vt:lpstr>7-6.항목별 변동 내역</vt:lpstr>
      <vt:lpstr>7-6-1.항목별 변동 내역-분류 선택</vt:lpstr>
      <vt:lpstr>7-6-2.항목별 변동 내역-분류 선택</vt:lpstr>
      <vt:lpstr>7-6-3.항목별 월간 리스트보기</vt:lpstr>
      <vt:lpstr>7-7.테마 별 지출 변동 </vt:lpstr>
      <vt:lpstr>7-7-1.테마 별 월간 리스트보기</vt:lpstr>
      <vt:lpstr>7-8.지출 비율</vt:lpstr>
      <vt:lpstr>7-9.카드사용 변동 추이</vt:lpstr>
      <vt:lpstr>8.계획 화면</vt:lpstr>
      <vt:lpstr>8-1.계획 화면 - 편집</vt:lpstr>
      <vt:lpstr>8-2.계획 화면 – 추가 및 수정</vt:lpstr>
      <vt:lpstr>9.조회 화면</vt:lpstr>
      <vt:lpstr>10. 데이터 관리 (백업 및 복원) 화면</vt:lpstr>
      <vt:lpstr>10-1. 데이터 관리 - 내보내기</vt:lpstr>
      <vt:lpstr>10-2. 데이터 관리 - 가져오기</vt:lpstr>
      <vt:lpstr>10-3. 데이터 관리 - 영수증관리</vt:lpstr>
      <vt:lpstr>10-3. 데이터 관리 - 영수증관리</vt:lpstr>
      <vt:lpstr>10-3-1. 데이터 관리 - 편집</vt:lpstr>
      <vt:lpstr>10-3-2. 데이터 관리 – 추가 및 수정</vt:lpstr>
      <vt:lpstr>11.설정 화면</vt:lpstr>
      <vt:lpstr>11-1. 잠금설정 화면</vt:lpstr>
      <vt:lpstr>11-2.About 화면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Microsoft</cp:lastModifiedBy>
  <cp:revision>937</cp:revision>
  <dcterms:created xsi:type="dcterms:W3CDTF">2010-06-22T10:48:09Z</dcterms:created>
  <dcterms:modified xsi:type="dcterms:W3CDTF">2010-09-12T15:57:45Z</dcterms:modified>
</cp:coreProperties>
</file>