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8" r:id="rId2"/>
    <p:sldId id="257" r:id="rId3"/>
    <p:sldId id="278" r:id="rId4"/>
    <p:sldId id="279" r:id="rId5"/>
    <p:sldId id="261" r:id="rId6"/>
    <p:sldId id="260" r:id="rId7"/>
    <p:sldId id="256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2" r:id="rId17"/>
    <p:sldId id="269" r:id="rId18"/>
    <p:sldId id="270" r:id="rId19"/>
    <p:sldId id="271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7C80"/>
    <a:srgbClr val="FFCC00"/>
    <a:srgbClr val="F78D35"/>
    <a:srgbClr val="6D88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00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11A0-D923-4C5D-9BBA-922A8495A396}" type="datetimeFigureOut">
              <a:rPr lang="ko-KR" altLang="en-US" smtClean="0"/>
              <a:t>2010-07-11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58EF1-56D6-489F-9151-D5289E9C468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72A54-BE0C-4CB8-A406-B02CE5F2A212}" type="datetimeFigureOut">
              <a:rPr lang="ko-KR" altLang="en-US" smtClean="0"/>
              <a:pPr/>
              <a:t>2010-07-11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E0B0D-1C99-4224-9A4F-F1F2469599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E0C7-D5B7-4B7B-BBCF-18FDA7BE8FC9}" type="datetime1">
              <a:rPr lang="ko-KR" altLang="en-US" smtClean="0"/>
              <a:t>2010-07-11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DF0D-A9E8-44E4-A187-9E8647C7310D}" type="datetime1">
              <a:rPr lang="ko-KR" altLang="en-US" smtClean="0"/>
              <a:t>2010-07-11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8358-882F-458E-A920-9B762F77CC12}" type="datetime1">
              <a:rPr lang="ko-KR" altLang="en-US" smtClean="0"/>
              <a:t>2010-07-11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6234-D84C-4BF1-9325-07618F1E1EFF}" type="datetime1">
              <a:rPr lang="ko-KR" altLang="en-US" smtClean="0"/>
              <a:t>2010-07-11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8620-8B1A-4BBE-96C3-C6F23F660684}" type="datetime1">
              <a:rPr lang="ko-KR" altLang="en-US" smtClean="0"/>
              <a:t>2010-07-11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F25-334A-4A44-BED1-93C095CB5E17}" type="datetime1">
              <a:rPr lang="ko-KR" altLang="en-US" smtClean="0"/>
              <a:t>2010-07-11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1D9F-37DF-4E76-98CA-5835834E6AB2}" type="datetime1">
              <a:rPr lang="ko-KR" altLang="en-US" smtClean="0"/>
              <a:t>2010-07-11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9926-9467-4098-BADF-49C57AD2E5A1}" type="datetime1">
              <a:rPr lang="ko-KR" altLang="en-US" smtClean="0"/>
              <a:t>2010-07-11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3D7-C8DA-4AA6-80C6-077EC60A0374}" type="datetime1">
              <a:rPr lang="ko-KR" altLang="en-US" smtClean="0"/>
              <a:t>2010-07-11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FF95-D4E3-4314-AF28-1F3252DCF0BA}" type="datetime1">
              <a:rPr lang="ko-KR" altLang="en-US" smtClean="0"/>
              <a:t>2010-07-11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9C5C-189B-4700-B25B-BEC1BC05D2D5}" type="datetime1">
              <a:rPr lang="ko-KR" altLang="en-US" smtClean="0"/>
              <a:t>2010-07-11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01FA0-4A65-4B0F-8FBD-FCD56757F809}" type="datetime1">
              <a:rPr lang="ko-KR" altLang="en-US" smtClean="0"/>
              <a:t>2010-07-11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ddd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바탕체" pitchFamily="17" charset="-127"/>
                <a:ea typeface="바탕체" pitchFamily="17" charset="-127"/>
              </a:rPr>
              <a:t>Use Interface Guide line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바탕체" pitchFamily="17" charset="-127"/>
                <a:ea typeface="바탕체" pitchFamily="17" charset="-127"/>
              </a:rPr>
              <a:t>By </a:t>
            </a:r>
            <a:r>
              <a:rPr lang="ko-KR" altLang="en-US" dirty="0" smtClean="0">
                <a:solidFill>
                  <a:schemeClr val="bg1"/>
                </a:solidFill>
                <a:latin typeface="바탕체" pitchFamily="17" charset="-127"/>
                <a:ea typeface="바탕체" pitchFamily="17" charset="-127"/>
              </a:rPr>
              <a:t>김우석</a:t>
            </a:r>
            <a:endParaRPr lang="en-US" altLang="ko-KR" dirty="0" smtClean="0">
              <a:solidFill>
                <a:schemeClr val="bg1"/>
              </a:solidFill>
              <a:latin typeface="바탕체" pitchFamily="17" charset="-127"/>
              <a:ea typeface="바탕체" pitchFamily="17" charset="-127"/>
            </a:endParaRP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8" name="모서리가 둥근 직사각형 7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재태크를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위한 어플리케이션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532440" y="6237312"/>
            <a:ext cx="895582" cy="395720"/>
            <a:chOff x="2934911" y="3400625"/>
            <a:chExt cx="895582" cy="395720"/>
          </a:xfrm>
        </p:grpSpPr>
        <p:sp>
          <p:nvSpPr>
            <p:cNvPr id="11" name="양쪽 모서리가 둥근 사각형 10"/>
            <p:cNvSpPr/>
            <p:nvPr/>
          </p:nvSpPr>
          <p:spPr>
            <a:xfrm rot="18256891">
              <a:off x="3244691" y="3201019"/>
              <a:ext cx="386195" cy="78540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양쪽 모서리가 둥근 사각형 11"/>
            <p:cNvSpPr/>
            <p:nvPr/>
          </p:nvSpPr>
          <p:spPr>
            <a:xfrm rot="18256891">
              <a:off x="3134517" y="3210544"/>
              <a:ext cx="386195" cy="78540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7.</a:t>
            </a:r>
            <a:r>
              <a:rPr lang="ko-KR" altLang="en-US" dirty="0" smtClean="0"/>
              <a:t>일별 사용금액 화면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10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53955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61156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51520" y="5157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251520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539552" y="548680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972616" y="548680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468560" y="162880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332656" y="1700808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443253" y="1340768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260648" y="1124744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-1476672" y="5805264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\350,000</a:t>
            </a:r>
          </a:p>
        </p:txBody>
      </p:sp>
      <p:grpSp>
        <p:nvGrpSpPr>
          <p:cNvPr id="52" name="그룹 51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6" name="Rectangle 289"/>
            <p:cNvSpPr>
              <a:spLocks noChangeArrowheads="1"/>
            </p:cNvSpPr>
            <p:nvPr/>
          </p:nvSpPr>
          <p:spPr bwMode="auto">
            <a:xfrm>
              <a:off x="1331640" y="3212976"/>
              <a:ext cx="1800200" cy="1944216"/>
            </a:xfrm>
            <a:prstGeom prst="rect">
              <a:avLst/>
            </a:prstGeom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ko-KR" sz="1400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모서리가 접힌 도형 49"/>
            <p:cNvSpPr/>
            <p:nvPr/>
          </p:nvSpPr>
          <p:spPr>
            <a:xfrm>
              <a:off x="1403650" y="3645024"/>
              <a:ext cx="1656182" cy="1080120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2195736" y="2924944"/>
              <a:ext cx="936104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일별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322115" y="2979911"/>
              <a:ext cx="864096" cy="204489"/>
            </a:xfrm>
            <a:prstGeom prst="round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월별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2805708" y="3294509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1394123" y="3284984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691680" y="3284984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/>
                <a:t>일일사용금액</a:t>
              </a:r>
              <a:endParaRPr lang="ko-KR" altLang="en-US" sz="12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75656" y="3717032"/>
              <a:ext cx="15121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2010-06-30</a:t>
              </a:r>
            </a:p>
            <a:p>
              <a:r>
                <a:rPr lang="ko-KR" altLang="en-US" sz="1000" dirty="0" smtClean="0"/>
                <a:t>순두부찌개</a:t>
              </a:r>
              <a:r>
                <a:rPr lang="en-US" altLang="ko-KR" sz="1000" dirty="0" smtClean="0"/>
                <a:t>	\6,000</a:t>
              </a:r>
            </a:p>
            <a:p>
              <a:r>
                <a:rPr lang="ko-KR" altLang="en-US" sz="700" dirty="0" smtClean="0"/>
                <a:t>음식</a:t>
              </a:r>
              <a:r>
                <a:rPr lang="en-US" altLang="ko-KR" sz="700" dirty="0" smtClean="0"/>
                <a:t>: </a:t>
              </a:r>
              <a:r>
                <a:rPr lang="ko-KR" altLang="en-US" sz="700" dirty="0" smtClean="0"/>
                <a:t>점심</a:t>
              </a:r>
              <a:endParaRPr lang="en-US" altLang="ko-KR" sz="700" dirty="0" smtClean="0"/>
            </a:p>
            <a:p>
              <a:r>
                <a:rPr lang="ko-KR" altLang="en-US" sz="1000" dirty="0" smtClean="0"/>
                <a:t>커피  </a:t>
              </a:r>
              <a:r>
                <a:rPr lang="en-US" altLang="ko-KR" sz="1000" dirty="0" smtClean="0"/>
                <a:t>	\4,500</a:t>
              </a:r>
            </a:p>
            <a:p>
              <a:r>
                <a:rPr lang="ko-KR" altLang="en-US" sz="700" dirty="0" smtClean="0"/>
                <a:t>음식</a:t>
              </a:r>
              <a:r>
                <a:rPr lang="en-US" altLang="ko-KR" sz="700" dirty="0" smtClean="0"/>
                <a:t>: </a:t>
              </a:r>
              <a:r>
                <a:rPr lang="ko-KR" altLang="en-US" sz="700" dirty="0" smtClean="0"/>
                <a:t>음료</a:t>
              </a:r>
              <a:endParaRPr lang="en-US" altLang="ko-KR" sz="700" dirty="0" smtClean="0"/>
            </a:p>
            <a:p>
              <a:r>
                <a:rPr lang="en-US" altLang="ko-KR" sz="700" dirty="0" smtClean="0"/>
                <a:t>------------------------------------</a:t>
              </a:r>
            </a:p>
            <a:p>
              <a:pPr lvl="0" algn="r"/>
              <a:r>
                <a:rPr lang="en-US" altLang="ko-KR" sz="1000" dirty="0" smtClean="0"/>
                <a:t>Total \10,500</a:t>
              </a:r>
              <a:endParaRPr lang="ko-KR" altLang="en-US" sz="1000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403648" y="4869160"/>
              <a:ext cx="1656184" cy="288032"/>
            </a:xfrm>
            <a:prstGeom prst="rect">
              <a:avLst/>
            </a:prstGeom>
            <a:ln w="19050"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475656" y="4907310"/>
              <a:ext cx="15121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2010-06-29</a:t>
              </a:r>
            </a:p>
          </p:txBody>
        </p:sp>
        <p:sp>
          <p:nvSpPr>
            <p:cNvPr id="68" name="덧셈 기호 67"/>
            <p:cNvSpPr/>
            <p:nvPr/>
          </p:nvSpPr>
          <p:spPr>
            <a:xfrm>
              <a:off x="2843808" y="3328417"/>
              <a:ext cx="216024" cy="216024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8.</a:t>
            </a:r>
            <a:r>
              <a:rPr lang="ko-KR" altLang="en-US" dirty="0" smtClean="0"/>
              <a:t>자산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부채 화면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10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-68458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-684584" y="14847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4499992" y="3789040"/>
            <a:ext cx="2304256" cy="208823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-540568" y="2852936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1044624" y="2780928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116632" y="4293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16632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60648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8640" y="33569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grpSp>
        <p:nvGrpSpPr>
          <p:cNvPr id="51" name="그룹 50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31640" y="49072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부채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\89,000,000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331640" y="457693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자산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\123,567,000</a:t>
              </a:r>
            </a:p>
          </p:txBody>
        </p:sp>
        <p:graphicFrame>
          <p:nvGraphicFramePr>
            <p:cNvPr id="46" name="차트 45"/>
            <p:cNvGraphicFramePr/>
            <p:nvPr/>
          </p:nvGraphicFramePr>
          <p:xfrm>
            <a:off x="1259632" y="3140968"/>
            <a:ext cx="1944216" cy="14401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7" name="모서리가 둥근 직사각형 46"/>
            <p:cNvSpPr/>
            <p:nvPr/>
          </p:nvSpPr>
          <p:spPr>
            <a:xfrm>
              <a:off x="1331640" y="285293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부채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75656" y="3789040"/>
              <a:ext cx="6254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자산 </a:t>
              </a:r>
              <a:r>
                <a:rPr lang="en-US" altLang="ko-KR" sz="800" dirty="0" smtClean="0"/>
                <a:t>65%</a:t>
              </a:r>
              <a:endParaRPr lang="ko-KR" altLang="en-US" sz="8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39752" y="3645024"/>
              <a:ext cx="6254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부채 </a:t>
              </a:r>
              <a:r>
                <a:rPr lang="en-US" altLang="ko-KR" sz="800" dirty="0" smtClean="0"/>
                <a:t>35%</a:t>
              </a:r>
              <a:endParaRPr lang="ko-KR" altLang="en-US" sz="800" dirty="0"/>
            </a:p>
          </p:txBody>
        </p:sp>
      </p:grp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432048" y="332841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0" y="27809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0" y="45091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0" y="484058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9.</a:t>
            </a:r>
            <a:r>
              <a:rPr lang="ko-KR" altLang="en-US" dirty="0" smtClean="0"/>
              <a:t>자산 항목별비교화면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-68458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-684584" y="14847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4499992" y="3789040"/>
            <a:ext cx="2304256" cy="208823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-540568" y="2852936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1044624" y="2780928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116632" y="4293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16632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60648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8640" y="33569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218678" y="332841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827584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-213370" y="45091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-213370" y="484058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74" name="그룹 73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31640" y="49072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금융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	   \89,000,000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331640" y="4581128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부동산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\123,567,000</a:t>
              </a:r>
            </a:p>
          </p:txBody>
        </p:sp>
        <p:graphicFrame>
          <p:nvGraphicFramePr>
            <p:cNvPr id="46" name="차트 45"/>
            <p:cNvGraphicFramePr/>
            <p:nvPr/>
          </p:nvGraphicFramePr>
          <p:xfrm>
            <a:off x="1259632" y="3140968"/>
            <a:ext cx="1944216" cy="14401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9" name="TextBox 48"/>
            <p:cNvSpPr txBox="1"/>
            <p:nvPr/>
          </p:nvSpPr>
          <p:spPr>
            <a:xfrm>
              <a:off x="1475656" y="3789040"/>
              <a:ext cx="7280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부동산 </a:t>
              </a:r>
              <a:r>
                <a:rPr lang="en-US" altLang="ko-KR" sz="800" dirty="0" smtClean="0"/>
                <a:t>70%</a:t>
              </a:r>
              <a:endParaRPr lang="ko-KR" altLang="en-US" sz="8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39752" y="3751520"/>
              <a:ext cx="6254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금융 </a:t>
              </a:r>
              <a:r>
                <a:rPr lang="en-US" altLang="ko-KR" sz="800" dirty="0" smtClean="0"/>
                <a:t>25%</a:t>
              </a:r>
              <a:endParaRPr lang="ko-KR" altLang="en-US" sz="800" dirty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자산     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\123,567,000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덧셈 기호 57"/>
            <p:cNvSpPr/>
            <p:nvPr/>
          </p:nvSpPr>
          <p:spPr>
            <a:xfrm>
              <a:off x="2881908" y="2896369"/>
              <a:ext cx="216024" cy="216024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339752" y="3395092"/>
              <a:ext cx="6254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주식 </a:t>
              </a:r>
              <a:r>
                <a:rPr lang="en-US" altLang="ko-KR" sz="800" dirty="0" smtClean="0"/>
                <a:t>10%</a:t>
              </a:r>
              <a:endParaRPr lang="ko-KR" altLang="en-US" sz="8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95736" y="3284984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보석 </a:t>
              </a:r>
              <a:r>
                <a:rPr lang="en-US" altLang="ko-KR" sz="800" dirty="0" smtClean="0"/>
                <a:t>5%</a:t>
              </a:r>
              <a:endParaRPr lang="ko-KR" altLang="en-US" sz="800" dirty="0"/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6" name="위쪽/아래쪽 화살표 75"/>
          <p:cNvSpPr/>
          <p:nvPr/>
        </p:nvSpPr>
        <p:spPr>
          <a:xfrm>
            <a:off x="2411760" y="5229200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9-1.</a:t>
            </a:r>
            <a:r>
              <a:rPr lang="ko-KR" altLang="en-US" dirty="0" smtClean="0"/>
              <a:t>자산 항목별자세화면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smtClean="0"/>
              <a:t>각 자산 항목별을 터치하면 년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별로 변동 그래프를 </a:t>
            </a:r>
            <a:r>
              <a:rPr lang="ko-KR" altLang="en-US" sz="1400" dirty="0" err="1" smtClean="0"/>
              <a:t>넣는것은</a:t>
            </a:r>
            <a:r>
              <a:rPr lang="ko-KR" altLang="en-US" sz="1400" dirty="0" smtClean="0"/>
              <a:t> 어떠한가</a:t>
            </a:r>
            <a:r>
              <a:rPr lang="en-US" altLang="ko-KR" sz="1400" dirty="0" smtClean="0"/>
              <a:t>?</a:t>
            </a: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-68458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-684584" y="14847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4499992" y="3789040"/>
            <a:ext cx="2304256" cy="208823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-540568" y="2852936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1044624" y="2780928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116632" y="4293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16632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60648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8640" y="33569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827584" y="35010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827584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755576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755576" y="498460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59" name="그룹 58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31640" y="3539108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건물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	   \89,000,000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331640" y="321297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토지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	 \123,567,000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부동산    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\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12,567,000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덧셈 기호 57"/>
            <p:cNvSpPr/>
            <p:nvPr/>
          </p:nvSpPr>
          <p:spPr>
            <a:xfrm>
              <a:off x="2881908" y="2896369"/>
              <a:ext cx="216024" cy="216024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5032623" y="4964410"/>
            <a:ext cx="216024" cy="648072"/>
          </a:xfrm>
          <a:prstGeom prst="rect">
            <a:avLst/>
          </a:prstGeom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392663" y="4100314"/>
            <a:ext cx="216024" cy="1512168"/>
          </a:xfrm>
          <a:prstGeom prst="rect">
            <a:avLst/>
          </a:prstGeom>
          <a:solidFill>
            <a:srgbClr val="6D8838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752703" y="4388346"/>
            <a:ext cx="216024" cy="123252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112743" y="4748386"/>
            <a:ext cx="216024" cy="8724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4002795" y="4818868"/>
            <a:ext cx="162760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4816599" y="5632673"/>
            <a:ext cx="1656184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4932040" y="4653136"/>
            <a:ext cx="1512168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11.</a:t>
            </a:r>
            <a:r>
              <a:rPr lang="ko-KR" altLang="en-US" dirty="0" smtClean="0"/>
              <a:t>부채 항목별비교화면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-68458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-684584" y="14847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4499992" y="3789040"/>
            <a:ext cx="2304256" cy="208823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-540568" y="2852936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1044624" y="2780928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116632" y="4293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16632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60648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8640" y="33569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179512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827584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-252536" y="4969743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-252536" y="53012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74" name="그룹 73"/>
          <p:cNvGrpSpPr>
            <a:grpSpLocks noChangeAspect="1"/>
          </p:cNvGrpSpPr>
          <p:nvPr/>
        </p:nvGrpSpPr>
        <p:grpSpPr>
          <a:xfrm>
            <a:off x="1259632" y="2555280"/>
            <a:ext cx="2400648" cy="3640752"/>
            <a:chOff x="1259632" y="2555280"/>
            <a:chExt cx="2000540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31640" y="49072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모기지론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\39,000,000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331640" y="4581128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신용대출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\99,567,000</a:t>
              </a:r>
            </a:p>
          </p:txBody>
        </p:sp>
        <p:graphicFrame>
          <p:nvGraphicFramePr>
            <p:cNvPr id="46" name="차트 45"/>
            <p:cNvGraphicFramePr/>
            <p:nvPr/>
          </p:nvGraphicFramePr>
          <p:xfrm>
            <a:off x="1259632" y="3140968"/>
            <a:ext cx="1944216" cy="14401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9" name="TextBox 48"/>
            <p:cNvSpPr txBox="1"/>
            <p:nvPr/>
          </p:nvSpPr>
          <p:spPr>
            <a:xfrm>
              <a:off x="1475656" y="3789040"/>
              <a:ext cx="8306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신용대출 </a:t>
              </a:r>
              <a:r>
                <a:rPr lang="en-US" altLang="ko-KR" sz="800" dirty="0" smtClean="0"/>
                <a:t>70%</a:t>
              </a:r>
              <a:endParaRPr lang="ko-KR" altLang="en-US" sz="8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39752" y="3751520"/>
              <a:ext cx="8306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모기지론 </a:t>
              </a:r>
              <a:r>
                <a:rPr lang="en-US" altLang="ko-KR" sz="800" dirty="0" smtClean="0"/>
                <a:t>25%</a:t>
              </a:r>
              <a:endParaRPr lang="ko-KR" altLang="en-US" sz="800" dirty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부채   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\89,000,000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덧셈 기호 57"/>
            <p:cNvSpPr/>
            <p:nvPr/>
          </p:nvSpPr>
          <p:spPr>
            <a:xfrm>
              <a:off x="2881908" y="2896369"/>
              <a:ext cx="216024" cy="216024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224311" y="3439105"/>
              <a:ext cx="10358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마이너스통장 </a:t>
              </a:r>
              <a:r>
                <a:rPr lang="en-US" altLang="ko-KR" sz="800" dirty="0" smtClean="0"/>
                <a:t>10%</a:t>
              </a:r>
              <a:endParaRPr lang="ko-KR" altLang="en-US" sz="8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95736" y="3284984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기타 </a:t>
              </a:r>
              <a:r>
                <a:rPr lang="en-US" altLang="ko-KR" sz="800" dirty="0" smtClean="0"/>
                <a:t>5%</a:t>
              </a:r>
              <a:endParaRPr lang="ko-KR" altLang="en-US" sz="800" dirty="0"/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6" name="위쪽/아래쪽 화살표 75"/>
          <p:cNvSpPr/>
          <p:nvPr/>
        </p:nvSpPr>
        <p:spPr>
          <a:xfrm>
            <a:off x="717476" y="5157192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11-1.</a:t>
            </a:r>
            <a:r>
              <a:rPr lang="ko-KR" altLang="en-US" dirty="0" smtClean="0"/>
              <a:t>부채 항목별자세화면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smtClean="0"/>
              <a:t>각 자산 항목별을 터치하면 년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별로 변동 그래프를 </a:t>
            </a:r>
            <a:r>
              <a:rPr lang="ko-KR" altLang="en-US" sz="1400" dirty="0" err="1" smtClean="0"/>
              <a:t>넣는것은</a:t>
            </a:r>
            <a:r>
              <a:rPr lang="ko-KR" altLang="en-US" sz="1400" dirty="0" smtClean="0"/>
              <a:t> 어떠한가</a:t>
            </a:r>
            <a:r>
              <a:rPr lang="en-US" altLang="ko-KR" sz="1400" dirty="0" smtClean="0"/>
              <a:t>?</a:t>
            </a: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-68458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-684584" y="14847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4499992" y="3789040"/>
            <a:ext cx="2304256" cy="208823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-540568" y="2852936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1044624" y="2780928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116632" y="4293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16632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60648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8640" y="33569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827584" y="35010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827584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755576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755576" y="498460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59" name="그룹 58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31640" y="3539108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ㅁㅁㅁ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\89,000,000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331640" y="321297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ㅇㅇㅇ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\123,567,000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신용대출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\99,567,000</a:t>
              </a: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덧셈 기호 57"/>
            <p:cNvSpPr/>
            <p:nvPr/>
          </p:nvSpPr>
          <p:spPr>
            <a:xfrm>
              <a:off x="2881908" y="2896369"/>
              <a:ext cx="216024" cy="216024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5032623" y="4964410"/>
            <a:ext cx="216024" cy="648072"/>
          </a:xfrm>
          <a:prstGeom prst="rect">
            <a:avLst/>
          </a:prstGeom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392663" y="4100314"/>
            <a:ext cx="216024" cy="1512168"/>
          </a:xfrm>
          <a:prstGeom prst="rect">
            <a:avLst/>
          </a:prstGeom>
          <a:solidFill>
            <a:srgbClr val="6D8838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752703" y="4388346"/>
            <a:ext cx="216024" cy="123252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112743" y="4748386"/>
            <a:ext cx="216024" cy="8724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4002795" y="4818868"/>
            <a:ext cx="162760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4816599" y="5632673"/>
            <a:ext cx="1656184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4932040" y="4653136"/>
            <a:ext cx="1512168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13.</a:t>
            </a:r>
            <a:r>
              <a:rPr lang="ko-KR" altLang="en-US" dirty="0" smtClean="0"/>
              <a:t>리포트 메뉴</a:t>
            </a:r>
            <a:r>
              <a:rPr lang="en-US" altLang="ko-KR" dirty="0" smtClean="0"/>
              <a:t>-</a:t>
            </a:r>
            <a:r>
              <a:rPr lang="ko-KR" altLang="en-US" dirty="0" smtClean="0"/>
              <a:t>메인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971600" y="42210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971600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-540568" y="2852936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1044624" y="2780928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116632" y="4293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16632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60648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8640" y="33569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97160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97160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10" name="그룹 43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31640" y="3539108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월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일별 사용 금액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331640" y="321297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년간 월별 수입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12168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리포트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1331640" y="4149080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부채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83969" y="1700808"/>
            <a:ext cx="47525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년간 월별 수입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지출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년간 수입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지출된 금액을 막대 그래프</a:t>
            </a:r>
            <a:endParaRPr lang="en-US" altLang="ko-KR" dirty="0" smtClean="0"/>
          </a:p>
          <a:p>
            <a:r>
              <a:rPr lang="ko-KR" altLang="en-US" dirty="0" smtClean="0"/>
              <a:t>형식으로 비교 월별 비교 하는 버튼</a:t>
            </a:r>
            <a:r>
              <a:rPr lang="en-US" altLang="ko-KR" dirty="0" smtClean="0"/>
              <a:t>(</a:t>
            </a:r>
            <a:r>
              <a:rPr lang="ko-KR" altLang="en-US" dirty="0" smtClean="0"/>
              <a:t>년간 월별 수입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지출 비교 메뉴로 이동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월</a:t>
            </a:r>
            <a:r>
              <a:rPr lang="en-US" altLang="ko-KR" dirty="0" smtClean="0"/>
              <a:t>/</a:t>
            </a:r>
            <a:r>
              <a:rPr lang="ko-KR" altLang="en-US" dirty="0" smtClean="0"/>
              <a:t>일별 사용 금액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해당 월</a:t>
            </a:r>
            <a:r>
              <a:rPr lang="en-US" altLang="ko-KR" dirty="0" smtClean="0"/>
              <a:t>/</a:t>
            </a:r>
            <a:r>
              <a:rPr lang="ko-KR" altLang="en-US" dirty="0" smtClean="0"/>
              <a:t>일별 사용 금액을 보여주는 버튼</a:t>
            </a:r>
            <a:r>
              <a:rPr lang="en-US" altLang="ko-KR" dirty="0" smtClean="0"/>
              <a:t>(</a:t>
            </a:r>
            <a:r>
              <a:rPr lang="ko-KR" altLang="en-US" dirty="0" smtClean="0"/>
              <a:t>월별 사용금액 메뉴로 이동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자산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부채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현재 사용자의 자산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부채를 보여주는 버튼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자산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부채 메뉴로 이동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331640" y="4557430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항목별 사용내역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331640" y="496509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신용카드사별 지출내역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그림 72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700" dirty="0" smtClean="0"/>
              <a:t>13.</a:t>
            </a:r>
            <a:r>
              <a:rPr lang="ko-KR" altLang="en-US" sz="3700" dirty="0" smtClean="0"/>
              <a:t>리포트 메뉴</a:t>
            </a:r>
            <a:r>
              <a:rPr lang="en-US" altLang="ko-KR" sz="3700" dirty="0" smtClean="0"/>
              <a:t>–</a:t>
            </a:r>
            <a:r>
              <a:rPr lang="ko-KR" altLang="en-US" sz="4000" dirty="0" smtClean="0"/>
              <a:t>년간 월별 수입</a:t>
            </a:r>
            <a:r>
              <a:rPr lang="en-US" altLang="ko-KR" sz="4000" dirty="0" smtClean="0"/>
              <a:t>/</a:t>
            </a:r>
            <a:r>
              <a:rPr lang="ko-KR" altLang="en-US" sz="4000" dirty="0" smtClean="0"/>
              <a:t>지출 비교</a:t>
            </a:r>
            <a:endParaRPr lang="ko-KR" altLang="en-US" sz="3700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10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lang="ko-KR" altLang="en-US" sz="1400" dirty="0" smtClean="0"/>
              <a:t>리포트 메인 메뉴 만들기</a:t>
            </a:r>
            <a:endParaRPr lang="en-US" altLang="ko-KR" sz="1400" dirty="0" smtClean="0"/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lang="ko-KR" altLang="en-US" sz="1400" dirty="0" smtClean="0"/>
              <a:t>각 항목별 선택해서 리포트 보여주기</a:t>
            </a:r>
            <a:endParaRPr lang="en-US" altLang="ko-KR" sz="1400" dirty="0" smtClean="0"/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lang="en-US" altLang="ko-KR" sz="1400" dirty="0" smtClean="0"/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 smtClean="0"/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 smtClean="0"/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972616" y="3212976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아침 </a:t>
            </a:r>
            <a:endParaRPr lang="en-US" altLang="ko-KR" sz="800" dirty="0" smtClean="0"/>
          </a:p>
          <a:p>
            <a:r>
              <a:rPr lang="en-US" altLang="ko-KR" sz="800" dirty="0" smtClean="0"/>
              <a:t>\50,000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88640" y="58772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99237" y="55172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16632" y="5301208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grpSp>
        <p:nvGrpSpPr>
          <p:cNvPr id="65" name="그룹 64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 dirty="0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갈매기형 수장 59"/>
            <p:cNvSpPr/>
            <p:nvPr/>
          </p:nvSpPr>
          <p:spPr>
            <a:xfrm>
              <a:off x="3093740" y="3267442"/>
              <a:ext cx="72008" cy="144016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갈매기형 수장 61"/>
            <p:cNvSpPr/>
            <p:nvPr/>
          </p:nvSpPr>
          <p:spPr>
            <a:xfrm flipH="1">
              <a:off x="1288207" y="3267442"/>
              <a:ext cx="72008" cy="144016"/>
            </a:xfrm>
            <a:prstGeom prst="chevron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619672" y="2852936"/>
              <a:ext cx="1512168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년간 월별 수입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지출 비교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619672" y="3789040"/>
              <a:ext cx="216024" cy="117537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835696" y="4005064"/>
              <a:ext cx="216024" cy="959346"/>
            </a:xfrm>
            <a:prstGeom prst="rect">
              <a:avLst/>
            </a:prstGeom>
            <a:solidFill>
              <a:srgbClr val="FF7C80"/>
            </a:solidFill>
            <a:ln w="1270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rot="16200000" flipH="1">
              <a:off x="810631" y="4382057"/>
              <a:ext cx="1186036" cy="2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1403648" y="4984601"/>
              <a:ext cx="1656184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1403648" y="3195434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+mj-lt"/>
                </a:rPr>
                <a:t>2010 </a:t>
              </a:r>
              <a:r>
                <a:rPr lang="ko-KR" altLang="en-US" sz="1400" b="1" dirty="0" smtClean="0">
                  <a:latin typeface="+mj-lt"/>
                </a:rPr>
                <a:t>년</a:t>
              </a:r>
              <a:endParaRPr lang="ko-KR" altLang="en-US" sz="1400" b="1" dirty="0">
                <a:latin typeface="+mj-lt"/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1288207" y="2852936"/>
              <a:ext cx="288032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오른쪽 화살표 95"/>
            <p:cNvSpPr/>
            <p:nvPr/>
          </p:nvSpPr>
          <p:spPr>
            <a:xfrm flipH="1">
              <a:off x="1322115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덧셈 기호 73"/>
            <p:cNvSpPr/>
            <p:nvPr/>
          </p:nvSpPr>
          <p:spPr>
            <a:xfrm>
              <a:off x="1619672" y="3784848"/>
              <a:ext cx="216024" cy="216024"/>
            </a:xfrm>
            <a:prstGeom prst="mathPlus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뺄셈 기호 74"/>
            <p:cNvSpPr/>
            <p:nvPr/>
          </p:nvSpPr>
          <p:spPr>
            <a:xfrm>
              <a:off x="1835696" y="3986014"/>
              <a:ext cx="216024" cy="216024"/>
            </a:xfrm>
            <a:prstGeom prst="mathMinus">
              <a:avLst/>
            </a:prstGeom>
            <a:ln>
              <a:solidFill>
                <a:srgbClr val="FF7C8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195736" y="3861048"/>
              <a:ext cx="216024" cy="11033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411760" y="4221088"/>
              <a:ext cx="216024" cy="743322"/>
            </a:xfrm>
            <a:prstGeom prst="rect">
              <a:avLst/>
            </a:prstGeom>
            <a:solidFill>
              <a:srgbClr val="FF7C80"/>
            </a:solidFill>
            <a:ln w="1270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덧셈 기호 77"/>
            <p:cNvSpPr/>
            <p:nvPr/>
          </p:nvSpPr>
          <p:spPr>
            <a:xfrm>
              <a:off x="2195736" y="3882307"/>
              <a:ext cx="216024" cy="194765"/>
            </a:xfrm>
            <a:prstGeom prst="mathPlus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뺄셈 기호 78"/>
            <p:cNvSpPr/>
            <p:nvPr/>
          </p:nvSpPr>
          <p:spPr>
            <a:xfrm>
              <a:off x="2411760" y="4221088"/>
              <a:ext cx="216024" cy="216024"/>
            </a:xfrm>
            <a:prstGeom prst="mathMinus">
              <a:avLst/>
            </a:prstGeom>
            <a:ln>
              <a:solidFill>
                <a:srgbClr val="FF7C8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771800" y="4005064"/>
              <a:ext cx="216024" cy="95934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덧셈 기호 81"/>
            <p:cNvSpPr/>
            <p:nvPr/>
          </p:nvSpPr>
          <p:spPr>
            <a:xfrm>
              <a:off x="2771800" y="3999731"/>
              <a:ext cx="216024" cy="194765"/>
            </a:xfrm>
            <a:prstGeom prst="mathPlus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663105" y="5013756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1</a:t>
              </a:r>
              <a:r>
                <a:rPr lang="ko-KR" altLang="en-US" sz="800" dirty="0" smtClean="0"/>
                <a:t>월</a:t>
              </a:r>
              <a:endParaRPr lang="ko-KR" altLang="en-US" sz="8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267744" y="5013176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2</a:t>
              </a:r>
              <a:r>
                <a:rPr lang="ko-KR" altLang="en-US" sz="800" dirty="0" smtClean="0"/>
                <a:t>월</a:t>
              </a:r>
              <a:endParaRPr lang="ko-KR" altLang="en-US" sz="8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771800" y="5013176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3</a:t>
              </a:r>
              <a:r>
                <a:rPr lang="ko-KR" altLang="en-US" sz="800" dirty="0" smtClean="0"/>
                <a:t>월</a:t>
              </a:r>
              <a:endParaRPr lang="ko-KR" altLang="en-US" sz="800" dirty="0"/>
            </a:p>
          </p:txBody>
        </p:sp>
        <p:sp>
          <p:nvSpPr>
            <p:cNvPr id="97" name="TextBox 96"/>
            <p:cNvSpPr txBox="1"/>
            <p:nvPr/>
          </p:nvSpPr>
          <p:spPr>
            <a:xfrm rot="16200000">
              <a:off x="1316543" y="4479215"/>
              <a:ext cx="83708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\23,456,000</a:t>
              </a:r>
              <a:endParaRPr lang="ko-KR" altLang="en-US" sz="900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1549819" y="4511275"/>
              <a:ext cx="7729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\3,456,000</a:t>
              </a:r>
              <a:endParaRPr lang="ko-KR" altLang="en-US" sz="900" dirty="0"/>
            </a:p>
          </p:txBody>
        </p:sp>
        <p:sp>
          <p:nvSpPr>
            <p:cNvPr id="99" name="TextBox 98"/>
            <p:cNvSpPr txBox="1"/>
            <p:nvPr/>
          </p:nvSpPr>
          <p:spPr>
            <a:xfrm rot="16200000">
              <a:off x="2140692" y="4511275"/>
              <a:ext cx="7729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\3,456,000</a:t>
              </a:r>
              <a:endParaRPr lang="ko-KR" altLang="en-US" sz="900" dirty="0"/>
            </a:p>
          </p:txBody>
        </p:sp>
        <p:sp>
          <p:nvSpPr>
            <p:cNvPr id="100" name="TextBox 99"/>
            <p:cNvSpPr txBox="1"/>
            <p:nvPr/>
          </p:nvSpPr>
          <p:spPr>
            <a:xfrm rot="16200000">
              <a:off x="1892608" y="4479215"/>
              <a:ext cx="83708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\23,456,000</a:t>
              </a:r>
              <a:endParaRPr lang="ko-KR" altLang="en-US" sz="900" dirty="0"/>
            </a:p>
          </p:txBody>
        </p:sp>
        <p:sp>
          <p:nvSpPr>
            <p:cNvPr id="101" name="TextBox 100"/>
            <p:cNvSpPr txBox="1"/>
            <p:nvPr/>
          </p:nvSpPr>
          <p:spPr>
            <a:xfrm rot="16200000">
              <a:off x="2468672" y="4479215"/>
              <a:ext cx="83708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\23,456,000</a:t>
              </a:r>
              <a:endParaRPr lang="ko-KR" altLang="en-US" sz="9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547664" y="3395092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총 수입</a:t>
              </a:r>
              <a:r>
                <a:rPr lang="en-US" altLang="ko-KR" sz="900" dirty="0" smtClean="0"/>
                <a:t>: \00,000,000</a:t>
              </a:r>
            </a:p>
            <a:p>
              <a:r>
                <a:rPr lang="ko-KR" altLang="en-US" sz="900" dirty="0" smtClean="0"/>
                <a:t>총 지출</a:t>
              </a:r>
              <a:r>
                <a:rPr lang="en-US" altLang="ko-KR" sz="900" dirty="0" smtClean="0"/>
                <a:t>: \00,000,000</a:t>
              </a:r>
              <a:endParaRPr lang="ko-KR" altLang="en-US" sz="900" dirty="0"/>
            </a:p>
          </p:txBody>
        </p:sp>
      </p:grp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25152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251520" y="32129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611560" y="347662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0" name="Oval 33"/>
          <p:cNvSpPr>
            <a:spLocks noChangeArrowheads="1"/>
          </p:cNvSpPr>
          <p:nvPr/>
        </p:nvSpPr>
        <p:spPr bwMode="auto">
          <a:xfrm>
            <a:off x="395536" y="42210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1547664" y="4725144"/>
            <a:ext cx="181460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14.</a:t>
            </a:r>
            <a:r>
              <a:rPr lang="ko-KR" altLang="en-US" dirty="0" smtClean="0"/>
              <a:t>미션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smtClean="0"/>
              <a:t>미션 메인 </a:t>
            </a:r>
            <a:r>
              <a:rPr lang="en-US" altLang="ko-KR" sz="1400" dirty="0" smtClean="0"/>
              <a:t>GUI </a:t>
            </a:r>
            <a:r>
              <a:rPr lang="ko-KR" altLang="en-US" sz="1400" dirty="0" smtClean="0"/>
              <a:t>적으로 변경해야 </a:t>
            </a:r>
            <a:r>
              <a:rPr lang="ko-KR" altLang="en-US" sz="1400" dirty="0" err="1" smtClean="0"/>
              <a:t>할듯</a:t>
            </a: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smtClean="0"/>
              <a:t>목표일에 </a:t>
            </a:r>
            <a:r>
              <a:rPr lang="ko-KR" altLang="en-US" sz="1400" dirty="0" err="1" smtClean="0"/>
              <a:t>알람을</a:t>
            </a:r>
            <a:r>
              <a:rPr lang="ko-KR" altLang="en-US" sz="1400" dirty="0" smtClean="0"/>
              <a:t> 울린다</a:t>
            </a:r>
            <a:r>
              <a:rPr lang="en-US" altLang="ko-KR" sz="1400" dirty="0" smtClean="0"/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err="1" smtClean="0"/>
              <a:t>일일저축금액</a:t>
            </a:r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저축액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 변동이 있을시 </a:t>
            </a:r>
            <a:r>
              <a:rPr lang="en-US" altLang="ko-KR" sz="1400" dirty="0" smtClean="0"/>
              <a:t>+- </a:t>
            </a:r>
            <a:r>
              <a:rPr lang="ko-KR" altLang="en-US" sz="1400" dirty="0" smtClean="0"/>
              <a:t>를 표시한다</a:t>
            </a:r>
            <a:r>
              <a:rPr lang="en-US" altLang="ko-KR" sz="1400" dirty="0" smtClean="0"/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971600" y="42930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-684584" y="14847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-540568" y="2852936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1044624" y="2780928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116632" y="4293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16632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60648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8640" y="33569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971600" y="32849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97160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971600" y="35730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971600" y="39330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49" name="그룹 48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31640" y="3535408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목표금액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\89,000,000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331640" y="321297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목표일까지        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D-000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미션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자산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1331640" y="3863698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현재금액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\9,000,000</a:t>
              </a: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331640" y="4189338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일일 저축한 금액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\000,000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14-1.</a:t>
            </a:r>
            <a:r>
              <a:rPr lang="ko-KR" altLang="en-US" dirty="0" smtClean="0"/>
              <a:t>미션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자산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-68458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971600" y="35730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-540568" y="2852936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1044624" y="2780928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116632" y="4293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16632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60648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8640" y="33569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971600" y="32849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97160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44" name="그룹 43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31640" y="3539108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목표금액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\89,000,000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331640" y="321297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목표일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2011-00-00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12168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미션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자산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설정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그림 144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81" name="그룹 80"/>
          <p:cNvGrpSpPr>
            <a:grpSpLocks noChangeAspect="1"/>
          </p:cNvGrpSpPr>
          <p:nvPr/>
        </p:nvGrpSpPr>
        <p:grpSpPr>
          <a:xfrm>
            <a:off x="5292080" y="1988840"/>
            <a:ext cx="2333059" cy="3640752"/>
            <a:chOff x="1259632" y="2555280"/>
            <a:chExt cx="1944216" cy="3033960"/>
          </a:xfrm>
        </p:grpSpPr>
        <p:sp>
          <p:nvSpPr>
            <p:cNvPr id="8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6" name="Rectangle 289"/>
            <p:cNvSpPr>
              <a:spLocks noChangeArrowheads="1"/>
            </p:cNvSpPr>
            <p:nvPr/>
          </p:nvSpPr>
          <p:spPr bwMode="auto">
            <a:xfrm>
              <a:off x="1331640" y="3276058"/>
              <a:ext cx="1800200" cy="1802578"/>
            </a:xfrm>
            <a:prstGeom prst="rect">
              <a:avLst/>
            </a:prstGeom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400" b="1" dirty="0" smtClean="0">
                  <a:solidFill>
                    <a:srgbClr val="4D4D4D"/>
                  </a:solidFill>
                  <a:ea typeface="HY중고딕" pitchFamily="18" charset="-127"/>
                </a:rPr>
                <a:t>6</a:t>
              </a:r>
              <a:r>
                <a:rPr lang="ko-KR" altLang="en-US" sz="1400" b="1" dirty="0" smtClean="0">
                  <a:solidFill>
                    <a:srgbClr val="4D4D4D"/>
                  </a:solidFill>
                  <a:ea typeface="HY중고딕" pitchFamily="18" charset="-127"/>
                </a:rPr>
                <a:t>월</a:t>
              </a:r>
              <a:endParaRPr lang="en-US" altLang="ko-KR" sz="1400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87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갈매기형 수장 9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2267744" y="3060033"/>
              <a:ext cx="864096" cy="187449"/>
            </a:xfrm>
            <a:prstGeom prst="round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일별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1331640" y="2988027"/>
              <a:ext cx="936104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월별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갈매기형 수장 94"/>
            <p:cNvSpPr/>
            <p:nvPr/>
          </p:nvSpPr>
          <p:spPr>
            <a:xfrm>
              <a:off x="2987824" y="3348067"/>
              <a:ext cx="72008" cy="144016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갈매기형 수장 95"/>
            <p:cNvSpPr/>
            <p:nvPr/>
          </p:nvSpPr>
          <p:spPr>
            <a:xfrm flipH="1">
              <a:off x="1475656" y="3348067"/>
              <a:ext cx="72008" cy="144016"/>
            </a:xfrm>
            <a:prstGeom prst="chevron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97" name="차트 96"/>
            <p:cNvGraphicFramePr/>
            <p:nvPr/>
          </p:nvGraphicFramePr>
          <p:xfrm>
            <a:off x="1319639" y="3455380"/>
            <a:ext cx="1800200" cy="14401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98" name="TextBox 97"/>
            <p:cNvSpPr txBox="1"/>
            <p:nvPr/>
          </p:nvSpPr>
          <p:spPr>
            <a:xfrm>
              <a:off x="2267744" y="4005064"/>
              <a:ext cx="6254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음식 </a:t>
              </a:r>
              <a:r>
                <a:rPr lang="en-US" altLang="ko-KR" sz="800" dirty="0" smtClean="0"/>
                <a:t>50%</a:t>
              </a:r>
              <a:endParaRPr lang="ko-KR" altLang="en-US" sz="8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403648" y="4077072"/>
              <a:ext cx="6254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쇼핑 </a:t>
              </a:r>
              <a:r>
                <a:rPr lang="en-US" altLang="ko-KR" sz="800" dirty="0" smtClean="0"/>
                <a:t>20%</a:t>
              </a:r>
              <a:endParaRPr lang="ko-KR" altLang="en-US" sz="8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293051" y="3717032"/>
              <a:ext cx="8306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문화생활 </a:t>
              </a:r>
              <a:r>
                <a:rPr lang="en-US" altLang="ko-KR" sz="800" dirty="0" smtClean="0"/>
                <a:t>10%</a:t>
              </a:r>
              <a:endParaRPr lang="ko-KR" altLang="en-US" sz="8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75656" y="3501008"/>
              <a:ext cx="7280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통신비 </a:t>
              </a:r>
              <a:r>
                <a:rPr lang="en-US" altLang="ko-KR" sz="800" dirty="0" smtClean="0"/>
                <a:t>10%</a:t>
              </a:r>
              <a:endParaRPr lang="ko-KR" altLang="en-US" sz="800" dirty="0"/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1331640" y="489554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음식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\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350,000</a:t>
              </a:r>
            </a:p>
          </p:txBody>
        </p:sp>
      </p:grpSp>
      <p:sp>
        <p:nvSpPr>
          <p:cNvPr id="104" name="AutoShape 60"/>
          <p:cNvSpPr>
            <a:spLocks noChangeArrowheads="1"/>
          </p:cNvSpPr>
          <p:nvPr/>
        </p:nvSpPr>
        <p:spPr bwMode="auto">
          <a:xfrm>
            <a:off x="7740352" y="2259618"/>
            <a:ext cx="2333059" cy="296123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106" name="AutoShape 60"/>
          <p:cNvSpPr>
            <a:spLocks noChangeArrowheads="1"/>
          </p:cNvSpPr>
          <p:nvPr/>
        </p:nvSpPr>
        <p:spPr bwMode="auto">
          <a:xfrm>
            <a:off x="7740352" y="1988840"/>
            <a:ext cx="2333059" cy="27077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7826762" y="4995650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부채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</a:t>
            </a:r>
            <a:r>
              <a:rPr lang="en-US" altLang="ko-KR" sz="1200" dirty="0" smtClean="0">
                <a:solidFill>
                  <a:schemeClr val="tx1"/>
                </a:solidFill>
              </a:rPr>
              <a:t>89,000,000</a:t>
            </a:r>
          </a:p>
        </p:txBody>
      </p:sp>
      <p:grpSp>
        <p:nvGrpSpPr>
          <p:cNvPr id="136" name="그룹 135"/>
          <p:cNvGrpSpPr/>
          <p:nvPr/>
        </p:nvGrpSpPr>
        <p:grpSpPr>
          <a:xfrm>
            <a:off x="7740352" y="5197544"/>
            <a:ext cx="2333059" cy="432048"/>
            <a:chOff x="7740352" y="5197544"/>
            <a:chExt cx="2333059" cy="432048"/>
          </a:xfrm>
        </p:grpSpPr>
        <p:sp>
          <p:nvSpPr>
            <p:cNvPr id="105" name="AutoShape 60"/>
            <p:cNvSpPr>
              <a:spLocks noChangeArrowheads="1"/>
            </p:cNvSpPr>
            <p:nvPr/>
          </p:nvSpPr>
          <p:spPr bwMode="auto">
            <a:xfrm>
              <a:off x="7740352" y="5197544"/>
              <a:ext cx="2333059" cy="4320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7923929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8377493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9284621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8831057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갈매기형 수장 110"/>
            <p:cNvSpPr/>
            <p:nvPr/>
          </p:nvSpPr>
          <p:spPr>
            <a:xfrm>
              <a:off x="9760047" y="528395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3" name="모서리가 둥근 직사각형 112"/>
          <p:cNvSpPr/>
          <p:nvPr/>
        </p:nvSpPr>
        <p:spPr>
          <a:xfrm>
            <a:off x="7826762" y="4595530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\</a:t>
            </a:r>
            <a:r>
              <a:rPr lang="en-US" altLang="ko-KR" sz="1200" dirty="0" smtClean="0">
                <a:solidFill>
                  <a:schemeClr val="tx1"/>
                </a:solidFill>
              </a:rPr>
              <a:t>123,567,000</a:t>
            </a:r>
          </a:p>
        </p:txBody>
      </p:sp>
      <p:graphicFrame>
        <p:nvGraphicFramePr>
          <p:cNvPr id="114" name="차트 113"/>
          <p:cNvGraphicFramePr/>
          <p:nvPr/>
        </p:nvGraphicFramePr>
        <p:xfrm>
          <a:off x="7740352" y="2872369"/>
          <a:ext cx="2333059" cy="172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5" name="모서리가 둥근 직사각형 114"/>
          <p:cNvSpPr/>
          <p:nvPr/>
        </p:nvSpPr>
        <p:spPr>
          <a:xfrm>
            <a:off x="7826762" y="2526730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부채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999581" y="3601819"/>
            <a:ext cx="750590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자산 </a:t>
            </a:r>
            <a:r>
              <a:rPr lang="en-US" altLang="ko-KR" sz="800" dirty="0" smtClean="0"/>
              <a:t>65%</a:t>
            </a:r>
            <a:endParaRPr lang="ko-KR" altLang="en-US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9036496" y="3530507"/>
            <a:ext cx="750590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grpSp>
        <p:nvGrpSpPr>
          <p:cNvPr id="143" name="그룹 142"/>
          <p:cNvGrpSpPr/>
          <p:nvPr/>
        </p:nvGrpSpPr>
        <p:grpSpPr>
          <a:xfrm>
            <a:off x="323528" y="1988840"/>
            <a:ext cx="2333059" cy="3638500"/>
            <a:chOff x="323528" y="1988840"/>
            <a:chExt cx="2333059" cy="3638500"/>
          </a:xfrm>
        </p:grpSpPr>
        <p:grpSp>
          <p:nvGrpSpPr>
            <p:cNvPr id="119" name="그룹 118"/>
            <p:cNvGrpSpPr/>
            <p:nvPr/>
          </p:nvGrpSpPr>
          <p:grpSpPr>
            <a:xfrm>
              <a:off x="323528" y="1988840"/>
              <a:ext cx="2333059" cy="3638500"/>
              <a:chOff x="323528" y="1988840"/>
              <a:chExt cx="2333059" cy="3638500"/>
            </a:xfrm>
          </p:grpSpPr>
          <p:sp>
            <p:nvSpPr>
              <p:cNvPr id="4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2262014"/>
                <a:ext cx="2333059" cy="296123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5195292"/>
                <a:ext cx="2333059" cy="4320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6" name="Rectangle 289"/>
              <p:cNvSpPr>
                <a:spLocks noChangeAspect="1" noChangeArrowheads="1"/>
              </p:cNvSpPr>
              <p:nvPr/>
            </p:nvSpPr>
            <p:spPr bwMode="auto">
              <a:xfrm>
                <a:off x="442212" y="2954281"/>
                <a:ext cx="961436" cy="1248519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ko-KR" altLang="en-US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수입</a:t>
                </a:r>
                <a:endParaRPr lang="ko-KR" altLang="en-US" b="1" dirty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7" name="Rectangle 289"/>
              <p:cNvSpPr>
                <a:spLocks noChangeAspect="1" noChangeArrowheads="1"/>
              </p:cNvSpPr>
              <p:nvPr/>
            </p:nvSpPr>
            <p:spPr bwMode="auto">
              <a:xfrm>
                <a:off x="1577881" y="2954281"/>
                <a:ext cx="961436" cy="1248519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ko-KR" altLang="en-US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지출</a:t>
                </a:r>
                <a:endParaRPr lang="en-US" altLang="ko-KR" b="1" dirty="0" smtClean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8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1988840"/>
                <a:ext cx="2333059" cy="27077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>
                <a:spLocks noChangeAspect="1"/>
              </p:cNvSpPr>
              <p:nvPr/>
            </p:nvSpPr>
            <p:spPr>
              <a:xfrm>
                <a:off x="507105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>
                <a:spLocks noChangeAspect="1"/>
              </p:cNvSpPr>
              <p:nvPr/>
            </p:nvSpPr>
            <p:spPr>
              <a:xfrm>
                <a:off x="960669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>
                <a:spLocks noChangeAspect="1"/>
              </p:cNvSpPr>
              <p:nvPr/>
            </p:nvSpPr>
            <p:spPr>
              <a:xfrm>
                <a:off x="1867797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>
                <a:spLocks noChangeAspect="1"/>
              </p:cNvSpPr>
              <p:nvPr/>
            </p:nvSpPr>
            <p:spPr>
              <a:xfrm>
                <a:off x="1414233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모서리가 둥근 직사각형 32"/>
              <p:cNvSpPr>
                <a:spLocks noChangeAspect="1"/>
              </p:cNvSpPr>
              <p:nvPr/>
            </p:nvSpPr>
            <p:spPr>
              <a:xfrm>
                <a:off x="405061" y="4274808"/>
                <a:ext cx="2160240" cy="864096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2010-06-28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수입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(00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건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	\234,567,000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지출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(00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건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	\234,567,000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>
                <a:spLocks noChangeAspect="1"/>
              </p:cNvSpPr>
              <p:nvPr/>
            </p:nvSpPr>
            <p:spPr>
              <a:xfrm>
                <a:off x="473957" y="4005644"/>
                <a:ext cx="8915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\1,234,567,000</a:t>
                </a:r>
                <a:endParaRPr lang="ko-KR" altLang="en-US" sz="800" dirty="0"/>
              </a:p>
            </p:txBody>
          </p:sp>
          <p:sp>
            <p:nvSpPr>
              <p:cNvPr id="44" name="모서리가 둥근 직사각형 43"/>
              <p:cNvSpPr>
                <a:spLocks noChangeAspect="1"/>
              </p:cNvSpPr>
              <p:nvPr/>
            </p:nvSpPr>
            <p:spPr>
              <a:xfrm>
                <a:off x="755576" y="2503183"/>
                <a:ext cx="1468963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/>
              <p:cNvSpPr txBox="1">
                <a:spLocks noChangeAspect="1"/>
              </p:cNvSpPr>
              <p:nvPr/>
            </p:nvSpPr>
            <p:spPr>
              <a:xfrm>
                <a:off x="1610147" y="4005064"/>
                <a:ext cx="8915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\1,234,567,000</a:t>
                </a:r>
                <a:endParaRPr lang="ko-KR" altLang="en-US" sz="800" dirty="0"/>
              </a:p>
            </p:txBody>
          </p:sp>
        </p:grpSp>
        <p:sp>
          <p:nvSpPr>
            <p:cNvPr id="120" name="모서리가 둥근 직사각형 119"/>
            <p:cNvSpPr/>
            <p:nvPr/>
          </p:nvSpPr>
          <p:spPr>
            <a:xfrm>
              <a:off x="1141587" y="2334022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1328656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1515725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모서리가 둥근 직사각형 122"/>
            <p:cNvSpPr/>
            <p:nvPr/>
          </p:nvSpPr>
          <p:spPr>
            <a:xfrm>
              <a:off x="1702793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2815005" y="1988841"/>
            <a:ext cx="2333059" cy="3640753"/>
            <a:chOff x="2815005" y="1988841"/>
            <a:chExt cx="2333059" cy="3640753"/>
          </a:xfrm>
        </p:grpSpPr>
        <p:grpSp>
          <p:nvGrpSpPr>
            <p:cNvPr id="49" name="그룹 48"/>
            <p:cNvGrpSpPr/>
            <p:nvPr/>
          </p:nvGrpSpPr>
          <p:grpSpPr>
            <a:xfrm>
              <a:off x="2815005" y="1988841"/>
              <a:ext cx="2333059" cy="3640753"/>
              <a:chOff x="107504" y="1988841"/>
              <a:chExt cx="2333059" cy="3640753"/>
            </a:xfrm>
          </p:grpSpPr>
          <p:grpSp>
            <p:nvGrpSpPr>
              <p:cNvPr id="52" name="그룹 46"/>
              <p:cNvGrpSpPr>
                <a:grpSpLocks noChangeAspect="1"/>
              </p:cNvGrpSpPr>
              <p:nvPr/>
            </p:nvGrpSpPr>
            <p:grpSpPr>
              <a:xfrm>
                <a:off x="107504" y="198884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64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5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6" name="Rectangle 289"/>
                <p:cNvSpPr>
                  <a:spLocks noChangeArrowheads="1"/>
                </p:cNvSpPr>
                <p:nvPr/>
              </p:nvSpPr>
              <p:spPr bwMode="auto">
                <a:xfrm>
                  <a:off x="1331640" y="3303616"/>
                  <a:ext cx="1800200" cy="1880546"/>
                </a:xfrm>
                <a:prstGeom prst="rect">
                  <a:avLst/>
                </a:prstGeom>
                <a:ln>
                  <a:solidFill>
                    <a:schemeClr val="accent3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algn="ctr">
                    <a:spcBef>
                      <a:spcPct val="0"/>
                    </a:spcBef>
                    <a:buFontTx/>
                    <a:buNone/>
                    <a:defRPr/>
                  </a:pPr>
                  <a:endParaRPr lang="en-US" altLang="ko-KR" sz="1400" b="1" dirty="0" smtClean="0">
                    <a:solidFill>
                      <a:srgbClr val="4D4D4D"/>
                    </a:solidFill>
                    <a:ea typeface="HY중고딕" pitchFamily="18" charset="-127"/>
                  </a:endParaRPr>
                </a:p>
              </p:txBody>
            </p:sp>
            <p:sp>
              <p:nvSpPr>
                <p:cNvPr id="67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8" name="모서리가 둥근 직사각형 67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모서리가 둥근 직사각형 68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갈매기형 수장 71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모서리가 둥근 직사각형 72"/>
                <p:cNvSpPr/>
                <p:nvPr/>
              </p:nvSpPr>
              <p:spPr>
                <a:xfrm>
                  <a:off x="2267744" y="3087022"/>
                  <a:ext cx="864096" cy="187449"/>
                </a:xfrm>
                <a:prstGeom prst="roundRect">
                  <a:avLst/>
                </a:prstGeom>
                <a:no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부채</a:t>
                  </a:r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모서리가 둥근 직사각형 73"/>
                <p:cNvSpPr/>
                <p:nvPr/>
              </p:nvSpPr>
              <p:spPr>
                <a:xfrm>
                  <a:off x="1331640" y="3015015"/>
                  <a:ext cx="936104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자산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8" name="모서리가 둥근 직사각형 57"/>
              <p:cNvSpPr/>
              <p:nvPr/>
            </p:nvSpPr>
            <p:spPr>
              <a:xfrm>
                <a:off x="251884" y="2953519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          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퓨쳐에셋펀드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251884" y="3385567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                      펀드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251884" y="3817615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날짜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2010-07-02</a:t>
                </a: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251884" y="4249663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금액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\10,00,000</a:t>
                </a:r>
              </a:p>
            </p:txBody>
          </p:sp>
        </p:grpSp>
        <p:sp>
          <p:nvSpPr>
            <p:cNvPr id="126" name="모서리가 둥근 직사각형 125"/>
            <p:cNvSpPr/>
            <p:nvPr/>
          </p:nvSpPr>
          <p:spPr>
            <a:xfrm>
              <a:off x="3640096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4024892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모서리가 둥근 직사각형 127"/>
            <p:cNvSpPr/>
            <p:nvPr/>
          </p:nvSpPr>
          <p:spPr>
            <a:xfrm>
              <a:off x="4211960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3832869" y="234888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0" name="모서리가 둥근 직사각형 129"/>
          <p:cNvSpPr/>
          <p:nvPr/>
        </p:nvSpPr>
        <p:spPr>
          <a:xfrm>
            <a:off x="6141708" y="234126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6713572" y="234126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6332329" y="234126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6522950" y="2341260"/>
            <a:ext cx="108520" cy="11055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8517876" y="234888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8710519" y="234888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9095804" y="2348880"/>
            <a:ext cx="108520" cy="11055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8903162" y="234888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4" name="갈매기형 수장 143"/>
          <p:cNvSpPr/>
          <p:nvPr/>
        </p:nvSpPr>
        <p:spPr>
          <a:xfrm>
            <a:off x="2311177" y="52865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1.Main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그림 70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15.</a:t>
            </a:r>
            <a:r>
              <a:rPr lang="ko-KR" altLang="en-US" dirty="0" smtClean="0"/>
              <a:t>항목 메뉴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10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Edit(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추가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삭제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수정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)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 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화면으로 변경</a:t>
            </a:r>
            <a:r>
              <a:rPr lang="en-US" altLang="ko-KR" sz="1400" noProof="0" dirty="0" smtClean="0"/>
              <a:t> </a:t>
            </a:r>
            <a:r>
              <a:rPr lang="ko-KR" altLang="en-US" sz="1400" noProof="0" dirty="0" smtClean="0"/>
              <a:t>버튼</a:t>
            </a:r>
            <a:r>
              <a:rPr lang="en-US" altLang="ko-KR" sz="1400" noProof="0" dirty="0" smtClean="0"/>
              <a:t>.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53955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61156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51520" y="5157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251520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539552" y="548680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972616" y="548680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332656" y="170080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188640" y="134076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-1476672" y="5805264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\350,000</a:t>
            </a:r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826058"/>
            <a:ext cx="2333059" cy="296123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76398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2333059" cy="27077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43209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96773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901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350337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279327" y="58503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878208" y="295626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331640" y="4005064"/>
            <a:ext cx="2160240" cy="1718667"/>
          </a:xfrm>
          <a:prstGeom prst="rect">
            <a:avLst/>
          </a:prstGeom>
          <a:ln w="19050"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덧셈 기호 67"/>
          <p:cNvSpPr/>
          <p:nvPr/>
        </p:nvSpPr>
        <p:spPr>
          <a:xfrm>
            <a:off x="3923928" y="2996952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691680" y="2924944"/>
            <a:ext cx="1468963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항목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160643" y="292494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346042" y="292494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오른쪽 화살표 73"/>
          <p:cNvSpPr/>
          <p:nvPr/>
        </p:nvSpPr>
        <p:spPr>
          <a:xfrm flipH="1">
            <a:off x="1391762" y="2976017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926754" y="337185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430810" y="337185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934866" y="337185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422698" y="337185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907704" y="404089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411760" y="404089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915816" y="404089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403648" y="404089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341165" y="376046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점심식사</a:t>
            </a:r>
            <a:endParaRPr lang="ko-KR" alt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1898179" y="376999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지하철</a:t>
            </a:r>
            <a:endParaRPr lang="en-US" altLang="ko-KR" sz="800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2449860" y="377951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커피</a:t>
            </a:r>
            <a:endParaRPr lang="en-US" altLang="ko-KR" sz="800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2915816" y="377590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기름값</a:t>
            </a:r>
            <a:endParaRPr lang="en-US" altLang="ko-KR" sz="800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1403648" y="443711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음식</a:t>
            </a:r>
            <a:endParaRPr lang="en-US" altLang="ko-KR" sz="800" dirty="0" smtClean="0"/>
          </a:p>
        </p:txBody>
      </p:sp>
      <p:sp>
        <p:nvSpPr>
          <p:cNvPr id="88" name="TextBox 87"/>
          <p:cNvSpPr txBox="1"/>
          <p:nvPr/>
        </p:nvSpPr>
        <p:spPr>
          <a:xfrm>
            <a:off x="1835696" y="44371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2411760" y="443711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2843808" y="443711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</a:t>
            </a:r>
            <a:endParaRPr lang="ko-KR" altLang="en-US" sz="800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1907704" y="472514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411760" y="472514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915816" y="472514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403648" y="472514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403648" y="512135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ㅁㅁ</a:t>
            </a:r>
            <a:endParaRPr lang="en-US" altLang="ko-KR" sz="800" dirty="0" smtClean="0"/>
          </a:p>
        </p:txBody>
      </p:sp>
      <p:sp>
        <p:nvSpPr>
          <p:cNvPr id="96" name="TextBox 95"/>
          <p:cNvSpPr txBox="1"/>
          <p:nvPr/>
        </p:nvSpPr>
        <p:spPr>
          <a:xfrm>
            <a:off x="1835696" y="512135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ㄱㄱㄱ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2411760" y="512135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ㄷㄷ</a:t>
            </a:r>
            <a:endParaRPr lang="ko-KR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2843808" y="512135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ㄴㄴㄴㄴ</a:t>
            </a:r>
            <a:endParaRPr lang="ko-KR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그림 101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15-1.</a:t>
            </a:r>
            <a:r>
              <a:rPr lang="ko-KR" altLang="en-US" dirty="0" smtClean="0"/>
              <a:t>상위항목 </a:t>
            </a:r>
            <a:r>
              <a:rPr lang="en-US" altLang="ko-KR" dirty="0" smtClean="0"/>
              <a:t>edit(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메뉴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16016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Edit(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추가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삭제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수정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)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 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화면으로 변경</a:t>
            </a:r>
            <a:r>
              <a:rPr lang="en-US" altLang="ko-KR" sz="1400" noProof="0" dirty="0" smtClean="0"/>
              <a:t> </a:t>
            </a:r>
            <a:r>
              <a:rPr lang="ko-KR" altLang="en-US" sz="1400" noProof="0" dirty="0" smtClean="0"/>
              <a:t>버튼</a:t>
            </a:r>
            <a:r>
              <a:rPr lang="en-US" altLang="ko-KR" sz="1400" noProof="0" dirty="0" smtClean="0"/>
              <a:t>.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53955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61156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51520" y="5157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251520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539552" y="548680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972616" y="548680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332656" y="170080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188640" y="134076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-1476672" y="5805264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\350,000</a:t>
            </a:r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826058"/>
            <a:ext cx="2333059" cy="296123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76398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2333059" cy="27077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43209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96773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901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350337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279327" y="58503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213373" y="337604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691680" y="2924944"/>
            <a:ext cx="1468963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항목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160643" y="292494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346042" y="292494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오른쪽 화살표 73"/>
          <p:cNvSpPr/>
          <p:nvPr/>
        </p:nvSpPr>
        <p:spPr>
          <a:xfrm flipH="1">
            <a:off x="1391762" y="2976017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7236296" y="328498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7740352" y="328498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8244408" y="328498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6732240" y="328498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03665" y="362597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점심식사</a:t>
            </a:r>
            <a:endParaRPr lang="ko-KR" alt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7260679" y="363549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지하철</a:t>
            </a:r>
            <a:endParaRPr lang="en-US" altLang="ko-KR" sz="800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7812360" y="364502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커피</a:t>
            </a:r>
            <a:endParaRPr lang="en-US" altLang="ko-KR" sz="800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8278316" y="36414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기름값</a:t>
            </a:r>
            <a:endParaRPr lang="en-US" altLang="ko-KR" sz="800" dirty="0" smtClean="0"/>
          </a:p>
        </p:txBody>
      </p:sp>
      <p:grpSp>
        <p:nvGrpSpPr>
          <p:cNvPr id="71" name="그룹 70"/>
          <p:cNvGrpSpPr/>
          <p:nvPr/>
        </p:nvGrpSpPr>
        <p:grpSpPr>
          <a:xfrm>
            <a:off x="6660232" y="4005064"/>
            <a:ext cx="2160240" cy="1718667"/>
            <a:chOff x="1331640" y="4005064"/>
            <a:chExt cx="2160240" cy="1718667"/>
          </a:xfrm>
        </p:grpSpPr>
        <p:sp>
          <p:nvSpPr>
            <p:cNvPr id="61" name="직사각형 60"/>
            <p:cNvSpPr/>
            <p:nvPr/>
          </p:nvSpPr>
          <p:spPr>
            <a:xfrm>
              <a:off x="1331640" y="4005064"/>
              <a:ext cx="2160240" cy="1718667"/>
            </a:xfrm>
            <a:prstGeom prst="rect">
              <a:avLst/>
            </a:prstGeom>
            <a:ln w="19050"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1907704" y="4040897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2411760" y="4040897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2915816" y="4040897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1403648" y="4040897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403648" y="4437112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음식</a:t>
              </a:r>
              <a:endParaRPr lang="en-US" altLang="ko-KR" sz="800" dirty="0" smtClean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835696" y="4437112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통신비</a:t>
              </a:r>
              <a:endParaRPr lang="ko-KR" altLang="en-US" sz="8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411760" y="4437112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쇼핑</a:t>
              </a:r>
              <a:endParaRPr lang="ko-KR" altLang="en-US" sz="8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843808" y="4437112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문화생활</a:t>
              </a:r>
              <a:endParaRPr lang="ko-KR" altLang="en-US" sz="800" dirty="0"/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1907704" y="4725144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2411760" y="4725144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2915816" y="4725144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1403648" y="4725144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403648" y="5121359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ㅁㅁ</a:t>
              </a:r>
              <a:endParaRPr lang="en-US" altLang="ko-KR" sz="800" dirty="0" smtClean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835696" y="5121359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ㄱㄱㄱ</a:t>
              </a:r>
              <a:endParaRPr lang="ko-KR" altLang="en-US" sz="8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11760" y="5121359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ㄷㄷ</a:t>
              </a:r>
              <a:endParaRPr lang="ko-KR" altLang="en-US" sz="8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843808" y="5121359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ㄴㄴㄴㄴ</a:t>
              </a:r>
              <a:endParaRPr lang="ko-KR" altLang="en-US" sz="800" dirty="0"/>
            </a:p>
          </p:txBody>
        </p:sp>
      </p:grpSp>
      <p:sp>
        <p:nvSpPr>
          <p:cNvPr id="99" name="모서리가 둥근 직사각형 98"/>
          <p:cNvSpPr/>
          <p:nvPr/>
        </p:nvSpPr>
        <p:spPr>
          <a:xfrm>
            <a:off x="2056368" y="3380919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음식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674535" y="3380919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288207" y="3380919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350690" y="3627880"/>
            <a:ext cx="216024" cy="45719"/>
          </a:xfrm>
          <a:prstGeom prst="roundRect">
            <a:avLst/>
          </a:prstGeom>
          <a:solidFill>
            <a:srgbClr val="FF00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3218250" y="376465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061245" y="3769534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1679412" y="3769534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293084" y="3769534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355567" y="4016495"/>
            <a:ext cx="216024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218250" y="416813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2061245" y="4173007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쇼핑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679412" y="4173007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293084" y="4173007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355567" y="4419968"/>
            <a:ext cx="216024" cy="45719"/>
          </a:xfrm>
          <a:prstGeom prst="roundRect">
            <a:avLst/>
          </a:prstGeom>
          <a:solidFill>
            <a:srgbClr val="FF00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3218250" y="4556745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2061245" y="4561622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문화생활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679412" y="456162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1293084" y="456162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1355567" y="4808583"/>
            <a:ext cx="216024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3218250" y="495069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2061245" y="4955570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679412" y="4955570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1293084" y="4955570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1355567" y="5202531"/>
            <a:ext cx="216024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2061245" y="5349518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추가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679412" y="5349518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순서도: 병합 134"/>
          <p:cNvSpPr/>
          <p:nvPr/>
        </p:nvSpPr>
        <p:spPr>
          <a:xfrm>
            <a:off x="3275856" y="3491483"/>
            <a:ext cx="216024" cy="144016"/>
          </a:xfrm>
          <a:prstGeom prst="flowChartMerg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덧셈 기호 135"/>
          <p:cNvSpPr/>
          <p:nvPr/>
        </p:nvSpPr>
        <p:spPr>
          <a:xfrm>
            <a:off x="1720483" y="5392266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7" name="순서도: 병합 136"/>
          <p:cNvSpPr/>
          <p:nvPr/>
        </p:nvSpPr>
        <p:spPr>
          <a:xfrm>
            <a:off x="3285381" y="3880098"/>
            <a:ext cx="216024" cy="144016"/>
          </a:xfrm>
          <a:prstGeom prst="flowChartMerg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8" name="순서도: 병합 137"/>
          <p:cNvSpPr/>
          <p:nvPr/>
        </p:nvSpPr>
        <p:spPr>
          <a:xfrm>
            <a:off x="3285381" y="4283571"/>
            <a:ext cx="216024" cy="144016"/>
          </a:xfrm>
          <a:prstGeom prst="flowChartMerg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순서도: 병합 138"/>
          <p:cNvSpPr/>
          <p:nvPr/>
        </p:nvSpPr>
        <p:spPr>
          <a:xfrm>
            <a:off x="3285381" y="4672186"/>
            <a:ext cx="216024" cy="144016"/>
          </a:xfrm>
          <a:prstGeom prst="flowChartMerg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순서도: 병합 139"/>
          <p:cNvSpPr/>
          <p:nvPr/>
        </p:nvSpPr>
        <p:spPr>
          <a:xfrm>
            <a:off x="3285381" y="5066134"/>
            <a:ext cx="216024" cy="144016"/>
          </a:xfrm>
          <a:prstGeom prst="flowChartMerg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그림 74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15-2.</a:t>
            </a:r>
            <a:r>
              <a:rPr lang="ko-KR" altLang="en-US" dirty="0" smtClean="0"/>
              <a:t>하위항목 </a:t>
            </a:r>
            <a:r>
              <a:rPr lang="en-US" altLang="ko-KR" dirty="0" smtClean="0"/>
              <a:t>edit(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메뉴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16016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Edit(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추가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삭제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수정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)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 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화면으로 변경</a:t>
            </a:r>
            <a:r>
              <a:rPr lang="en-US" altLang="ko-KR" sz="1400" noProof="0" dirty="0" smtClean="0"/>
              <a:t> </a:t>
            </a:r>
            <a:r>
              <a:rPr lang="ko-KR" altLang="en-US" sz="1400" noProof="0" dirty="0" smtClean="0"/>
              <a:t>버튼</a:t>
            </a:r>
            <a:r>
              <a:rPr lang="en-US" altLang="ko-KR" sz="1400" noProof="0" dirty="0" smtClean="0"/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400" i="0" u="none" strike="noStrike" kern="1200" cap="none" spc="0" normalizeH="0" baseline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 err="1" smtClean="0">
                <a:ln>
                  <a:noFill/>
                </a:ln>
                <a:uLnTx/>
                <a:uFillTx/>
                <a:ea typeface="+mn-ea"/>
                <a:cs typeface="+mn-cs"/>
              </a:rPr>
              <a:t>즐겨사용하는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 항목은 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4~5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개 이상 선택할 수 없음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이상일때</a:t>
            </a:r>
            <a:r>
              <a:rPr lang="ko-KR" altLang="en-US" sz="1400" dirty="0" smtClean="0"/>
              <a:t> 비활성화 됨</a:t>
            </a:r>
            <a:r>
              <a:rPr lang="en-US" altLang="ko-KR" sz="1400" dirty="0" smtClean="0"/>
              <a:t>)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53955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61156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51520" y="5157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251520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539552" y="548680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972616" y="548680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332656" y="170080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188640" y="134076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-1476672" y="5805264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\350,000</a:t>
            </a:r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826058"/>
            <a:ext cx="2333059" cy="296123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76398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2333059" cy="27077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43209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96773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901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350337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279327" y="58503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213373" y="337604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691680" y="2924944"/>
            <a:ext cx="1468963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음식 항목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160643" y="292494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346042" y="292494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오른쪽 화살표 73"/>
          <p:cNvSpPr/>
          <p:nvPr/>
        </p:nvSpPr>
        <p:spPr>
          <a:xfrm flipH="1">
            <a:off x="1391762" y="2976017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056368" y="3380919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아침식사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674535" y="3380919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288207" y="3380919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350690" y="3627880"/>
            <a:ext cx="216024" cy="45719"/>
          </a:xfrm>
          <a:prstGeom prst="roundRect">
            <a:avLst/>
          </a:prstGeom>
          <a:solidFill>
            <a:srgbClr val="FF00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포인트가 7개인 별 103"/>
          <p:cNvSpPr/>
          <p:nvPr/>
        </p:nvSpPr>
        <p:spPr>
          <a:xfrm>
            <a:off x="3275856" y="3438525"/>
            <a:ext cx="216024" cy="216024"/>
          </a:xfrm>
          <a:prstGeom prst="star7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3218250" y="376465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061245" y="3769534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점심식사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1679412" y="3769534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293084" y="3769534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355567" y="4016495"/>
            <a:ext cx="216024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포인트가 7개인 별 109"/>
          <p:cNvSpPr/>
          <p:nvPr/>
        </p:nvSpPr>
        <p:spPr>
          <a:xfrm>
            <a:off x="3280733" y="3827140"/>
            <a:ext cx="216024" cy="216024"/>
          </a:xfrm>
          <a:prstGeom prst="star7">
            <a:avLst/>
          </a:prstGeom>
          <a:solidFill>
            <a:srgbClr val="FFCC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218250" y="416813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2061245" y="4173007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저녁식사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679412" y="4173007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293084" y="4173007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355567" y="4419968"/>
            <a:ext cx="216024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포인트가 7개인 별 115"/>
          <p:cNvSpPr/>
          <p:nvPr/>
        </p:nvSpPr>
        <p:spPr>
          <a:xfrm>
            <a:off x="3275856" y="4221088"/>
            <a:ext cx="216024" cy="216024"/>
          </a:xfrm>
          <a:prstGeom prst="star7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3218250" y="4556745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2061245" y="4561622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커피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679412" y="456162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1293084" y="456162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1355567" y="4808583"/>
            <a:ext cx="216024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포인트가 7개인 별 121"/>
          <p:cNvSpPr/>
          <p:nvPr/>
        </p:nvSpPr>
        <p:spPr>
          <a:xfrm>
            <a:off x="3280733" y="4619228"/>
            <a:ext cx="216024" cy="216024"/>
          </a:xfrm>
          <a:prstGeom prst="star7">
            <a:avLst/>
          </a:prstGeom>
          <a:solidFill>
            <a:srgbClr val="FFCC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3218250" y="495069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2061245" y="4955570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과자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679412" y="4955570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1293084" y="4955570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1355567" y="5202531"/>
            <a:ext cx="216024" cy="45719"/>
          </a:xfrm>
          <a:prstGeom prst="roundRect">
            <a:avLst/>
          </a:prstGeom>
          <a:solidFill>
            <a:srgbClr val="FF33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8" name="포인트가 7개인 별 127"/>
          <p:cNvSpPr/>
          <p:nvPr/>
        </p:nvSpPr>
        <p:spPr>
          <a:xfrm>
            <a:off x="3280733" y="5013176"/>
            <a:ext cx="216024" cy="216024"/>
          </a:xfrm>
          <a:prstGeom prst="star7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2061245" y="5349518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추가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679412" y="5349518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덧셈 기호 134"/>
          <p:cNvSpPr/>
          <p:nvPr/>
        </p:nvSpPr>
        <p:spPr>
          <a:xfrm>
            <a:off x="1720483" y="5392266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15-3.</a:t>
            </a:r>
            <a:r>
              <a:rPr lang="ko-KR" altLang="en-US" dirty="0" smtClean="0"/>
              <a:t>항목 아이콘 선택메뉴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smtClean="0"/>
              <a:t>현재 선택된 아이콘 표시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53955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61156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51520" y="5157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251520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539552" y="548680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972616" y="548680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332656" y="170080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188640" y="134076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-1476672" y="5805264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\350,000</a:t>
            </a:r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826058"/>
            <a:ext cx="2333059" cy="296123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76398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2333059" cy="27077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43209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96773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901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350337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279327" y="58503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691680" y="2924944"/>
            <a:ext cx="1468963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항목 아이콘 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160643" y="292494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346042" y="292494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오른쪽 화살표 73"/>
          <p:cNvSpPr/>
          <p:nvPr/>
        </p:nvSpPr>
        <p:spPr>
          <a:xfrm flipH="1">
            <a:off x="1391762" y="2976017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926754" y="337185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430810" y="337185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934866" y="337185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422698" y="337185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926754" y="3862973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430810" y="3862973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934866" y="3862973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422698" y="3862973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924487" y="4340721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428543" y="4340721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932599" y="4340721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420431" y="4340721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936279" y="4825385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440335" y="4825385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944391" y="4825385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432223" y="4825385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943537" y="5303133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447593" y="5303133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951649" y="5303133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439481" y="5303133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순서도: 연결자 105"/>
          <p:cNvSpPr/>
          <p:nvPr/>
        </p:nvSpPr>
        <p:spPr>
          <a:xfrm>
            <a:off x="2915816" y="3861048"/>
            <a:ext cx="144016" cy="144016"/>
          </a:xfrm>
          <a:prstGeom prst="flowChartConnector">
            <a:avLst/>
          </a:prstGeom>
          <a:solidFill>
            <a:srgbClr val="FF3300"/>
          </a:solidFill>
          <a:ln w="19050"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283968" y="162880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화면 표시 부분</a:t>
            </a:r>
            <a:endParaRPr lang="en-US" altLang="ko-KR" sz="17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[slide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메인화면이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변경시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현재 화면 표시 부분이 진하게 표시됨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(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지출내역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비교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월 수입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지출 비교 부분</a:t>
            </a:r>
            <a:endParaRPr kumimoji="0" lang="en-US" altLang="ko-KR" sz="17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[image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총 수입에서 지출을 뺀 금액을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image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로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사용한 수입</a:t>
            </a: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표시 부분</a:t>
            </a:r>
            <a:endParaRPr lang="en-US" altLang="ko-KR" sz="17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[touch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형식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월 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지출 금액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총액을 보여줌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 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각 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menu touch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시 해당 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menu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로 이동함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7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 표시 부분</a:t>
            </a:r>
            <a:endParaRPr lang="en-US" altLang="ko-KR" sz="17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 총액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건수를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각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menu touch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금일 상세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menu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[4.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금일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으로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기본 메뉴 구성 부분</a:t>
            </a:r>
            <a:endParaRPr lang="en-US" altLang="ko-KR" sz="17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홈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미션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971600" y="1988840"/>
            <a:ext cx="2333059" cy="3638500"/>
            <a:chOff x="323528" y="1988840"/>
            <a:chExt cx="2333059" cy="3638500"/>
          </a:xfrm>
        </p:grpSpPr>
        <p:grpSp>
          <p:nvGrpSpPr>
            <p:cNvPr id="79" name="그룹 118"/>
            <p:cNvGrpSpPr/>
            <p:nvPr/>
          </p:nvGrpSpPr>
          <p:grpSpPr>
            <a:xfrm>
              <a:off x="323528" y="1988840"/>
              <a:ext cx="2333059" cy="3638500"/>
              <a:chOff x="323528" y="1988840"/>
              <a:chExt cx="2333059" cy="3638500"/>
            </a:xfrm>
          </p:grpSpPr>
          <p:sp>
            <p:nvSpPr>
              <p:cNvPr id="84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2262014"/>
                <a:ext cx="2333059" cy="296123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5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5195292"/>
                <a:ext cx="2333059" cy="4320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6" name="Rectangle 289"/>
              <p:cNvSpPr>
                <a:spLocks noChangeAspect="1" noChangeArrowheads="1"/>
              </p:cNvSpPr>
              <p:nvPr/>
            </p:nvSpPr>
            <p:spPr bwMode="auto">
              <a:xfrm>
                <a:off x="442212" y="2954281"/>
                <a:ext cx="961436" cy="1248519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ko-KR" altLang="en-US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수입</a:t>
                </a:r>
                <a:endParaRPr lang="ko-KR" altLang="en-US" b="1" dirty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87" name="Rectangle 289"/>
              <p:cNvSpPr>
                <a:spLocks noChangeAspect="1" noChangeArrowheads="1"/>
              </p:cNvSpPr>
              <p:nvPr/>
            </p:nvSpPr>
            <p:spPr bwMode="auto">
              <a:xfrm>
                <a:off x="1577881" y="2954281"/>
                <a:ext cx="961436" cy="1248519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ko-KR" altLang="en-US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지출</a:t>
                </a:r>
                <a:endParaRPr lang="en-US" altLang="ko-KR" b="1" dirty="0" smtClean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88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1988840"/>
                <a:ext cx="2333059" cy="27077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9" name="모서리가 둥근 직사각형 88"/>
              <p:cNvSpPr>
                <a:spLocks noChangeAspect="1"/>
              </p:cNvSpPr>
              <p:nvPr/>
            </p:nvSpPr>
            <p:spPr>
              <a:xfrm>
                <a:off x="507105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모서리가 둥근 직사각형 89"/>
              <p:cNvSpPr>
                <a:spLocks noChangeAspect="1"/>
              </p:cNvSpPr>
              <p:nvPr/>
            </p:nvSpPr>
            <p:spPr>
              <a:xfrm>
                <a:off x="960669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모서리가 둥근 직사각형 90"/>
              <p:cNvSpPr>
                <a:spLocks noChangeAspect="1"/>
              </p:cNvSpPr>
              <p:nvPr/>
            </p:nvSpPr>
            <p:spPr>
              <a:xfrm>
                <a:off x="1867797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모서리가 둥근 직사각형 91"/>
              <p:cNvSpPr>
                <a:spLocks noChangeAspect="1"/>
              </p:cNvSpPr>
              <p:nvPr/>
            </p:nvSpPr>
            <p:spPr>
              <a:xfrm>
                <a:off x="1414233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갈매기형 수장 92"/>
              <p:cNvSpPr>
                <a:spLocks noChangeAspect="1"/>
              </p:cNvSpPr>
              <p:nvPr/>
            </p:nvSpPr>
            <p:spPr>
              <a:xfrm>
                <a:off x="2343223" y="5283954"/>
                <a:ext cx="172819" cy="259229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모서리가 둥근 직사각형 93"/>
              <p:cNvSpPr>
                <a:spLocks noChangeAspect="1"/>
              </p:cNvSpPr>
              <p:nvPr/>
            </p:nvSpPr>
            <p:spPr>
              <a:xfrm>
                <a:off x="405061" y="4274808"/>
                <a:ext cx="2160240" cy="864096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2010-06-28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수입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(00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건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	\234,567,000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지출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(00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건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	\234,567,000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/>
              <p:cNvSpPr txBox="1">
                <a:spLocks noChangeAspect="1"/>
              </p:cNvSpPr>
              <p:nvPr/>
            </p:nvSpPr>
            <p:spPr>
              <a:xfrm>
                <a:off x="473957" y="3971736"/>
                <a:ext cx="8915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\1,234,567,000</a:t>
                </a:r>
                <a:endParaRPr lang="ko-KR" altLang="en-US" sz="800" dirty="0"/>
              </a:p>
            </p:txBody>
          </p:sp>
          <p:sp>
            <p:nvSpPr>
              <p:cNvPr id="96" name="모서리가 둥근 직사각형 95"/>
              <p:cNvSpPr>
                <a:spLocks noChangeAspect="1"/>
              </p:cNvSpPr>
              <p:nvPr/>
            </p:nvSpPr>
            <p:spPr>
              <a:xfrm>
                <a:off x="755576" y="2503183"/>
                <a:ext cx="1468963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/>
              <p:cNvSpPr txBox="1">
                <a:spLocks noChangeAspect="1"/>
              </p:cNvSpPr>
              <p:nvPr/>
            </p:nvSpPr>
            <p:spPr>
              <a:xfrm>
                <a:off x="1610147" y="3971156"/>
                <a:ext cx="8915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\1,234,567,000</a:t>
                </a:r>
                <a:endParaRPr lang="ko-KR" altLang="en-US" sz="800" dirty="0"/>
              </a:p>
            </p:txBody>
          </p:sp>
        </p:grpSp>
        <p:sp>
          <p:nvSpPr>
            <p:cNvPr id="80" name="모서리가 둥근 직사각형 79"/>
            <p:cNvSpPr/>
            <p:nvPr/>
          </p:nvSpPr>
          <p:spPr>
            <a:xfrm>
              <a:off x="1141587" y="2334022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1328656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1515725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1702793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1638722" y="21709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1259632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899592" y="27809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909117" y="41490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971600" y="50851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0" name="모서리가 둥근 직사각형 99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수입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그림 57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9" name="모서리가 둥근 직사각형 58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자산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부채 등록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79512" y="1988840"/>
            <a:ext cx="2333059" cy="3640753"/>
            <a:chOff x="2815005" y="1988841"/>
            <a:chExt cx="2333059" cy="3640753"/>
          </a:xfrm>
        </p:grpSpPr>
        <p:grpSp>
          <p:nvGrpSpPr>
            <p:cNvPr id="95" name="그룹 48"/>
            <p:cNvGrpSpPr/>
            <p:nvPr/>
          </p:nvGrpSpPr>
          <p:grpSpPr>
            <a:xfrm>
              <a:off x="2815005" y="1988841"/>
              <a:ext cx="2333059" cy="3640753"/>
              <a:chOff x="107504" y="1988841"/>
              <a:chExt cx="2333059" cy="3640753"/>
            </a:xfrm>
          </p:grpSpPr>
          <p:grpSp>
            <p:nvGrpSpPr>
              <p:cNvPr id="100" name="그룹 46"/>
              <p:cNvGrpSpPr>
                <a:grpSpLocks noChangeAspect="1"/>
              </p:cNvGrpSpPr>
              <p:nvPr/>
            </p:nvGrpSpPr>
            <p:grpSpPr>
              <a:xfrm>
                <a:off x="107504" y="198884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105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6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7" name="Rectangle 289"/>
                <p:cNvSpPr>
                  <a:spLocks noChangeArrowheads="1"/>
                </p:cNvSpPr>
                <p:nvPr/>
              </p:nvSpPr>
              <p:spPr bwMode="auto">
                <a:xfrm>
                  <a:off x="1331640" y="3303616"/>
                  <a:ext cx="1800200" cy="1880546"/>
                </a:xfrm>
                <a:prstGeom prst="rect">
                  <a:avLst/>
                </a:prstGeom>
                <a:ln>
                  <a:solidFill>
                    <a:schemeClr val="accent3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algn="ctr">
                    <a:spcBef>
                      <a:spcPct val="0"/>
                    </a:spcBef>
                    <a:buFontTx/>
                    <a:buNone/>
                    <a:defRPr/>
                  </a:pPr>
                  <a:endParaRPr lang="en-US" altLang="ko-KR" sz="1400" b="1" dirty="0" smtClean="0">
                    <a:solidFill>
                      <a:srgbClr val="4D4D4D"/>
                    </a:solidFill>
                    <a:ea typeface="HY중고딕" pitchFamily="18" charset="-127"/>
                  </a:endParaRPr>
                </a:p>
              </p:txBody>
            </p:sp>
            <p:sp>
              <p:nvSpPr>
                <p:cNvPr id="108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갈매기형 수장 112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2278327" y="3087022"/>
                  <a:ext cx="864096" cy="187449"/>
                </a:xfrm>
                <a:prstGeom prst="roundRect">
                  <a:avLst/>
                </a:prstGeom>
                <a:no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부채</a:t>
                  </a:r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1331640" y="3015015"/>
                  <a:ext cx="936104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자산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1" name="모서리가 둥근 직사각형 100"/>
              <p:cNvSpPr/>
              <p:nvPr/>
            </p:nvSpPr>
            <p:spPr>
              <a:xfrm>
                <a:off x="251884" y="2953519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          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퓨쳐에셋펀드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모서리가 둥근 직사각형 101"/>
              <p:cNvSpPr/>
              <p:nvPr/>
            </p:nvSpPr>
            <p:spPr>
              <a:xfrm>
                <a:off x="251884" y="3385567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                      펀드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모서리가 둥근 직사각형 102"/>
              <p:cNvSpPr/>
              <p:nvPr/>
            </p:nvSpPr>
            <p:spPr>
              <a:xfrm>
                <a:off x="251884" y="3817615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날짜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2010-07-02</a:t>
                </a: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251884" y="4249663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금액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\10,00,000</a:t>
                </a:r>
              </a:p>
            </p:txBody>
          </p:sp>
        </p:grpSp>
        <p:sp>
          <p:nvSpPr>
            <p:cNvPr id="96" name="모서리가 둥근 직사각형 95"/>
            <p:cNvSpPr/>
            <p:nvPr/>
          </p:nvSpPr>
          <p:spPr>
            <a:xfrm>
              <a:off x="3640096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4024892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4211960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3832869" y="234888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2699792" y="1988840"/>
            <a:ext cx="2333059" cy="3640753"/>
            <a:chOff x="2815005" y="1988841"/>
            <a:chExt cx="2333059" cy="3640753"/>
          </a:xfrm>
        </p:grpSpPr>
        <p:grpSp>
          <p:nvGrpSpPr>
            <p:cNvPr id="117" name="그룹 48"/>
            <p:cNvGrpSpPr/>
            <p:nvPr/>
          </p:nvGrpSpPr>
          <p:grpSpPr>
            <a:xfrm>
              <a:off x="2815005" y="1988841"/>
              <a:ext cx="2333059" cy="3640753"/>
              <a:chOff x="107504" y="1988841"/>
              <a:chExt cx="2333059" cy="3640753"/>
            </a:xfrm>
          </p:grpSpPr>
          <p:grpSp>
            <p:nvGrpSpPr>
              <p:cNvPr id="122" name="그룹 46"/>
              <p:cNvGrpSpPr>
                <a:grpSpLocks noChangeAspect="1"/>
              </p:cNvGrpSpPr>
              <p:nvPr/>
            </p:nvGrpSpPr>
            <p:grpSpPr>
              <a:xfrm>
                <a:off x="107504" y="198884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127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28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29" name="Rectangle 289"/>
                <p:cNvSpPr>
                  <a:spLocks noChangeArrowheads="1"/>
                </p:cNvSpPr>
                <p:nvPr/>
              </p:nvSpPr>
              <p:spPr bwMode="auto">
                <a:xfrm>
                  <a:off x="1331640" y="3303616"/>
                  <a:ext cx="1800200" cy="1880546"/>
                </a:xfrm>
                <a:prstGeom prst="rect">
                  <a:avLst/>
                </a:prstGeom>
                <a:ln>
                  <a:solidFill>
                    <a:schemeClr val="accent3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algn="ctr">
                    <a:spcBef>
                      <a:spcPct val="0"/>
                    </a:spcBef>
                    <a:buFontTx/>
                    <a:buNone/>
                    <a:defRPr/>
                  </a:pPr>
                  <a:endParaRPr lang="en-US" altLang="ko-KR" sz="1400" b="1" dirty="0" smtClean="0">
                    <a:solidFill>
                      <a:srgbClr val="4D4D4D"/>
                    </a:solidFill>
                    <a:ea typeface="HY중고딕" pitchFamily="18" charset="-127"/>
                  </a:endParaRPr>
                </a:p>
              </p:txBody>
            </p:sp>
            <p:sp>
              <p:nvSpPr>
                <p:cNvPr id="130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갈매기형 수장 134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1319639" y="3087022"/>
                  <a:ext cx="864096" cy="187449"/>
                </a:xfrm>
                <a:prstGeom prst="roundRect">
                  <a:avLst/>
                </a:prstGeom>
                <a:no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smtClean="0">
                      <a:solidFill>
                        <a:schemeClr val="tx1"/>
                      </a:solidFill>
                    </a:rPr>
                    <a:t>자</a:t>
                  </a:r>
                  <a:r>
                    <a:rPr lang="ko-KR" altLang="en-US" sz="1100" smtClean="0">
                      <a:solidFill>
                        <a:schemeClr val="tx1"/>
                      </a:solidFill>
                    </a:rPr>
                    <a:t>산</a:t>
                  </a:r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2194318" y="3015015"/>
                  <a:ext cx="936104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부</a:t>
                  </a:r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채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3" name="모서리가 둥근 직사각형 122"/>
              <p:cNvSpPr/>
              <p:nvPr/>
            </p:nvSpPr>
            <p:spPr>
              <a:xfrm>
                <a:off x="251884" y="2953519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      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질주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&amp;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251884" y="3385567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                신용대출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모서리가 둥근 직사각형 124"/>
              <p:cNvSpPr/>
              <p:nvPr/>
            </p:nvSpPr>
            <p:spPr>
              <a:xfrm>
                <a:off x="251884" y="3817615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날짜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2010-07-02</a:t>
                </a:r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>
                <a:off x="251884" y="4249663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금액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\40,00,000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8" name="모서리가 둥근 직사각형 117"/>
            <p:cNvSpPr/>
            <p:nvPr/>
          </p:nvSpPr>
          <p:spPr>
            <a:xfrm>
              <a:off x="3640096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4024892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모서리가 둥근 직사각형 119"/>
            <p:cNvSpPr/>
            <p:nvPr/>
          </p:nvSpPr>
          <p:spPr>
            <a:xfrm>
              <a:off x="4211960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3832869" y="234888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0" name="부제목 2"/>
          <p:cNvSpPr txBox="1">
            <a:spLocks/>
          </p:cNvSpPr>
          <p:nvPr/>
        </p:nvSpPr>
        <p:spPr>
          <a:xfrm>
            <a:off x="5201854" y="1700808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화면 표시 부분</a:t>
            </a:r>
            <a:endParaRPr lang="en-US" altLang="ko-KR" sz="17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부채 분리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tab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tab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입력 화면 전환됨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제목 입력란</a:t>
            </a:r>
            <a:endParaRPr lang="en-US" altLang="ko-KR" sz="17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[touch,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edit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형식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 되는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7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</a:t>
            </a: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분류 부분</a:t>
            </a:r>
            <a:endParaRPr lang="en-US" altLang="ko-KR" sz="17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[touch, icon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분류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 되는 부분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날짜 부분</a:t>
            </a:r>
            <a:endParaRPr lang="en-US" altLang="ko-KR" sz="17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[touch, select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 되는 부분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 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액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부분</a:t>
            </a:r>
            <a:endParaRPr lang="en-US" altLang="ko-KR" sz="17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touch, edit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 되는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부분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기본 메뉴 구성 부분</a:t>
            </a:r>
            <a:endParaRPr lang="en-US" altLang="ko-KR" sz="17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1" name="Oval 33"/>
          <p:cNvSpPr>
            <a:spLocks noChangeArrowheads="1"/>
          </p:cNvSpPr>
          <p:nvPr/>
        </p:nvSpPr>
        <p:spPr bwMode="auto">
          <a:xfrm>
            <a:off x="82758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2" name="Oval 33"/>
          <p:cNvSpPr>
            <a:spLocks noChangeArrowheads="1"/>
          </p:cNvSpPr>
          <p:nvPr/>
        </p:nvSpPr>
        <p:spPr bwMode="auto">
          <a:xfrm>
            <a:off x="107504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3" name="Oval 33"/>
          <p:cNvSpPr>
            <a:spLocks noChangeArrowheads="1"/>
          </p:cNvSpPr>
          <p:nvPr/>
        </p:nvSpPr>
        <p:spPr bwMode="auto">
          <a:xfrm>
            <a:off x="182166" y="27809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79512" y="32129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79512" y="36450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6" name="Oval 33"/>
          <p:cNvSpPr>
            <a:spLocks noChangeArrowheads="1"/>
          </p:cNvSpPr>
          <p:nvPr/>
        </p:nvSpPr>
        <p:spPr bwMode="auto">
          <a:xfrm>
            <a:off x="334786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7" name="Oval 33"/>
          <p:cNvSpPr>
            <a:spLocks noChangeArrowheads="1"/>
          </p:cNvSpPr>
          <p:nvPr/>
        </p:nvSpPr>
        <p:spPr bwMode="auto">
          <a:xfrm>
            <a:off x="2627784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8" name="Oval 33"/>
          <p:cNvSpPr>
            <a:spLocks noChangeArrowheads="1"/>
          </p:cNvSpPr>
          <p:nvPr/>
        </p:nvSpPr>
        <p:spPr bwMode="auto">
          <a:xfrm>
            <a:off x="2699792" y="27809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9" name="Oval 33"/>
          <p:cNvSpPr>
            <a:spLocks noChangeArrowheads="1"/>
          </p:cNvSpPr>
          <p:nvPr/>
        </p:nvSpPr>
        <p:spPr bwMode="auto">
          <a:xfrm>
            <a:off x="2699792" y="32129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50" name="Oval 33"/>
          <p:cNvSpPr>
            <a:spLocks noChangeArrowheads="1"/>
          </p:cNvSpPr>
          <p:nvPr/>
        </p:nvSpPr>
        <p:spPr bwMode="auto">
          <a:xfrm>
            <a:off x="2699792" y="36450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51" name="Oval 33"/>
          <p:cNvSpPr>
            <a:spLocks noChangeArrowheads="1"/>
          </p:cNvSpPr>
          <p:nvPr/>
        </p:nvSpPr>
        <p:spPr bwMode="auto">
          <a:xfrm>
            <a:off x="179512" y="40770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52" name="Oval 33"/>
          <p:cNvSpPr>
            <a:spLocks noChangeArrowheads="1"/>
          </p:cNvSpPr>
          <p:nvPr/>
        </p:nvSpPr>
        <p:spPr bwMode="auto">
          <a:xfrm>
            <a:off x="2699792" y="40770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53" name="Oval 33"/>
          <p:cNvSpPr>
            <a:spLocks noChangeArrowheads="1"/>
          </p:cNvSpPr>
          <p:nvPr/>
        </p:nvSpPr>
        <p:spPr bwMode="auto">
          <a:xfrm>
            <a:off x="251520" y="50851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54" name="Oval 33"/>
          <p:cNvSpPr>
            <a:spLocks noChangeArrowheads="1"/>
          </p:cNvSpPr>
          <p:nvPr/>
        </p:nvSpPr>
        <p:spPr bwMode="auto">
          <a:xfrm>
            <a:off x="2771800" y="50851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림 60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지출화면</a:t>
            </a:r>
            <a:endParaRPr lang="ko-KR" altLang="en-US" dirty="0"/>
          </a:p>
        </p:txBody>
      </p:sp>
      <p:grpSp>
        <p:nvGrpSpPr>
          <p:cNvPr id="3" name="그룹 18"/>
          <p:cNvGrpSpPr/>
          <p:nvPr/>
        </p:nvGrpSpPr>
        <p:grpSpPr>
          <a:xfrm>
            <a:off x="-1368152" y="1772816"/>
            <a:ext cx="1138808" cy="72008"/>
            <a:chOff x="4067944" y="3356992"/>
            <a:chExt cx="1138808" cy="72008"/>
          </a:xfrm>
        </p:grpSpPr>
        <p:sp>
          <p:nvSpPr>
            <p:cNvPr id="11" name="타원 10"/>
            <p:cNvSpPr/>
            <p:nvPr/>
          </p:nvSpPr>
          <p:spPr>
            <a:xfrm>
              <a:off x="4067944" y="335699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2203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43727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45251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6775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48299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49823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1347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24"/>
          <p:cNvGrpSpPr/>
          <p:nvPr/>
        </p:nvGrpSpPr>
        <p:grpSpPr>
          <a:xfrm>
            <a:off x="-1404664" y="486916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23"/>
          <p:cNvGrpSpPr/>
          <p:nvPr/>
        </p:nvGrpSpPr>
        <p:grpSpPr>
          <a:xfrm>
            <a:off x="-1404664" y="4221088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-1368152" y="1052736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-1152128" y="764704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grpSp>
        <p:nvGrpSpPr>
          <p:cNvPr id="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10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-1224136" y="116632"/>
            <a:ext cx="1224136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smtClean="0"/>
              <a:t>메모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사용자가 지출내역에 대한 내용을 기입하는 기능 </a:t>
            </a:r>
            <a:r>
              <a:rPr lang="en-US" altLang="ko-KR" sz="1400" dirty="0" smtClean="0"/>
              <a:t>(edit type)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smtClean="0"/>
              <a:t>반복등록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지출되는 매월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매주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매일 등 특정일을 지정하는 기능 </a:t>
            </a:r>
            <a:r>
              <a:rPr lang="en-US" altLang="ko-KR" sz="1400" dirty="0" smtClean="0"/>
              <a:t>(select type)</a:t>
            </a: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97160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971600" y="32849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971600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971600" y="40050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971600" y="36450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971600" y="42930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-1800200" y="5805264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6/22    \1,234,567,000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-1404664" y="5517232"/>
            <a:ext cx="648072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-1908720" y="3284984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331640" y="465313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지불수단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691680" y="2852936"/>
              <a:ext cx="108012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331640" y="321297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빠른 항목 지출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1331640" y="357301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날짜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2010-07-02</a:t>
              </a: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331640" y="393305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항목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1331640" y="429309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\10,00,000</a:t>
              </a: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3779912" y="5229200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779912" y="566124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등록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림 60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수입화면</a:t>
            </a:r>
            <a:endParaRPr lang="ko-KR" altLang="en-US" dirty="0"/>
          </a:p>
        </p:txBody>
      </p:sp>
      <p:grpSp>
        <p:nvGrpSpPr>
          <p:cNvPr id="3" name="그룹 18"/>
          <p:cNvGrpSpPr/>
          <p:nvPr/>
        </p:nvGrpSpPr>
        <p:grpSpPr>
          <a:xfrm>
            <a:off x="-1368152" y="1772816"/>
            <a:ext cx="1138808" cy="72008"/>
            <a:chOff x="4067944" y="3356992"/>
            <a:chExt cx="1138808" cy="72008"/>
          </a:xfrm>
        </p:grpSpPr>
        <p:sp>
          <p:nvSpPr>
            <p:cNvPr id="11" name="타원 10"/>
            <p:cNvSpPr/>
            <p:nvPr/>
          </p:nvSpPr>
          <p:spPr>
            <a:xfrm>
              <a:off x="4067944" y="335699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2203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43727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45251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6775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48299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49823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1347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24"/>
          <p:cNvGrpSpPr/>
          <p:nvPr/>
        </p:nvGrpSpPr>
        <p:grpSpPr>
          <a:xfrm>
            <a:off x="-1404664" y="486916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23"/>
          <p:cNvGrpSpPr/>
          <p:nvPr/>
        </p:nvGrpSpPr>
        <p:grpSpPr>
          <a:xfrm>
            <a:off x="-1404664" y="4221088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-1368152" y="1052736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-1152128" y="764704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grpSp>
        <p:nvGrpSpPr>
          <p:cNvPr id="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10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-1224136" y="116632"/>
            <a:ext cx="1224136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97160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971600" y="32849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971600" y="40050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971600" y="36450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-1800200" y="5805264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6/22    \1,234,567,000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-1404664" y="5517232"/>
            <a:ext cx="648072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-1908720" y="3284984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331640" y="465313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691680" y="2852936"/>
              <a:ext cx="108012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수입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331640" y="321297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빠른 항목 수입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1331640" y="357301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날짜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2010-07-02</a:t>
              </a: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331640" y="393305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항목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1331640" y="429309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\10,00,000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그림 90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금일 수입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지출 화면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-1368152" y="1772816"/>
            <a:ext cx="1138808" cy="72008"/>
            <a:chOff x="4067944" y="3356992"/>
            <a:chExt cx="1138808" cy="72008"/>
          </a:xfrm>
        </p:grpSpPr>
        <p:sp>
          <p:nvSpPr>
            <p:cNvPr id="11" name="타원 10"/>
            <p:cNvSpPr/>
            <p:nvPr/>
          </p:nvSpPr>
          <p:spPr>
            <a:xfrm>
              <a:off x="4067944" y="335699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2203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43727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45251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6775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48299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49823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1347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-1404664" y="486916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-1404664" y="4221088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3" name="모서리가 둥근 직사각형 32"/>
          <p:cNvSpPr/>
          <p:nvPr/>
        </p:nvSpPr>
        <p:spPr>
          <a:xfrm>
            <a:off x="-1800200" y="2996952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지불수단     현금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1368152" y="1052736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-1152128" y="764704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-1224136" y="116632"/>
            <a:ext cx="1224136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금일 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된 내역을 보여준다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.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lang="en-US" altLang="ko-KR" sz="1400" dirty="0" smtClean="0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-1692696" y="36450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-1692696" y="40770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684584" y="47971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-684584" y="41490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-1692696" y="5661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684584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-1800200" y="5805264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6/22    \1,234,567,000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-1404664" y="5517232"/>
            <a:ext cx="648072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-1800200" y="1916832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2010-07-02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-1908720" y="3284984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-1800200" y="2276872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항목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-1800200" y="2636912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\10,00,000</a:t>
            </a:r>
          </a:p>
        </p:txBody>
      </p:sp>
      <p:grpSp>
        <p:nvGrpSpPr>
          <p:cNvPr id="61" name="그룹 60"/>
          <p:cNvGrpSpPr>
            <a:grpSpLocks noChangeAspect="1"/>
          </p:cNvGrpSpPr>
          <p:nvPr/>
        </p:nvGrpSpPr>
        <p:grpSpPr>
          <a:xfrm>
            <a:off x="25152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2010-06-28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지출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331640" y="3212976"/>
              <a:ext cx="1800200" cy="1584176"/>
            </a:xfrm>
            <a:prstGeom prst="roundRect">
              <a:avLst>
                <a:gd name="adj" fmla="val 7577"/>
              </a:avLst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순두부찌개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     \6,000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음식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점심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커피	   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\4,500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음식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음료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lvl="0"/>
              <a:r>
                <a:rPr lang="ko-KR" altLang="en-US" sz="1200" dirty="0" err="1" smtClean="0">
                  <a:solidFill>
                    <a:prstClr val="black"/>
                  </a:solidFill>
                </a:rPr>
                <a:t>ㅁㅁㅁㅁㅁ</a:t>
              </a:r>
              <a:r>
                <a:rPr lang="ko-KR" altLang="en-US" sz="1200" dirty="0" smtClean="0">
                  <a:solidFill>
                    <a:prstClr val="black"/>
                  </a:solidFill>
                </a:rPr>
                <a:t>	       </a:t>
              </a:r>
              <a:r>
                <a:rPr lang="en-US" altLang="ko-KR" sz="1200" dirty="0" smtClean="0">
                  <a:solidFill>
                    <a:prstClr val="black"/>
                  </a:solidFill>
                </a:rPr>
                <a:t>\12,000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문화생활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영화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lvl="0"/>
              <a:r>
                <a:rPr lang="en-US" altLang="ko-KR" sz="1200" dirty="0" smtClean="0">
                  <a:solidFill>
                    <a:prstClr val="black"/>
                  </a:solidFill>
                </a:rPr>
                <a:t>XXXXX</a:t>
              </a:r>
              <a:r>
                <a:rPr lang="ko-KR" altLang="en-US" sz="1200" dirty="0" smtClean="0">
                  <a:solidFill>
                    <a:prstClr val="black"/>
                  </a:solidFill>
                </a:rPr>
                <a:t>	</a:t>
              </a:r>
              <a:r>
                <a:rPr lang="en-US" altLang="ko-KR" sz="1200" dirty="0" smtClean="0">
                  <a:solidFill>
                    <a:prstClr val="black"/>
                  </a:solidFill>
                </a:rPr>
                <a:t>         \5,000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AAAAA:  BBBB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1439652" y="3583413"/>
              <a:ext cx="15121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1439652" y="3943453"/>
              <a:ext cx="15121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439652" y="4303493"/>
              <a:ext cx="15121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모서리가 둥근 직사각형 71"/>
            <p:cNvSpPr/>
            <p:nvPr/>
          </p:nvSpPr>
          <p:spPr>
            <a:xfrm>
              <a:off x="1331640" y="48691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 smtClean="0">
                  <a:solidFill>
                    <a:schemeClr val="tx1"/>
                  </a:solidFill>
                </a:rPr>
                <a:t>   total   \34,500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덧셈 기호 72"/>
            <p:cNvSpPr/>
            <p:nvPr/>
          </p:nvSpPr>
          <p:spPr>
            <a:xfrm>
              <a:off x="2881908" y="2896369"/>
              <a:ext cx="216024" cy="216024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직선 연결선 64"/>
          <p:cNvCxnSpPr/>
          <p:nvPr/>
        </p:nvCxnSpPr>
        <p:spPr>
          <a:xfrm>
            <a:off x="467544" y="4518744"/>
            <a:ext cx="18146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>
            <a:grpSpLocks noChangeAspect="1"/>
          </p:cNvGrpSpPr>
          <p:nvPr/>
        </p:nvGrpSpPr>
        <p:grpSpPr>
          <a:xfrm>
            <a:off x="2915816" y="1988840"/>
            <a:ext cx="2333059" cy="3640752"/>
            <a:chOff x="1259632" y="2555280"/>
            <a:chExt cx="1944216" cy="3033960"/>
          </a:xfrm>
        </p:grpSpPr>
        <p:sp>
          <p:nvSpPr>
            <p:cNvPr id="68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74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7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갈매기형 수장 79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2010-06-28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수입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1331640" y="3212976"/>
              <a:ext cx="1800200" cy="1584176"/>
            </a:xfrm>
            <a:prstGeom prst="roundRect">
              <a:avLst>
                <a:gd name="adj" fmla="val 7577"/>
              </a:avLst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7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급여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\3,000,000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급여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: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AA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프로젝트	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\500,000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상여금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lvl="0"/>
              <a:r>
                <a:rPr lang="ko-KR" altLang="en-US" sz="1200" dirty="0" err="1" smtClean="0">
                  <a:solidFill>
                    <a:prstClr val="black"/>
                  </a:solidFill>
                </a:rPr>
                <a:t>ㅁㅁㅁㅁㅁ</a:t>
              </a:r>
              <a:r>
                <a:rPr lang="ko-KR" altLang="en-US" sz="1200" dirty="0" smtClean="0">
                  <a:solidFill>
                    <a:prstClr val="black"/>
                  </a:solidFill>
                </a:rPr>
                <a:t>	       </a:t>
              </a:r>
              <a:r>
                <a:rPr lang="en-US" altLang="ko-KR" sz="1200" dirty="0" smtClean="0">
                  <a:solidFill>
                    <a:prstClr val="black"/>
                  </a:solidFill>
                </a:rPr>
                <a:t>\12,000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문화생활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영화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lvl="0"/>
              <a:r>
                <a:rPr lang="en-US" altLang="ko-KR" sz="1200" dirty="0" smtClean="0">
                  <a:solidFill>
                    <a:prstClr val="black"/>
                  </a:solidFill>
                </a:rPr>
                <a:t>XXXXX</a:t>
              </a:r>
              <a:r>
                <a:rPr lang="ko-KR" altLang="en-US" sz="1200" dirty="0" smtClean="0">
                  <a:solidFill>
                    <a:prstClr val="black"/>
                  </a:solidFill>
                </a:rPr>
                <a:t>	</a:t>
              </a:r>
              <a:r>
                <a:rPr lang="en-US" altLang="ko-KR" sz="1200" dirty="0" smtClean="0">
                  <a:solidFill>
                    <a:prstClr val="black"/>
                  </a:solidFill>
                </a:rPr>
                <a:t>         \5,000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AAAAA:  BBBB</a:t>
              </a: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1439652" y="3583413"/>
              <a:ext cx="15121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1439652" y="3943453"/>
              <a:ext cx="15121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1439652" y="4303493"/>
              <a:ext cx="15121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모서리가 둥근 직사각형 87"/>
            <p:cNvSpPr/>
            <p:nvPr/>
          </p:nvSpPr>
          <p:spPr>
            <a:xfrm>
              <a:off x="1331640" y="48691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 smtClean="0">
                  <a:solidFill>
                    <a:schemeClr val="tx1"/>
                  </a:solidFill>
                </a:rPr>
                <a:t>   total   \34,500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덧셈 기호 88"/>
            <p:cNvSpPr/>
            <p:nvPr/>
          </p:nvSpPr>
          <p:spPr>
            <a:xfrm>
              <a:off x="2881908" y="2896369"/>
              <a:ext cx="216024" cy="216024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직선 연결선 89"/>
          <p:cNvCxnSpPr/>
          <p:nvPr/>
        </p:nvCxnSpPr>
        <p:spPr>
          <a:xfrm>
            <a:off x="3131840" y="4518744"/>
            <a:ext cx="18146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월별 사용금액 화면</a:t>
            </a:r>
            <a:endParaRPr lang="ko-KR" altLang="en-US" dirty="0"/>
          </a:p>
        </p:txBody>
      </p:sp>
      <p:grpSp>
        <p:nvGrpSpPr>
          <p:cNvPr id="9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24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53955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61156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51520" y="5157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251520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4499992" y="3789040"/>
            <a:ext cx="2304256" cy="208823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grpSp>
        <p:nvGrpSpPr>
          <p:cNvPr id="47" name="그룹 46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6" name="Rectangle 289"/>
            <p:cNvSpPr>
              <a:spLocks noChangeArrowheads="1"/>
            </p:cNvSpPr>
            <p:nvPr/>
          </p:nvSpPr>
          <p:spPr bwMode="auto">
            <a:xfrm>
              <a:off x="1331640" y="3212976"/>
              <a:ext cx="1800200" cy="1944216"/>
            </a:xfrm>
            <a:prstGeom prst="rect">
              <a:avLst/>
            </a:prstGeom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400" b="1" dirty="0" smtClean="0">
                  <a:solidFill>
                    <a:srgbClr val="4D4D4D"/>
                  </a:solidFill>
                  <a:ea typeface="HY중고딕" pitchFamily="18" charset="-127"/>
                </a:rPr>
                <a:t>6</a:t>
              </a:r>
              <a:r>
                <a:rPr lang="ko-KR" altLang="en-US" sz="1400" b="1" dirty="0" smtClean="0">
                  <a:solidFill>
                    <a:srgbClr val="4D4D4D"/>
                  </a:solidFill>
                  <a:ea typeface="HY중고딕" pitchFamily="18" charset="-127"/>
                </a:rPr>
                <a:t>월</a:t>
              </a:r>
              <a:endParaRPr lang="en-US" altLang="ko-KR" sz="1400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2267744" y="2996951"/>
              <a:ext cx="864096" cy="187449"/>
            </a:xfrm>
            <a:prstGeom prst="round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일별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331640" y="2924944"/>
              <a:ext cx="936104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월별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갈매기형 수장 59"/>
            <p:cNvSpPr/>
            <p:nvPr/>
          </p:nvSpPr>
          <p:spPr>
            <a:xfrm>
              <a:off x="2987824" y="3284984"/>
              <a:ext cx="72008" cy="144016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갈매기형 수장 61"/>
            <p:cNvSpPr/>
            <p:nvPr/>
          </p:nvSpPr>
          <p:spPr>
            <a:xfrm flipH="1">
              <a:off x="1475656" y="3284984"/>
              <a:ext cx="72008" cy="144016"/>
            </a:xfrm>
            <a:prstGeom prst="chevron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63" name="차트 62"/>
            <p:cNvGraphicFramePr/>
            <p:nvPr/>
          </p:nvGraphicFramePr>
          <p:xfrm>
            <a:off x="1331640" y="3356992"/>
            <a:ext cx="1800200" cy="14401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66" name="TextBox 65"/>
            <p:cNvSpPr txBox="1"/>
            <p:nvPr/>
          </p:nvSpPr>
          <p:spPr>
            <a:xfrm>
              <a:off x="2267744" y="4005064"/>
              <a:ext cx="6254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음식 </a:t>
              </a:r>
              <a:r>
                <a:rPr lang="en-US" altLang="ko-KR" sz="800" dirty="0" smtClean="0"/>
                <a:t>50%</a:t>
              </a:r>
              <a:endParaRPr lang="ko-KR" altLang="en-US" sz="8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03648" y="4077072"/>
              <a:ext cx="6254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쇼핑 </a:t>
              </a:r>
              <a:r>
                <a:rPr lang="en-US" altLang="ko-KR" sz="800" dirty="0" smtClean="0"/>
                <a:t>20%</a:t>
              </a:r>
              <a:endParaRPr lang="ko-KR" altLang="en-US" sz="8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93051" y="3717032"/>
              <a:ext cx="8306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문화생활 </a:t>
              </a:r>
              <a:r>
                <a:rPr lang="en-US" altLang="ko-KR" sz="800" dirty="0" smtClean="0"/>
                <a:t>10%</a:t>
              </a:r>
              <a:endParaRPr lang="ko-KR" altLang="en-US" sz="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475656" y="3501008"/>
              <a:ext cx="7280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통신비 </a:t>
              </a:r>
              <a:r>
                <a:rPr lang="en-US" altLang="ko-KR" sz="800" dirty="0" smtClean="0"/>
                <a:t>10%</a:t>
              </a:r>
              <a:endParaRPr lang="ko-KR" altLang="en-US" sz="800" dirty="0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31640" y="49072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음식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\350,000</a:t>
              </a:r>
            </a:p>
          </p:txBody>
        </p:sp>
      </p:grpSp>
      <p:sp>
        <p:nvSpPr>
          <p:cNvPr id="46" name="위쪽/아래쪽 화살표 45"/>
          <p:cNvSpPr/>
          <p:nvPr/>
        </p:nvSpPr>
        <p:spPr>
          <a:xfrm>
            <a:off x="2339752" y="5445224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6.</a:t>
            </a:r>
            <a:r>
              <a:rPr lang="ko-KR" altLang="en-US" dirty="0" smtClean="0"/>
              <a:t>월 항목별사용금액 화면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10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53955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61156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51520" y="5157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251520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0" y="1512590"/>
            <a:ext cx="864096" cy="26022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-936104" y="1484784"/>
            <a:ext cx="936104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달별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972616" y="3212976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아침 </a:t>
            </a:r>
            <a:endParaRPr lang="en-US" altLang="ko-KR" sz="800" dirty="0" smtClean="0"/>
          </a:p>
          <a:p>
            <a:r>
              <a:rPr lang="en-US" altLang="ko-KR" sz="800" dirty="0" smtClean="0"/>
              <a:t>\50,000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88640" y="58772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99237" y="55172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16632" y="5301208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47" name="설명선 1 46"/>
          <p:cNvSpPr/>
          <p:nvPr/>
        </p:nvSpPr>
        <p:spPr>
          <a:xfrm>
            <a:off x="2051720" y="1988840"/>
            <a:ext cx="936104" cy="216024"/>
          </a:xfrm>
          <a:prstGeom prst="borderCallout1">
            <a:avLst>
              <a:gd name="adj1" fmla="val 58433"/>
              <a:gd name="adj2" fmla="val -1211"/>
              <a:gd name="adj3" fmla="val 403511"/>
              <a:gd name="adj4" fmla="val -27987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항목별 아이콘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 dirty="0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갈매기형 수장 59"/>
            <p:cNvSpPr/>
            <p:nvPr/>
          </p:nvSpPr>
          <p:spPr>
            <a:xfrm>
              <a:off x="3093740" y="3267442"/>
              <a:ext cx="72008" cy="144016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갈매기형 수장 61"/>
            <p:cNvSpPr/>
            <p:nvPr/>
          </p:nvSpPr>
          <p:spPr>
            <a:xfrm flipH="1">
              <a:off x="1288207" y="3267442"/>
              <a:ext cx="72008" cy="144016"/>
            </a:xfrm>
            <a:prstGeom prst="chevron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936279" y="2852936"/>
              <a:ext cx="123554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음식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\350,000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610147" y="2852936"/>
              <a:ext cx="288032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619672" y="4460354"/>
              <a:ext cx="216024" cy="648072"/>
            </a:xfrm>
            <a:prstGeom prst="rect">
              <a:avLst/>
            </a:prstGeom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979712" y="3596258"/>
              <a:ext cx="216024" cy="1512168"/>
            </a:xfrm>
            <a:prstGeom prst="rect">
              <a:avLst/>
            </a:prstGeom>
            <a:solidFill>
              <a:srgbClr val="6D8838"/>
            </a:solidFill>
            <a:ln w="1270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339752" y="3884290"/>
              <a:ext cx="216024" cy="123252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699792" y="4244330"/>
              <a:ext cx="216024" cy="8724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rot="5400000">
              <a:off x="589844" y="4314812"/>
              <a:ext cx="1627609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1403648" y="5128617"/>
              <a:ext cx="1656184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1519089" y="4149080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461156" y="4418062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아침 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\50,000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783261" y="3563491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점심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\200,000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149514" y="3853959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저녁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\120,000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521868" y="4211563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음료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\80,000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403648" y="3195434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+mj-lt"/>
                </a:rPr>
                <a:t>6</a:t>
              </a:r>
              <a:r>
                <a:rPr lang="ko-KR" altLang="en-US" sz="1400" b="1" dirty="0" smtClean="0">
                  <a:latin typeface="+mj-lt"/>
                </a:rPr>
                <a:t>월</a:t>
              </a:r>
              <a:endParaRPr lang="ko-KR" altLang="en-US" sz="1400" b="1" dirty="0">
                <a:latin typeface="+mj-lt"/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1288207" y="2852936"/>
              <a:ext cx="288032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오른쪽 화살표 95"/>
            <p:cNvSpPr/>
            <p:nvPr/>
          </p:nvSpPr>
          <p:spPr>
            <a:xfrm flipH="1">
              <a:off x="1322115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>
              <a:lumMod val="60000"/>
              <a:lumOff val="40000"/>
            </a:schemeClr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1683</Words>
  <Application>Microsoft Office PowerPoint</Application>
  <PresentationFormat>화면 슬라이드 쇼(4:3)</PresentationFormat>
  <Paragraphs>616</Paragraphs>
  <Slides>23</Slides>
  <Notes>22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슬라이드 1</vt:lpstr>
      <vt:lpstr>슬라이드 2</vt:lpstr>
      <vt:lpstr>슬라이드 3</vt:lpstr>
      <vt:lpstr>슬라이드 4</vt:lpstr>
      <vt:lpstr>2.지출화면</vt:lpstr>
      <vt:lpstr>3.수입화면</vt:lpstr>
      <vt:lpstr>4.금일 수입/지출 화면</vt:lpstr>
      <vt:lpstr>5.월별 사용금액 화면</vt:lpstr>
      <vt:lpstr>6.월 항목별사용금액 화면</vt:lpstr>
      <vt:lpstr>7.일별 사용금액 화면</vt:lpstr>
      <vt:lpstr>8.자산/부채 화면</vt:lpstr>
      <vt:lpstr>9.자산 항목별비교화면</vt:lpstr>
      <vt:lpstr>9-1.자산 항목별자세화면</vt:lpstr>
      <vt:lpstr>11.부채 항목별비교화면</vt:lpstr>
      <vt:lpstr>11-1.부채 항목별자세화면</vt:lpstr>
      <vt:lpstr>13.리포트 메뉴-메인</vt:lpstr>
      <vt:lpstr>13.리포트 메뉴–년간 월별 수입/지출 비교</vt:lpstr>
      <vt:lpstr>14.미션(자산)</vt:lpstr>
      <vt:lpstr>14-1.미션(자산) 설정</vt:lpstr>
      <vt:lpstr>15.항목 메뉴</vt:lpstr>
      <vt:lpstr>15-1.상위항목 edit(추가/삭제/수정)메뉴</vt:lpstr>
      <vt:lpstr>15-2.하위항목 edit(추가/삭제/수정)메뉴</vt:lpstr>
      <vt:lpstr>15-3.항목 아이콘 선택메뉴</vt:lpstr>
    </vt:vector>
  </TitlesOfParts>
  <Company>우리집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일반</dc:creator>
  <cp:lastModifiedBy>일반</cp:lastModifiedBy>
  <cp:revision>249</cp:revision>
  <dcterms:created xsi:type="dcterms:W3CDTF">2010-06-22T10:48:09Z</dcterms:created>
  <dcterms:modified xsi:type="dcterms:W3CDTF">2010-07-11T06:47:45Z</dcterms:modified>
</cp:coreProperties>
</file>