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57" r:id="rId3"/>
    <p:sldId id="278" r:id="rId4"/>
    <p:sldId id="279" r:id="rId5"/>
    <p:sldId id="261" r:id="rId6"/>
    <p:sldId id="260" r:id="rId7"/>
    <p:sldId id="256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0" r:id="rId19"/>
    <p:sldId id="271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7C80"/>
    <a:srgbClr val="FFCC00"/>
    <a:srgbClr val="F78D35"/>
    <a:srgbClr val="6D88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8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66E0-F453-4EB3-80A7-5B41C8D6AC26}" type="datetime1">
              <a:rPr lang="ko-KR" altLang="en-US" smtClean="0"/>
              <a:pPr/>
              <a:t>2010-07-09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504B-1AC7-452E-B612-AED94DB72BDD}" type="datetime1">
              <a:rPr lang="ko-KR" altLang="en-US" smtClean="0"/>
              <a:pPr/>
              <a:t>2010-07-09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CD6A-F20D-4F12-B9FE-A6D6824049B0}" type="datetime1">
              <a:rPr lang="ko-KR" altLang="en-US" smtClean="0"/>
              <a:pPr/>
              <a:t>2010-07-09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23E5-270A-4643-969A-B0E8AD63EC84}" type="datetime1">
              <a:rPr lang="ko-KR" altLang="en-US" smtClean="0"/>
              <a:pPr/>
              <a:t>2010-07-09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DD45-8CBC-4B35-8F54-7918D243FB91}" type="datetime1">
              <a:rPr lang="ko-KR" altLang="en-US" smtClean="0"/>
              <a:pPr/>
              <a:t>2010-07-09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5FD6-E32B-4FBF-90C4-E433FE2CD26D}" type="datetime1">
              <a:rPr lang="ko-KR" altLang="en-US" smtClean="0"/>
              <a:pPr/>
              <a:t>2010-07-09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CEE4-49A3-4990-9C75-DBE47A9E2002}" type="datetime1">
              <a:rPr lang="ko-KR" altLang="en-US" smtClean="0"/>
              <a:pPr/>
              <a:t>2010-07-09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BE34-22D2-4D47-B95A-E3FB8247464E}" type="datetime1">
              <a:rPr lang="ko-KR" altLang="en-US" smtClean="0"/>
              <a:pPr/>
              <a:t>2010-07-09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FA6A-1CBA-4C80-B402-053604292DED}" type="datetime1">
              <a:rPr lang="ko-KR" altLang="en-US" smtClean="0"/>
              <a:pPr/>
              <a:t>2010-07-09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3F57-09EB-495F-995D-C1505C9B54FC}" type="datetime1">
              <a:rPr lang="ko-KR" altLang="en-US" smtClean="0"/>
              <a:pPr/>
              <a:t>2010-07-09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6BEE-1838-4644-A0BC-1B55F1FC145F}" type="datetime1">
              <a:rPr lang="ko-KR" altLang="en-US" smtClean="0"/>
              <a:pPr/>
              <a:t>2010-07-09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48CA1-8824-4A79-B749-7FCA67E5AD33}" type="datetime1">
              <a:rPr lang="ko-KR" altLang="en-US" smtClean="0"/>
              <a:pPr/>
              <a:t>2010-07-09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재태크를</a:t>
            </a:r>
            <a:r>
              <a:rPr lang="ko-KR" altLang="en-US" dirty="0" smtClean="0"/>
              <a:t> 위한 어플리케이션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Interface Guide line</a:t>
            </a:r>
          </a:p>
          <a:p>
            <a:r>
              <a:rPr lang="en-US" altLang="ko-KR" dirty="0" smtClean="0"/>
              <a:t>By </a:t>
            </a:r>
            <a:r>
              <a:rPr lang="ko-KR" altLang="en-US" dirty="0" smtClean="0"/>
              <a:t>김우석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일별 사용금액 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468560" y="162880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443253" y="1340768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260648" y="1124744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grpSp>
        <p:nvGrpSpPr>
          <p:cNvPr id="52" name="그룹 51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6" name="Rectangle 289"/>
            <p:cNvSpPr>
              <a:spLocks noChangeArrowheads="1"/>
            </p:cNvSpPr>
            <p:nvPr/>
          </p:nvSpPr>
          <p:spPr bwMode="auto">
            <a:xfrm>
              <a:off x="1331640" y="3212976"/>
              <a:ext cx="1800200" cy="1944216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ko-KR" sz="1400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모서리가 접힌 도형 49"/>
            <p:cNvSpPr/>
            <p:nvPr/>
          </p:nvSpPr>
          <p:spPr>
            <a:xfrm>
              <a:off x="1403650" y="3645024"/>
              <a:ext cx="1656182" cy="1080120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2195736" y="2924944"/>
              <a:ext cx="936104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일별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22115" y="2979911"/>
              <a:ext cx="864096" cy="204489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월별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805708" y="3294509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394123" y="3284984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91680" y="3284984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일일사용금액</a:t>
              </a:r>
              <a:endParaRPr lang="ko-KR" alt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5656" y="3717032"/>
              <a:ext cx="15121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2010-06-30</a:t>
              </a:r>
            </a:p>
            <a:p>
              <a:r>
                <a:rPr lang="ko-KR" altLang="en-US" sz="1000" dirty="0" smtClean="0"/>
                <a:t>순두부찌개</a:t>
              </a:r>
              <a:r>
                <a:rPr lang="en-US" altLang="ko-KR" sz="1000" dirty="0" smtClean="0"/>
                <a:t>	\6,000</a:t>
              </a:r>
            </a:p>
            <a:p>
              <a:r>
                <a:rPr lang="ko-KR" altLang="en-US" sz="700" dirty="0" smtClean="0"/>
                <a:t>음식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점심</a:t>
              </a:r>
              <a:endParaRPr lang="en-US" altLang="ko-KR" sz="700" dirty="0" smtClean="0"/>
            </a:p>
            <a:p>
              <a:r>
                <a:rPr lang="ko-KR" altLang="en-US" sz="1000" dirty="0" smtClean="0"/>
                <a:t>커피  </a:t>
              </a:r>
              <a:r>
                <a:rPr lang="en-US" altLang="ko-KR" sz="1000" dirty="0" smtClean="0"/>
                <a:t>	\4,500</a:t>
              </a:r>
            </a:p>
            <a:p>
              <a:r>
                <a:rPr lang="ko-KR" altLang="en-US" sz="700" dirty="0" smtClean="0"/>
                <a:t>음식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음료</a:t>
              </a:r>
              <a:endParaRPr lang="en-US" altLang="ko-KR" sz="700" dirty="0" smtClean="0"/>
            </a:p>
            <a:p>
              <a:r>
                <a:rPr lang="en-US" altLang="ko-KR" sz="700" dirty="0" smtClean="0"/>
                <a:t>------------------------------------</a:t>
              </a:r>
            </a:p>
            <a:p>
              <a:pPr lvl="0" algn="r"/>
              <a:r>
                <a:rPr lang="en-US" altLang="ko-KR" sz="1000" dirty="0" smtClean="0"/>
                <a:t>Total \10,500</a:t>
              </a:r>
              <a:endParaRPr lang="ko-KR" altLang="en-US" sz="10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403648" y="4869160"/>
              <a:ext cx="1656184" cy="288032"/>
            </a:xfrm>
            <a:prstGeom prst="rect">
              <a:avLst/>
            </a:prstGeom>
            <a:ln w="19050"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75656" y="4907310"/>
              <a:ext cx="15121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2010-06-29</a:t>
              </a:r>
            </a:p>
          </p:txBody>
        </p:sp>
        <p:sp>
          <p:nvSpPr>
            <p:cNvPr id="68" name="덧셈 기호 67"/>
            <p:cNvSpPr/>
            <p:nvPr/>
          </p:nvSpPr>
          <p:spPr>
            <a:xfrm>
              <a:off x="2843808" y="3328417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8.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 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grpSp>
        <p:nvGrpSpPr>
          <p:cNvPr id="51" name="그룹 50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부채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457693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\123,567,000</a:t>
              </a:r>
            </a:p>
          </p:txBody>
        </p:sp>
        <p:graphicFrame>
          <p:nvGraphicFramePr>
            <p:cNvPr id="46" name="차트 45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7" name="모서리가 둥근 직사각형 46"/>
            <p:cNvSpPr/>
            <p:nvPr/>
          </p:nvSpPr>
          <p:spPr>
            <a:xfrm>
              <a:off x="1331640" y="285293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75656" y="3789040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자산 </a:t>
              </a:r>
              <a:r>
                <a:rPr lang="en-US" altLang="ko-KR" sz="800" dirty="0" smtClean="0"/>
                <a:t>65%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645024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부채 </a:t>
              </a:r>
              <a:r>
                <a:rPr lang="en-US" altLang="ko-KR" sz="800" dirty="0" smtClean="0"/>
                <a:t>35%</a:t>
              </a:r>
              <a:endParaRPr lang="ko-KR" altLang="en-US" sz="800" dirty="0"/>
            </a:p>
          </p:txBody>
        </p:sp>
      </p:grp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432048" y="332841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0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0" y="45091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0" y="484058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자산 항목별비교화면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18678" y="332841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-213370" y="45091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-213370" y="484058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금융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	 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458112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부동산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\123,567,000</a:t>
              </a:r>
            </a:p>
          </p:txBody>
        </p:sp>
        <p:graphicFrame>
          <p:nvGraphicFramePr>
            <p:cNvPr id="46" name="차트 45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1475656" y="3789040"/>
              <a:ext cx="7280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부동산 </a:t>
              </a:r>
              <a:r>
                <a:rPr lang="en-US" altLang="ko-KR" sz="800" dirty="0" smtClean="0"/>
                <a:t>70%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751520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금융 </a:t>
              </a:r>
              <a:r>
                <a:rPr lang="en-US" altLang="ko-KR" sz="800" dirty="0" smtClean="0"/>
                <a:t>25%</a:t>
              </a:r>
              <a:endParaRPr lang="ko-KR" altLang="en-US" sz="8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자산  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\123,567,000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39752" y="3395092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주식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5736" y="328498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보석 </a:t>
              </a:r>
              <a:r>
                <a:rPr lang="en-US" altLang="ko-KR" sz="800" dirty="0" smtClean="0"/>
                <a:t>5%</a:t>
              </a:r>
              <a:endParaRPr lang="ko-KR" altLang="en-US" sz="800" dirty="0"/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위쪽/아래쪽 화살표 75"/>
          <p:cNvSpPr/>
          <p:nvPr/>
        </p:nvSpPr>
        <p:spPr>
          <a:xfrm>
            <a:off x="2411760" y="522920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9-1.</a:t>
            </a:r>
            <a:r>
              <a:rPr lang="ko-KR" altLang="en-US" dirty="0" smtClean="0"/>
              <a:t>자산 항목별자세화면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각 자산 항목별을 터치하면 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별로 변동 그래프를 </a:t>
            </a:r>
            <a:r>
              <a:rPr lang="ko-KR" altLang="en-US" sz="1400" dirty="0" err="1" smtClean="0"/>
              <a:t>넣는것은</a:t>
            </a:r>
            <a:r>
              <a:rPr lang="ko-KR" altLang="en-US" sz="1400" dirty="0" smtClean="0"/>
              <a:t> 어떠한가</a:t>
            </a:r>
            <a:r>
              <a:rPr lang="en-US" altLang="ko-KR" sz="1400" dirty="0" smtClean="0"/>
              <a:t>?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827584" y="3501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75557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755576" y="49846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59" name="그룹 58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353910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건물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	 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토지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\123,567,000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부동산    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\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12,567,000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5032623" y="4964410"/>
            <a:ext cx="216024" cy="648072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392663" y="4100314"/>
            <a:ext cx="216024" cy="1512168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52703" y="4388346"/>
            <a:ext cx="216024" cy="123252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112743" y="4748386"/>
            <a:ext cx="216024" cy="872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4002795" y="4818868"/>
            <a:ext cx="162760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816599" y="5632673"/>
            <a:ext cx="165618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932040" y="4653136"/>
            <a:ext cx="151216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11.</a:t>
            </a:r>
            <a:r>
              <a:rPr lang="ko-KR" altLang="en-US" dirty="0" smtClean="0"/>
              <a:t>부채 항목별비교화면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179512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-252536" y="496974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-252536" y="53012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1259632" y="2555280"/>
            <a:ext cx="2400648" cy="3640752"/>
            <a:chOff x="1259632" y="2555280"/>
            <a:chExt cx="2000540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모기지론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\39,000,000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458112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신용대출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\99,567,000</a:t>
              </a:r>
            </a:p>
          </p:txBody>
        </p:sp>
        <p:graphicFrame>
          <p:nvGraphicFramePr>
            <p:cNvPr id="46" name="차트 45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1475656" y="3789040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신용대출 </a:t>
              </a:r>
              <a:r>
                <a:rPr lang="en-US" altLang="ko-KR" sz="800" dirty="0" smtClean="0"/>
                <a:t>70%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751520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모기지론 </a:t>
              </a:r>
              <a:r>
                <a:rPr lang="en-US" altLang="ko-KR" sz="800" dirty="0" smtClean="0"/>
                <a:t>25%</a:t>
              </a:r>
              <a:endParaRPr lang="ko-KR" altLang="en-US" sz="8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부채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\89,000,000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24311" y="3439105"/>
              <a:ext cx="10358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마이너스통장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5736" y="328498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기타 </a:t>
              </a:r>
              <a:r>
                <a:rPr lang="en-US" altLang="ko-KR" sz="800" dirty="0" smtClean="0"/>
                <a:t>5%</a:t>
              </a:r>
              <a:endParaRPr lang="ko-KR" altLang="en-US" sz="800" dirty="0"/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위쪽/아래쪽 화살표 75"/>
          <p:cNvSpPr/>
          <p:nvPr/>
        </p:nvSpPr>
        <p:spPr>
          <a:xfrm>
            <a:off x="717476" y="5157192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11-1.</a:t>
            </a:r>
            <a:r>
              <a:rPr lang="ko-KR" altLang="en-US" dirty="0" smtClean="0"/>
              <a:t>부채 항목별자세화면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각 자산 항목별을 터치하면 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별로 변동 그래프를 </a:t>
            </a:r>
            <a:r>
              <a:rPr lang="ko-KR" altLang="en-US" sz="1400" dirty="0" err="1" smtClean="0"/>
              <a:t>넣는것은</a:t>
            </a:r>
            <a:r>
              <a:rPr lang="ko-KR" altLang="en-US" sz="1400" dirty="0" smtClean="0"/>
              <a:t> 어떠한가</a:t>
            </a:r>
            <a:r>
              <a:rPr lang="en-US" altLang="ko-KR" sz="1400" dirty="0" smtClean="0"/>
              <a:t>?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827584" y="3501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75557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755576" y="49846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59" name="그룹 58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353910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ㅁㅁㅁ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ㅇㅇㅇ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\123,567,000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신용대출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\99,567,000</a:t>
              </a: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5032623" y="4964410"/>
            <a:ext cx="216024" cy="648072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392663" y="4100314"/>
            <a:ext cx="216024" cy="1512168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52703" y="4388346"/>
            <a:ext cx="216024" cy="123252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112743" y="4748386"/>
            <a:ext cx="216024" cy="872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4002795" y="4818868"/>
            <a:ext cx="162760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816599" y="5632673"/>
            <a:ext cx="165618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932040" y="4653136"/>
            <a:ext cx="151216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13.</a:t>
            </a:r>
            <a:r>
              <a:rPr lang="ko-KR" altLang="en-US" dirty="0" smtClean="0"/>
              <a:t>리포트 메뉴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71600" y="42210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97160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0" name="그룹 43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353910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월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일별 사용 금액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년간 월별 수입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12168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리포트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1331640" y="414908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83969" y="1700808"/>
            <a:ext cx="47525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년간 월별 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년간 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지출된 금액을 막대 그래프</a:t>
            </a:r>
            <a:endParaRPr lang="en-US" altLang="ko-KR" dirty="0" smtClean="0"/>
          </a:p>
          <a:p>
            <a:r>
              <a:rPr lang="ko-KR" altLang="en-US" dirty="0" smtClean="0"/>
              <a:t>형식으로 비교 월별 비교 하는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년간 월별 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 비교 메뉴로 이동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월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일별 사용 금액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해당 월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일별 사용 금액을 보여주는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월별 사용금액 메뉴로 이동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현재 사용자의 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부채를 보여주는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 메뉴로 이동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31640" y="455743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항목별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331640" y="496509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신용카드사별 지출내역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700" dirty="0" smtClean="0"/>
              <a:t>13.</a:t>
            </a:r>
            <a:r>
              <a:rPr lang="ko-KR" altLang="en-US" sz="3700" dirty="0" smtClean="0"/>
              <a:t>리포트 메뉴</a:t>
            </a:r>
            <a:r>
              <a:rPr lang="en-US" altLang="ko-KR" sz="3700" dirty="0" smtClean="0"/>
              <a:t>–</a:t>
            </a:r>
            <a:r>
              <a:rPr lang="ko-KR" altLang="en-US" sz="4000" dirty="0" smtClean="0"/>
              <a:t>년간 월별 수입</a:t>
            </a:r>
            <a:r>
              <a:rPr lang="en-US" altLang="ko-KR" sz="4000" dirty="0" smtClean="0"/>
              <a:t>/</a:t>
            </a:r>
            <a:r>
              <a:rPr lang="ko-KR" altLang="en-US" sz="4000" dirty="0" smtClean="0"/>
              <a:t>지출 비교</a:t>
            </a:r>
            <a:endParaRPr lang="ko-KR" altLang="en-US" sz="3700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ko-KR" altLang="en-US" sz="1400" dirty="0" smtClean="0"/>
              <a:t>리포트 메인 메뉴 만들기</a:t>
            </a: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ko-KR" altLang="en-US" sz="1400" dirty="0" smtClean="0"/>
              <a:t>각 항목별 선택해서 리포트 보여주기</a:t>
            </a: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972616" y="3212976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r>
              <a:rPr lang="en-US" altLang="ko-KR" sz="800" dirty="0" smtClean="0"/>
              <a:t>\50,000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88640" y="58772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99237" y="55172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16632" y="5301208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grpSp>
        <p:nvGrpSpPr>
          <p:cNvPr id="65" name="그룹 64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 dirty="0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갈매기형 수장 59"/>
            <p:cNvSpPr/>
            <p:nvPr/>
          </p:nvSpPr>
          <p:spPr>
            <a:xfrm>
              <a:off x="3093740" y="326744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갈매기형 수장 61"/>
            <p:cNvSpPr/>
            <p:nvPr/>
          </p:nvSpPr>
          <p:spPr>
            <a:xfrm flipH="1">
              <a:off x="1288207" y="3267442"/>
              <a:ext cx="72008" cy="144016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619672" y="2852936"/>
              <a:ext cx="1512168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년간 월별 수입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지출 비교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619672" y="3789040"/>
              <a:ext cx="216024" cy="117537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835696" y="4005064"/>
              <a:ext cx="216024" cy="959346"/>
            </a:xfrm>
            <a:prstGeom prst="rect">
              <a:avLst/>
            </a:prstGeom>
            <a:solidFill>
              <a:srgbClr val="FF7C80"/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rot="16200000" flipH="1">
              <a:off x="810631" y="4382057"/>
              <a:ext cx="1186036" cy="2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403648" y="4984601"/>
              <a:ext cx="1656184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403648" y="3195434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+mj-lt"/>
                </a:rPr>
                <a:t>2010 </a:t>
              </a:r>
              <a:r>
                <a:rPr lang="ko-KR" altLang="en-US" sz="1400" b="1" dirty="0" smtClean="0">
                  <a:latin typeface="+mj-lt"/>
                </a:rPr>
                <a:t>년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1288207" y="2852936"/>
              <a:ext cx="288032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오른쪽 화살표 95"/>
            <p:cNvSpPr/>
            <p:nvPr/>
          </p:nvSpPr>
          <p:spPr>
            <a:xfrm flipH="1">
              <a:off x="1322115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덧셈 기호 73"/>
            <p:cNvSpPr/>
            <p:nvPr/>
          </p:nvSpPr>
          <p:spPr>
            <a:xfrm>
              <a:off x="1619672" y="3784848"/>
              <a:ext cx="216024" cy="216024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뺄셈 기호 74"/>
            <p:cNvSpPr/>
            <p:nvPr/>
          </p:nvSpPr>
          <p:spPr>
            <a:xfrm>
              <a:off x="1835696" y="3986014"/>
              <a:ext cx="216024" cy="216024"/>
            </a:xfrm>
            <a:prstGeom prst="mathMinus">
              <a:avLst/>
            </a:prstGeom>
            <a:ln>
              <a:solidFill>
                <a:srgbClr val="FF7C8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195736" y="3861048"/>
              <a:ext cx="216024" cy="11033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411760" y="4221088"/>
              <a:ext cx="216024" cy="743322"/>
            </a:xfrm>
            <a:prstGeom prst="rect">
              <a:avLst/>
            </a:prstGeom>
            <a:solidFill>
              <a:srgbClr val="FF7C80"/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덧셈 기호 77"/>
            <p:cNvSpPr/>
            <p:nvPr/>
          </p:nvSpPr>
          <p:spPr>
            <a:xfrm>
              <a:off x="2195736" y="3882307"/>
              <a:ext cx="216024" cy="194765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뺄셈 기호 78"/>
            <p:cNvSpPr/>
            <p:nvPr/>
          </p:nvSpPr>
          <p:spPr>
            <a:xfrm>
              <a:off x="2411760" y="4221088"/>
              <a:ext cx="216024" cy="216024"/>
            </a:xfrm>
            <a:prstGeom prst="mathMinus">
              <a:avLst/>
            </a:prstGeom>
            <a:ln>
              <a:solidFill>
                <a:srgbClr val="FF7C8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771800" y="4005064"/>
              <a:ext cx="216024" cy="9593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덧셈 기호 81"/>
            <p:cNvSpPr/>
            <p:nvPr/>
          </p:nvSpPr>
          <p:spPr>
            <a:xfrm>
              <a:off x="2771800" y="3999731"/>
              <a:ext cx="216024" cy="194765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663105" y="5013756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1</a:t>
              </a:r>
              <a:r>
                <a:rPr lang="ko-KR" altLang="en-US" sz="800" dirty="0" smtClean="0"/>
                <a:t>월</a:t>
              </a:r>
              <a:endParaRPr lang="ko-KR" altLang="en-US" sz="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67744" y="5013176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2</a:t>
              </a:r>
              <a:r>
                <a:rPr lang="ko-KR" altLang="en-US" sz="800" dirty="0" smtClean="0"/>
                <a:t>월</a:t>
              </a:r>
              <a:endParaRPr lang="ko-KR" altLang="en-US" sz="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771800" y="5013176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월</a:t>
              </a:r>
              <a:endParaRPr lang="ko-KR" altLang="en-US" sz="800" dirty="0"/>
            </a:p>
          </p:txBody>
        </p:sp>
        <p:sp>
          <p:nvSpPr>
            <p:cNvPr id="97" name="TextBox 96"/>
            <p:cNvSpPr txBox="1"/>
            <p:nvPr/>
          </p:nvSpPr>
          <p:spPr>
            <a:xfrm rot="16200000">
              <a:off x="1316543" y="4479215"/>
              <a:ext cx="83708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\23,456,000</a:t>
              </a:r>
              <a:endParaRPr lang="ko-KR" altLang="en-US" sz="900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1549819" y="4511275"/>
              <a:ext cx="7729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\3,456,000</a:t>
              </a:r>
              <a:endParaRPr lang="ko-KR" altLang="en-US" sz="900" dirty="0"/>
            </a:p>
          </p:txBody>
        </p:sp>
        <p:sp>
          <p:nvSpPr>
            <p:cNvPr id="99" name="TextBox 98"/>
            <p:cNvSpPr txBox="1"/>
            <p:nvPr/>
          </p:nvSpPr>
          <p:spPr>
            <a:xfrm rot="16200000">
              <a:off x="2140692" y="4511275"/>
              <a:ext cx="7729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\3,456,000</a:t>
              </a:r>
              <a:endParaRPr lang="ko-KR" altLang="en-US" sz="900" dirty="0"/>
            </a:p>
          </p:txBody>
        </p:sp>
        <p:sp>
          <p:nvSpPr>
            <p:cNvPr id="100" name="TextBox 99"/>
            <p:cNvSpPr txBox="1"/>
            <p:nvPr/>
          </p:nvSpPr>
          <p:spPr>
            <a:xfrm rot="16200000">
              <a:off x="1892608" y="4479215"/>
              <a:ext cx="83708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\23,456,000</a:t>
              </a:r>
              <a:endParaRPr lang="ko-KR" altLang="en-US" sz="900" dirty="0"/>
            </a:p>
          </p:txBody>
        </p:sp>
        <p:sp>
          <p:nvSpPr>
            <p:cNvPr id="101" name="TextBox 100"/>
            <p:cNvSpPr txBox="1"/>
            <p:nvPr/>
          </p:nvSpPr>
          <p:spPr>
            <a:xfrm rot="16200000">
              <a:off x="2468672" y="4479215"/>
              <a:ext cx="83708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\23,456,000</a:t>
              </a:r>
              <a:endParaRPr lang="ko-KR" altLang="en-US" sz="9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547664" y="3395092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총 수입</a:t>
              </a:r>
              <a:r>
                <a:rPr lang="en-US" altLang="ko-KR" sz="900" dirty="0" smtClean="0"/>
                <a:t>: \00,000,000</a:t>
              </a:r>
            </a:p>
            <a:p>
              <a:r>
                <a:rPr lang="ko-KR" altLang="en-US" sz="900" dirty="0" smtClean="0"/>
                <a:t>총 지출</a:t>
              </a:r>
              <a:r>
                <a:rPr lang="en-US" altLang="ko-KR" sz="900" dirty="0" smtClean="0"/>
                <a:t>: \00,000,000</a:t>
              </a:r>
              <a:endParaRPr lang="ko-KR" altLang="en-US" sz="900" dirty="0"/>
            </a:p>
          </p:txBody>
        </p:sp>
      </p:grp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5152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251520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611560" y="347662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395536" y="42210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1547664" y="4725144"/>
            <a:ext cx="181460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14.</a:t>
            </a:r>
            <a:r>
              <a:rPr lang="ko-KR" altLang="en-US" dirty="0" smtClean="0"/>
              <a:t>미션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미션 메인 </a:t>
            </a:r>
            <a:r>
              <a:rPr lang="en-US" altLang="ko-KR" sz="1400" dirty="0" smtClean="0"/>
              <a:t>GUI </a:t>
            </a:r>
            <a:r>
              <a:rPr lang="ko-KR" altLang="en-US" sz="1400" dirty="0" smtClean="0"/>
              <a:t>적으로 변경해야 </a:t>
            </a:r>
            <a:r>
              <a:rPr lang="ko-KR" altLang="en-US" sz="1400" dirty="0" err="1" smtClean="0"/>
              <a:t>할듯</a:t>
            </a: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목표일에 </a:t>
            </a:r>
            <a:r>
              <a:rPr lang="ko-KR" altLang="en-US" sz="1400" dirty="0" err="1" smtClean="0"/>
              <a:t>알람을</a:t>
            </a:r>
            <a:r>
              <a:rPr lang="ko-KR" altLang="en-US" sz="1400" dirty="0" smtClean="0"/>
              <a:t> 울린다</a:t>
            </a:r>
            <a:r>
              <a:rPr lang="en-US" altLang="ko-KR" sz="1400" dirty="0" smtClean="0"/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err="1" smtClean="0"/>
              <a:t>일일저축금액</a:t>
            </a:r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저축액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변동이 있을시 </a:t>
            </a:r>
            <a:r>
              <a:rPr lang="en-US" altLang="ko-KR" sz="1400" dirty="0" smtClean="0"/>
              <a:t>+- </a:t>
            </a:r>
            <a:r>
              <a:rPr lang="ko-KR" altLang="en-US" sz="1400" dirty="0" smtClean="0"/>
              <a:t>를 표시한다</a:t>
            </a:r>
            <a:r>
              <a:rPr lang="en-US" altLang="ko-KR" sz="1400" dirty="0" smtClean="0"/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71600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97160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971600" y="35730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971600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49" name="그룹 48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353540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목표일까지     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D-000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미션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1331640" y="386369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현재금액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\9,000,000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31640" y="418933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일일 저축한 금액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\000,000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14-1.</a:t>
            </a:r>
            <a:r>
              <a:rPr lang="ko-KR" altLang="en-US" dirty="0" smtClean="0"/>
              <a:t>미션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5730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97160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353910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목표일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2011-00-00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12168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미션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1600" y="0"/>
            <a:ext cx="7772400" cy="1470025"/>
          </a:xfrm>
        </p:spPr>
        <p:txBody>
          <a:bodyPr/>
          <a:lstStyle/>
          <a:p>
            <a:pPr algn="l"/>
            <a:r>
              <a:rPr lang="en-US" altLang="ko-KR" dirty="0" smtClean="0"/>
              <a:t>1.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pSp>
        <p:nvGrpSpPr>
          <p:cNvPr id="10" name="그룹 23"/>
          <p:cNvGrpSpPr/>
          <p:nvPr/>
        </p:nvGrpSpPr>
        <p:grpSpPr>
          <a:xfrm>
            <a:off x="-1395699" y="5877272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24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-1116632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-1548680" y="35730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1287543" y="54452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1330002" y="476996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23528" y="1988840"/>
            <a:ext cx="2333059" cy="3638500"/>
            <a:chOff x="323528" y="1988840"/>
            <a:chExt cx="2333059" cy="3638500"/>
          </a:xfrm>
        </p:grpSpPr>
        <p:sp>
          <p:nvSpPr>
            <p:cNvPr id="4" name="AutoShape 60"/>
            <p:cNvSpPr>
              <a:spLocks noChangeAspect="1" noChangeArrowheads="1"/>
            </p:cNvSpPr>
            <p:nvPr/>
          </p:nvSpPr>
          <p:spPr bwMode="auto">
            <a:xfrm>
              <a:off x="323528" y="2262014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spect="1" noChangeArrowheads="1"/>
            </p:cNvSpPr>
            <p:nvPr/>
          </p:nvSpPr>
          <p:spPr bwMode="auto">
            <a:xfrm>
              <a:off x="323528" y="5195292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6" name="Rectangle 289"/>
            <p:cNvSpPr>
              <a:spLocks noChangeAspect="1" noChangeArrowheads="1"/>
            </p:cNvSpPr>
            <p:nvPr/>
          </p:nvSpPr>
          <p:spPr bwMode="auto">
            <a:xfrm>
              <a:off x="442212" y="2756545"/>
              <a:ext cx="961436" cy="1248519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7" name="Rectangle 289"/>
            <p:cNvSpPr>
              <a:spLocks noChangeAspect="1" noChangeArrowheads="1"/>
            </p:cNvSpPr>
            <p:nvPr/>
          </p:nvSpPr>
          <p:spPr bwMode="auto">
            <a:xfrm>
              <a:off x="1577881" y="2756545"/>
              <a:ext cx="961436" cy="1248519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8" name="AutoShape 60"/>
            <p:cNvSpPr>
              <a:spLocks noChangeAspect="1" noChangeArrowheads="1"/>
            </p:cNvSpPr>
            <p:nvPr/>
          </p:nvSpPr>
          <p:spPr bwMode="auto">
            <a:xfrm>
              <a:off x="323528" y="198884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grpSp>
          <p:nvGrpSpPr>
            <p:cNvPr id="3" name="그룹 18"/>
            <p:cNvGrpSpPr>
              <a:grpSpLocks noChangeAspect="1"/>
            </p:cNvGrpSpPr>
            <p:nvPr/>
          </p:nvGrpSpPr>
          <p:grpSpPr>
            <a:xfrm>
              <a:off x="1128638" y="5024040"/>
              <a:ext cx="635050" cy="86410"/>
              <a:chOff x="4067944" y="3356992"/>
              <a:chExt cx="529208" cy="72008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4067944" y="3356992"/>
                <a:ext cx="72008" cy="72008"/>
              </a:xfrm>
              <a:prstGeom prst="ellips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4220344" y="3356992"/>
                <a:ext cx="72008" cy="72008"/>
              </a:xfrm>
              <a:prstGeom prst="ellips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4372744" y="3356992"/>
                <a:ext cx="72008" cy="72008"/>
              </a:xfrm>
              <a:prstGeom prst="ellips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4525144" y="3356992"/>
                <a:ext cx="72008" cy="72008"/>
              </a:xfrm>
              <a:prstGeom prst="ellips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모서리가 둥근 직사각형 25"/>
            <p:cNvSpPr>
              <a:spLocks noChangeAspect="1"/>
            </p:cNvSpPr>
            <p:nvPr/>
          </p:nvSpPr>
          <p:spPr>
            <a:xfrm>
              <a:off x="507105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>
              <a:spLocks noChangeAspect="1"/>
            </p:cNvSpPr>
            <p:nvPr/>
          </p:nvSpPr>
          <p:spPr>
            <a:xfrm>
              <a:off x="96066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>
              <a:spLocks noChangeAspect="1"/>
            </p:cNvSpPr>
            <p:nvPr/>
          </p:nvSpPr>
          <p:spPr>
            <a:xfrm>
              <a:off x="186779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>
              <a:spLocks noChangeAspect="1"/>
            </p:cNvSpPr>
            <p:nvPr/>
          </p:nvSpPr>
          <p:spPr>
            <a:xfrm>
              <a:off x="141423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>
              <a:spLocks noChangeAspect="1"/>
            </p:cNvSpPr>
            <p:nvPr/>
          </p:nvSpPr>
          <p:spPr>
            <a:xfrm>
              <a:off x="2343223" y="5283954"/>
              <a:ext cx="172819" cy="259229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>
              <a:spLocks noChangeAspect="1"/>
            </p:cNvSpPr>
            <p:nvPr/>
          </p:nvSpPr>
          <p:spPr>
            <a:xfrm>
              <a:off x="405061" y="4077072"/>
              <a:ext cx="2160240" cy="864096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chemeClr val="tx1"/>
                  </a:solidFill>
                </a:rPr>
                <a:t>2010-06-28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	\234,567,000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	\234,567,000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>
              <a:spLocks noChangeAspect="1"/>
            </p:cNvSpPr>
            <p:nvPr/>
          </p:nvSpPr>
          <p:spPr>
            <a:xfrm>
              <a:off x="473957" y="3789620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44" name="모서리가 둥근 직사각형 43"/>
            <p:cNvSpPr>
              <a:spLocks noChangeAspect="1"/>
            </p:cNvSpPr>
            <p:nvPr/>
          </p:nvSpPr>
          <p:spPr>
            <a:xfrm>
              <a:off x="755576" y="2305447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>
              <a:spLocks noChangeAspect="1"/>
            </p:cNvSpPr>
            <p:nvPr/>
          </p:nvSpPr>
          <p:spPr>
            <a:xfrm>
              <a:off x="1610147" y="3789040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60" name="양쪽 모서리가 둥근 사각형 59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2815005" y="1988840"/>
            <a:ext cx="2333059" cy="3640752"/>
            <a:chOff x="5868144" y="3068960"/>
            <a:chExt cx="2333059" cy="3640752"/>
          </a:xfrm>
        </p:grpSpPr>
        <p:grpSp>
          <p:nvGrpSpPr>
            <p:cNvPr id="49" name="그룹 48"/>
            <p:cNvGrpSpPr/>
            <p:nvPr/>
          </p:nvGrpSpPr>
          <p:grpSpPr>
            <a:xfrm>
              <a:off x="5868144" y="3068960"/>
              <a:ext cx="2333059" cy="3640752"/>
              <a:chOff x="107504" y="1988840"/>
              <a:chExt cx="2333059" cy="3640752"/>
            </a:xfrm>
          </p:grpSpPr>
          <p:grpSp>
            <p:nvGrpSpPr>
              <p:cNvPr id="52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212976"/>
                  <a:ext cx="1800200" cy="1742570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6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갈매기형 수장 7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2267744" y="2996951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1331640" y="2924944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8" name="모서리가 둥근 직사각형 57"/>
              <p:cNvSpPr/>
              <p:nvPr/>
            </p:nvSpPr>
            <p:spPr>
              <a:xfrm>
                <a:off x="251884" y="2929136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퓨쳐에셋펀드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251884" y="3361184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      펀드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251884" y="3793232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251884" y="4225280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\10,00,000</a:t>
                </a:r>
              </a:p>
            </p:txBody>
          </p:sp>
        </p:grpSp>
        <p:grpSp>
          <p:nvGrpSpPr>
            <p:cNvPr id="76" name="그룹 18"/>
            <p:cNvGrpSpPr/>
            <p:nvPr/>
          </p:nvGrpSpPr>
          <p:grpSpPr>
            <a:xfrm>
              <a:off x="6588224" y="6093296"/>
              <a:ext cx="635050" cy="86410"/>
              <a:chOff x="4067944" y="3356992"/>
              <a:chExt cx="529208" cy="72008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4067944" y="3356992"/>
                <a:ext cx="72008" cy="72008"/>
              </a:xfrm>
              <a:prstGeom prst="ellips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4220344" y="3356992"/>
                <a:ext cx="72008" cy="72008"/>
              </a:xfrm>
              <a:prstGeom prst="ellips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4372744" y="3356992"/>
                <a:ext cx="72008" cy="72008"/>
              </a:xfrm>
              <a:prstGeom prst="ellips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4525144" y="3356992"/>
                <a:ext cx="72008" cy="72008"/>
              </a:xfrm>
              <a:prstGeom prst="ellips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1" name="그룹 80"/>
          <p:cNvGrpSpPr>
            <a:grpSpLocks noChangeAspect="1"/>
          </p:cNvGrpSpPr>
          <p:nvPr/>
        </p:nvGrpSpPr>
        <p:grpSpPr>
          <a:xfrm>
            <a:off x="5292080" y="1988840"/>
            <a:ext cx="2333059" cy="3640752"/>
            <a:chOff x="1259632" y="2555280"/>
            <a:chExt cx="1944216" cy="3033960"/>
          </a:xfrm>
        </p:grpSpPr>
        <p:sp>
          <p:nvSpPr>
            <p:cNvPr id="8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6" name="Rectangle 289"/>
            <p:cNvSpPr>
              <a:spLocks noChangeArrowheads="1"/>
            </p:cNvSpPr>
            <p:nvPr/>
          </p:nvSpPr>
          <p:spPr bwMode="auto">
            <a:xfrm>
              <a:off x="1331640" y="3212976"/>
              <a:ext cx="1800200" cy="1944216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b="1" dirty="0" smtClean="0">
                  <a:solidFill>
                    <a:srgbClr val="4D4D4D"/>
                  </a:solidFill>
                  <a:ea typeface="HY중고딕" pitchFamily="18" charset="-127"/>
                </a:rPr>
                <a:t>6</a:t>
              </a:r>
              <a:r>
                <a:rPr lang="ko-KR" altLang="en-US" sz="1400" b="1" dirty="0" smtClean="0">
                  <a:solidFill>
                    <a:srgbClr val="4D4D4D"/>
                  </a:solidFill>
                  <a:ea typeface="HY중고딕" pitchFamily="18" charset="-127"/>
                </a:rPr>
                <a:t>월</a:t>
              </a:r>
              <a:endParaRPr lang="en-US" altLang="ko-KR" sz="1400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87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갈매기형 수장 9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267744" y="2996951"/>
              <a:ext cx="864096" cy="187449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일별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331640" y="2924944"/>
              <a:ext cx="936104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월별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갈매기형 수장 94"/>
            <p:cNvSpPr/>
            <p:nvPr/>
          </p:nvSpPr>
          <p:spPr>
            <a:xfrm>
              <a:off x="2987824" y="3284984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갈매기형 수장 95"/>
            <p:cNvSpPr/>
            <p:nvPr/>
          </p:nvSpPr>
          <p:spPr>
            <a:xfrm flipH="1">
              <a:off x="1475656" y="3284984"/>
              <a:ext cx="72008" cy="144016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97" name="차트 96"/>
            <p:cNvGraphicFramePr/>
            <p:nvPr/>
          </p:nvGraphicFramePr>
          <p:xfrm>
            <a:off x="1331640" y="3356992"/>
            <a:ext cx="1800200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8" name="TextBox 97"/>
            <p:cNvSpPr txBox="1"/>
            <p:nvPr/>
          </p:nvSpPr>
          <p:spPr>
            <a:xfrm>
              <a:off x="2267744" y="4005064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음식 </a:t>
              </a:r>
              <a:r>
                <a:rPr lang="en-US" altLang="ko-KR" sz="800" dirty="0" smtClean="0"/>
                <a:t>50%</a:t>
              </a:r>
              <a:endParaRPr lang="ko-KR" altLang="en-US" sz="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403648" y="4077072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쇼핑 </a:t>
              </a:r>
              <a:r>
                <a:rPr lang="en-US" altLang="ko-KR" sz="800" dirty="0" smtClean="0"/>
                <a:t>20%</a:t>
              </a:r>
              <a:endParaRPr lang="ko-KR" altLang="en-US" sz="8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93051" y="3717032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문화생활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75656" y="3501008"/>
              <a:ext cx="7280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통신비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음식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\350,000</a:t>
              </a:r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7740352" y="1988840"/>
            <a:ext cx="2333059" cy="3640752"/>
            <a:chOff x="1259632" y="2555280"/>
            <a:chExt cx="1944216" cy="3033960"/>
          </a:xfrm>
        </p:grpSpPr>
        <p:sp>
          <p:nvSpPr>
            <p:cNvPr id="10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0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06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갈매기형 수장 110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부채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\89,000,000</a:t>
              </a: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1331640" y="457693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\123,567,000</a:t>
              </a:r>
            </a:p>
          </p:txBody>
        </p:sp>
        <p:graphicFrame>
          <p:nvGraphicFramePr>
            <p:cNvPr id="114" name="차트 113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15" name="모서리가 둥근 직사각형 114"/>
            <p:cNvSpPr/>
            <p:nvPr/>
          </p:nvSpPr>
          <p:spPr>
            <a:xfrm>
              <a:off x="1331640" y="285293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475656" y="3789040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자산 </a:t>
              </a:r>
              <a:r>
                <a:rPr lang="en-US" altLang="ko-KR" sz="800" dirty="0" smtClean="0"/>
                <a:t>65%</a:t>
              </a:r>
              <a:endParaRPr lang="ko-KR" altLang="en-US" sz="8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39752" y="3645024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부채 </a:t>
              </a:r>
              <a:r>
                <a:rPr lang="en-US" altLang="ko-KR" sz="800" dirty="0" smtClean="0"/>
                <a:t>35%</a:t>
              </a:r>
              <a:endParaRPr lang="ko-KR" altLang="en-US" sz="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15.</a:t>
            </a:r>
            <a:r>
              <a:rPr lang="ko-KR" altLang="en-US" dirty="0" smtClean="0"/>
              <a:t>항목 메뉴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Edit(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추가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삭제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수정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화면으로 변경</a:t>
            </a:r>
            <a:r>
              <a:rPr lang="en-US" altLang="ko-KR" sz="1400" noProof="0" dirty="0" smtClean="0"/>
              <a:t> </a:t>
            </a:r>
            <a:r>
              <a:rPr lang="ko-KR" altLang="en-US" sz="1400" noProof="0" dirty="0" smtClean="0"/>
              <a:t>버튼</a:t>
            </a:r>
            <a:r>
              <a:rPr lang="en-US" altLang="ko-KR" sz="1400" noProof="0" dirty="0" smtClean="0"/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188640" y="13407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82605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76398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43209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96773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901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50337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79327" y="58503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878208" y="295626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31640" y="4005064"/>
            <a:ext cx="2160240" cy="1718667"/>
          </a:xfrm>
          <a:prstGeom prst="rect">
            <a:avLst/>
          </a:prstGeom>
          <a:ln w="190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덧셈 기호 67"/>
          <p:cNvSpPr/>
          <p:nvPr/>
        </p:nvSpPr>
        <p:spPr>
          <a:xfrm>
            <a:off x="3923928" y="299695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1680" y="292494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60643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346042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391762" y="297601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926754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30810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934866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422698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907704" y="404089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411760" y="404089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915816" y="404089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403648" y="404089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41165" y="376046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점심식사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898179" y="376999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지하철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2449860" y="377951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커피</a:t>
            </a:r>
            <a:endParaRPr lang="en-US" altLang="ko-KR" sz="8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2915816" y="377590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기름값</a:t>
            </a:r>
            <a:endParaRPr lang="en-US" altLang="ko-KR" sz="8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1403648" y="443711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음식</a:t>
            </a:r>
            <a:endParaRPr lang="en-US" altLang="ko-KR" sz="8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1835696" y="44371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2411760" y="443711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843808" y="443711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907704" y="472514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11760" y="472514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915816" y="472514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403648" y="472514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03648" y="512135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ㅁㅁ</a:t>
            </a:r>
            <a:endParaRPr lang="en-US" altLang="ko-KR" sz="800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512135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ㄱㄱㄱ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2411760" y="512135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ㄷㄷ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808" y="512135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ㄴㄴㄴㄴ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15-1.</a:t>
            </a:r>
            <a:r>
              <a:rPr lang="ko-KR" altLang="en-US" dirty="0" smtClean="0"/>
              <a:t>상위항목 </a:t>
            </a:r>
            <a:r>
              <a:rPr lang="en-US" altLang="ko-KR" dirty="0" smtClean="0"/>
              <a:t>edit(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16016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Edit(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추가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삭제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수정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화면으로 변경</a:t>
            </a:r>
            <a:r>
              <a:rPr lang="en-US" altLang="ko-KR" sz="1400" noProof="0" dirty="0" smtClean="0"/>
              <a:t> </a:t>
            </a:r>
            <a:r>
              <a:rPr lang="ko-KR" altLang="en-US" sz="1400" noProof="0" dirty="0" smtClean="0"/>
              <a:t>버튼</a:t>
            </a:r>
            <a:r>
              <a:rPr lang="en-US" altLang="ko-KR" sz="1400" noProof="0" dirty="0" smtClean="0"/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188640" y="13407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82605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76398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43209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96773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901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50337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79327" y="58503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213373" y="337604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1680" y="292494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60643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346042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391762" y="297601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236296" y="328498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740352" y="328498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8244408" y="328498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732240" y="328498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03665" y="362597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점심식사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7260679" y="363549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지하철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7812360" y="364502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커피</a:t>
            </a:r>
            <a:endParaRPr lang="en-US" altLang="ko-KR" sz="8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8278316" y="36414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기름값</a:t>
            </a:r>
            <a:endParaRPr lang="en-US" altLang="ko-KR" sz="800" dirty="0" smtClean="0"/>
          </a:p>
        </p:txBody>
      </p:sp>
      <p:grpSp>
        <p:nvGrpSpPr>
          <p:cNvPr id="71" name="그룹 70"/>
          <p:cNvGrpSpPr/>
          <p:nvPr/>
        </p:nvGrpSpPr>
        <p:grpSpPr>
          <a:xfrm>
            <a:off x="6660232" y="4005064"/>
            <a:ext cx="2160240" cy="1718667"/>
            <a:chOff x="1331640" y="4005064"/>
            <a:chExt cx="2160240" cy="1718667"/>
          </a:xfrm>
        </p:grpSpPr>
        <p:sp>
          <p:nvSpPr>
            <p:cNvPr id="61" name="직사각형 60"/>
            <p:cNvSpPr/>
            <p:nvPr/>
          </p:nvSpPr>
          <p:spPr>
            <a:xfrm>
              <a:off x="1331640" y="4005064"/>
              <a:ext cx="2160240" cy="1718667"/>
            </a:xfrm>
            <a:prstGeom prst="rect">
              <a:avLst/>
            </a:prstGeom>
            <a:ln w="19050"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907704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411760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915816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403648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03648" y="443711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음식</a:t>
              </a:r>
              <a:endParaRPr lang="en-US" altLang="ko-KR" sz="800" dirty="0" smtClean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835696" y="4437112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통신비</a:t>
              </a:r>
              <a:endParaRPr lang="ko-KR" alt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411760" y="443711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쇼핑</a:t>
              </a:r>
              <a:endParaRPr lang="ko-KR" altLang="en-US" sz="8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43808" y="4437112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문화생활</a:t>
              </a:r>
              <a:endParaRPr lang="ko-KR" altLang="en-US" sz="800" dirty="0"/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1907704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2411760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915816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403648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3648" y="512135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ㅁㅁ</a:t>
              </a:r>
              <a:endParaRPr lang="en-US" altLang="ko-KR" sz="800" dirty="0" smtClean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35696" y="5121359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ㄱㄱㄱ</a:t>
              </a:r>
              <a:endParaRPr lang="ko-KR" altLang="en-US" sz="8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11760" y="512135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ㄷㄷ</a:t>
              </a:r>
              <a:endParaRPr lang="ko-KR" altLang="en-US" sz="8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43808" y="512135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ㄴㄴㄴㄴ</a:t>
              </a:r>
              <a:endParaRPr lang="ko-KR" altLang="en-US" sz="800" dirty="0"/>
            </a:p>
          </p:txBody>
        </p:sp>
      </p:grpSp>
      <p:sp>
        <p:nvSpPr>
          <p:cNvPr id="99" name="모서리가 둥근 직사각형 98"/>
          <p:cNvSpPr/>
          <p:nvPr/>
        </p:nvSpPr>
        <p:spPr>
          <a:xfrm>
            <a:off x="2056368" y="3380919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674535" y="338091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288207" y="338091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350690" y="3627880"/>
            <a:ext cx="216024" cy="45719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218250" y="37646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061245" y="3769534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679412" y="3769534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293084" y="3769534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355567" y="4016495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218250" y="41681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061245" y="4173007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쇼핑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679412" y="4173007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93084" y="4173007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355567" y="4419968"/>
            <a:ext cx="216024" cy="45719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18250" y="4556745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061245" y="4561622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문화생활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679412" y="456162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293084" y="456162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355567" y="4808583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218250" y="495069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061245" y="4955570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679412" y="4955570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293084" y="4955570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355567" y="5202531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061245" y="5349518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추가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679412" y="5349518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순서도: 병합 134"/>
          <p:cNvSpPr/>
          <p:nvPr/>
        </p:nvSpPr>
        <p:spPr>
          <a:xfrm>
            <a:off x="3275856" y="3491483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덧셈 기호 135"/>
          <p:cNvSpPr/>
          <p:nvPr/>
        </p:nvSpPr>
        <p:spPr>
          <a:xfrm>
            <a:off x="1720483" y="5392266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순서도: 병합 136"/>
          <p:cNvSpPr/>
          <p:nvPr/>
        </p:nvSpPr>
        <p:spPr>
          <a:xfrm>
            <a:off x="3285381" y="3880098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순서도: 병합 137"/>
          <p:cNvSpPr/>
          <p:nvPr/>
        </p:nvSpPr>
        <p:spPr>
          <a:xfrm>
            <a:off x="3285381" y="4283571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순서도: 병합 138"/>
          <p:cNvSpPr/>
          <p:nvPr/>
        </p:nvSpPr>
        <p:spPr>
          <a:xfrm>
            <a:off x="3285381" y="4672186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순서도: 병합 139"/>
          <p:cNvSpPr/>
          <p:nvPr/>
        </p:nvSpPr>
        <p:spPr>
          <a:xfrm>
            <a:off x="3285381" y="5066134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15-2.</a:t>
            </a:r>
            <a:r>
              <a:rPr lang="ko-KR" altLang="en-US" dirty="0" smtClean="0"/>
              <a:t>하위항목 </a:t>
            </a:r>
            <a:r>
              <a:rPr lang="en-US" altLang="ko-KR" dirty="0" smtClean="0"/>
              <a:t>edit(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16016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Edit(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추가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삭제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수정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화면으로 변경</a:t>
            </a:r>
            <a:r>
              <a:rPr lang="en-US" altLang="ko-KR" sz="1400" noProof="0" dirty="0" smtClean="0"/>
              <a:t> </a:t>
            </a:r>
            <a:r>
              <a:rPr lang="ko-KR" altLang="en-US" sz="1400" noProof="0" dirty="0" smtClean="0"/>
              <a:t>버튼</a:t>
            </a:r>
            <a:r>
              <a:rPr lang="en-US" altLang="ko-KR" sz="1400" noProof="0" dirty="0" smtClean="0"/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i="0" u="none" strike="noStrike" kern="1200" cap="none" spc="0" normalizeH="0" baseline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uLnTx/>
                <a:uFillTx/>
                <a:ea typeface="+mn-ea"/>
                <a:cs typeface="+mn-cs"/>
              </a:rPr>
              <a:t>즐겨사용하는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항목은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4~5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개 이상 선택할 수 없음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이상일때</a:t>
            </a:r>
            <a:r>
              <a:rPr lang="ko-KR" altLang="en-US" sz="1400" dirty="0" smtClean="0"/>
              <a:t> 비활성화 됨</a:t>
            </a:r>
            <a:r>
              <a:rPr lang="en-US" altLang="ko-KR" sz="1400" dirty="0" smtClean="0"/>
              <a:t>)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188640" y="13407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82605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76398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43209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96773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901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50337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79327" y="58503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213373" y="337604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1680" y="292494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음식 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60643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346042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391762" y="297601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056368" y="3380919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아침식사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674535" y="338091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288207" y="338091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350690" y="3627880"/>
            <a:ext cx="216024" cy="45719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포인트가 7개인 별 103"/>
          <p:cNvSpPr/>
          <p:nvPr/>
        </p:nvSpPr>
        <p:spPr>
          <a:xfrm>
            <a:off x="3275856" y="3438525"/>
            <a:ext cx="216024" cy="216024"/>
          </a:xfrm>
          <a:prstGeom prst="star7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218250" y="37646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061245" y="3769534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점심식사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679412" y="3769534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293084" y="3769534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355567" y="4016495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포인트가 7개인 별 109"/>
          <p:cNvSpPr/>
          <p:nvPr/>
        </p:nvSpPr>
        <p:spPr>
          <a:xfrm>
            <a:off x="3280733" y="3827140"/>
            <a:ext cx="216024" cy="216024"/>
          </a:xfrm>
          <a:prstGeom prst="star7">
            <a:avLst/>
          </a:prstGeom>
          <a:solidFill>
            <a:srgbClr val="FFCC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218250" y="41681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061245" y="4173007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저녁식사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679412" y="4173007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93084" y="4173007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355567" y="4419968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포인트가 7개인 별 115"/>
          <p:cNvSpPr/>
          <p:nvPr/>
        </p:nvSpPr>
        <p:spPr>
          <a:xfrm>
            <a:off x="3275856" y="4221088"/>
            <a:ext cx="216024" cy="216024"/>
          </a:xfrm>
          <a:prstGeom prst="star7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18250" y="4556745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061245" y="4561622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커피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679412" y="456162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293084" y="456162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355567" y="4808583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포인트가 7개인 별 121"/>
          <p:cNvSpPr/>
          <p:nvPr/>
        </p:nvSpPr>
        <p:spPr>
          <a:xfrm>
            <a:off x="3280733" y="4619228"/>
            <a:ext cx="216024" cy="216024"/>
          </a:xfrm>
          <a:prstGeom prst="star7">
            <a:avLst/>
          </a:prstGeom>
          <a:solidFill>
            <a:srgbClr val="FFCC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218250" y="495069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061245" y="4955570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과자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679412" y="4955570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293084" y="4955570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355567" y="5202531"/>
            <a:ext cx="216024" cy="45719"/>
          </a:xfrm>
          <a:prstGeom prst="roundRect">
            <a:avLst/>
          </a:prstGeom>
          <a:solidFill>
            <a:srgbClr val="FF33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포인트가 7개인 별 127"/>
          <p:cNvSpPr/>
          <p:nvPr/>
        </p:nvSpPr>
        <p:spPr>
          <a:xfrm>
            <a:off x="3280733" y="5013176"/>
            <a:ext cx="216024" cy="216024"/>
          </a:xfrm>
          <a:prstGeom prst="star7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061245" y="5349518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추가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679412" y="5349518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덧셈 기호 134"/>
          <p:cNvSpPr/>
          <p:nvPr/>
        </p:nvSpPr>
        <p:spPr>
          <a:xfrm>
            <a:off x="1720483" y="5392266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15-3.</a:t>
            </a:r>
            <a:r>
              <a:rPr lang="ko-KR" altLang="en-US" dirty="0" smtClean="0"/>
              <a:t>항목 아이콘 선택메뉴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현재 선택된 아이콘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188640" y="13407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82605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76398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43209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96773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901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50337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79327" y="58503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1680" y="292494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항목 아이콘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60643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346042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391762" y="297601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926754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30810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934866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422698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926754" y="386297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430810" y="386297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934866" y="386297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422698" y="386297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924487" y="4340721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28543" y="4340721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932599" y="4340721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420431" y="4340721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936279" y="4825385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440335" y="4825385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944391" y="4825385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432223" y="4825385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943537" y="530313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447593" y="530313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951649" y="530313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439481" y="530313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순서도: 연결자 105"/>
          <p:cNvSpPr/>
          <p:nvPr/>
        </p:nvSpPr>
        <p:spPr>
          <a:xfrm>
            <a:off x="2915816" y="3861048"/>
            <a:ext cx="144016" cy="144016"/>
          </a:xfrm>
          <a:prstGeom prst="flowChartConnector">
            <a:avLst/>
          </a:prstGeom>
          <a:solidFill>
            <a:srgbClr val="FF3300"/>
          </a:solidFill>
          <a:ln w="19050"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1600" y="0"/>
            <a:ext cx="7772400" cy="1470025"/>
          </a:xfrm>
        </p:spPr>
        <p:txBody>
          <a:bodyPr/>
          <a:lstStyle/>
          <a:p>
            <a:pPr algn="l"/>
            <a:r>
              <a:rPr lang="en-US" altLang="ko-KR" dirty="0" smtClean="0"/>
              <a:t>1.</a:t>
            </a:r>
            <a:r>
              <a:rPr lang="ko-KR" altLang="en-US" dirty="0" smtClean="0"/>
              <a:t>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 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683568" y="5877272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23"/>
          <p:cNvGrpSpPr/>
          <p:nvPr/>
        </p:nvGrpSpPr>
        <p:grpSpPr>
          <a:xfrm>
            <a:off x="-1395699" y="5877272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971600" y="225961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090284" y="2756545"/>
            <a:ext cx="961436" cy="1248519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7" name="Rectangle 289"/>
          <p:cNvSpPr>
            <a:spLocks noChangeArrowheads="1"/>
          </p:cNvSpPr>
          <p:nvPr/>
        </p:nvSpPr>
        <p:spPr bwMode="auto">
          <a:xfrm>
            <a:off x="2225953" y="2756545"/>
            <a:ext cx="961436" cy="1248519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971600" y="198884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24" name="그룹 18"/>
          <p:cNvGrpSpPr/>
          <p:nvPr/>
        </p:nvGrpSpPr>
        <p:grpSpPr>
          <a:xfrm>
            <a:off x="1441494" y="5024040"/>
            <a:ext cx="1366570" cy="86410"/>
            <a:chOff x="4067944" y="3356992"/>
            <a:chExt cx="1138808" cy="72008"/>
          </a:xfrm>
        </p:grpSpPr>
        <p:sp>
          <p:nvSpPr>
            <p:cNvPr id="11" name="타원 10"/>
            <p:cNvSpPr/>
            <p:nvPr/>
          </p:nvSpPr>
          <p:spPr>
            <a:xfrm>
              <a:off x="4067944" y="3356992"/>
              <a:ext cx="72008" cy="72008"/>
            </a:xfrm>
            <a:prstGeom prst="ellips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20344" y="3356992"/>
              <a:ext cx="72008" cy="7200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72744" y="3356992"/>
              <a:ext cx="72008" cy="7200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525144" y="3356992"/>
              <a:ext cx="72008" cy="7200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77544" y="3356992"/>
              <a:ext cx="72008" cy="7200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29944" y="3356992"/>
              <a:ext cx="72008" cy="7200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982344" y="3356992"/>
              <a:ext cx="72008" cy="7200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134744" y="3356992"/>
              <a:ext cx="72008" cy="7200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53133" y="4077072"/>
            <a:ext cx="2160240" cy="86409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2010-06-28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(00</a:t>
            </a:r>
            <a:r>
              <a:rPr lang="ko-KR" altLang="en-US" sz="1200" dirty="0" smtClean="0">
                <a:solidFill>
                  <a:schemeClr val="tx1"/>
                </a:solidFill>
              </a:rPr>
              <a:t>건</a:t>
            </a:r>
            <a:r>
              <a:rPr lang="en-US" altLang="ko-KR" sz="1200" dirty="0" smtClean="0">
                <a:solidFill>
                  <a:schemeClr val="tx1"/>
                </a:solidFill>
              </a:rPr>
              <a:t>)	\234,567,000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r>
              <a:rPr lang="en-US" altLang="ko-KR" sz="1200" dirty="0" smtClean="0">
                <a:solidFill>
                  <a:schemeClr val="tx1"/>
                </a:solidFill>
              </a:rPr>
              <a:t>(00</a:t>
            </a:r>
            <a:r>
              <a:rPr lang="ko-KR" altLang="en-US" sz="1200" dirty="0" smtClean="0">
                <a:solidFill>
                  <a:schemeClr val="tx1"/>
                </a:solidFill>
              </a:rPr>
              <a:t>건</a:t>
            </a:r>
            <a:r>
              <a:rPr lang="en-US" altLang="ko-KR" sz="1200" dirty="0" smtClean="0">
                <a:solidFill>
                  <a:schemeClr val="tx1"/>
                </a:solidFill>
              </a:rPr>
              <a:t>)	\234,567,000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2029" y="3789620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403648" y="2305447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644008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</a:t>
            </a:r>
            <a:r>
              <a:rPr lang="ko-KR" altLang="en-US" sz="1400" dirty="0" smtClean="0"/>
              <a:t>금일 사용한 지출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수입 금액 </a:t>
            </a:r>
            <a:endParaRPr lang="en-US" altLang="ko-KR" sz="1400" dirty="0" smtClean="0"/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(</a:t>
            </a:r>
            <a:r>
              <a:rPr lang="ko-KR" altLang="en-US" sz="1400" noProof="0" dirty="0" smtClean="0"/>
              <a:t>지출한 금액 상세 </a:t>
            </a:r>
            <a:r>
              <a:rPr lang="ko-KR" altLang="en-US" sz="1400" dirty="0" smtClean="0"/>
              <a:t>메뉴이동</a:t>
            </a:r>
            <a:r>
              <a:rPr lang="en-US" altLang="ko-KR" sz="1400" dirty="0" smtClean="0"/>
              <a:t>-List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[4.</a:t>
            </a:r>
            <a:r>
              <a:rPr lang="ko-KR" altLang="en-US" sz="1400" dirty="0" smtClean="0"/>
              <a:t>금일사용금액 화면으로 이동</a:t>
            </a:r>
            <a:r>
              <a:rPr lang="en-US" altLang="ko-KR" sz="1400" dirty="0" smtClean="0"/>
              <a:t>]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-1116632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-1548680" y="35730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1287543" y="54452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1330002" y="476996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58219" y="3789040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60" name="양쪽 모서리가 둥근 사각형 59"/>
          <p:cNvSpPr/>
          <p:nvPr/>
        </p:nvSpPr>
        <p:spPr>
          <a:xfrm rot="18256891">
            <a:off x="3244691" y="3201019"/>
            <a:ext cx="386195" cy="785408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양쪽 모서리가 둥근 사각형 60"/>
          <p:cNvSpPr/>
          <p:nvPr/>
        </p:nvSpPr>
        <p:spPr>
          <a:xfrm rot="18256891">
            <a:off x="3134517" y="3210544"/>
            <a:ext cx="386195" cy="785408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 등록 화면</a:t>
            </a:r>
            <a:endParaRPr lang="ko-KR" altLang="en-US" dirty="0"/>
          </a:p>
        </p:txBody>
      </p: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5004048" y="1988840"/>
            <a:ext cx="403244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grpSp>
        <p:nvGrpSpPr>
          <p:cNvPr id="68" name="그룹 46"/>
          <p:cNvGrpSpPr>
            <a:grpSpLocks noChangeAspect="1"/>
          </p:cNvGrpSpPr>
          <p:nvPr/>
        </p:nvGrpSpPr>
        <p:grpSpPr>
          <a:xfrm>
            <a:off x="2742997" y="1991921"/>
            <a:ext cx="2333059" cy="3640752"/>
            <a:chOff x="1259632" y="2555280"/>
            <a:chExt cx="1944216" cy="3033960"/>
          </a:xfrm>
        </p:grpSpPr>
        <p:sp>
          <p:nvSpPr>
            <p:cNvPr id="73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4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5" name="Rectangle 289"/>
            <p:cNvSpPr>
              <a:spLocks noChangeArrowheads="1"/>
            </p:cNvSpPr>
            <p:nvPr/>
          </p:nvSpPr>
          <p:spPr bwMode="auto">
            <a:xfrm>
              <a:off x="1331640" y="3212977"/>
              <a:ext cx="1800200" cy="1740003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ko-KR" sz="1400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76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갈매기형 수장 80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343641" y="2996572"/>
              <a:ext cx="864096" cy="187449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자산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2183735" y="2928628"/>
              <a:ext cx="936104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4" name="모서리가 둥근 직사각형 83"/>
          <p:cNvSpPr/>
          <p:nvPr/>
        </p:nvSpPr>
        <p:spPr>
          <a:xfrm>
            <a:off x="2896538" y="2937649"/>
            <a:ext cx="2016224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사채생명담보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896538" y="3369697"/>
            <a:ext cx="2016224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신용대출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2896538" y="3801745"/>
            <a:ext cx="2016224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2044-04-04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896538" y="4233793"/>
            <a:ext cx="2016224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\40,00,000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251520" y="1988840"/>
            <a:ext cx="2333059" cy="3640752"/>
            <a:chOff x="5868144" y="3068960"/>
            <a:chExt cx="2333059" cy="3640752"/>
          </a:xfrm>
        </p:grpSpPr>
        <p:grpSp>
          <p:nvGrpSpPr>
            <p:cNvPr id="46" name="그룹 48"/>
            <p:cNvGrpSpPr/>
            <p:nvPr/>
          </p:nvGrpSpPr>
          <p:grpSpPr>
            <a:xfrm>
              <a:off x="5868144" y="3068961"/>
              <a:ext cx="2333059" cy="3640753"/>
              <a:chOff x="107504" y="1988841"/>
              <a:chExt cx="2333059" cy="3640753"/>
            </a:xfrm>
          </p:grpSpPr>
          <p:grpSp>
            <p:nvGrpSpPr>
              <p:cNvPr id="55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63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212976"/>
                  <a:ext cx="1800200" cy="1742570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6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모서리가 둥근 직사각형 71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갈매기형 수장 87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2267744" y="2996951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331640" y="2924944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6" name="모서리가 둥근 직사각형 55"/>
              <p:cNvSpPr/>
              <p:nvPr/>
            </p:nvSpPr>
            <p:spPr>
              <a:xfrm>
                <a:off x="251884" y="2929136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퓨쳐에셋펀드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251884" y="3361184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      펀드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251884" y="3793232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251884" y="4225280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\10,00,000</a:t>
                </a:r>
              </a:p>
            </p:txBody>
          </p:sp>
        </p:grpSp>
        <p:grpSp>
          <p:nvGrpSpPr>
            <p:cNvPr id="47" name="그룹 18"/>
            <p:cNvGrpSpPr/>
            <p:nvPr/>
          </p:nvGrpSpPr>
          <p:grpSpPr>
            <a:xfrm>
              <a:off x="6588248" y="6093296"/>
              <a:ext cx="635053" cy="86410"/>
              <a:chOff x="4067944" y="3356992"/>
              <a:chExt cx="529208" cy="72008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4067944" y="3356992"/>
                <a:ext cx="72008" cy="72008"/>
              </a:xfrm>
              <a:prstGeom prst="ellips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4220344" y="3356992"/>
                <a:ext cx="72008" cy="72008"/>
              </a:xfrm>
              <a:prstGeom prst="ellips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4372744" y="3356992"/>
                <a:ext cx="72008" cy="72008"/>
              </a:xfrm>
              <a:prstGeom prst="ellips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4525144" y="3356992"/>
                <a:ext cx="72008" cy="72008"/>
              </a:xfrm>
              <a:prstGeom prst="ellips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1" name="타원 90"/>
          <p:cNvSpPr/>
          <p:nvPr/>
        </p:nvSpPr>
        <p:spPr>
          <a:xfrm>
            <a:off x="3491880" y="5013176"/>
            <a:ext cx="86410" cy="8641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3674761" y="5013176"/>
            <a:ext cx="86410" cy="86410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3857642" y="5013176"/>
            <a:ext cx="86410" cy="8641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4040523" y="5013176"/>
            <a:ext cx="86410" cy="8641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지출화면</a:t>
            </a:r>
            <a:endParaRPr lang="ko-KR" altLang="en-US" dirty="0"/>
          </a:p>
        </p:txBody>
      </p:sp>
      <p:grpSp>
        <p:nvGrpSpPr>
          <p:cNvPr id="3" name="그룹 18"/>
          <p:cNvGrpSpPr/>
          <p:nvPr/>
        </p:nvGrpSpPr>
        <p:grpSpPr>
          <a:xfrm>
            <a:off x="-1368152" y="1772816"/>
            <a:ext cx="1138808" cy="72008"/>
            <a:chOff x="4067944" y="3356992"/>
            <a:chExt cx="1138808" cy="72008"/>
          </a:xfrm>
        </p:grpSpPr>
        <p:sp>
          <p:nvSpPr>
            <p:cNvPr id="11" name="타원 10"/>
            <p:cNvSpPr/>
            <p:nvPr/>
          </p:nvSpPr>
          <p:spPr>
            <a:xfrm>
              <a:off x="4067944" y="335699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20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72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5251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775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299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982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134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24"/>
          <p:cNvGrpSpPr/>
          <p:nvPr/>
        </p:nvGrpSpPr>
        <p:grpSpPr>
          <a:xfrm>
            <a:off x="-1404664" y="486916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1404664" y="4221088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-1368152" y="1052736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-1152128" y="764704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-1224136" y="116632"/>
            <a:ext cx="1224136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메모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사용자가 지출내역에 대한 내용을 기입하는 기능 </a:t>
            </a:r>
            <a:r>
              <a:rPr lang="en-US" altLang="ko-KR" sz="1400" dirty="0" smtClean="0"/>
              <a:t>(edit type)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반복등록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지출되는 매월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매주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매일 등 특정일을 지정하는 기능 </a:t>
            </a:r>
            <a:r>
              <a:rPr lang="en-US" altLang="ko-KR" sz="1400" dirty="0" smtClean="0"/>
              <a:t>(select type)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97160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971600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71600" y="40050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971600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-1800200" y="580526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6/22    \1,234,567,000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-1404664" y="5517232"/>
            <a:ext cx="648072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-1908720" y="328498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331640" y="465313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지불수단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91680" y="2852936"/>
              <a:ext cx="108012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빠른 항목 지출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331640" y="357301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2010-07-02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31640" y="393305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항목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31640" y="429309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\10,00,000</a:t>
              </a: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779912" y="522920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779912" y="566124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등록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수입화면</a:t>
            </a:r>
            <a:endParaRPr lang="ko-KR" altLang="en-US" dirty="0"/>
          </a:p>
        </p:txBody>
      </p:sp>
      <p:grpSp>
        <p:nvGrpSpPr>
          <p:cNvPr id="3" name="그룹 18"/>
          <p:cNvGrpSpPr/>
          <p:nvPr/>
        </p:nvGrpSpPr>
        <p:grpSpPr>
          <a:xfrm>
            <a:off x="-1368152" y="1772816"/>
            <a:ext cx="1138808" cy="72008"/>
            <a:chOff x="4067944" y="3356992"/>
            <a:chExt cx="1138808" cy="72008"/>
          </a:xfrm>
        </p:grpSpPr>
        <p:sp>
          <p:nvSpPr>
            <p:cNvPr id="11" name="타원 10"/>
            <p:cNvSpPr/>
            <p:nvPr/>
          </p:nvSpPr>
          <p:spPr>
            <a:xfrm>
              <a:off x="4067944" y="335699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20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72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5251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775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299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982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134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24"/>
          <p:cNvGrpSpPr/>
          <p:nvPr/>
        </p:nvGrpSpPr>
        <p:grpSpPr>
          <a:xfrm>
            <a:off x="-1404664" y="486916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1404664" y="4221088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-1368152" y="1052736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-1152128" y="764704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-1224136" y="116632"/>
            <a:ext cx="1224136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97160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71600" y="40050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-1800200" y="580526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6/22    \1,234,567,000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-1404664" y="5517232"/>
            <a:ext cx="648072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-1908720" y="328498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331640" y="465313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91680" y="2852936"/>
              <a:ext cx="108012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빠른 항목 수입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331640" y="357301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2010-07-02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31640" y="393305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항목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31640" y="429309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\10,00,000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금일 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 화면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-1368152" y="1772816"/>
            <a:ext cx="1138808" cy="72008"/>
            <a:chOff x="4067944" y="3356992"/>
            <a:chExt cx="1138808" cy="72008"/>
          </a:xfrm>
        </p:grpSpPr>
        <p:sp>
          <p:nvSpPr>
            <p:cNvPr id="11" name="타원 10"/>
            <p:cNvSpPr/>
            <p:nvPr/>
          </p:nvSpPr>
          <p:spPr>
            <a:xfrm>
              <a:off x="4067944" y="335699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20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72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5251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775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299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982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134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-1404664" y="486916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-1404664" y="4221088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-1800200" y="2996952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지불수단     현금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368152" y="1052736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-1152128" y="764704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-1224136" y="116632"/>
            <a:ext cx="1224136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금일 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된 내역을 보여준다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lang="en-US" altLang="ko-KR" sz="1400" dirty="0" smtClean="0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-1692696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-1692696" y="40770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684584" y="47971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41490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1692696" y="5661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68458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-1800200" y="580526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6/22    \1,234,567,000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-1404664" y="5517232"/>
            <a:ext cx="648072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-1800200" y="1916832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2010-07-02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-1908720" y="328498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-1800200" y="2276872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-1800200" y="2636912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\10,00,000</a:t>
            </a:r>
          </a:p>
        </p:txBody>
      </p:sp>
      <p:grpSp>
        <p:nvGrpSpPr>
          <p:cNvPr id="61" name="그룹 60"/>
          <p:cNvGrpSpPr>
            <a:grpSpLocks noChangeAspect="1"/>
          </p:cNvGrpSpPr>
          <p:nvPr/>
        </p:nvGrpSpPr>
        <p:grpSpPr>
          <a:xfrm>
            <a:off x="25152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2010-07-02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지출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3212976"/>
              <a:ext cx="1800200" cy="1584176"/>
            </a:xfrm>
            <a:prstGeom prst="roundRect">
              <a:avLst>
                <a:gd name="adj" fmla="val 7577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순두부찌개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  \6,000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음식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점심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커피	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\4,500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음식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음료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ko-KR" altLang="en-US" sz="1200" dirty="0" err="1" smtClean="0">
                  <a:solidFill>
                    <a:prstClr val="black"/>
                  </a:solidFill>
                </a:rPr>
                <a:t>ㅁㅁㅁㅁㅁ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       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\12,000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문화생활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영화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en-US" altLang="ko-KR" sz="1200" dirty="0" smtClean="0">
                  <a:solidFill>
                    <a:prstClr val="black"/>
                  </a:solidFill>
                </a:rPr>
                <a:t>XXXXX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         \5,000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AAAAA:  BBBB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1439652" y="3583413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1439652" y="3943453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439652" y="4303493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모서리가 둥근 직사각형 71"/>
            <p:cNvSpPr/>
            <p:nvPr/>
          </p:nvSpPr>
          <p:spPr>
            <a:xfrm>
              <a:off x="1331640" y="48691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smtClean="0">
                  <a:solidFill>
                    <a:schemeClr val="tx1"/>
                  </a:solidFill>
                </a:rPr>
                <a:t>   total   \34,500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덧셈 기호 72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467544" y="4518744"/>
            <a:ext cx="1814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>
            <a:grpSpLocks noChangeAspect="1"/>
          </p:cNvGrpSpPr>
          <p:nvPr/>
        </p:nvGrpSpPr>
        <p:grpSpPr>
          <a:xfrm>
            <a:off x="2915816" y="1988840"/>
            <a:ext cx="2333059" cy="3640752"/>
            <a:chOff x="1259632" y="2555280"/>
            <a:chExt cx="1944216" cy="3033960"/>
          </a:xfrm>
        </p:grpSpPr>
        <p:sp>
          <p:nvSpPr>
            <p:cNvPr id="68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4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갈매기형 수장 79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2010-07-02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수입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331640" y="3212976"/>
              <a:ext cx="1800200" cy="1584176"/>
            </a:xfrm>
            <a:prstGeom prst="roundRect">
              <a:avLst>
                <a:gd name="adj" fmla="val 7577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7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급여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\3,000,000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급여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AA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프로젝트	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\500,000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상여금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ko-KR" altLang="en-US" sz="1200" dirty="0" err="1" smtClean="0">
                  <a:solidFill>
                    <a:prstClr val="black"/>
                  </a:solidFill>
                </a:rPr>
                <a:t>ㅁㅁㅁㅁㅁ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       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\12,000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문화생활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영화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en-US" altLang="ko-KR" sz="1200" dirty="0" smtClean="0">
                  <a:solidFill>
                    <a:prstClr val="black"/>
                  </a:solidFill>
                </a:rPr>
                <a:t>XXXXX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         \5,000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AAAAA:  BBBB</a:t>
              </a: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1439652" y="3583413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1439652" y="3943453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1439652" y="4303493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모서리가 둥근 직사각형 87"/>
            <p:cNvSpPr/>
            <p:nvPr/>
          </p:nvSpPr>
          <p:spPr>
            <a:xfrm>
              <a:off x="1331640" y="48691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smtClean="0">
                  <a:solidFill>
                    <a:schemeClr val="tx1"/>
                  </a:solidFill>
                </a:rPr>
                <a:t>   total   \34,500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덧셈 기호 88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직선 연결선 89"/>
          <p:cNvCxnSpPr/>
          <p:nvPr/>
        </p:nvCxnSpPr>
        <p:spPr>
          <a:xfrm>
            <a:off x="3131840" y="4518744"/>
            <a:ext cx="1814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월별 사용금액 화면</a:t>
            </a:r>
            <a:endParaRPr lang="ko-KR" altLang="en-US" dirty="0"/>
          </a:p>
        </p:txBody>
      </p:sp>
      <p:grpSp>
        <p:nvGrpSpPr>
          <p:cNvPr id="9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24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6" name="Rectangle 289"/>
            <p:cNvSpPr>
              <a:spLocks noChangeArrowheads="1"/>
            </p:cNvSpPr>
            <p:nvPr/>
          </p:nvSpPr>
          <p:spPr bwMode="auto">
            <a:xfrm>
              <a:off x="1331640" y="3212976"/>
              <a:ext cx="1800200" cy="1944216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b="1" dirty="0" smtClean="0">
                  <a:solidFill>
                    <a:srgbClr val="4D4D4D"/>
                  </a:solidFill>
                  <a:ea typeface="HY중고딕" pitchFamily="18" charset="-127"/>
                </a:rPr>
                <a:t>6</a:t>
              </a:r>
              <a:r>
                <a:rPr lang="ko-KR" altLang="en-US" sz="1400" b="1" dirty="0" smtClean="0">
                  <a:solidFill>
                    <a:srgbClr val="4D4D4D"/>
                  </a:solidFill>
                  <a:ea typeface="HY중고딕" pitchFamily="18" charset="-127"/>
                </a:rPr>
                <a:t>월</a:t>
              </a:r>
              <a:endParaRPr lang="en-US" altLang="ko-KR" sz="1400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267744" y="2996951"/>
              <a:ext cx="864096" cy="187449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일별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331640" y="2924944"/>
              <a:ext cx="936104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월별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갈매기형 수장 59"/>
            <p:cNvSpPr/>
            <p:nvPr/>
          </p:nvSpPr>
          <p:spPr>
            <a:xfrm>
              <a:off x="2987824" y="3284984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갈매기형 수장 61"/>
            <p:cNvSpPr/>
            <p:nvPr/>
          </p:nvSpPr>
          <p:spPr>
            <a:xfrm flipH="1">
              <a:off x="1475656" y="3284984"/>
              <a:ext cx="72008" cy="144016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63" name="차트 62"/>
            <p:cNvGraphicFramePr/>
            <p:nvPr/>
          </p:nvGraphicFramePr>
          <p:xfrm>
            <a:off x="1331640" y="3356992"/>
            <a:ext cx="1800200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6" name="TextBox 65"/>
            <p:cNvSpPr txBox="1"/>
            <p:nvPr/>
          </p:nvSpPr>
          <p:spPr>
            <a:xfrm>
              <a:off x="2267744" y="4005064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음식 </a:t>
              </a:r>
              <a:r>
                <a:rPr lang="en-US" altLang="ko-KR" sz="800" dirty="0" smtClean="0"/>
                <a:t>50%</a:t>
              </a:r>
              <a:endParaRPr lang="ko-KR" altLang="en-US" sz="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03648" y="4077072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쇼핑 </a:t>
              </a:r>
              <a:r>
                <a:rPr lang="en-US" altLang="ko-KR" sz="800" dirty="0" smtClean="0"/>
                <a:t>20%</a:t>
              </a:r>
              <a:endParaRPr lang="ko-KR" alt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93051" y="3717032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문화생활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75656" y="3501008"/>
              <a:ext cx="7280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통신비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음식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\350,000</a:t>
              </a:r>
            </a:p>
          </p:txBody>
        </p:sp>
      </p:grpSp>
      <p:sp>
        <p:nvSpPr>
          <p:cNvPr id="46" name="위쪽/아래쪽 화살표 45"/>
          <p:cNvSpPr/>
          <p:nvPr/>
        </p:nvSpPr>
        <p:spPr>
          <a:xfrm>
            <a:off x="2339752" y="544522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월 항목별사용금액 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0" y="1512590"/>
            <a:ext cx="864096" cy="26022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-936104" y="1484784"/>
            <a:ext cx="936104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달별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972616" y="3212976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r>
              <a:rPr lang="en-US" altLang="ko-KR" sz="800" dirty="0" smtClean="0"/>
              <a:t>\50,000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88640" y="58772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99237" y="55172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16632" y="5301208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47" name="설명선 1 46"/>
          <p:cNvSpPr/>
          <p:nvPr/>
        </p:nvSpPr>
        <p:spPr>
          <a:xfrm>
            <a:off x="2051720" y="1988840"/>
            <a:ext cx="936104" cy="216024"/>
          </a:xfrm>
          <a:prstGeom prst="borderCallout1">
            <a:avLst>
              <a:gd name="adj1" fmla="val 58433"/>
              <a:gd name="adj2" fmla="val -1211"/>
              <a:gd name="adj3" fmla="val 403511"/>
              <a:gd name="adj4" fmla="val -2798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항목별 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 dirty="0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갈매기형 수장 59"/>
            <p:cNvSpPr/>
            <p:nvPr/>
          </p:nvSpPr>
          <p:spPr>
            <a:xfrm>
              <a:off x="3093740" y="326744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갈매기형 수장 61"/>
            <p:cNvSpPr/>
            <p:nvPr/>
          </p:nvSpPr>
          <p:spPr>
            <a:xfrm flipH="1">
              <a:off x="1288207" y="3267442"/>
              <a:ext cx="72008" cy="144016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936279" y="2852936"/>
              <a:ext cx="123554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음식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\350,000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610147" y="2852936"/>
              <a:ext cx="288032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619672" y="4460354"/>
              <a:ext cx="216024" cy="648072"/>
            </a:xfrm>
            <a:prstGeom prst="rect">
              <a:avLst/>
            </a:prstGeom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979712" y="3596258"/>
              <a:ext cx="216024" cy="1512168"/>
            </a:xfrm>
            <a:prstGeom prst="rect">
              <a:avLst/>
            </a:prstGeom>
            <a:solidFill>
              <a:srgbClr val="6D8838"/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339752" y="3884290"/>
              <a:ext cx="216024" cy="123252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699792" y="4244330"/>
              <a:ext cx="216024" cy="8724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rot="5400000">
              <a:off x="589844" y="4314812"/>
              <a:ext cx="162760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403648" y="5128617"/>
              <a:ext cx="1656184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1519089" y="4149080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461156" y="4418062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아침 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\50,000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83261" y="3563491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점심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\200,000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49514" y="3853959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저녁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\120,000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21868" y="4211563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음료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\80,000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403648" y="3195434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+mj-lt"/>
                </a:rPr>
                <a:t>6</a:t>
              </a:r>
              <a:r>
                <a:rPr lang="ko-KR" altLang="en-US" sz="1400" b="1" dirty="0" smtClean="0">
                  <a:latin typeface="+mj-lt"/>
                </a:rPr>
                <a:t>월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1288207" y="2852936"/>
              <a:ext cx="288032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오른쪽 화살표 95"/>
            <p:cNvSpPr/>
            <p:nvPr/>
          </p:nvSpPr>
          <p:spPr>
            <a:xfrm flipH="1">
              <a:off x="1322115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1809</Words>
  <Application>Microsoft Office PowerPoint</Application>
  <PresentationFormat>화면 슬라이드 쇼(4:3)</PresentationFormat>
  <Paragraphs>620</Paragraphs>
  <Slides>23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재태크를 위한 어플리케이션</vt:lpstr>
      <vt:lpstr>1.메인화면</vt:lpstr>
      <vt:lpstr>1.수입/지출 화면</vt:lpstr>
      <vt:lpstr>2.자산/부채 등록 화면</vt:lpstr>
      <vt:lpstr>2.지출화면</vt:lpstr>
      <vt:lpstr>3.수입화면</vt:lpstr>
      <vt:lpstr>4.금일 수입/지출 화면</vt:lpstr>
      <vt:lpstr>5.월별 사용금액 화면</vt:lpstr>
      <vt:lpstr>6.월 항목별사용금액 화면</vt:lpstr>
      <vt:lpstr>7.일별 사용금액 화면</vt:lpstr>
      <vt:lpstr>8.자산/부채 화면</vt:lpstr>
      <vt:lpstr>9.자산 항목별비교화면</vt:lpstr>
      <vt:lpstr>9-1.자산 항목별자세화면</vt:lpstr>
      <vt:lpstr>11.부채 항목별비교화면</vt:lpstr>
      <vt:lpstr>11-1.부채 항목별자세화면</vt:lpstr>
      <vt:lpstr>13.리포트 메뉴-메인</vt:lpstr>
      <vt:lpstr>13.리포트 메뉴–년간 월별 수입/지출 비교</vt:lpstr>
      <vt:lpstr>14.미션(자산)</vt:lpstr>
      <vt:lpstr>14-1.미션(자산) 설정</vt:lpstr>
      <vt:lpstr>15.항목 메뉴</vt:lpstr>
      <vt:lpstr>15-1.상위항목 edit(추가/삭제/수정)메뉴</vt:lpstr>
      <vt:lpstr>15-2.하위항목 edit(추가/삭제/수정)메뉴</vt:lpstr>
      <vt:lpstr>15-3.항목 아이콘 선택메뉴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일반</cp:lastModifiedBy>
  <cp:revision>190</cp:revision>
  <dcterms:created xsi:type="dcterms:W3CDTF">2010-06-22T10:48:09Z</dcterms:created>
  <dcterms:modified xsi:type="dcterms:W3CDTF">2010-07-09T08:44:14Z</dcterms:modified>
</cp:coreProperties>
</file>