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8" r:id="rId2"/>
    <p:sldId id="257" r:id="rId3"/>
    <p:sldId id="278" r:id="rId4"/>
    <p:sldId id="260" r:id="rId5"/>
    <p:sldId id="291" r:id="rId6"/>
    <p:sldId id="292" r:id="rId7"/>
    <p:sldId id="293" r:id="rId8"/>
    <p:sldId id="295" r:id="rId9"/>
    <p:sldId id="282" r:id="rId10"/>
    <p:sldId id="261" r:id="rId11"/>
    <p:sldId id="296" r:id="rId12"/>
    <p:sldId id="297" r:id="rId13"/>
    <p:sldId id="300" r:id="rId14"/>
    <p:sldId id="304" r:id="rId15"/>
    <p:sldId id="305" r:id="rId16"/>
    <p:sldId id="306" r:id="rId17"/>
    <p:sldId id="308" r:id="rId18"/>
    <p:sldId id="307" r:id="rId19"/>
    <p:sldId id="301" r:id="rId20"/>
    <p:sldId id="256" r:id="rId21"/>
    <p:sldId id="284" r:id="rId22"/>
    <p:sldId id="302" r:id="rId23"/>
    <p:sldId id="283" r:id="rId24"/>
    <p:sldId id="279" r:id="rId25"/>
    <p:sldId id="259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72" r:id="rId34"/>
    <p:sldId id="269" r:id="rId35"/>
    <p:sldId id="285" r:id="rId36"/>
    <p:sldId id="286" r:id="rId37"/>
    <p:sldId id="273" r:id="rId38"/>
    <p:sldId id="274" r:id="rId39"/>
    <p:sldId id="276" r:id="rId40"/>
    <p:sldId id="288" r:id="rId41"/>
    <p:sldId id="287" r:id="rId42"/>
    <p:sldId id="289" r:id="rId43"/>
    <p:sldId id="290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00" autoAdjust="0"/>
    <p:restoredTop sz="94660"/>
  </p:normalViewPr>
  <p:slideViewPr>
    <p:cSldViewPr>
      <p:cViewPr varScale="1">
        <p:scale>
          <a:sx n="106" d="100"/>
          <a:sy n="10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재태크를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위한 어플리케이션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714488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71472" y="435769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034" y="474628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현금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1-2-4-3.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계좌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1-2-5.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테그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err="1" smtClean="0">
                <a:solidFill>
                  <a:schemeClr val="bg1"/>
                </a:solidFill>
              </a:rPr>
              <a:t>테그를</a:t>
            </a:r>
            <a:r>
              <a:rPr lang="ko-KR" altLang="en-US" dirty="0" smtClean="0">
                <a:solidFill>
                  <a:schemeClr val="bg1"/>
                </a:solidFill>
              </a:rPr>
              <a:t>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</a:t>
            </a:r>
            <a:r>
              <a:rPr lang="ko-KR" altLang="en-US" dirty="0" err="1" smtClean="0">
                <a:solidFill>
                  <a:schemeClr val="bg1"/>
                </a:solidFill>
              </a:rPr>
              <a:t>테그가</a:t>
            </a:r>
            <a:r>
              <a:rPr lang="ko-KR" altLang="en-US" dirty="0" smtClean="0">
                <a:solidFill>
                  <a:schemeClr val="bg1"/>
                </a:solidFill>
              </a:rPr>
              <a:t>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테크선택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1-2-6.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반복 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1-2-7.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지출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988840"/>
            <a:ext cx="2333059" cy="3638500"/>
            <a:chOff x="323528" y="1988840"/>
            <a:chExt cx="2333059" cy="3638500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28596" y="4500570"/>
                <a:ext cx="1000132" cy="605577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00166" y="4500570"/>
                <a:ext cx="1032874" cy="605577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>
                <a:spLocks noChangeAspect="1"/>
              </p:cNvSpPr>
              <p:nvPr/>
            </p:nvSpPr>
            <p:spPr>
              <a:xfrm>
                <a:off x="428596" y="2928934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>
                <a:spLocks noChangeAspect="1"/>
              </p:cNvSpPr>
              <p:nvPr/>
            </p:nvSpPr>
            <p:spPr>
              <a:xfrm>
                <a:off x="428596" y="4857760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44" name="모서리가 둥근 직사각형 43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>
                <a:spLocks noChangeAspect="1"/>
              </p:cNvSpPr>
              <p:nvPr/>
            </p:nvSpPr>
            <p:spPr>
              <a:xfrm>
                <a:off x="1643042" y="4857760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120" name="모서리가 둥근 직사각형 11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815005" y="1988841"/>
            <a:ext cx="2333059" cy="3640753"/>
            <a:chOff x="2815005" y="1988841"/>
            <a:chExt cx="2333059" cy="3640753"/>
          </a:xfrm>
        </p:grpSpPr>
        <p:grpSp>
          <p:nvGrpSpPr>
            <p:cNvPr id="49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5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6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갈매기형 수장 7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2267744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모서리가 둥근 직사각형 57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126" name="모서리가 둥근 직사각형 12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292080" y="1988840"/>
            <a:ext cx="2333059" cy="3640752"/>
            <a:chOff x="5292080" y="1988840"/>
            <a:chExt cx="2333059" cy="3640752"/>
          </a:xfrm>
        </p:grpSpPr>
        <p:grpSp>
          <p:nvGrpSpPr>
            <p:cNvPr id="81" name="그룹 80"/>
            <p:cNvGrpSpPr>
              <a:grpSpLocks noChangeAspect="1"/>
            </p:cNvGrpSpPr>
            <p:nvPr/>
          </p:nvGrpSpPr>
          <p:grpSpPr>
            <a:xfrm>
              <a:off x="5292080" y="1988840"/>
              <a:ext cx="2333059" cy="3640752"/>
              <a:chOff x="1259632" y="2555280"/>
              <a:chExt cx="1944216" cy="3033960"/>
            </a:xfrm>
          </p:grpSpPr>
          <p:sp>
            <p:nvSpPr>
              <p:cNvPr id="8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rrowheads="1"/>
              </p:cNvSpPr>
              <p:nvPr/>
            </p:nvSpPr>
            <p:spPr bwMode="auto">
              <a:xfrm>
                <a:off x="1331640" y="3276058"/>
                <a:ext cx="1800200" cy="1802578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6</a:t>
                </a:r>
                <a:r>
                  <a:rPr lang="ko-KR" altLang="en-US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월</a:t>
                </a:r>
                <a:endPara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갈매기형 수장 9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2267744" y="3060033"/>
                <a:ext cx="864096" cy="18744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일별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1331640" y="2988027"/>
                <a:ext cx="936104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월별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갈매기형 수장 94"/>
              <p:cNvSpPr/>
              <p:nvPr/>
            </p:nvSpPr>
            <p:spPr>
              <a:xfrm>
                <a:off x="2987824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갈매기형 수장 95"/>
              <p:cNvSpPr/>
              <p:nvPr/>
            </p:nvSpPr>
            <p:spPr>
              <a:xfrm flipH="1">
                <a:off x="1475656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97" name="차트 96"/>
              <p:cNvGraphicFramePr/>
              <p:nvPr/>
            </p:nvGraphicFramePr>
            <p:xfrm>
              <a:off x="1319639" y="3455380"/>
              <a:ext cx="1800200" cy="14401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8" name="TextBox 97"/>
              <p:cNvSpPr txBox="1"/>
              <p:nvPr/>
            </p:nvSpPr>
            <p:spPr>
              <a:xfrm>
                <a:off x="2267744" y="4005064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음식 </a:t>
                </a:r>
                <a:r>
                  <a:rPr lang="en-US" altLang="ko-KR" sz="800" dirty="0" smtClean="0"/>
                  <a:t>50%</a:t>
                </a:r>
                <a:endParaRPr lang="ko-KR" altLang="en-US" sz="8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403648" y="4077072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쇼핑 </a:t>
                </a:r>
                <a:r>
                  <a:rPr lang="en-US" altLang="ko-KR" sz="800" dirty="0" smtClean="0"/>
                  <a:t>20%</a:t>
                </a:r>
                <a:endParaRPr lang="ko-KR" altLang="en-US" sz="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293051" y="3717032"/>
                <a:ext cx="830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문화생활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475656" y="3501008"/>
                <a:ext cx="7280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통신비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1331640" y="4895540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음식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\350,000</a:t>
                </a:r>
              </a:p>
            </p:txBody>
          </p:sp>
        </p:grpSp>
        <p:sp>
          <p:nvSpPr>
            <p:cNvPr id="130" name="모서리가 둥근 직사각형 129"/>
            <p:cNvSpPr/>
            <p:nvPr/>
          </p:nvSpPr>
          <p:spPr>
            <a:xfrm>
              <a:off x="6141708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6713572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6332329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6522950" y="234126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740352" y="1988840"/>
            <a:ext cx="2333059" cy="3640752"/>
            <a:chOff x="7740352" y="1988840"/>
            <a:chExt cx="2333059" cy="3640752"/>
          </a:xfrm>
        </p:grpSpPr>
        <p:sp>
          <p:nvSpPr>
            <p:cNvPr id="104" name="AutoShape 60"/>
            <p:cNvSpPr>
              <a:spLocks noChangeArrowheads="1"/>
            </p:cNvSpPr>
            <p:nvPr/>
          </p:nvSpPr>
          <p:spPr bwMode="auto">
            <a:xfrm>
              <a:off x="7740352" y="225961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06" name="AutoShape 60"/>
            <p:cNvSpPr>
              <a:spLocks noChangeArrowheads="1"/>
            </p:cNvSpPr>
            <p:nvPr/>
          </p:nvSpPr>
          <p:spPr bwMode="auto">
            <a:xfrm>
              <a:off x="7740352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7826762" y="499565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\89,000,000</a:t>
              </a: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7740352" y="5197544"/>
              <a:ext cx="2333059" cy="432048"/>
              <a:chOff x="7740352" y="5197544"/>
              <a:chExt cx="2333059" cy="432048"/>
            </a:xfrm>
          </p:grpSpPr>
          <p:sp>
            <p:nvSpPr>
              <p:cNvPr id="105" name="AutoShape 60"/>
              <p:cNvSpPr>
                <a:spLocks noChangeArrowheads="1"/>
              </p:cNvSpPr>
              <p:nvPr/>
            </p:nvSpPr>
            <p:spPr bwMode="auto">
              <a:xfrm>
                <a:off x="7740352" y="5197544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792392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837749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9284621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883105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갈매기형 수장 110"/>
              <p:cNvSpPr/>
              <p:nvPr/>
            </p:nvSpPr>
            <p:spPr>
              <a:xfrm>
                <a:off x="9760047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" name="모서리가 둥근 직사각형 112"/>
            <p:cNvSpPr/>
            <p:nvPr/>
          </p:nvSpPr>
          <p:spPr>
            <a:xfrm>
              <a:off x="7826762" y="45955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\123,567,000</a:t>
              </a:r>
            </a:p>
          </p:txBody>
        </p:sp>
        <p:graphicFrame>
          <p:nvGraphicFramePr>
            <p:cNvPr id="114" name="차트 113"/>
            <p:cNvGraphicFramePr/>
            <p:nvPr/>
          </p:nvGraphicFramePr>
          <p:xfrm>
            <a:off x="7740352" y="2872369"/>
            <a:ext cx="2333059" cy="17281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5" name="모서리가 둥근 직사각형 114"/>
            <p:cNvSpPr/>
            <p:nvPr/>
          </p:nvSpPr>
          <p:spPr>
            <a:xfrm>
              <a:off x="7826762" y="25267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99581" y="3601819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036496" y="3530507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851787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8710519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9095804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90316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갈매기형 수장 143"/>
          <p:cNvSpPr/>
          <p:nvPr/>
        </p:nvSpPr>
        <p:spPr>
          <a:xfrm>
            <a:off x="2311177" y="52865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Main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1" name="그룹 60"/>
          <p:cNvGrpSpPr>
            <a:grpSpLocks noChangeAspect="1"/>
          </p:cNvGrpSpPr>
          <p:nvPr/>
        </p:nvGrpSpPr>
        <p:grpSpPr>
          <a:xfrm>
            <a:off x="25152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순두부찌개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\6,000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점심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커피	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\4,500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음료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모서리가 둥근 직사각형 71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덧셈 기호 72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467544" y="451874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>
            <a:grpSpLocks noChangeAspect="1"/>
          </p:cNvGrpSpPr>
          <p:nvPr/>
        </p:nvGrpSpPr>
        <p:grpSpPr>
          <a:xfrm>
            <a:off x="2915816" y="1988840"/>
            <a:ext cx="2333059" cy="3640752"/>
            <a:chOff x="1259632" y="2555280"/>
            <a:chExt cx="1944216" cy="3033960"/>
          </a:xfrm>
        </p:grpSpPr>
        <p:sp>
          <p:nvSpPr>
            <p:cNvPr id="68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4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갈매기형 수장 79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급여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\3,000,000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급여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AA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프로젝트	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\500,000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상여금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 3,500,000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덧셈 기호 88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모서리가 둥근 직사각형 91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금일 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1403648" y="443711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4279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이전 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[touch, scroll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38365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3033544" y="2402600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795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84380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7160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6" name="Oval 33"/>
          <p:cNvSpPr>
            <a:spLocks noChangeArrowheads="1"/>
          </p:cNvSpPr>
          <p:nvPr/>
        </p:nvSpPr>
        <p:spPr bwMode="auto">
          <a:xfrm>
            <a:off x="179512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843808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79512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반복 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971600" y="1988840"/>
            <a:ext cx="2333059" cy="3640752"/>
            <a:chOff x="251520" y="1988840"/>
            <a:chExt cx="2333059" cy="3640752"/>
          </a:xfrm>
        </p:grpSpPr>
        <p:grpSp>
          <p:nvGrpSpPr>
            <p:cNvPr id="2" name="그룹 82"/>
            <p:cNvGrpSpPr/>
            <p:nvPr/>
          </p:nvGrpSpPr>
          <p:grpSpPr>
            <a:xfrm>
              <a:off x="251520" y="1988840"/>
              <a:ext cx="2333059" cy="3640752"/>
              <a:chOff x="1259632" y="2555280"/>
              <a:chExt cx="2333059" cy="3640752"/>
            </a:xfrm>
          </p:grpSpPr>
          <p:grpSp>
            <p:nvGrpSpPr>
              <p:cNvPr id="3" name="그룹 58"/>
              <p:cNvGrpSpPr>
                <a:grpSpLocks noChangeAspect="1"/>
              </p:cNvGrpSpPr>
              <p:nvPr/>
            </p:nvGrpSpPr>
            <p:grpSpPr>
              <a:xfrm>
                <a:off x="1259632" y="2555280"/>
                <a:ext cx="2333059" cy="3640752"/>
                <a:chOff x="1259632" y="2555280"/>
                <a:chExt cx="1944216" cy="3033960"/>
              </a:xfrm>
            </p:grpSpPr>
            <p:sp>
              <p:nvSpPr>
                <p:cNvPr id="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갈매기형 수장 3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1691680" y="3212976"/>
                  <a:ext cx="46805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평일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반복 주기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오른쪽 화살표 74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모서리가 둥근 직사각형 72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1781906" y="4643512"/>
                <a:ext cx="1629001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매월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25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일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모서리가 둥근 직사각형 81"/>
            <p:cNvSpPr/>
            <p:nvPr/>
          </p:nvSpPr>
          <p:spPr>
            <a:xfrm>
              <a:off x="1391155" y="2780928"/>
              <a:ext cx="56166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주말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350999" y="3212688"/>
              <a:ext cx="345638" cy="345638"/>
              <a:chOff x="395536" y="6309320"/>
              <a:chExt cx="345638" cy="345638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395536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월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458019" y="6556281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779231" y="3212688"/>
              <a:ext cx="345638" cy="345638"/>
              <a:chOff x="827584" y="6309320"/>
              <a:chExt cx="345638" cy="345638"/>
            </a:xfrm>
          </p:grpSpPr>
          <p:sp>
            <p:nvSpPr>
              <p:cNvPr id="112" name="모서리가 둥근 직사각형 111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화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1211279" y="3212688"/>
              <a:ext cx="345638" cy="345638"/>
              <a:chOff x="827584" y="6309320"/>
              <a:chExt cx="345638" cy="345638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수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1643039" y="3212688"/>
              <a:ext cx="345638" cy="345638"/>
              <a:chOff x="827584" y="6309320"/>
              <a:chExt cx="345638" cy="345638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목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2084340" y="3212688"/>
              <a:ext cx="345638" cy="345638"/>
              <a:chOff x="827584" y="6309320"/>
              <a:chExt cx="345638" cy="345638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금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350711" y="3635483"/>
              <a:ext cx="345638" cy="345638"/>
              <a:chOff x="827584" y="6309320"/>
              <a:chExt cx="345638" cy="345638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토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788196" y="3635771"/>
              <a:ext cx="345638" cy="345638"/>
              <a:chOff x="827584" y="6309320"/>
              <a:chExt cx="345638" cy="345638"/>
            </a:xfrm>
          </p:grpSpPr>
          <p:sp>
            <p:nvSpPr>
              <p:cNvPr id="137" name="모서리가 둥근 직사각형 136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일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" name="모서리가 둥근 직사각형 138"/>
            <p:cNvSpPr/>
            <p:nvPr/>
          </p:nvSpPr>
          <p:spPr>
            <a:xfrm>
              <a:off x="34145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순서도: 연결자 139"/>
            <p:cNvSpPr/>
            <p:nvPr/>
          </p:nvSpPr>
          <p:spPr>
            <a:xfrm>
              <a:off x="440649" y="2880119"/>
              <a:ext cx="144016" cy="144016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341458" y="40681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순서도: 연결자 141"/>
            <p:cNvSpPr/>
            <p:nvPr/>
          </p:nvSpPr>
          <p:spPr>
            <a:xfrm>
              <a:off x="440649" y="4167298"/>
              <a:ext cx="144016" cy="144016"/>
            </a:xfrm>
            <a:prstGeom prst="flowChartConnec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89959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97971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899592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03648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4788024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주기를 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1-1-4.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111"/>
          <p:cNvGrpSpPr/>
          <p:nvPr/>
        </p:nvGrpSpPr>
        <p:grpSpPr>
          <a:xfrm>
            <a:off x="3455876" y="1484784"/>
            <a:ext cx="2333059" cy="3640753"/>
            <a:chOff x="3707904" y="2492896"/>
            <a:chExt cx="2333059" cy="3640753"/>
          </a:xfrm>
        </p:grpSpPr>
        <p:grpSp>
          <p:nvGrpSpPr>
            <p:cNvPr id="3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5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용돈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\50,000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err="1" smtClean="0">
                        <a:solidFill>
                          <a:schemeClr val="tx1"/>
                        </a:solidFill>
                      </a:rPr>
                      <a:t>프로젝트비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\100,000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수입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라이센스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  \500,000</a:t>
                  </a:r>
                </a:p>
              </p:txBody>
            </p:sp>
          </p:grpSp>
          <p:grpSp>
            <p:nvGrpSpPr>
              <p:cNvPr id="6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75384" y="4460658"/>
              <a:ext cx="176476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220072" y="17008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422526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347864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7991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9" name="그룹 82"/>
          <p:cNvGrpSpPr/>
          <p:nvPr/>
        </p:nvGrpSpPr>
        <p:grpSpPr>
          <a:xfrm>
            <a:off x="6156176" y="1484784"/>
            <a:ext cx="2333059" cy="3640752"/>
            <a:chOff x="1259632" y="2555280"/>
            <a:chExt cx="2333059" cy="3640752"/>
          </a:xfrm>
        </p:grpSpPr>
        <p:grpSp>
          <p:nvGrpSpPr>
            <p:cNvPr id="10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15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59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0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갈매기형 수장 16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수입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오른쪽 화살표 169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모서리가 둥근 직사각형 155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  <p:sp>
        <p:nvSpPr>
          <p:cNvPr id="78" name="부제목 2"/>
          <p:cNvSpPr txBox="1">
            <a:spLocks/>
          </p:cNvSpPr>
          <p:nvPr/>
        </p:nvSpPr>
        <p:spPr>
          <a:xfrm>
            <a:off x="17951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내용 추가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 가능한 화면으로 전환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자주 사용되는 목록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list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이름과 금액으로 보여 줌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305983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변경된 내용을 저장하도록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삭제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삭제하도록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부제목 2"/>
          <p:cNvSpPr txBox="1">
            <a:spLocks/>
          </p:cNvSpPr>
          <p:nvPr/>
        </p:nvSpPr>
        <p:spPr>
          <a:xfrm>
            <a:off x="6012160" y="517512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 확인 및 수정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 내용 표시 화면으로 전환됨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6.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추가하도록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571472" y="1490487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28662" y="150017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95120" y="2133429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95120" y="2704933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654726" y="150017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1" name="그룹 149"/>
          <p:cNvGrpSpPr/>
          <p:nvPr/>
        </p:nvGrpSpPr>
        <p:grpSpPr>
          <a:xfrm>
            <a:off x="571472" y="1500174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571472" y="2857496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14348" y="365486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14348" y="32262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348" y="40834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571472" y="4929198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2"/>
          <p:cNvGrpSpPr/>
          <p:nvPr/>
        </p:nvGrpSpPr>
        <p:grpSpPr>
          <a:xfrm>
            <a:off x="683568" y="1988840"/>
            <a:ext cx="2333059" cy="3640752"/>
            <a:chOff x="1259632" y="2555280"/>
            <a:chExt cx="2333059" cy="3640752"/>
          </a:xfrm>
        </p:grpSpPr>
        <p:grpSp>
          <p:nvGrpSpPr>
            <p:cNvPr id="3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커피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\3,500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점심식사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\5,000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지하철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  \1,400</a:t>
              </a:r>
            </a:p>
          </p:txBody>
        </p:sp>
      </p:grpSp>
      <p:grpSp>
        <p:nvGrpSpPr>
          <p:cNvPr id="6" name="그룹 111"/>
          <p:cNvGrpSpPr/>
          <p:nvPr/>
        </p:nvGrpSpPr>
        <p:grpSpPr>
          <a:xfrm>
            <a:off x="3347864" y="1988840"/>
            <a:ext cx="2333059" cy="3640753"/>
            <a:chOff x="3707904" y="2492896"/>
            <a:chExt cx="2333059" cy="3640753"/>
          </a:xfrm>
        </p:grpSpPr>
        <p:grpSp>
          <p:nvGrpSpPr>
            <p:cNvPr id="7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10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커피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  \3,500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점심식사        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\5,000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지출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지하철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	   \1,400</a:t>
                  </a:r>
                </a:p>
              </p:txBody>
            </p:sp>
          </p:grpSp>
          <p:grpSp>
            <p:nvGrpSpPr>
              <p:cNvPr id="11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39952" y="4460658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48376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Oval 33"/>
          <p:cNvSpPr>
            <a:spLocks noChangeArrowheads="1"/>
          </p:cNvSpPr>
          <p:nvPr/>
        </p:nvSpPr>
        <p:spPr bwMode="auto">
          <a:xfrm>
            <a:off x="611560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14806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275856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275856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0790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지출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60" name="그룹 82"/>
          <p:cNvGrpSpPr/>
          <p:nvPr/>
        </p:nvGrpSpPr>
        <p:grpSpPr>
          <a:xfrm>
            <a:off x="6084168" y="1988840"/>
            <a:ext cx="2333059" cy="3640752"/>
            <a:chOff x="1259632" y="2555280"/>
            <a:chExt cx="2333059" cy="3640752"/>
          </a:xfrm>
        </p:grpSpPr>
        <p:grpSp>
          <p:nvGrpSpPr>
            <p:cNvPr id="61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6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6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갈매기형 수장 73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오른쪽 화살표 80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등록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79512" y="1988840"/>
            <a:ext cx="2333059" cy="3640753"/>
            <a:chOff x="2815005" y="1988841"/>
            <a:chExt cx="2333059" cy="3640753"/>
          </a:xfrm>
        </p:grpSpPr>
        <p:grpSp>
          <p:nvGrpSpPr>
            <p:cNvPr id="95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100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10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10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갈매기형 수장 11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2278327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1" name="모서리가 둥근 직사각형 100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96" name="모서리가 둥근 직사각형 9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699792" y="1988840"/>
            <a:ext cx="2333059" cy="3640753"/>
            <a:chOff x="2815005" y="1988841"/>
            <a:chExt cx="2333059" cy="3640753"/>
          </a:xfrm>
        </p:grpSpPr>
        <p:grpSp>
          <p:nvGrpSpPr>
            <p:cNvPr id="117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12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12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9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13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갈매기형 수장 134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1319639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2194318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3" name="모서리가 둥근 직사각형 122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질주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신용대출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\40,00,000</a:t>
                </a:r>
              </a:p>
            </p:txBody>
          </p:sp>
        </p:grpSp>
        <p:sp>
          <p:nvSpPr>
            <p:cNvPr id="118" name="모서리가 둥근 직사각형 117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부채 분리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tab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 화면 전환됨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[touch,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edit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제목 입력</a:t>
            </a:r>
            <a:r>
              <a:rPr lang="en-US" altLang="ko-KR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icon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입력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날짜를 선택 입력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edit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2" name="Oval 33"/>
          <p:cNvSpPr>
            <a:spLocks noChangeArrowheads="1"/>
          </p:cNvSpPr>
          <p:nvPr/>
        </p:nvSpPr>
        <p:spPr bwMode="auto">
          <a:xfrm>
            <a:off x="10750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82166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7951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79512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7" name="Oval 33"/>
          <p:cNvSpPr>
            <a:spLocks noChangeArrowheads="1"/>
          </p:cNvSpPr>
          <p:nvPr/>
        </p:nvSpPr>
        <p:spPr bwMode="auto">
          <a:xfrm>
            <a:off x="262778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8" name="Oval 33"/>
          <p:cNvSpPr>
            <a:spLocks noChangeArrowheads="1"/>
          </p:cNvSpPr>
          <p:nvPr/>
        </p:nvSpPr>
        <p:spPr bwMode="auto">
          <a:xfrm>
            <a:off x="26997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9" name="Oval 33"/>
          <p:cNvSpPr>
            <a:spLocks noChangeArrowheads="1"/>
          </p:cNvSpPr>
          <p:nvPr/>
        </p:nvSpPr>
        <p:spPr bwMode="auto">
          <a:xfrm>
            <a:off x="269979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0" name="Oval 33"/>
          <p:cNvSpPr>
            <a:spLocks noChangeArrowheads="1"/>
          </p:cNvSpPr>
          <p:nvPr/>
        </p:nvSpPr>
        <p:spPr bwMode="auto">
          <a:xfrm>
            <a:off x="2699792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1" name="Oval 33"/>
          <p:cNvSpPr>
            <a:spLocks noChangeArrowheads="1"/>
          </p:cNvSpPr>
          <p:nvPr/>
        </p:nvSpPr>
        <p:spPr bwMode="auto">
          <a:xfrm>
            <a:off x="179512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2" name="Oval 33"/>
          <p:cNvSpPr>
            <a:spLocks noChangeArrowheads="1"/>
          </p:cNvSpPr>
          <p:nvPr/>
        </p:nvSpPr>
        <p:spPr bwMode="auto">
          <a:xfrm>
            <a:off x="2699792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971600" y="1988840"/>
            <a:ext cx="2333059" cy="3640752"/>
            <a:chOff x="5292080" y="1988840"/>
            <a:chExt cx="2333059" cy="3640752"/>
          </a:xfrm>
        </p:grpSpPr>
        <p:grpSp>
          <p:nvGrpSpPr>
            <p:cNvPr id="89" name="그룹 80"/>
            <p:cNvGrpSpPr>
              <a:grpSpLocks noChangeAspect="1"/>
            </p:cNvGrpSpPr>
            <p:nvPr/>
          </p:nvGrpSpPr>
          <p:grpSpPr>
            <a:xfrm>
              <a:off x="5292080" y="1988841"/>
              <a:ext cx="2333059" cy="3640753"/>
              <a:chOff x="1259632" y="2555280"/>
              <a:chExt cx="1944216" cy="3033960"/>
            </a:xfrm>
          </p:grpSpPr>
          <p:sp>
            <p:nvSpPr>
              <p:cNvPr id="9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6" name="Rectangle 289"/>
              <p:cNvSpPr>
                <a:spLocks noChangeArrowheads="1"/>
              </p:cNvSpPr>
              <p:nvPr/>
            </p:nvSpPr>
            <p:spPr bwMode="auto">
              <a:xfrm>
                <a:off x="1331640" y="3276058"/>
                <a:ext cx="1800200" cy="1802578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6</a:t>
                </a:r>
                <a:r>
                  <a:rPr lang="ko-KR" altLang="en-US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월</a:t>
                </a:r>
                <a:endPara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9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갈매기형 수장 10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267744" y="3060033"/>
                <a:ext cx="864096" cy="18744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일별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331640" y="2988027"/>
                <a:ext cx="936104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월별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갈매기형 수장 104"/>
              <p:cNvSpPr/>
              <p:nvPr/>
            </p:nvSpPr>
            <p:spPr>
              <a:xfrm>
                <a:off x="2987824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갈매기형 수장 105"/>
              <p:cNvSpPr/>
              <p:nvPr/>
            </p:nvSpPr>
            <p:spPr>
              <a:xfrm flipH="1">
                <a:off x="1475656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107" name="차트 106"/>
              <p:cNvGraphicFramePr/>
              <p:nvPr/>
            </p:nvGraphicFramePr>
            <p:xfrm>
              <a:off x="1319639" y="3455380"/>
              <a:ext cx="1800200" cy="14401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08" name="TextBox 107"/>
              <p:cNvSpPr txBox="1"/>
              <p:nvPr/>
            </p:nvSpPr>
            <p:spPr>
              <a:xfrm>
                <a:off x="2267744" y="4005064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음식 </a:t>
                </a:r>
                <a:r>
                  <a:rPr lang="en-US" altLang="ko-KR" sz="800" dirty="0" smtClean="0"/>
                  <a:t>50%</a:t>
                </a:r>
                <a:endParaRPr lang="ko-KR" altLang="en-US" sz="8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403648" y="4077072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쇼핑 </a:t>
                </a:r>
                <a:r>
                  <a:rPr lang="en-US" altLang="ko-KR" sz="800" dirty="0" smtClean="0"/>
                  <a:t>20%</a:t>
                </a:r>
                <a:endParaRPr lang="ko-KR" altLang="en-US" sz="8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293051" y="3717032"/>
                <a:ext cx="830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문화생활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475656" y="3501008"/>
                <a:ext cx="7280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통신비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1331640" y="4895540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음식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\350,000</a:t>
                </a:r>
              </a:p>
            </p:txBody>
          </p:sp>
        </p:grpSp>
        <p:sp>
          <p:nvSpPr>
            <p:cNvPr id="90" name="모서리가 둥근 직사각형 89"/>
            <p:cNvSpPr/>
            <p:nvPr/>
          </p:nvSpPr>
          <p:spPr>
            <a:xfrm>
              <a:off x="6141708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713572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332329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522950" y="234126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위쪽/아래쪽 화살표 45"/>
          <p:cNvSpPr/>
          <p:nvPr/>
        </p:nvSpPr>
        <p:spPr>
          <a:xfrm>
            <a:off x="2051720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89959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118270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115616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971600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tab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.[3-1.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월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사용금액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[3-1.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월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사용금액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5" name="그룹 64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 dirty="0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093740" y="326744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288207" y="3267442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566027" y="2852936"/>
              <a:ext cx="160579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\350,000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19672" y="4460354"/>
              <a:ext cx="216024" cy="648072"/>
            </a:xfrm>
            <a:prstGeom prst="rect">
              <a:avLst/>
            </a:prstGeom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979712" y="3596258"/>
              <a:ext cx="216024" cy="1512168"/>
            </a:xfrm>
            <a:prstGeom prst="rect">
              <a:avLst/>
            </a:prstGeom>
            <a:solidFill>
              <a:srgbClr val="6D8838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39752" y="3884290"/>
              <a:ext cx="216024" cy="123252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99792" y="4244330"/>
              <a:ext cx="216024" cy="8724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rot="5400000">
              <a:off x="589844" y="4314812"/>
              <a:ext cx="162760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403648" y="5128617"/>
              <a:ext cx="1656184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519089" y="4149080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461156" y="441806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아침 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\50,000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83261" y="3563491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점심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\200,000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49514" y="3853959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저녁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\120,000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21868" y="4211563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음료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\80,000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03648" y="319543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6</a:t>
              </a:r>
              <a:r>
                <a:rPr lang="ko-KR" altLang="en-US" sz="1400" b="1" dirty="0" smtClean="0">
                  <a:latin typeface="+mj-lt"/>
                </a:rPr>
                <a:t>월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28820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flipH="1">
              <a:off x="1322115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[display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막대그래프 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2596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971600" y="1988840"/>
            <a:ext cx="2333059" cy="3640752"/>
            <a:chOff x="10332640" y="2564904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0332640" y="2835682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0332640" y="5773608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0419050" y="3428028"/>
              <a:ext cx="2160240" cy="228004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0332640" y="2564904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516217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969781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1876909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1423345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12352335" y="5860018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모서리가 접힌 도형 49"/>
            <p:cNvSpPr/>
            <p:nvPr/>
          </p:nvSpPr>
          <p:spPr>
            <a:xfrm>
              <a:off x="10505462" y="3789041"/>
              <a:ext cx="1987418" cy="144204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455965" y="3074126"/>
              <a:ext cx="1123325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0407620" y="3140086"/>
              <a:ext cx="1036915" cy="245387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851098" y="3456708"/>
              <a:ext cx="1382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 </a:t>
              </a:r>
              <a:r>
                <a:rPr lang="ko-KR" altLang="en-US" sz="1200" b="1" dirty="0" err="1" smtClean="0"/>
                <a:t>일일사용금액</a:t>
              </a:r>
              <a:endParaRPr lang="ko-KR" alt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591869" y="3861048"/>
              <a:ext cx="181460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2010-06-30</a:t>
              </a:r>
            </a:p>
            <a:p>
              <a:r>
                <a:rPr lang="ko-KR" altLang="en-US" sz="1000" dirty="0" smtClean="0"/>
                <a:t>순두부찌개</a:t>
              </a:r>
              <a:r>
                <a:rPr lang="en-US" altLang="ko-KR" sz="1000" dirty="0" smtClean="0"/>
                <a:t>	       \6,000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점심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커피  </a:t>
              </a:r>
              <a:r>
                <a:rPr lang="en-US" altLang="ko-KR" sz="1000" dirty="0" smtClean="0"/>
                <a:t>	       \4,500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음료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지하철  </a:t>
              </a:r>
              <a:r>
                <a:rPr lang="en-US" altLang="ko-KR" sz="1000" dirty="0" smtClean="0"/>
                <a:t>	       \1,500</a:t>
              </a:r>
            </a:p>
            <a:p>
              <a:r>
                <a:rPr lang="ko-KR" altLang="en-US" sz="700" dirty="0" smtClean="0"/>
                <a:t>교통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지하철</a:t>
              </a:r>
              <a:endParaRPr lang="en-US" altLang="ko-KR" sz="700" dirty="0" smtClean="0"/>
            </a:p>
            <a:p>
              <a:r>
                <a:rPr lang="en-US" altLang="ko-KR" sz="700" dirty="0" smtClean="0"/>
                <a:t>------------------------------------</a:t>
              </a:r>
            </a:p>
            <a:p>
              <a:pPr lvl="0" algn="r"/>
              <a:r>
                <a:rPr lang="en-US" altLang="ko-KR" sz="1000" dirty="0" smtClean="0"/>
                <a:t>Total  \12,000</a:t>
              </a:r>
              <a:endParaRPr lang="ko-KR" altLang="en-US" sz="10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505459" y="5410160"/>
              <a:ext cx="1987421" cy="301861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 smtClean="0"/>
                <a:t>  2010-06-30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1124728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11696592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1315349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1505970" y="2924944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043608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05" name="TextBox 10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06" name="위쪽/아래쪽 화살표 10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위쪽/아래쪽 화살표 106"/>
          <p:cNvSpPr/>
          <p:nvPr/>
        </p:nvSpPr>
        <p:spPr>
          <a:xfrm>
            <a:off x="2051720" y="463503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일별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971600" y="1988840"/>
            <a:ext cx="2333059" cy="3640752"/>
            <a:chOff x="7740352" y="1988840"/>
            <a:chExt cx="2333059" cy="3640752"/>
          </a:xfrm>
        </p:grpSpPr>
        <p:sp>
          <p:nvSpPr>
            <p:cNvPr id="53" name="AutoShape 60"/>
            <p:cNvSpPr>
              <a:spLocks noChangeArrowheads="1"/>
            </p:cNvSpPr>
            <p:nvPr/>
          </p:nvSpPr>
          <p:spPr bwMode="auto">
            <a:xfrm>
              <a:off x="7740352" y="225961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8" name="AutoShape 60"/>
            <p:cNvSpPr>
              <a:spLocks noChangeArrowheads="1"/>
            </p:cNvSpPr>
            <p:nvPr/>
          </p:nvSpPr>
          <p:spPr bwMode="auto">
            <a:xfrm>
              <a:off x="7740352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7826762" y="499565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\89,000,000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7740352" y="5197544"/>
              <a:ext cx="2333059" cy="432048"/>
              <a:chOff x="7740352" y="5197544"/>
              <a:chExt cx="2333059" cy="432048"/>
            </a:xfrm>
          </p:grpSpPr>
          <p:sp>
            <p:nvSpPr>
              <p:cNvPr id="74" name="AutoShape 60"/>
              <p:cNvSpPr>
                <a:spLocks noChangeArrowheads="1"/>
              </p:cNvSpPr>
              <p:nvPr/>
            </p:nvSpPr>
            <p:spPr bwMode="auto">
              <a:xfrm>
                <a:off x="7740352" y="5197544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792392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837749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9284621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883105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갈매기형 수장 78"/>
              <p:cNvSpPr/>
              <p:nvPr/>
            </p:nvSpPr>
            <p:spPr>
              <a:xfrm>
                <a:off x="9760047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7826762" y="45955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\123,567,000</a:t>
              </a:r>
            </a:p>
          </p:txBody>
        </p:sp>
        <p:graphicFrame>
          <p:nvGraphicFramePr>
            <p:cNvPr id="81" name="차트 80"/>
            <p:cNvGraphicFramePr/>
            <p:nvPr/>
          </p:nvGraphicFramePr>
          <p:xfrm>
            <a:off x="7740352" y="2872369"/>
            <a:ext cx="2333059" cy="17281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2" name="모서리가 둥근 직사각형 81"/>
            <p:cNvSpPr/>
            <p:nvPr/>
          </p:nvSpPr>
          <p:spPr>
            <a:xfrm>
              <a:off x="7826762" y="25267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99581" y="3601819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036496" y="3530507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851787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8710519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9095804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890316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475656" y="31409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97160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3" name="TextBox 112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14" name="위쪽/아래쪽 화살표 113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위쪽/아래쪽 화살표 114"/>
          <p:cNvSpPr/>
          <p:nvPr/>
        </p:nvSpPr>
        <p:spPr>
          <a:xfrm>
            <a:off x="2051720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endParaRPr lang="ko-KR" altLang="en-US" sz="8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,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4-2.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4-2.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금융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	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부동산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\123,567,000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부동산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금융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자산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\123,567,000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9752" y="339509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주식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보석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위쪽/아래쪽 화살표 75"/>
          <p:cNvSpPr/>
          <p:nvPr/>
        </p:nvSpPr>
        <p:spPr>
          <a:xfrm>
            <a:off x="2123728" y="46627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8" name="TextBox 7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9" name="위쪽/아래쪽 화살표 7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40364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덧셈 기호 87"/>
          <p:cNvSpPr/>
          <p:nvPr/>
        </p:nvSpPr>
        <p:spPr>
          <a:xfrm>
            <a:off x="2915816" y="2393729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[display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자산중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 항목을 비율로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자산중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상세금액을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154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화면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[slide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메인화면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변경시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현재 화면 표시 부분이 진하게 표시됨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지출내역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[image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image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금액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총액을 보여줌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각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 touch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시 해당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로 이동함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.[1-1.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수입 입력화면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1-2.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입력화면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각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 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금일 상세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[1-3.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 메뉴 구성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971600" y="1988840"/>
            <a:ext cx="2333059" cy="3638500"/>
            <a:chOff x="323528" y="1988840"/>
            <a:chExt cx="2333059" cy="3638500"/>
          </a:xfrm>
        </p:grpSpPr>
        <p:grpSp>
          <p:nvGrpSpPr>
            <p:cNvPr id="7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8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9" name="모서리가 둥근 직사각형 88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갈매기형 수장 92"/>
              <p:cNvSpPr>
                <a:spLocks noChangeAspect="1"/>
              </p:cNvSpPr>
              <p:nvPr/>
            </p:nvSpPr>
            <p:spPr>
              <a:xfrm>
                <a:off x="2343223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 noChangeAspect="1"/>
              </p:cNvSpPr>
              <p:nvPr/>
            </p:nvSpPr>
            <p:spPr>
              <a:xfrm>
                <a:off x="473957" y="397173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96" name="모서리가 둥근 직사각형 95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>
                <a:spLocks noChangeAspect="1"/>
              </p:cNvSpPr>
              <p:nvPr/>
            </p:nvSpPr>
            <p:spPr>
              <a:xfrm>
                <a:off x="1610147" y="397115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1638722" y="21709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25963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8995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09117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0" name="모서리가 둥근 직사각형 99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755576" y="1988841"/>
            <a:ext cx="2333059" cy="3640752"/>
            <a:chOff x="1259632" y="2555280"/>
            <a:chExt cx="2333059" cy="3640752"/>
          </a:xfrm>
        </p:grpSpPr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구로 토지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부동산    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\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12,567,000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선산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\10,567,000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347864" y="1988841"/>
            <a:ext cx="2333059" cy="3640753"/>
            <a:chOff x="971600" y="1988841"/>
            <a:chExt cx="2333059" cy="3640753"/>
          </a:xfrm>
        </p:grpSpPr>
        <p:sp>
          <p:nvSpPr>
            <p:cNvPr id="85" name="갈매기형 수장 84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6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6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1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갈매기형 수장 105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저편한아파트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\89,000,000</a:t>
                  </a: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구로 토지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\123,567,000</a:t>
                  </a: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부동산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12,567,000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오른쪽 화살표 110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모서리가 둥근 직사각형 96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696208" y="4122792"/>
                <a:ext cx="1795672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100" dirty="0" smtClean="0">
                    <a:solidFill>
                      <a:schemeClr val="tx1"/>
                    </a:solidFill>
                  </a:rPr>
                  <a:t>선산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       \10,567,000</a:t>
                </a:r>
              </a:p>
            </p:txBody>
          </p:sp>
        </p:grpSp>
        <p:grpSp>
          <p:nvGrpSpPr>
            <p:cNvPr id="87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128"/>
            <p:cNvGrpSpPr/>
            <p:nvPr/>
          </p:nvGrpSpPr>
          <p:grpSpPr>
            <a:xfrm>
              <a:off x="1061896" y="3563872"/>
              <a:ext cx="345638" cy="345638"/>
              <a:chOff x="1293084" y="3769534"/>
              <a:chExt cx="345638" cy="345638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7" name="모서리가 둥근 직사각형 7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940152" y="1988841"/>
            <a:ext cx="2333059" cy="3640753"/>
            <a:chOff x="251520" y="1988841"/>
            <a:chExt cx="2333059" cy="3640753"/>
          </a:xfrm>
        </p:grpSpPr>
        <p:grpSp>
          <p:nvGrpSpPr>
            <p:cNvPr id="80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9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0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갈매기형 수장 12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2009-09-09</a:t>
                </a: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\89,000,000</a:t>
                </a:r>
              </a:p>
            </p:txBody>
          </p:sp>
        </p:grpSp>
        <p:sp>
          <p:nvSpPr>
            <p:cNvPr id="81" name="모서리가 둥근 직사각형 80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82" name="오른쪽 화살표 81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아파트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971600" y="1988840"/>
            <a:ext cx="2400648" cy="3640752"/>
            <a:chOff x="1259632" y="2555280"/>
            <a:chExt cx="2000540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모기지론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\39,000,000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신용대출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\99,567,000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신용대출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모기지론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부채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\89,000,000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24311" y="3439105"/>
              <a:ext cx="10358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마이너스통장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기타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47831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97425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2051720" y="465313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[display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4-2-1.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4-2-1.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363494" y="1988841"/>
            <a:ext cx="2333059" cy="3640753"/>
            <a:chOff x="971600" y="1988841"/>
            <a:chExt cx="2333059" cy="3640753"/>
          </a:xfrm>
        </p:grpSpPr>
        <p:sp>
          <p:nvSpPr>
            <p:cNvPr id="76" name="갈매기형 수장 75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3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3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갈매기형 수장 10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9000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ㅁㅁㅁ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       \89,000,000</a:t>
                  </a: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ㅇㅇㅇ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\123,567,000</a:t>
                  </a: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신용대출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\99,567,000</a:t>
                  </a: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오른쪽 화살표 107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모서리가 둥근 직사각형 93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4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7" name="그룹 126"/>
          <p:cNvGrpSpPr/>
          <p:nvPr/>
        </p:nvGrpSpPr>
        <p:grpSpPr>
          <a:xfrm>
            <a:off x="744463" y="1988841"/>
            <a:ext cx="2333059" cy="3640752"/>
            <a:chOff x="582757" y="1988840"/>
            <a:chExt cx="2333059" cy="3640752"/>
          </a:xfrm>
        </p:grpSpPr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582757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ㅁㅁㅁ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ㅇㅇㅇ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신용대출     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\99,567,000</a:t>
                </a: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모서리가 둥근 직사각형 108"/>
            <p:cNvSpPr/>
            <p:nvPr/>
          </p:nvSpPr>
          <p:spPr>
            <a:xfrm>
              <a:off x="2489117" y="234888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885834" y="1988841"/>
            <a:ext cx="2333059" cy="3640753"/>
            <a:chOff x="251520" y="1988841"/>
            <a:chExt cx="2333059" cy="3640753"/>
          </a:xfrm>
        </p:grpSpPr>
        <p:grpSp>
          <p:nvGrpSpPr>
            <p:cNvPr id="111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6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7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갈매기형 수장 12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학자금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2009-08-09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  \8,000,000</a:t>
                </a:r>
              </a:p>
            </p:txBody>
          </p:sp>
        </p:grpSp>
        <p:sp>
          <p:nvSpPr>
            <p:cNvPr id="112" name="모서리가 둥근 직사각형 111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3" name="오른쪽 화살표 112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신용대출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모서리가 둥근 직사각형 130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grpSp>
          <p:nvGrpSpPr>
            <p:cNvPr id="10" name="그룹 43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일별 사용 금액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년간 월별 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512168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리포트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1331640" y="414908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331640" y="45574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분류별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사용내역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4965095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신용카드사별 지출내역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5.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 메인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6395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429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1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5-1.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년간 월별 수입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지출 비교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사용자의 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grpSp>
          <p:nvGrpSpPr>
            <p:cNvPr id="65" name="그룹 64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 dirty="0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갈매기형 수장 59"/>
              <p:cNvSpPr/>
              <p:nvPr/>
            </p:nvSpPr>
            <p:spPr>
              <a:xfrm>
                <a:off x="3093740" y="326744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갈매기형 수장 61"/>
              <p:cNvSpPr/>
              <p:nvPr/>
            </p:nvSpPr>
            <p:spPr>
              <a:xfrm flipH="1">
                <a:off x="1288207" y="3267442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585788" y="2852936"/>
                <a:ext cx="1556337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년간 월별 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 비교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619672" y="3789040"/>
                <a:ext cx="216024" cy="117537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835696" y="4005064"/>
                <a:ext cx="216024" cy="959346"/>
              </a:xfrm>
              <a:prstGeom prst="rect">
                <a:avLst/>
              </a:prstGeom>
              <a:solidFill>
                <a:srgbClr val="FF7C80"/>
              </a:solidFill>
              <a:ln w="127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 rot="16200000" flipH="1">
                <a:off x="810631" y="4382057"/>
                <a:ext cx="1186036" cy="2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403648" y="4984601"/>
                <a:ext cx="1656184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1403648" y="3195434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+mj-lt"/>
                  </a:rPr>
                  <a:t>2010 </a:t>
                </a:r>
                <a:r>
                  <a:rPr lang="ko-KR" altLang="en-US" sz="1400" b="1" dirty="0" smtClean="0">
                    <a:latin typeface="+mj-lt"/>
                  </a:rPr>
                  <a:t>년</a:t>
                </a:r>
                <a:endParaRPr lang="ko-KR" altLang="en-US" sz="1400" b="1" dirty="0">
                  <a:latin typeface="+mj-lt"/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298492" y="2852936"/>
                <a:ext cx="288032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오른쪽 화살표 95"/>
              <p:cNvSpPr/>
              <p:nvPr/>
            </p:nvSpPr>
            <p:spPr>
              <a:xfrm flipH="1">
                <a:off x="133240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덧셈 기호 73"/>
              <p:cNvSpPr/>
              <p:nvPr/>
            </p:nvSpPr>
            <p:spPr>
              <a:xfrm>
                <a:off x="1619672" y="3784848"/>
                <a:ext cx="216024" cy="216024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뺄셈 기호 74"/>
              <p:cNvSpPr/>
              <p:nvPr/>
            </p:nvSpPr>
            <p:spPr>
              <a:xfrm>
                <a:off x="1835696" y="3986014"/>
                <a:ext cx="216024" cy="216024"/>
              </a:xfrm>
              <a:prstGeom prst="mathMinus">
                <a:avLst/>
              </a:prstGeom>
              <a:ln>
                <a:solidFill>
                  <a:srgbClr val="FF7C8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195736" y="3861048"/>
                <a:ext cx="216024" cy="1103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411760" y="4221088"/>
                <a:ext cx="216024" cy="743322"/>
              </a:xfrm>
              <a:prstGeom prst="rect">
                <a:avLst/>
              </a:prstGeom>
              <a:solidFill>
                <a:srgbClr val="FF7C80"/>
              </a:solidFill>
              <a:ln w="127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덧셈 기호 77"/>
              <p:cNvSpPr/>
              <p:nvPr/>
            </p:nvSpPr>
            <p:spPr>
              <a:xfrm>
                <a:off x="2195736" y="3882307"/>
                <a:ext cx="216024" cy="194765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뺄셈 기호 78"/>
              <p:cNvSpPr/>
              <p:nvPr/>
            </p:nvSpPr>
            <p:spPr>
              <a:xfrm>
                <a:off x="2411760" y="4221088"/>
                <a:ext cx="216024" cy="216024"/>
              </a:xfrm>
              <a:prstGeom prst="mathMinus">
                <a:avLst/>
              </a:prstGeom>
              <a:ln>
                <a:solidFill>
                  <a:srgbClr val="FF7C8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771800" y="4005064"/>
                <a:ext cx="216024" cy="959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덧셈 기호 81"/>
              <p:cNvSpPr/>
              <p:nvPr/>
            </p:nvSpPr>
            <p:spPr>
              <a:xfrm>
                <a:off x="2771800" y="3999731"/>
                <a:ext cx="216024" cy="194765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663105" y="501375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1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67744" y="501317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2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771800" y="501317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3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16200000">
                <a:off x="1316543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 rot="16200000">
                <a:off x="1549819" y="4511275"/>
                <a:ext cx="77296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\3,456,000</a:t>
                </a:r>
                <a:endParaRPr lang="ko-KR" altLang="en-US" sz="9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 rot="16200000">
                <a:off x="2140692" y="4511275"/>
                <a:ext cx="77296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\3,456,000</a:t>
                </a:r>
                <a:endParaRPr lang="ko-KR" altLang="en-US" sz="9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 rot="16200000">
                <a:off x="1892608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 rot="16200000">
                <a:off x="2468672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739685" y="3403393"/>
                <a:ext cx="1080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총 수입</a:t>
                </a:r>
                <a:r>
                  <a:rPr lang="en-US" altLang="ko-KR" sz="900" dirty="0" smtClean="0"/>
                  <a:t>: \00,000,000</a:t>
                </a:r>
              </a:p>
              <a:p>
                <a:r>
                  <a:rPr lang="ko-KR" altLang="en-US" sz="900" dirty="0" smtClean="0"/>
                  <a:t>총 지출</a:t>
                </a:r>
                <a:r>
                  <a:rPr lang="en-US" altLang="ko-KR" sz="900" dirty="0" smtClean="0"/>
                  <a:t>: \00,000,000</a:t>
                </a:r>
                <a:endParaRPr lang="ko-KR" altLang="en-US" sz="900" dirty="0"/>
              </a:p>
            </p:txBody>
          </p:sp>
        </p:grpSp>
        <p:cxnSp>
          <p:nvCxnSpPr>
            <p:cNvPr id="68" name="직선 연결선 67"/>
            <p:cNvCxnSpPr/>
            <p:nvPr/>
          </p:nvCxnSpPr>
          <p:spPr>
            <a:xfrm>
              <a:off x="1547664" y="4725144"/>
              <a:ext cx="1814601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위쪽/아래쪽 화살표 83"/>
          <p:cNvSpPr/>
          <p:nvPr/>
        </p:nvSpPr>
        <p:spPr>
          <a:xfrm rot="16200000"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5-1.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년간 월별 수입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비교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리포트메뉴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막대그래프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12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3000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55576" y="1988840"/>
            <a:ext cx="2333059" cy="3640752"/>
            <a:chOff x="971600" y="1988840"/>
            <a:chExt cx="2333059" cy="3640752"/>
          </a:xfrm>
        </p:grpSpPr>
        <p:grpSp>
          <p:nvGrpSpPr>
            <p:cNvPr id="3" name="그룹 48"/>
            <p:cNvGrpSpPr>
              <a:grpSpLocks noChangeAspect="1"/>
            </p:cNvGrpSpPr>
            <p:nvPr/>
          </p:nvGrpSpPr>
          <p:grpSpPr>
            <a:xfrm>
              <a:off x="971600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54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음주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안하기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\-50,000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억 만들기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\8,000,000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계획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1331640" y="386369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담뱃값 줄이기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\10,500</a:t>
                </a:r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2870967" y="2340398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383868" y="1988840"/>
            <a:ext cx="2333059" cy="3640752"/>
            <a:chOff x="2843808" y="1988840"/>
            <a:chExt cx="2333059" cy="3640752"/>
          </a:xfrm>
        </p:grpSpPr>
        <p:grpSp>
          <p:nvGrpSpPr>
            <p:cNvPr id="30" name="그룹 29"/>
            <p:cNvGrpSpPr/>
            <p:nvPr/>
          </p:nvGrpSpPr>
          <p:grpSpPr>
            <a:xfrm>
              <a:off x="2843808" y="1988840"/>
              <a:ext cx="2333059" cy="3640752"/>
              <a:chOff x="971600" y="1988840"/>
              <a:chExt cx="2333059" cy="3640752"/>
            </a:xfrm>
          </p:grpSpPr>
          <p:grpSp>
            <p:nvGrpSpPr>
              <p:cNvPr id="31" name="그룹 48"/>
              <p:cNvGrpSpPr>
                <a:grpSpLocks noChangeAspect="1"/>
              </p:cNvGrpSpPr>
              <p:nvPr/>
            </p:nvGrpSpPr>
            <p:grpSpPr>
              <a:xfrm>
                <a:off x="971600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갈매기형 수장 40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1620920" y="3535408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음주 </a:t>
                  </a:r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안하기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altLang="ko-KR" sz="1200" dirty="0" smtClean="0">
                      <a:solidFill>
                        <a:srgbClr val="FF0000"/>
                      </a:solidFill>
                    </a:rPr>
                    <a:t>\-50,000</a:t>
                  </a:r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1620920" y="3212976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억 만들기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\8,000,000</a:t>
                  </a:r>
                </a:p>
              </p:txBody>
            </p:sp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계획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오른쪽 화살표 48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1620920" y="3863698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담뱃값 줄이기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\10,500</a:t>
                  </a:r>
                </a:p>
              </p:txBody>
            </p:sp>
          </p:grpSp>
          <p:sp>
            <p:nvSpPr>
              <p:cNvPr id="33" name="모서리가 둥근 직사각형 32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7" name="모서리가 둥근 직사각형 56"/>
            <p:cNvSpPr/>
            <p:nvPr/>
          </p:nvSpPr>
          <p:spPr>
            <a:xfrm>
              <a:off x="2942975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005458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2942975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05458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933922" y="355491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996405" y="3801871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275440" y="3956602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2929039" y="395660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덧셈 기호 66"/>
            <p:cNvSpPr/>
            <p:nvPr/>
          </p:nvSpPr>
          <p:spPr>
            <a:xfrm>
              <a:off x="2970110" y="4008494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계획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012160" y="1988840"/>
            <a:ext cx="2333059" cy="3640752"/>
            <a:chOff x="5508104" y="1988840"/>
            <a:chExt cx="2333059" cy="3640752"/>
          </a:xfrm>
        </p:grpSpPr>
        <p:grpSp>
          <p:nvGrpSpPr>
            <p:cNvPr id="93" name="그룹 67"/>
            <p:cNvGrpSpPr/>
            <p:nvPr/>
          </p:nvGrpSpPr>
          <p:grpSpPr>
            <a:xfrm>
              <a:off x="5508104" y="1988841"/>
              <a:ext cx="2333059" cy="3640753"/>
              <a:chOff x="971600" y="1988841"/>
              <a:chExt cx="2333059" cy="3640753"/>
            </a:xfrm>
          </p:grpSpPr>
          <p:grpSp>
            <p:nvGrpSpPr>
              <p:cNvPr id="95" name="그룹 48"/>
              <p:cNvGrpSpPr>
                <a:grpSpLocks noChangeAspect="1"/>
              </p:cNvGrpSpPr>
              <p:nvPr/>
            </p:nvGrpSpPr>
            <p:grpSpPr>
              <a:xfrm>
                <a:off x="971600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갈매기형 수장 103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331640" y="3535408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분류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331640" y="3212976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제목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계획 추가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오른쪽 화살표 108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3863698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금액               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\10,500</a:t>
                  </a:r>
                </a:p>
              </p:txBody>
            </p:sp>
          </p:grpSp>
          <p:sp>
            <p:nvSpPr>
              <p:cNvPr id="96" name="모서리가 둥근 직사각형 95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94" name="모서리가 둥근 직사각형 93"/>
            <p:cNvSpPr/>
            <p:nvPr/>
          </p:nvSpPr>
          <p:spPr>
            <a:xfrm>
              <a:off x="5589165" y="395116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2010-08-31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971600" y="1988840"/>
            <a:ext cx="2333059" cy="3640752"/>
            <a:chOff x="251520" y="1988840"/>
            <a:chExt cx="2333059" cy="3640752"/>
          </a:xfrm>
        </p:grpSpPr>
        <p:grpSp>
          <p:nvGrpSpPr>
            <p:cNvPr id="3" name="그룹 24"/>
            <p:cNvGrpSpPr/>
            <p:nvPr/>
          </p:nvGrpSpPr>
          <p:grpSpPr>
            <a:xfrm>
              <a:off x="251520" y="1988840"/>
              <a:ext cx="2333059" cy="3640752"/>
              <a:chOff x="971600" y="1988840"/>
              <a:chExt cx="2333059" cy="3640752"/>
            </a:xfrm>
          </p:grpSpPr>
          <p:grpSp>
            <p:nvGrpSpPr>
              <p:cNvPr id="6" name="그룹 48"/>
              <p:cNvGrpSpPr>
                <a:grpSpLocks noChangeAspect="1"/>
              </p:cNvGrpSpPr>
              <p:nvPr/>
            </p:nvGrpSpPr>
            <p:grpSpPr>
              <a:xfrm>
                <a:off x="971600" y="1988840"/>
                <a:ext cx="2333059" cy="3640752"/>
                <a:chOff x="1259632" y="2555280"/>
                <a:chExt cx="1944216" cy="3033960"/>
              </a:xfrm>
            </p:grpSpPr>
            <p:sp>
              <p:nvSpPr>
                <p:cNvPr id="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갈매기형 수장 3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조회</a:t>
                  </a:r>
                  <a:endParaRPr lang="en-US" altLang="ko-KR" sz="120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오른쪽 화살표 74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모서리가 둥근 직사각형 23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68" name="타원형 설명선 67"/>
            <p:cNvSpPr/>
            <p:nvPr/>
          </p:nvSpPr>
          <p:spPr>
            <a:xfrm flipH="1">
              <a:off x="2240849" y="2429853"/>
              <a:ext cx="144016" cy="144016"/>
            </a:xfrm>
            <a:prstGeom prst="wedgeEllipseCallout">
              <a:avLst>
                <a:gd name="adj1" fmla="val -51956"/>
                <a:gd name="adj2" fmla="val 81174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ㅁㅁㅁ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7.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조회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edit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971600" y="225961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971600" y="198884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403648" y="235850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2611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58010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10373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638722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42778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46834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134666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619672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23728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627784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115616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53133" y="31940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10147" y="32035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161828" y="32130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627784" y="32094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115616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음식</a:t>
            </a:r>
            <a:endParaRPr lang="en-US" altLang="ko-KR" sz="8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1547664" y="387067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2123728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555776" y="38706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619672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123728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27784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15616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15616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ㅁㅁ</a:t>
            </a:r>
            <a:endParaRPr lang="en-US" altLang="ko-KR" sz="8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547664" y="455491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ㄱㄱㄱ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123728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ㄷㄷ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555776" y="45549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ㄴㄴㄴㄴ</a:t>
            </a:r>
            <a:endParaRPr lang="ko-KR" altLang="en-US" sz="800" dirty="0"/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19672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23728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627784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15616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분류 메뉴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965110" y="26923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위쪽/아래쪽 화살표 54"/>
          <p:cNvSpPr/>
          <p:nvPr/>
        </p:nvSpPr>
        <p:spPr>
          <a:xfrm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58" name="TextBox 5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59" name="위쪽/아래쪽 화살표 5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분류 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선택한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하위분류 아이콘목록 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상위분류 아이콘 목록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43608" y="3410712"/>
            <a:ext cx="2160240" cy="176224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2339752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288207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350690" y="3627880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교통비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293084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355567" y="4016495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쇼핑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문화생활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회비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3275856" y="3491483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덧셈 기호 135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순서도: 병합 136"/>
            <p:cNvSpPr/>
            <p:nvPr/>
          </p:nvSpPr>
          <p:spPr>
            <a:xfrm>
              <a:off x="3285381" y="3880098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순서도: 병합 137"/>
            <p:cNvSpPr/>
            <p:nvPr/>
          </p:nvSpPr>
          <p:spPr>
            <a:xfrm>
              <a:off x="3285381" y="4283571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순서도: 병합 138"/>
            <p:cNvSpPr/>
            <p:nvPr/>
          </p:nvSpPr>
          <p:spPr>
            <a:xfrm>
              <a:off x="3285381" y="4672186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순서도: 병합 139"/>
            <p:cNvSpPr/>
            <p:nvPr/>
          </p:nvSpPr>
          <p:spPr>
            <a:xfrm>
              <a:off x="3285381" y="5066134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" name="모서리가 둥근 직사각형 10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수정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5004048" y="1988840"/>
            <a:ext cx="2333059" cy="3640752"/>
            <a:chOff x="1259632" y="2555280"/>
            <a:chExt cx="2333059" cy="3640752"/>
          </a:xfrm>
        </p:grpSpPr>
        <p:sp>
          <p:nvSpPr>
            <p:cNvPr id="129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2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3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갈매기형 수장 143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 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오른쪽 화살표 148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아침식사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75"/>
            <p:cNvGrpSpPr/>
            <p:nvPr/>
          </p:nvGrpSpPr>
          <p:grpSpPr>
            <a:xfrm>
              <a:off x="1288207" y="3380919"/>
              <a:ext cx="345638" cy="345638"/>
              <a:chOff x="1288207" y="3380919"/>
              <a:chExt cx="345638" cy="345638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포인트가 7개인 별 152"/>
            <p:cNvSpPr/>
            <p:nvPr/>
          </p:nvSpPr>
          <p:spPr>
            <a:xfrm>
              <a:off x="3275856" y="3438525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점심식사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7" name="그룹 76"/>
            <p:cNvGrpSpPr/>
            <p:nvPr/>
          </p:nvGrpSpPr>
          <p:grpSpPr>
            <a:xfrm>
              <a:off x="1293084" y="3769534"/>
              <a:ext cx="345638" cy="345638"/>
              <a:chOff x="1293084" y="3769534"/>
              <a:chExt cx="345638" cy="345638"/>
            </a:xfrm>
          </p:grpSpPr>
          <p:sp>
            <p:nvSpPr>
              <p:cNvPr id="180" name="모서리가 둥근 직사각형 17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8" name="포인트가 7개인 별 157"/>
            <p:cNvSpPr/>
            <p:nvPr/>
          </p:nvSpPr>
          <p:spPr>
            <a:xfrm>
              <a:off x="3280733" y="3827140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저녁식사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포인트가 7개인 별 163"/>
            <p:cNvSpPr/>
            <p:nvPr/>
          </p:nvSpPr>
          <p:spPr>
            <a:xfrm>
              <a:off x="3275856" y="4221088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커피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포인트가 7개인 별 169"/>
            <p:cNvSpPr/>
            <p:nvPr/>
          </p:nvSpPr>
          <p:spPr>
            <a:xfrm>
              <a:off x="3280733" y="4619228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모서리가 둥근 직사각형 173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rgbClr val="FF33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포인트가 7개인 별 175"/>
            <p:cNvSpPr/>
            <p:nvPr/>
          </p:nvSpPr>
          <p:spPr>
            <a:xfrm>
              <a:off x="3280733" y="5013176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덧셈 기호 178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4" name="위쪽/아래쪽 화살표 183"/>
          <p:cNvSpPr/>
          <p:nvPr/>
        </p:nvSpPr>
        <p:spPr>
          <a:xfrm>
            <a:off x="1619672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86" name="TextBox 18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87" name="위쪽/아래쪽 화살표 18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8" name="위쪽/아래쪽 화살표 187"/>
          <p:cNvSpPr/>
          <p:nvPr/>
        </p:nvSpPr>
        <p:spPr>
          <a:xfrm>
            <a:off x="4283968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현재 선택된 아이콘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분류 선택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926754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430810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2934866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422698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926754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430810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934866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22698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924487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428543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932599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420431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36279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440335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944391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432223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943537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447593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951649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439481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순서도: 연결자 105"/>
            <p:cNvSpPr/>
            <p:nvPr/>
          </p:nvSpPr>
          <p:spPr>
            <a:xfrm>
              <a:off x="2915816" y="3861048"/>
              <a:ext cx="144016" cy="14401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모서리가 둥근 직사각형 65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아이콘 선택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5252" y="335756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929066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97380" y="508362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428728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480480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643986" y="32042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643986" y="38585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643986" y="45015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643986" y="49901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수입의 분류를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7" name="위쪽 화살표 설명선 36"/>
          <p:cNvSpPr/>
          <p:nvPr/>
        </p:nvSpPr>
        <p:spPr>
          <a:xfrm>
            <a:off x="1571604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644940" y="2652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857356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4643446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데이터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Excel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저장하기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데이터 관리 </a:t>
            </a:r>
            <a:r>
              <a:rPr lang="en-US" altLang="ko-KR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백업 및 복원</a:t>
            </a:r>
            <a:r>
              <a:rPr lang="en-US" altLang="ko-KR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r>
              <a:rPr lang="ko-KR" altLang="en-US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1.Excel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3.DB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394683" y="2727138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설정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389648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1541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2806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726064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38593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3791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1791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6100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잠금설정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8-3.About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사용자 편의를 위한 입력 방안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9-1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사용자 패턴 분석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" name="직사각형 5"/>
          <p:cNvSpPr/>
          <p:nvPr/>
        </p:nvSpPr>
        <p:spPr>
          <a:xfrm>
            <a:off x="285748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81136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981136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3264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83264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462291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14678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4074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57488" y="2000240"/>
            <a:ext cx="345638" cy="345638"/>
            <a:chOff x="909434" y="2009927"/>
            <a:chExt cx="345638" cy="34563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2983264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83264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위쪽 화살표 설명선 23"/>
          <p:cNvSpPr/>
          <p:nvPr/>
        </p:nvSpPr>
        <p:spPr>
          <a:xfrm>
            <a:off x="2857488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5" name="그룹 85"/>
          <p:cNvGrpSpPr/>
          <p:nvPr/>
        </p:nvGrpSpPr>
        <p:grpSpPr>
          <a:xfrm>
            <a:off x="4643438" y="3714752"/>
            <a:ext cx="500066" cy="428628"/>
            <a:chOff x="324098" y="6309320"/>
            <a:chExt cx="500066" cy="42862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85"/>
          <p:cNvGrpSpPr/>
          <p:nvPr/>
        </p:nvGrpSpPr>
        <p:grpSpPr>
          <a:xfrm>
            <a:off x="4143372" y="3714752"/>
            <a:ext cx="500066" cy="428628"/>
            <a:chOff x="324098" y="6309320"/>
            <a:chExt cx="500066" cy="42862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3000364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43306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43306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내역등록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9-3.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</a:t>
            </a:r>
            <a:r>
              <a:rPr lang="ko-KR" altLang="en-US" sz="40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선택시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내역 자동입력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9-4-1.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음성인식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9-4-2.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음성인식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음성목록등록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9-5-1.GPS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이용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위치등록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퇴근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00364" y="2000240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9-5-2.GPS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이용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자동입력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퇴근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9-6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문자인식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27695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6182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1263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4744" y="28984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897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16672" y="29043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이자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293746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643306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85720" y="264318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반복 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1-1-5.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2420</Words>
  <Application>Microsoft Office PowerPoint</Application>
  <PresentationFormat>화면 슬라이드 쇼(4:3)</PresentationFormat>
  <Paragraphs>1212</Paragraphs>
  <Slides>52</Slides>
  <Notes>49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snoopy</cp:lastModifiedBy>
  <cp:revision>630</cp:revision>
  <dcterms:created xsi:type="dcterms:W3CDTF">2010-06-22T10:48:09Z</dcterms:created>
  <dcterms:modified xsi:type="dcterms:W3CDTF">2010-09-06T12:52:05Z</dcterms:modified>
</cp:coreProperties>
</file>