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charts/chart13.xml" ContentType="application/vnd.openxmlformats-officedocument.drawingml.chart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charts/chart14.xml" ContentType="application/vnd.openxmlformats-officedocument.drawingml.chart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charts/chart8.xml" ContentType="application/vnd.openxmlformats-officedocument.drawingml.chart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charts/chart10.xml" ContentType="application/vnd.openxmlformats-officedocument.drawingml.chart+xml"/>
  <Override PartName="/ppt/slides/slide89.xml" ContentType="application/vnd.openxmlformats-officedocument.presentationml.slide+xml"/>
  <Override PartName="/ppt/charts/chart4.xml" ContentType="application/vnd.openxmlformats-officedocument.drawingml.chart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94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charts/chart15.xml" ContentType="application/vnd.openxmlformats-officedocument.drawingml.chart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9.xml" ContentType="application/vnd.openxmlformats-officedocument.drawingml.chart+xml"/>
  <Override PartName="/ppt/notesSlides/notesSlide61.xml" ContentType="application/vnd.openxmlformats-officedocument.presentationml.notesSlide+xml"/>
  <Override PartName="/ppt/charts/chart11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5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charts/chart16.xml" ContentType="application/vnd.openxmlformats-officedocument.drawingml.chart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charts/chart12.xml" ContentType="application/vnd.openxmlformats-officedocument.drawingml.chart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charts/chart2.xml" ContentType="application/vnd.openxmlformats-officedocument.drawingml.chart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2"/>
  </p:notesMasterIdLst>
  <p:handoutMasterIdLst>
    <p:handoutMasterId r:id="rId103"/>
  </p:handoutMasterIdLst>
  <p:sldIdLst>
    <p:sldId id="258" r:id="rId2"/>
    <p:sldId id="257" r:id="rId3"/>
    <p:sldId id="278" r:id="rId4"/>
    <p:sldId id="260" r:id="rId5"/>
    <p:sldId id="291" r:id="rId6"/>
    <p:sldId id="292" r:id="rId7"/>
    <p:sldId id="293" r:id="rId8"/>
    <p:sldId id="295" r:id="rId9"/>
    <p:sldId id="404" r:id="rId10"/>
    <p:sldId id="282" r:id="rId11"/>
    <p:sldId id="261" r:id="rId12"/>
    <p:sldId id="296" r:id="rId13"/>
    <p:sldId id="297" r:id="rId14"/>
    <p:sldId id="300" r:id="rId15"/>
    <p:sldId id="304" r:id="rId16"/>
    <p:sldId id="305" r:id="rId17"/>
    <p:sldId id="306" r:id="rId18"/>
    <p:sldId id="308" r:id="rId19"/>
    <p:sldId id="307" r:id="rId20"/>
    <p:sldId id="405" r:id="rId21"/>
    <p:sldId id="301" r:id="rId22"/>
    <p:sldId id="319" r:id="rId23"/>
    <p:sldId id="320" r:id="rId24"/>
    <p:sldId id="321" r:id="rId25"/>
    <p:sldId id="322" r:id="rId26"/>
    <p:sldId id="323" r:id="rId27"/>
    <p:sldId id="324" r:id="rId28"/>
    <p:sldId id="333" r:id="rId29"/>
    <p:sldId id="325" r:id="rId30"/>
    <p:sldId id="326" r:id="rId31"/>
    <p:sldId id="327" r:id="rId32"/>
    <p:sldId id="328" r:id="rId33"/>
    <p:sldId id="256" r:id="rId34"/>
    <p:sldId id="259" r:id="rId35"/>
    <p:sldId id="262" r:id="rId36"/>
    <p:sldId id="263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0" r:id="rId47"/>
    <p:sldId id="381" r:id="rId48"/>
    <p:sldId id="382" r:id="rId49"/>
    <p:sldId id="383" r:id="rId50"/>
    <p:sldId id="384" r:id="rId51"/>
    <p:sldId id="385" r:id="rId52"/>
    <p:sldId id="386" r:id="rId53"/>
    <p:sldId id="387" r:id="rId54"/>
    <p:sldId id="272" r:id="rId55"/>
    <p:sldId id="269" r:id="rId56"/>
    <p:sldId id="335" r:id="rId57"/>
    <p:sldId id="336" r:id="rId58"/>
    <p:sldId id="337" r:id="rId59"/>
    <p:sldId id="338" r:id="rId60"/>
    <p:sldId id="339" r:id="rId61"/>
    <p:sldId id="340" r:id="rId62"/>
    <p:sldId id="341" r:id="rId63"/>
    <p:sldId id="343" r:id="rId64"/>
    <p:sldId id="344" r:id="rId65"/>
    <p:sldId id="346" r:id="rId66"/>
    <p:sldId id="345" r:id="rId67"/>
    <p:sldId id="347" r:id="rId68"/>
    <p:sldId id="348" r:id="rId69"/>
    <p:sldId id="388" r:id="rId70"/>
    <p:sldId id="410" r:id="rId71"/>
    <p:sldId id="285" r:id="rId72"/>
    <p:sldId id="367" r:id="rId73"/>
    <p:sldId id="368" r:id="rId74"/>
    <p:sldId id="286" r:id="rId75"/>
    <p:sldId id="288" r:id="rId76"/>
    <p:sldId id="389" r:id="rId77"/>
    <p:sldId id="390" r:id="rId78"/>
    <p:sldId id="391" r:id="rId79"/>
    <p:sldId id="392" r:id="rId80"/>
    <p:sldId id="393" r:id="rId81"/>
    <p:sldId id="394" r:id="rId82"/>
    <p:sldId id="406" r:id="rId83"/>
    <p:sldId id="407" r:id="rId84"/>
    <p:sldId id="408" r:id="rId85"/>
    <p:sldId id="409" r:id="rId86"/>
    <p:sldId id="287" r:id="rId87"/>
    <p:sldId id="289" r:id="rId88"/>
    <p:sldId id="290" r:id="rId89"/>
    <p:sldId id="309" r:id="rId90"/>
    <p:sldId id="310" r:id="rId91"/>
    <p:sldId id="311" r:id="rId92"/>
    <p:sldId id="312" r:id="rId93"/>
    <p:sldId id="313" r:id="rId94"/>
    <p:sldId id="314" r:id="rId95"/>
    <p:sldId id="315" r:id="rId96"/>
    <p:sldId id="316" r:id="rId97"/>
    <p:sldId id="317" r:id="rId98"/>
    <p:sldId id="395" r:id="rId99"/>
    <p:sldId id="397" r:id="rId100"/>
    <p:sldId id="402" r:id="rId10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7C80"/>
    <a:srgbClr val="FFCC00"/>
    <a:srgbClr val="F78D35"/>
    <a:srgbClr val="6D883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43" autoAdjust="0"/>
  </p:normalViewPr>
  <p:slideViewPr>
    <p:cSldViewPr>
      <p:cViewPr>
        <p:scale>
          <a:sx n="100" d="100"/>
          <a:sy n="100" d="100"/>
        </p:scale>
        <p:origin x="-1920" y="-5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6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음식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Val val="1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</c:ser>
        <c:marker val="1"/>
        <c:axId val="111870336"/>
        <c:axId val="111871872"/>
      </c:lineChart>
      <c:catAx>
        <c:axId val="111870336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11871872"/>
        <c:crosses val="autoZero"/>
        <c:auto val="1"/>
        <c:lblAlgn val="ctr"/>
        <c:lblOffset val="100"/>
      </c:catAx>
      <c:valAx>
        <c:axId val="11187187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11187033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교통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Val val="1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지하철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150000</c:v>
                </c:pt>
                <c:pt idx="1">
                  <c:v>100000</c:v>
                </c:pt>
                <c:pt idx="2">
                  <c:v>130600</c:v>
                </c:pt>
                <c:pt idx="3">
                  <c:v>330000</c:v>
                </c:pt>
                <c:pt idx="4">
                  <c:v>50000</c:v>
                </c:pt>
                <c:pt idx="5">
                  <c:v>2000</c:v>
                </c:pt>
              </c:numCache>
            </c:numRef>
          </c:val>
        </c:ser>
        <c:marker val="1"/>
        <c:axId val="112119168"/>
        <c:axId val="112129152"/>
      </c:lineChart>
      <c:catAx>
        <c:axId val="112119168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12129152"/>
        <c:crosses val="autoZero"/>
        <c:auto val="1"/>
        <c:lblAlgn val="ctr"/>
        <c:lblOffset val="100"/>
      </c:catAx>
      <c:valAx>
        <c:axId val="11212915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11211916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>
        <c:manualLayout>
          <c:layoutTarget val="inner"/>
          <c:xMode val="edge"/>
          <c:yMode val="edge"/>
          <c:x val="3.8094971463766801E-2"/>
          <c:y val="4.769614313349671E-2"/>
          <c:w val="0.90758419888574571"/>
          <c:h val="0.76115806372095451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음식</c:v>
                </c:pt>
              </c:strCache>
            </c:strRef>
          </c:tx>
          <c:dLbls>
            <c:txPr>
              <a:bodyPr/>
              <a:lstStyle/>
              <a:p>
                <a:pPr>
                  <a:defRPr sz="700"/>
                </a:pPr>
                <a:endParaRPr lang="ko-KR"/>
              </a:p>
            </c:txPr>
            <c:showVal val="1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</c:ser>
        <c:marker val="1"/>
        <c:axId val="112139648"/>
        <c:axId val="112194688"/>
      </c:lineChart>
      <c:catAx>
        <c:axId val="112139648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12194688"/>
        <c:crosses val="autoZero"/>
        <c:auto val="1"/>
        <c:lblAlgn val="ctr"/>
        <c:lblOffset val="100"/>
      </c:catAx>
      <c:valAx>
        <c:axId val="112194688"/>
        <c:scaling>
          <c:orientation val="minMax"/>
        </c:scaling>
        <c:delete val="1"/>
        <c:axPos val="l"/>
        <c:majorGridlines/>
        <c:numFmt formatCode="General" sourceLinked="1"/>
        <c:tickLblPos val="none"/>
        <c:crossAx val="11213964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음식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Val val="1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</c:ser>
        <c:marker val="1"/>
        <c:axId val="112042752"/>
        <c:axId val="112044288"/>
      </c:lineChart>
      <c:catAx>
        <c:axId val="112042752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12044288"/>
        <c:crosses val="autoZero"/>
        <c:auto val="1"/>
        <c:lblAlgn val="ctr"/>
        <c:lblOffset val="100"/>
      </c:catAx>
      <c:valAx>
        <c:axId val="11204428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112042752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>
        <c:manualLayout>
          <c:layoutTarget val="inner"/>
          <c:xMode val="edge"/>
          <c:yMode val="edge"/>
          <c:x val="3.8094971463766801E-2"/>
          <c:y val="4.7696143133496731E-2"/>
          <c:w val="0.90758419888574537"/>
          <c:h val="0.76115806372095451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음식</c:v>
                </c:pt>
              </c:strCache>
            </c:strRef>
          </c:tx>
          <c:dLbls>
            <c:txPr>
              <a:bodyPr/>
              <a:lstStyle/>
              <a:p>
                <a:pPr>
                  <a:defRPr sz="700"/>
                </a:pPr>
                <a:endParaRPr lang="ko-KR"/>
              </a:p>
            </c:txPr>
            <c:showVal val="1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</c:ser>
        <c:marker val="1"/>
        <c:axId val="112469888"/>
        <c:axId val="112471424"/>
      </c:lineChart>
      <c:catAx>
        <c:axId val="112469888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12471424"/>
        <c:crosses val="autoZero"/>
        <c:auto val="1"/>
        <c:lblAlgn val="ctr"/>
        <c:lblOffset val="100"/>
      </c:catAx>
      <c:valAx>
        <c:axId val="112471424"/>
        <c:scaling>
          <c:orientation val="minMax"/>
        </c:scaling>
        <c:delete val="1"/>
        <c:axPos val="l"/>
        <c:majorGridlines/>
        <c:numFmt formatCode="General" sourceLinked="1"/>
        <c:tickLblPos val="none"/>
        <c:crossAx val="11246988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Val val="1"/>
            <c:showCatName val="1"/>
          </c:dLbls>
          <c:cat>
            <c:strRef>
              <c:f>Sheet1!$A$2:$A$6</c:f>
              <c:strCache>
                <c:ptCount val="5"/>
                <c:pt idx="0">
                  <c:v>현금</c:v>
                </c:pt>
                <c:pt idx="1">
                  <c:v>계좌이체</c:v>
                </c:pt>
                <c:pt idx="2">
                  <c:v>삼성카드</c:v>
                </c:pt>
                <c:pt idx="3">
                  <c:v>국민카드</c:v>
                </c:pt>
                <c:pt idx="4">
                  <c:v>신한카드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</c:v>
                </c:pt>
                <c:pt idx="1">
                  <c:v>10</c:v>
                </c:pt>
                <c:pt idx="2">
                  <c:v>20</c:v>
                </c:pt>
                <c:pt idx="3">
                  <c:v>5</c:v>
                </c:pt>
                <c:pt idx="4">
                  <c:v>25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Sheet1!$A$2:$A$6</c:f>
              <c:strCache>
                <c:ptCount val="5"/>
                <c:pt idx="0">
                  <c:v>현금</c:v>
                </c:pt>
                <c:pt idx="1">
                  <c:v>계좌이체</c:v>
                </c:pt>
                <c:pt idx="2">
                  <c:v>삼성카드</c:v>
                </c:pt>
                <c:pt idx="3">
                  <c:v>국민카드</c:v>
                </c:pt>
                <c:pt idx="4">
                  <c:v>신한카드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</c:v>
                </c:pt>
                <c:pt idx="1">
                  <c:v>10</c:v>
                </c:pt>
                <c:pt idx="2">
                  <c:v>20</c:v>
                </c:pt>
                <c:pt idx="3">
                  <c:v>5</c:v>
                </c:pt>
                <c:pt idx="4">
                  <c:v>25</c:v>
                </c:pt>
              </c:numCache>
            </c:numRef>
          </c:val>
        </c:ser>
        <c:dLbls>
          <c:showVal val="1"/>
          <c:showCatName val="1"/>
        </c:dLbls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교통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Val val="1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지하철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150000</c:v>
                </c:pt>
                <c:pt idx="1">
                  <c:v>100000</c:v>
                </c:pt>
                <c:pt idx="2">
                  <c:v>130600</c:v>
                </c:pt>
                <c:pt idx="3">
                  <c:v>330000</c:v>
                </c:pt>
                <c:pt idx="4">
                  <c:v>50000</c:v>
                </c:pt>
                <c:pt idx="5">
                  <c:v>2000</c:v>
                </c:pt>
              </c:numCache>
            </c:numRef>
          </c:val>
        </c:ser>
        <c:marker val="1"/>
        <c:axId val="112958464"/>
        <c:axId val="112976640"/>
      </c:lineChart>
      <c:catAx>
        <c:axId val="112958464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12976640"/>
        <c:crosses val="autoZero"/>
        <c:auto val="1"/>
        <c:lblAlgn val="ctr"/>
        <c:lblOffset val="100"/>
      </c:catAx>
      <c:valAx>
        <c:axId val="11297664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112958464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>
        <c:manualLayout>
          <c:layoutTarget val="inner"/>
          <c:xMode val="edge"/>
          <c:yMode val="edge"/>
          <c:x val="0.18597557970029904"/>
          <c:y val="3.8647072499473703E-2"/>
          <c:w val="0.64437890340535764"/>
          <c:h val="0.9149764405011582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123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>
        <c:manualLayout>
          <c:layoutTarget val="inner"/>
          <c:xMode val="edge"/>
          <c:yMode val="edge"/>
          <c:x val="0.18597557970029904"/>
          <c:y val="3.8647072499473675E-2"/>
          <c:w val="0.64437890340535764"/>
          <c:h val="0.9149764405011582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123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25</c:v>
                </c:pt>
                <c:pt idx="3">
                  <c:v>70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25</c:v>
                </c:pt>
                <c:pt idx="3">
                  <c:v>70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>
        <c:manualLayout>
          <c:layoutTarget val="inner"/>
          <c:xMode val="edge"/>
          <c:yMode val="edge"/>
          <c:x val="0.18597557970029904"/>
          <c:y val="3.8647072499473703E-2"/>
          <c:w val="0.64437890340535764"/>
          <c:h val="0.9149764405011582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123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6"/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2"/>
                <c:pt idx="0">
                  <c:v>월급</c:v>
                </c:pt>
                <c:pt idx="1">
                  <c:v>상여금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Sheet1!$A$2:$A$5</c:f>
              <c:strCache>
                <c:ptCount val="2"/>
                <c:pt idx="0">
                  <c:v>월급</c:v>
                </c:pt>
                <c:pt idx="1">
                  <c:v>상여금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4"/>
  <c:chart>
    <c:autoTitleDeleted val="1"/>
    <c:plotArea>
      <c:layout>
        <c:manualLayout>
          <c:layoutTarget val="inner"/>
          <c:xMode val="edge"/>
          <c:yMode val="edge"/>
          <c:x val="0.19298346735877922"/>
          <c:y val="7.4032813034533324E-2"/>
          <c:w val="0.80701653264122053"/>
          <c:h val="0.87522559217305396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Val val="1"/>
          </c:dLbls>
          <c:cat>
            <c:strRef>
              <c:f>Sheet1!$A$2:$A$4</c:f>
              <c:strCache>
                <c:ptCount val="3"/>
                <c:pt idx="0">
                  <c:v>8월</c:v>
                </c:pt>
                <c:pt idx="1">
                  <c:v>9월</c:v>
                </c:pt>
                <c:pt idx="2">
                  <c:v>10월</c:v>
                </c:pt>
              </c:strCache>
            </c:strRef>
          </c:cat>
          <c:val>
            <c:numRef>
              <c:f>Sheet1!$B$2:$B$4</c:f>
              <c:numCache>
                <c:formatCode>0_ </c:formatCode>
                <c:ptCount val="3"/>
                <c:pt idx="0">
                  <c:v>-150</c:v>
                </c:pt>
                <c:pt idx="1">
                  <c:v>90</c:v>
                </c:pt>
                <c:pt idx="2">
                  <c:v>130</c:v>
                </c:pt>
              </c:numCache>
            </c:numRef>
          </c:val>
        </c:ser>
        <c:marker val="1"/>
        <c:axId val="110224128"/>
        <c:axId val="110225664"/>
      </c:lineChart>
      <c:catAx>
        <c:axId val="110224128"/>
        <c:scaling>
          <c:orientation val="minMax"/>
        </c:scaling>
        <c:axPos val="b"/>
        <c:numFmt formatCode="#,##0.00;[Red]\-#,##0.00" sourceLinked="0"/>
        <c:tickLblPos val="nextTo"/>
        <c:txPr>
          <a:bodyPr/>
          <a:lstStyle/>
          <a:p>
            <a:pPr>
              <a:defRPr sz="1400" b="1"/>
            </a:pPr>
            <a:endParaRPr lang="ko-KR"/>
          </a:p>
        </c:txPr>
        <c:crossAx val="110225664"/>
        <c:crosses val="autoZero"/>
        <c:auto val="1"/>
        <c:lblAlgn val="ctr"/>
        <c:lblOffset val="100"/>
      </c:catAx>
      <c:valAx>
        <c:axId val="110225664"/>
        <c:scaling>
          <c:orientation val="minMax"/>
        </c:scaling>
        <c:axPos val="l"/>
        <c:majorGridlines/>
        <c:numFmt formatCode="General" sourceLinked="0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11022412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11A0-D923-4C5D-9BBA-922A8495A396}" type="datetimeFigureOut">
              <a:rPr lang="ko-KR" altLang="en-US" smtClean="0"/>
              <a:pPr/>
              <a:t>2010-10-05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58EF1-56D6-489F-9151-D5289E9C46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72A54-BE0C-4CB8-A406-B02CE5F2A212}" type="datetimeFigureOut">
              <a:rPr lang="ko-KR" altLang="en-US" smtClean="0"/>
              <a:pPr/>
              <a:t>2010-10-05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E0B0D-1C99-4224-9A4F-F1F2469599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556376" cy="93610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E0C7-D5B7-4B7B-BBCF-18FDA7BE8FC9}" type="datetime1">
              <a:rPr lang="ko-KR" altLang="en-US" smtClean="0"/>
              <a:pPr/>
              <a:t>2010-10-05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>
            <a:spLocks noChangeAspect="1"/>
          </p:cNvSpPr>
          <p:nvPr userDrawn="1"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DF0D-A9E8-44E4-A187-9E8647C7310D}" type="datetime1">
              <a:rPr lang="ko-KR" altLang="en-US" smtClean="0"/>
              <a:pPr/>
              <a:t>2010-10-05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8358-882F-458E-A920-9B762F77CC12}" type="datetime1">
              <a:rPr lang="ko-KR" altLang="en-US" smtClean="0"/>
              <a:pPr/>
              <a:t>2010-10-05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6234-D84C-4BF1-9325-07618F1E1EFF}" type="datetime1">
              <a:rPr lang="ko-KR" altLang="en-US" smtClean="0"/>
              <a:pPr/>
              <a:t>2010-10-05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8620-8B1A-4BBE-96C3-C6F23F660684}" type="datetime1">
              <a:rPr lang="ko-KR" altLang="en-US" smtClean="0"/>
              <a:pPr/>
              <a:t>2010-10-05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BF25-334A-4A44-BED1-93C095CB5E17}" type="datetime1">
              <a:rPr lang="ko-KR" altLang="en-US" smtClean="0"/>
              <a:pPr/>
              <a:t>2010-10-05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E1D9F-37DF-4E76-98CA-5835834E6AB2}" type="datetime1">
              <a:rPr lang="ko-KR" altLang="en-US" smtClean="0"/>
              <a:pPr/>
              <a:t>2010-10-05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09926-9467-4098-BADF-49C57AD2E5A1}" type="datetime1">
              <a:rPr lang="ko-KR" altLang="en-US" smtClean="0"/>
              <a:pPr/>
              <a:t>2010-10-05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C3D7-C8DA-4AA6-80C6-077EC60A0374}" type="datetime1">
              <a:rPr lang="ko-KR" altLang="en-US" smtClean="0"/>
              <a:pPr/>
              <a:t>2010-10-05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FF95-D4E3-4314-AF28-1F3252DCF0BA}" type="datetime1">
              <a:rPr lang="ko-KR" altLang="en-US" smtClean="0"/>
              <a:pPr/>
              <a:t>2010-10-05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9C5C-189B-4700-B25B-BEC1BC05D2D5}" type="datetime1">
              <a:rPr lang="ko-KR" altLang="en-US" smtClean="0"/>
              <a:pPr/>
              <a:t>2010-10-05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01FA0-4A65-4B0F-8FBD-FCD56757F809}" type="datetime1">
              <a:rPr lang="ko-KR" altLang="en-US" smtClean="0"/>
              <a:pPr/>
              <a:t>2010-10-05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dddd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13" cstate="print"/>
            <a:srcRect/>
            <a:stretch>
              <a:fillRect/>
            </a:stretch>
          </a:blipFill>
        </p:spPr>
      </p:pic>
      <p:sp>
        <p:nvSpPr>
          <p:cNvPr id="8" name="모서리가 둥근 직사각형 7"/>
          <p:cNvSpPr>
            <a:spLocks noChangeAspect="1"/>
          </p:cNvSpPr>
          <p:nvPr userDrawn="1"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57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57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slide" Target="slide2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바탕체" pitchFamily="17" charset="-127"/>
                <a:ea typeface="바탕체" pitchFamily="17" charset="-127"/>
              </a:rPr>
              <a:t>Use Interface Guide line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smtClean="0"/>
              <a:t> Android</a:t>
            </a:r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8532440" y="6237312"/>
            <a:ext cx="895582" cy="395720"/>
            <a:chOff x="2934911" y="3400625"/>
            <a:chExt cx="895582" cy="395720"/>
          </a:xfrm>
        </p:grpSpPr>
        <p:sp>
          <p:nvSpPr>
            <p:cNvPr id="11" name="양쪽 모서리가 둥근 사각형 10"/>
            <p:cNvSpPr/>
            <p:nvPr/>
          </p:nvSpPr>
          <p:spPr>
            <a:xfrm rot="18256891">
              <a:off x="3244691" y="3201019"/>
              <a:ext cx="386195" cy="785408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양쪽 모서리가 둥근 사각형 11"/>
            <p:cNvSpPr/>
            <p:nvPr/>
          </p:nvSpPr>
          <p:spPr>
            <a:xfrm rot="18256891">
              <a:off x="3134517" y="3210544"/>
              <a:ext cx="386195" cy="785408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1" hangingPunct="1"/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재테크를 위한 어플리케이션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145" name="직사각형 144"/>
          <p:cNvSpPr/>
          <p:nvPr/>
        </p:nvSpPr>
        <p:spPr>
          <a:xfrm>
            <a:off x="2929870" y="2276305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3287060" y="228599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3053518" y="2919247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3053518" y="3490751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5013124" y="228599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2929870" y="2285992"/>
            <a:ext cx="345638" cy="345638"/>
            <a:chOff x="909434" y="2009927"/>
            <a:chExt cx="345638" cy="345638"/>
          </a:xfrm>
        </p:grpSpPr>
        <p:sp>
          <p:nvSpPr>
            <p:cNvPr id="151" name="모서리가 둥근 직사각형 1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오른쪽 화살표 1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2" name="위쪽 화살표 설명선 211"/>
          <p:cNvSpPr/>
          <p:nvPr/>
        </p:nvSpPr>
        <p:spPr>
          <a:xfrm>
            <a:off x="2929870" y="3643314"/>
            <a:ext cx="2428892" cy="2428892"/>
          </a:xfrm>
          <a:prstGeom prst="upArrowCallout">
            <a:avLst>
              <a:gd name="adj1" fmla="val 23425"/>
              <a:gd name="adj2" fmla="val 50000"/>
              <a:gd name="adj3" fmla="val 4700"/>
              <a:gd name="adj4" fmla="val 9213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072746" y="444068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용돈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  \50,000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072746" y="401205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프로젝트비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\100,000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3072746" y="486931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라이센스</a:t>
            </a:r>
            <a:r>
              <a:rPr lang="ko-KR" altLang="en-US" sz="1200" dirty="0" smtClean="0">
                <a:solidFill>
                  <a:schemeClr val="tx1"/>
                </a:solidFill>
              </a:rPr>
              <a:t>   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\500,000</a:t>
            </a: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929870" y="5715016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수정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16" name="위쪽/아래쪽 화살표 215"/>
          <p:cNvSpPr/>
          <p:nvPr/>
        </p:nvSpPr>
        <p:spPr>
          <a:xfrm>
            <a:off x="5144448" y="3857628"/>
            <a:ext cx="214314" cy="178595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8" name="위쪽 화살표 설명선 217"/>
          <p:cNvSpPr/>
          <p:nvPr/>
        </p:nvSpPr>
        <p:spPr>
          <a:xfrm>
            <a:off x="214282" y="2786058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9" name="오른쪽 화살표 218"/>
          <p:cNvSpPr/>
          <p:nvPr/>
        </p:nvSpPr>
        <p:spPr>
          <a:xfrm>
            <a:off x="785786" y="3714752"/>
            <a:ext cx="178595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위로 드래그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0" name="Oval 33"/>
          <p:cNvSpPr>
            <a:spLocks noChangeArrowheads="1"/>
          </p:cNvSpPr>
          <p:nvPr/>
        </p:nvSpPr>
        <p:spPr bwMode="auto">
          <a:xfrm>
            <a:off x="3929058" y="350043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1" name="Oval 33"/>
          <p:cNvSpPr>
            <a:spLocks noChangeArrowheads="1"/>
          </p:cNvSpPr>
          <p:nvPr/>
        </p:nvSpPr>
        <p:spPr bwMode="auto">
          <a:xfrm>
            <a:off x="3000364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786446" y="1857364"/>
            <a:ext cx="3071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클릭하거나 아래 드래그가 될 경우 슬라이더가 되어 작은 화면으로 변경된다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등록된 </a:t>
            </a:r>
            <a:r>
              <a:rPr lang="ko-KR" altLang="en-US" dirty="0" err="1" smtClean="0">
                <a:solidFill>
                  <a:schemeClr val="bg1"/>
                </a:solidFill>
              </a:rPr>
              <a:t>자주사용되는</a:t>
            </a:r>
            <a:r>
              <a:rPr lang="ko-KR" altLang="en-US" dirty="0" smtClean="0">
                <a:solidFill>
                  <a:schemeClr val="bg1"/>
                </a:solidFill>
              </a:rPr>
              <a:t> 수입화면 리스트가 나타나며 클릭하면 해당 내역이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</a:rPr>
              <a:t>자주 사용되는 수입을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편집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삭제할 수 있는 화면으로 전환된다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3" name="Oval 33"/>
          <p:cNvSpPr>
            <a:spLocks noChangeArrowheads="1"/>
          </p:cNvSpPr>
          <p:nvPr/>
        </p:nvSpPr>
        <p:spPr bwMode="auto">
          <a:xfrm>
            <a:off x="3000364" y="55721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제목 2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1-1-5.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자주 사용되는 수입 화면</a:t>
            </a:r>
            <a:endParaRPr lang="ko-KR" alt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직사각형 67"/>
          <p:cNvSpPr/>
          <p:nvPr/>
        </p:nvSpPr>
        <p:spPr>
          <a:xfrm>
            <a:off x="1428728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665455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119019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026147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2572583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갈매기형 수장 105"/>
          <p:cNvSpPr/>
          <p:nvPr/>
        </p:nvSpPr>
        <p:spPr>
          <a:xfrm>
            <a:off x="3501573" y="54841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1428728" y="2714620"/>
            <a:ext cx="207170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6800" rIns="0"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  용돈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        \50,000</a:t>
            </a: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428728" y="2357430"/>
            <a:ext cx="207170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 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프로젝트비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\100,000</a:t>
            </a: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785918" y="200025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1428728" y="200025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1" name="오른쪽 화살표 110"/>
          <p:cNvSpPr/>
          <p:nvPr/>
        </p:nvSpPr>
        <p:spPr>
          <a:xfrm flipH="1">
            <a:off x="1474448" y="2063807"/>
            <a:ext cx="259229" cy="230386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433256" y="3060258"/>
            <a:ext cx="2067174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 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라이센스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  \500,000</a:t>
            </a:r>
          </a:p>
        </p:txBody>
      </p:sp>
      <p:sp>
        <p:nvSpPr>
          <p:cNvPr id="94" name="모서리가 둥근 직사각형 93"/>
          <p:cNvSpPr/>
          <p:nvPr/>
        </p:nvSpPr>
        <p:spPr>
          <a:xfrm>
            <a:off x="3511982" y="2357430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7" name="제목 66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816952" cy="936105"/>
          </a:xfrm>
        </p:spPr>
        <p:txBody>
          <a:bodyPr>
            <a:normAutofit fontScale="90000"/>
          </a:bodyPr>
          <a:lstStyle/>
          <a:p>
            <a:r>
              <a:rPr 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13-2.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자주 사용되는</a:t>
            </a:r>
            <a:r>
              <a:rPr 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화면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편집</a:t>
            </a:r>
            <a:endParaRPr lang="ko-KR" altLang="en-US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3500430" y="2714620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500430" y="3067800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9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항목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항목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제목과 금액을 표시하며 클릭 시 내용을 수정할 수 있는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항목 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해당하는 항목을 삭제한다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항목 추가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새로운 항목을 추가한다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0" name="Oval 33"/>
          <p:cNvSpPr>
            <a:spLocks noChangeArrowheads="1"/>
          </p:cNvSpPr>
          <p:nvPr/>
        </p:nvSpPr>
        <p:spPr bwMode="auto">
          <a:xfrm>
            <a:off x="2143108" y="23583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511982" y="1998527"/>
            <a:ext cx="345638" cy="345638"/>
            <a:chOff x="2872611" y="1998527"/>
            <a:chExt cx="345638" cy="345638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2872611" y="19985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덧셈 기호 28"/>
            <p:cNvSpPr/>
            <p:nvPr/>
          </p:nvSpPr>
          <p:spPr>
            <a:xfrm>
              <a:off x="2915816" y="2046229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3" name="Oval 33"/>
          <p:cNvSpPr>
            <a:spLocks noChangeArrowheads="1"/>
          </p:cNvSpPr>
          <p:nvPr/>
        </p:nvSpPr>
        <p:spPr bwMode="auto">
          <a:xfrm>
            <a:off x="3428992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3428992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직사각형 38"/>
          <p:cNvSpPr/>
          <p:nvPr/>
        </p:nvSpPr>
        <p:spPr>
          <a:xfrm>
            <a:off x="185735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1981004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981004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983132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상의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983132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4" name="Oval 33"/>
          <p:cNvSpPr>
            <a:spLocks noChangeArrowheads="1"/>
          </p:cNvSpPr>
          <p:nvPr/>
        </p:nvSpPr>
        <p:spPr bwMode="auto">
          <a:xfrm>
            <a:off x="1858300" y="23583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75" name="Oval 33"/>
          <p:cNvSpPr>
            <a:spLocks noChangeArrowheads="1"/>
          </p:cNvSpPr>
          <p:nvPr/>
        </p:nvSpPr>
        <p:spPr bwMode="auto">
          <a:xfrm>
            <a:off x="1858300" y="2786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8" name="Oval 33"/>
          <p:cNvSpPr>
            <a:spLocks noChangeArrowheads="1"/>
          </p:cNvSpPr>
          <p:nvPr/>
        </p:nvSpPr>
        <p:spPr bwMode="auto">
          <a:xfrm>
            <a:off x="1858300" y="43651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3622786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21454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94061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857356" y="2000240"/>
            <a:ext cx="345638" cy="345638"/>
            <a:chOff x="909434" y="2009927"/>
            <a:chExt cx="345638" cy="34563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1858300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292892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983132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\50,000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오만원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983132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8" name="위쪽 화살표 설명선 47"/>
          <p:cNvSpPr/>
          <p:nvPr/>
        </p:nvSpPr>
        <p:spPr>
          <a:xfrm>
            <a:off x="1857356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55" name="그룹 85"/>
          <p:cNvGrpSpPr/>
          <p:nvPr/>
        </p:nvGrpSpPr>
        <p:grpSpPr>
          <a:xfrm>
            <a:off x="3643306" y="3714752"/>
            <a:ext cx="500066" cy="428628"/>
            <a:chOff x="324098" y="6309320"/>
            <a:chExt cx="500066" cy="428628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그룹 85"/>
          <p:cNvGrpSpPr/>
          <p:nvPr/>
        </p:nvGrpSpPr>
        <p:grpSpPr>
          <a:xfrm>
            <a:off x="3143240" y="3714752"/>
            <a:ext cx="500066" cy="428628"/>
            <a:chOff x="324098" y="6309320"/>
            <a:chExt cx="500066" cy="428628"/>
          </a:xfrm>
        </p:grpSpPr>
        <p:sp>
          <p:nvSpPr>
            <p:cNvPr id="96" name="모서리가 둥근 직사각형 95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2" name="그룹 85"/>
          <p:cNvGrpSpPr/>
          <p:nvPr/>
        </p:nvGrpSpPr>
        <p:grpSpPr>
          <a:xfrm>
            <a:off x="2643174" y="3714752"/>
            <a:ext cx="500066" cy="428628"/>
            <a:chOff x="324098" y="6309320"/>
            <a:chExt cx="500066" cy="428628"/>
          </a:xfrm>
        </p:grpSpPr>
        <p:sp>
          <p:nvSpPr>
            <p:cNvPr id="103" name="모서리가 둥근 직사각형 102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5" name="모서리가 둥근 직사각형 104"/>
          <p:cNvSpPr/>
          <p:nvPr/>
        </p:nvSpPr>
        <p:spPr>
          <a:xfrm>
            <a:off x="2000232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2643174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국민은행 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개월 할부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7" name="부제목 2"/>
          <p:cNvSpPr txBox="1">
            <a:spLocks/>
          </p:cNvSpPr>
          <p:nvPr/>
        </p:nvSpPr>
        <p:spPr>
          <a:xfrm>
            <a:off x="5643602" y="1500174"/>
            <a:ext cx="3500398" cy="5143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 이동 버튼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화면으로 이동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제목표시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화면 제목을 표시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3.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저장 버튼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입력된 지출 내용을 저장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지출한</a:t>
            </a:r>
            <a:r>
              <a:rPr lang="ko-KR" altLang="en-US" sz="12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날짜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지출한 날짜를 선택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지출분류 선택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지출금액을 입력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지출방법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지출방법을 설정한다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지출에 관한 메모를 기입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9.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반복주기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반복적인 지출을 설정한다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10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테그설정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지출에 대한 </a:t>
            </a:r>
            <a:r>
              <a:rPr lang="ko-KR" altLang="en-US" sz="12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테그를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지정한다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지출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주로 사용되는 항목을 등록 또는 추가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8" name="Oval 33"/>
          <p:cNvSpPr>
            <a:spLocks noChangeArrowheads="1"/>
          </p:cNvSpPr>
          <p:nvPr/>
        </p:nvSpPr>
        <p:spPr bwMode="auto">
          <a:xfrm>
            <a:off x="400049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09" name="Oval 33"/>
          <p:cNvSpPr>
            <a:spLocks noChangeArrowheads="1"/>
          </p:cNvSpPr>
          <p:nvPr/>
        </p:nvSpPr>
        <p:spPr bwMode="auto">
          <a:xfrm>
            <a:off x="1858300" y="478632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9</a:t>
            </a:r>
          </a:p>
        </p:txBody>
      </p:sp>
      <p:sp>
        <p:nvSpPr>
          <p:cNvPr id="110" name="Oval 33"/>
          <p:cNvSpPr>
            <a:spLocks noChangeArrowheads="1"/>
          </p:cNvSpPr>
          <p:nvPr/>
        </p:nvSpPr>
        <p:spPr bwMode="auto">
          <a:xfrm>
            <a:off x="1858300" y="52149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10</a:t>
            </a:r>
          </a:p>
        </p:txBody>
      </p:sp>
      <p:sp>
        <p:nvSpPr>
          <p:cNvPr id="80" name="Oval 33"/>
          <p:cNvSpPr>
            <a:spLocks noChangeArrowheads="1"/>
          </p:cNvSpPr>
          <p:nvPr/>
        </p:nvSpPr>
        <p:spPr bwMode="auto">
          <a:xfrm>
            <a:off x="1858300" y="550070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11</a:t>
            </a:r>
          </a:p>
        </p:txBody>
      </p:sp>
      <p:sp>
        <p:nvSpPr>
          <p:cNvPr id="76" name="Oval 33"/>
          <p:cNvSpPr>
            <a:spLocks noChangeArrowheads="1"/>
          </p:cNvSpPr>
          <p:nvPr/>
        </p:nvSpPr>
        <p:spPr bwMode="auto">
          <a:xfrm>
            <a:off x="1858300" y="32156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</a:p>
        </p:txBody>
      </p:sp>
      <p:sp>
        <p:nvSpPr>
          <p:cNvPr id="77" name="Oval 33"/>
          <p:cNvSpPr>
            <a:spLocks noChangeArrowheads="1"/>
          </p:cNvSpPr>
          <p:nvPr/>
        </p:nvSpPr>
        <p:spPr bwMode="auto">
          <a:xfrm>
            <a:off x="1858300" y="364331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2643174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제목 4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입력화면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85720" y="278605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03" name="오른쪽 화살표 202"/>
          <p:cNvSpPr/>
          <p:nvPr/>
        </p:nvSpPr>
        <p:spPr>
          <a:xfrm>
            <a:off x="1285852" y="357187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날자 버튼을 클릭하면 금일달력이 슬라이드 되어서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달력의 날짜를 지정해 클릭하면 해당 날짜가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20" name="직사각형 19"/>
          <p:cNvSpPr/>
          <p:nvPr/>
        </p:nvSpPr>
        <p:spPr>
          <a:xfrm>
            <a:off x="300036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24012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24012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35755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08361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3000364" y="2000240"/>
            <a:ext cx="345638" cy="345638"/>
            <a:chOff x="909434" y="2009927"/>
            <a:chExt cx="345638" cy="345638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오른쪽 화살표 32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모서리가 둥근 직사각형 35"/>
          <p:cNvSpPr/>
          <p:nvPr/>
        </p:nvSpPr>
        <p:spPr>
          <a:xfrm>
            <a:off x="3126140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8" name="위쪽 화살표 설명선 37"/>
          <p:cNvSpPr/>
          <p:nvPr/>
        </p:nvSpPr>
        <p:spPr>
          <a:xfrm>
            <a:off x="300036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9" name="그룹 85"/>
          <p:cNvGrpSpPr/>
          <p:nvPr/>
        </p:nvGrpSpPr>
        <p:grpSpPr>
          <a:xfrm>
            <a:off x="4714876" y="3714752"/>
            <a:ext cx="500066" cy="428628"/>
            <a:chOff x="324098" y="6309320"/>
            <a:chExt cx="500066" cy="428628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85"/>
          <p:cNvGrpSpPr/>
          <p:nvPr/>
        </p:nvGrpSpPr>
        <p:grpSpPr>
          <a:xfrm>
            <a:off x="4214810" y="3714752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85"/>
          <p:cNvGrpSpPr/>
          <p:nvPr/>
        </p:nvGrpSpPr>
        <p:grpSpPr>
          <a:xfrm>
            <a:off x="3714744" y="3714752"/>
            <a:ext cx="500066" cy="428628"/>
            <a:chOff x="324098" y="6309320"/>
            <a:chExt cx="500066" cy="428628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3071802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pic>
        <p:nvPicPr>
          <p:cNvPr id="77" name="그림 76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0364" y="4000505"/>
            <a:ext cx="2428892" cy="1785950"/>
          </a:xfrm>
          <a:prstGeom prst="rect">
            <a:avLst/>
          </a:prstGeom>
        </p:spPr>
      </p:pic>
      <p:sp>
        <p:nvSpPr>
          <p:cNvPr id="34" name="제목 3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날짜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428596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6143636" y="1857364"/>
            <a:ext cx="30718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상위분류와 하위분류로 구분된다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분류가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분류를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85786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511850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2859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142976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712985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284489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714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142976" y="3643820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71472" y="3643820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8057" y="331754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음식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1142976" y="332707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교통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1714480" y="332565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쇼핑</a:t>
            </a:r>
            <a:endParaRPr lang="en-US" altLang="ko-KR" sz="1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2159861" y="333298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문화생활</a:t>
            </a:r>
            <a:endParaRPr lang="en-US" altLang="ko-KR" sz="10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650540" y="404003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집</a:t>
            </a:r>
            <a:endParaRPr lang="en-US" altLang="ko-KR" sz="10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71538" y="404003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통신비</a:t>
            </a:r>
            <a:endParaRPr lang="ko-KR" altLang="en-US" sz="1000" dirty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450981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25810" y="142873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714480" y="364331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43042" y="404003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의료비</a:t>
            </a:r>
            <a:endParaRPr lang="ko-KR" altLang="en-US" sz="10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2285984" y="364331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43108" y="404003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경조사비</a:t>
            </a:r>
            <a:endParaRPr lang="ko-KR" altLang="en-US" sz="10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571472" y="435769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0034" y="474628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자동차</a:t>
            </a:r>
            <a:endParaRPr lang="ko-KR" altLang="en-US" sz="1000" dirty="0"/>
          </a:p>
        </p:txBody>
      </p:sp>
      <p:sp useBgFill="1">
        <p:nvSpPr>
          <p:cNvPr id="57" name="직사각형 56"/>
          <p:cNvSpPr/>
          <p:nvPr/>
        </p:nvSpPr>
        <p:spPr>
          <a:xfrm>
            <a:off x="3428992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786182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교통하위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51224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428992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433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713381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571868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500430" y="331754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지하철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143372" y="332707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버스</a:t>
            </a:r>
            <a:endParaRPr lang="en-US" altLang="ko-KR" sz="1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714876" y="332565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택시</a:t>
            </a:r>
            <a:endParaRPr lang="en-US" altLang="ko-KR" sz="1000" dirty="0" smtClean="0"/>
          </a:p>
        </p:txBody>
      </p:sp>
      <p:sp>
        <p:nvSpPr>
          <p:cNvPr id="74" name="오른쪽 화살표 73"/>
          <p:cNvSpPr/>
          <p:nvPr/>
        </p:nvSpPr>
        <p:spPr>
          <a:xfrm flipH="1">
            <a:off x="3451377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2750331" y="4250537"/>
            <a:ext cx="857256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오른쪽 화살표 80"/>
          <p:cNvSpPr/>
          <p:nvPr/>
        </p:nvSpPr>
        <p:spPr>
          <a:xfrm rot="5400000">
            <a:off x="1339430" y="1803785"/>
            <a:ext cx="607223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>
            <a:off x="500034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0" name="Oval 33"/>
          <p:cNvSpPr>
            <a:spLocks noChangeArrowheads="1"/>
          </p:cNvSpPr>
          <p:nvPr/>
        </p:nvSpPr>
        <p:spPr bwMode="auto">
          <a:xfrm>
            <a:off x="3500430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1" name="Oval 33"/>
          <p:cNvSpPr>
            <a:spLocks noChangeArrowheads="1"/>
          </p:cNvSpPr>
          <p:nvPr/>
        </p:nvSpPr>
        <p:spPr bwMode="auto">
          <a:xfrm>
            <a:off x="242980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5429256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제목 5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85720" y="2654734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\5,0,000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6446" y="1857364"/>
            <a:ext cx="3071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금액 버튼을 클릭하면 금액입력 창이 </a:t>
            </a:r>
            <a:r>
              <a:rPr lang="ko-KR" altLang="en-US" dirty="0" err="1" smtClean="0">
                <a:solidFill>
                  <a:schemeClr val="bg1"/>
                </a:solidFill>
              </a:rPr>
              <a:t>슬라이드되어서</a:t>
            </a:r>
            <a:r>
              <a:rPr lang="ko-KR" altLang="en-US" dirty="0" smtClean="0">
                <a:solidFill>
                  <a:schemeClr val="bg1"/>
                </a:solidFill>
              </a:rPr>
              <a:t>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입력후</a:t>
            </a:r>
            <a:r>
              <a:rPr lang="ko-KR" altLang="en-US" dirty="0" smtClean="0">
                <a:solidFill>
                  <a:schemeClr val="bg1"/>
                </a:solidFill>
              </a:rPr>
              <a:t> 확인을 클릭하면 입력한 지출금액이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300036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124012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124012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126140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상의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126140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4765794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5755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8361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1"/>
          <p:cNvGrpSpPr/>
          <p:nvPr/>
        </p:nvGrpSpPr>
        <p:grpSpPr>
          <a:xfrm>
            <a:off x="3000364" y="2000240"/>
            <a:ext cx="345638" cy="345638"/>
            <a:chOff x="909434" y="2009927"/>
            <a:chExt cx="345638" cy="34563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6" name="모서리가 둥근 직사각형 45"/>
          <p:cNvSpPr/>
          <p:nvPr/>
        </p:nvSpPr>
        <p:spPr>
          <a:xfrm>
            <a:off x="3126140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126140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8" name="위쪽 화살표 설명선 47"/>
          <p:cNvSpPr/>
          <p:nvPr/>
        </p:nvSpPr>
        <p:spPr>
          <a:xfrm>
            <a:off x="300036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4786314" y="3714752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4286248" y="3714752"/>
            <a:ext cx="500066" cy="428628"/>
            <a:chOff x="324098" y="6309320"/>
            <a:chExt cx="500066" cy="428628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3786182" y="3714752"/>
            <a:ext cx="500066" cy="428628"/>
            <a:chOff x="324098" y="6309320"/>
            <a:chExt cx="500066" cy="428628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9" name="모서리가 둥근 직사각형 78"/>
          <p:cNvSpPr/>
          <p:nvPr/>
        </p:nvSpPr>
        <p:spPr>
          <a:xfrm>
            <a:off x="3143240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786182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국민은행 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개월 할부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786182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054702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상의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054702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4694356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054702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2" name="위쪽 화살표 설명선 51"/>
          <p:cNvSpPr/>
          <p:nvPr/>
        </p:nvSpPr>
        <p:spPr>
          <a:xfrm>
            <a:off x="300036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54" name="그룹 85"/>
          <p:cNvGrpSpPr/>
          <p:nvPr/>
        </p:nvGrpSpPr>
        <p:grpSpPr>
          <a:xfrm>
            <a:off x="4714876" y="3714752"/>
            <a:ext cx="500066" cy="428628"/>
            <a:chOff x="324098" y="6309320"/>
            <a:chExt cx="500066" cy="428628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그룹 85"/>
          <p:cNvGrpSpPr/>
          <p:nvPr/>
        </p:nvGrpSpPr>
        <p:grpSpPr>
          <a:xfrm>
            <a:off x="4214810" y="3714752"/>
            <a:ext cx="500066" cy="428628"/>
            <a:chOff x="324098" y="6309320"/>
            <a:chExt cx="500066" cy="428628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그룹 85"/>
          <p:cNvGrpSpPr/>
          <p:nvPr/>
        </p:nvGrpSpPr>
        <p:grpSpPr>
          <a:xfrm>
            <a:off x="3714744" y="3714752"/>
            <a:ext cx="500066" cy="428628"/>
            <a:chOff x="324098" y="6309320"/>
            <a:chExt cx="500066" cy="428628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4" name="모서리가 둥근 직사각형 63"/>
          <p:cNvSpPr/>
          <p:nvPr/>
        </p:nvSpPr>
        <p:spPr>
          <a:xfrm>
            <a:off x="3071802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714744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국민은행 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개월 할부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714744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3124012" y="3717412"/>
            <a:ext cx="2160240" cy="30860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\25,00,000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3000364" y="3786190"/>
            <a:ext cx="2428892" cy="200026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00364" y="3714752"/>
            <a:ext cx="2428892" cy="5000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\50,000</a:t>
            </a:r>
          </a:p>
          <a:p>
            <a:pPr algn="r"/>
            <a:r>
              <a:rPr lang="ko-KR" altLang="en-US" sz="1000" b="1" dirty="0" err="1" smtClean="0">
                <a:solidFill>
                  <a:schemeClr val="tx1"/>
                </a:solidFill>
              </a:rPr>
              <a:t>오만원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000364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809294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618225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000364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000364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000364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618225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809294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809294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618225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618225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809294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000364" y="5467534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214810" y="5467534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" name="제목 9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1-2-3.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금액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49" name="그룹 48"/>
          <p:cNvGrpSpPr/>
          <p:nvPr/>
        </p:nvGrpSpPr>
        <p:grpSpPr>
          <a:xfrm>
            <a:off x="2357422" y="3000372"/>
            <a:ext cx="2143140" cy="642942"/>
            <a:chOff x="357158" y="2357430"/>
            <a:chExt cx="2143140" cy="642942"/>
          </a:xfrm>
        </p:grpSpPr>
        <p:sp>
          <p:nvSpPr>
            <p:cNvPr id="42" name="직사각형 41"/>
            <p:cNvSpPr/>
            <p:nvPr/>
          </p:nvSpPr>
          <p:spPr>
            <a:xfrm>
              <a:off x="357158" y="2357430"/>
              <a:ext cx="2143140" cy="642942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2000232" y="2357430"/>
              <a:ext cx="500066" cy="428628"/>
              <a:chOff x="324098" y="6309320"/>
              <a:chExt cx="500066" cy="428628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1500166" y="2357430"/>
              <a:ext cx="500066" cy="428628"/>
              <a:chOff x="324098" y="6309320"/>
              <a:chExt cx="500066" cy="428628"/>
            </a:xfrm>
          </p:grpSpPr>
          <p:sp>
            <p:nvSpPr>
              <p:cNvPr id="96" name="모서리가 둥근 직사각형 9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1000100" y="2357430"/>
              <a:ext cx="500066" cy="428628"/>
              <a:chOff x="324098" y="6309320"/>
              <a:chExt cx="500066" cy="428628"/>
            </a:xfrm>
          </p:grpSpPr>
          <p:sp>
            <p:nvSpPr>
              <p:cNvPr id="103" name="모서리가 둥근 직사각형 102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5" name="모서리가 둥근 직사각형 104"/>
            <p:cNvSpPr/>
            <p:nvPr/>
          </p:nvSpPr>
          <p:spPr>
            <a:xfrm>
              <a:off x="357158" y="2357430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000100" y="2786058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3929058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2" name="부제목 2"/>
          <p:cNvSpPr txBox="1">
            <a:spLocks/>
          </p:cNvSpPr>
          <p:nvPr/>
        </p:nvSpPr>
        <p:spPr>
          <a:xfrm>
            <a:off x="5364120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현금버튼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현금으로 지출방법이 설정되며 기본으로 설정된다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19" name="제목 1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1-2-4.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지출방법</a:t>
            </a:r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현금</a:t>
            </a:r>
            <a:endParaRPr lang="ko-KR" alt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/>
          <p:nvPr/>
        </p:nvGrpSpPr>
        <p:grpSpPr>
          <a:xfrm>
            <a:off x="428596" y="1785926"/>
            <a:ext cx="2143140" cy="642942"/>
            <a:chOff x="357158" y="2357430"/>
            <a:chExt cx="2143140" cy="642942"/>
          </a:xfrm>
        </p:grpSpPr>
        <p:sp>
          <p:nvSpPr>
            <p:cNvPr id="42" name="직사각형 41"/>
            <p:cNvSpPr/>
            <p:nvPr/>
          </p:nvSpPr>
          <p:spPr>
            <a:xfrm>
              <a:off x="357158" y="2357430"/>
              <a:ext cx="2143140" cy="642942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2000232" y="2357430"/>
              <a:ext cx="500066" cy="428628"/>
              <a:chOff x="324098" y="6309320"/>
              <a:chExt cx="500066" cy="428628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1500166" y="2357430"/>
              <a:ext cx="500066" cy="428628"/>
              <a:chOff x="324098" y="6309320"/>
              <a:chExt cx="500066" cy="428628"/>
            </a:xfrm>
          </p:grpSpPr>
          <p:sp>
            <p:nvSpPr>
              <p:cNvPr id="96" name="모서리가 둥근 직사각형 9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1000100" y="2357430"/>
              <a:ext cx="500066" cy="428628"/>
              <a:chOff x="324098" y="6309320"/>
              <a:chExt cx="500066" cy="428628"/>
            </a:xfrm>
          </p:grpSpPr>
          <p:sp>
            <p:nvSpPr>
              <p:cNvPr id="103" name="모서리가 둥근 직사각형 102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5" name="모서리가 둥근 직사각형 104"/>
            <p:cNvSpPr/>
            <p:nvPr/>
          </p:nvSpPr>
          <p:spPr>
            <a:xfrm>
              <a:off x="357158" y="2357430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000100" y="2786058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국민카드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2" name="부제목 2"/>
          <p:cNvSpPr txBox="1">
            <a:spLocks/>
          </p:cNvSpPr>
          <p:nvPr/>
        </p:nvSpPr>
        <p:spPr>
          <a:xfrm>
            <a:off x="6078500" y="1571612"/>
            <a:ext cx="3065500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카드로 지출방법이 설정되며 카드선택 창이 나타난다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 선택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신용카드를 선택하면 일시불 및 할부 개월을 선택하는 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팝업창이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나타난다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편집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카드를 등록 및 수정 삭제할 수 있는 창으로 이동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취소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창을 닫는다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20" name="직사각형 19"/>
          <p:cNvSpPr/>
          <p:nvPr/>
        </p:nvSpPr>
        <p:spPr>
          <a:xfrm>
            <a:off x="3571868" y="1857364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695516" y="228599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695516" y="271462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929058" y="1857364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655122" y="185736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571868" y="1857364"/>
            <a:ext cx="345638" cy="345638"/>
            <a:chOff x="909434" y="2009927"/>
            <a:chExt cx="345638" cy="34563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오른쪽 화살표 2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3697644" y="3143248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9" name="위쪽 화살표 설명선 28"/>
          <p:cNvSpPr/>
          <p:nvPr/>
        </p:nvSpPr>
        <p:spPr>
          <a:xfrm>
            <a:off x="3571868" y="5429264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0" name="그룹 85"/>
          <p:cNvGrpSpPr/>
          <p:nvPr/>
        </p:nvGrpSpPr>
        <p:grpSpPr>
          <a:xfrm>
            <a:off x="5286380" y="5000636"/>
            <a:ext cx="500066" cy="428628"/>
            <a:chOff x="324098" y="6309320"/>
            <a:chExt cx="500066" cy="428628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그룹 85"/>
          <p:cNvGrpSpPr/>
          <p:nvPr/>
        </p:nvGrpSpPr>
        <p:grpSpPr>
          <a:xfrm>
            <a:off x="4786314" y="5000636"/>
            <a:ext cx="500066" cy="428628"/>
            <a:chOff x="324098" y="6309320"/>
            <a:chExt cx="500066" cy="42862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85"/>
          <p:cNvGrpSpPr/>
          <p:nvPr/>
        </p:nvGrpSpPr>
        <p:grpSpPr>
          <a:xfrm>
            <a:off x="4286248" y="5000636"/>
            <a:ext cx="500066" cy="428628"/>
            <a:chOff x="324098" y="6309320"/>
            <a:chExt cx="500066" cy="42862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3643306" y="5000636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571868" y="3143248"/>
            <a:ext cx="2428892" cy="2500330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571868" y="3143248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643306" y="3214686"/>
            <a:ext cx="500066" cy="42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214810" y="3214686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2030-4394-XXXX-3434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포인트리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체크카드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697644" y="3714752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571868" y="3714752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643306" y="3786190"/>
            <a:ext cx="500066" cy="42862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214810" y="3786190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1111-2334-XXXX-2222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주유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신용카드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40058" y="414338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0" name="위쪽 화살표 설명선 69"/>
          <p:cNvSpPr/>
          <p:nvPr/>
        </p:nvSpPr>
        <p:spPr>
          <a:xfrm>
            <a:off x="214282" y="642939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1" name="그룹 85"/>
          <p:cNvGrpSpPr/>
          <p:nvPr/>
        </p:nvGrpSpPr>
        <p:grpSpPr>
          <a:xfrm>
            <a:off x="1928794" y="6000768"/>
            <a:ext cx="500066" cy="428628"/>
            <a:chOff x="324098" y="6309320"/>
            <a:chExt cx="500066" cy="428628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85"/>
          <p:cNvGrpSpPr/>
          <p:nvPr/>
        </p:nvGrpSpPr>
        <p:grpSpPr>
          <a:xfrm>
            <a:off x="1428728" y="6000768"/>
            <a:ext cx="500066" cy="428628"/>
            <a:chOff x="324098" y="6309320"/>
            <a:chExt cx="500066" cy="428628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그룹 85"/>
          <p:cNvGrpSpPr/>
          <p:nvPr/>
        </p:nvGrpSpPr>
        <p:grpSpPr>
          <a:xfrm>
            <a:off x="928662" y="6000768"/>
            <a:ext cx="500066" cy="428628"/>
            <a:chOff x="324098" y="6309320"/>
            <a:chExt cx="500066" cy="428628"/>
          </a:xfrm>
        </p:grpSpPr>
        <p:sp>
          <p:nvSpPr>
            <p:cNvPr id="78" name="모서리가 둥근 직사각형 7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0" name="모서리가 둥근 직사각형 79"/>
          <p:cNvSpPr/>
          <p:nvPr/>
        </p:nvSpPr>
        <p:spPr>
          <a:xfrm>
            <a:off x="285720" y="600076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14282" y="4143380"/>
            <a:ext cx="2428892" cy="2500330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14282" y="6324790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428728" y="6324790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14282" y="4143380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85720" y="4214818"/>
            <a:ext cx="500066" cy="42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57224" y="4214818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2030-4394-XXXX-3434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포인트리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체크카드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40058" y="471488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14282" y="4714884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85720" y="4786322"/>
            <a:ext cx="500066" cy="42862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857224" y="4786322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1111-2334-XXXX-2222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주유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신용카드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오른쪽 화살표 66"/>
          <p:cNvSpPr/>
          <p:nvPr/>
        </p:nvSpPr>
        <p:spPr>
          <a:xfrm rot="8844254">
            <a:off x="2312918" y="3508872"/>
            <a:ext cx="152454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00034" y="3857628"/>
            <a:ext cx="1785950" cy="235745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00034" y="385762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일시불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00034" y="421481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500034" y="457200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00034" y="5857892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36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순서도: 연결자 98"/>
          <p:cNvSpPr/>
          <p:nvPr/>
        </p:nvSpPr>
        <p:spPr>
          <a:xfrm>
            <a:off x="1285852" y="5357826"/>
            <a:ext cx="71438" cy="71438"/>
          </a:xfrm>
          <a:prstGeom prst="flowChartConnector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9" name="순서도: 연결자 108"/>
          <p:cNvSpPr/>
          <p:nvPr/>
        </p:nvSpPr>
        <p:spPr>
          <a:xfrm>
            <a:off x="1285852" y="5500702"/>
            <a:ext cx="71438" cy="71438"/>
          </a:xfrm>
          <a:prstGeom prst="flowChartConnector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순서도: 연결자 109"/>
          <p:cNvSpPr/>
          <p:nvPr/>
        </p:nvSpPr>
        <p:spPr>
          <a:xfrm>
            <a:off x="1285852" y="5653102"/>
            <a:ext cx="71438" cy="71438"/>
          </a:xfrm>
          <a:prstGeom prst="flowChartConnector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500034" y="492919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571868" y="4286256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571868" y="4857760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571868" y="5324658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786314" y="5324658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000232" y="3357562"/>
            <a:ext cx="1357322" cy="500066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신용카드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1500166" y="15716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4071934" y="37147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9" name="Oval 33"/>
          <p:cNvSpPr>
            <a:spLocks noChangeArrowheads="1"/>
          </p:cNvSpPr>
          <p:nvPr/>
        </p:nvSpPr>
        <p:spPr bwMode="auto">
          <a:xfrm>
            <a:off x="3500430" y="52149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0" name="Oval 33"/>
          <p:cNvSpPr>
            <a:spLocks noChangeArrowheads="1"/>
          </p:cNvSpPr>
          <p:nvPr/>
        </p:nvSpPr>
        <p:spPr bwMode="auto">
          <a:xfrm>
            <a:off x="4786314" y="52149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2285984" y="235743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제목 1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1-2-4-1.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지출방법</a:t>
            </a:r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</a:t>
            </a:r>
            <a:endParaRPr lang="ko-KR" alt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/>
          <p:nvPr/>
        </p:nvGrpSpPr>
        <p:grpSpPr>
          <a:xfrm>
            <a:off x="428596" y="1785926"/>
            <a:ext cx="2143140" cy="642942"/>
            <a:chOff x="357158" y="2357430"/>
            <a:chExt cx="2143140" cy="642942"/>
          </a:xfrm>
        </p:grpSpPr>
        <p:sp>
          <p:nvSpPr>
            <p:cNvPr id="42" name="직사각형 41"/>
            <p:cNvSpPr/>
            <p:nvPr/>
          </p:nvSpPr>
          <p:spPr>
            <a:xfrm>
              <a:off x="357158" y="2357430"/>
              <a:ext cx="2143140" cy="642942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2000232" y="2357430"/>
              <a:ext cx="500066" cy="428628"/>
              <a:chOff x="324098" y="6309320"/>
              <a:chExt cx="500066" cy="428628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1500166" y="2357430"/>
              <a:ext cx="500066" cy="428628"/>
              <a:chOff x="324098" y="6309320"/>
              <a:chExt cx="500066" cy="428628"/>
            </a:xfrm>
          </p:grpSpPr>
          <p:sp>
            <p:nvSpPr>
              <p:cNvPr id="96" name="모서리가 둥근 직사각형 9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1000100" y="2357430"/>
              <a:ext cx="500066" cy="428628"/>
              <a:chOff x="324098" y="6309320"/>
              <a:chExt cx="500066" cy="428628"/>
            </a:xfrm>
          </p:grpSpPr>
          <p:sp>
            <p:nvSpPr>
              <p:cNvPr id="103" name="모서리가 둥근 직사각형 102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5" name="모서리가 둥근 직사각형 104"/>
            <p:cNvSpPr/>
            <p:nvPr/>
          </p:nvSpPr>
          <p:spPr>
            <a:xfrm>
              <a:off x="357158" y="2357430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000100" y="2786058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보통예금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2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계좌로 지출방법이 설정되며 계좌선택 창이 나타난다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선택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계좌를 선택하면 계좌가 지정된다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편집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계좌를 등록 및 수정 삭제할 수 있는 창으로 이동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취소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창을 닫는다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20" name="직사각형 19"/>
          <p:cNvSpPr/>
          <p:nvPr/>
        </p:nvSpPr>
        <p:spPr>
          <a:xfrm>
            <a:off x="3071802" y="228599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95450" y="271462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95450" y="314324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428992" y="228599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155056" y="228599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" name="그룹 24"/>
          <p:cNvGrpSpPr/>
          <p:nvPr/>
        </p:nvGrpSpPr>
        <p:grpSpPr>
          <a:xfrm>
            <a:off x="3071802" y="2285992"/>
            <a:ext cx="345638" cy="345638"/>
            <a:chOff x="909434" y="2009927"/>
            <a:chExt cx="345638" cy="34563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오른쪽 화살표 2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3197578" y="3571876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9" name="위쪽 화살표 설명선 28"/>
          <p:cNvSpPr/>
          <p:nvPr/>
        </p:nvSpPr>
        <p:spPr>
          <a:xfrm>
            <a:off x="3071802" y="5857892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" name="그룹 85"/>
          <p:cNvGrpSpPr/>
          <p:nvPr/>
        </p:nvGrpSpPr>
        <p:grpSpPr>
          <a:xfrm>
            <a:off x="4786314" y="5429264"/>
            <a:ext cx="500066" cy="428628"/>
            <a:chOff x="324098" y="6309320"/>
            <a:chExt cx="500066" cy="428628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85"/>
          <p:cNvGrpSpPr/>
          <p:nvPr/>
        </p:nvGrpSpPr>
        <p:grpSpPr>
          <a:xfrm>
            <a:off x="4286248" y="5429264"/>
            <a:ext cx="500066" cy="428628"/>
            <a:chOff x="324098" y="6309320"/>
            <a:chExt cx="500066" cy="42862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5"/>
          <p:cNvGrpSpPr/>
          <p:nvPr/>
        </p:nvGrpSpPr>
        <p:grpSpPr>
          <a:xfrm>
            <a:off x="3786182" y="5429264"/>
            <a:ext cx="500066" cy="428628"/>
            <a:chOff x="324098" y="6309320"/>
            <a:chExt cx="500066" cy="42862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3143240" y="5429264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071802" y="3571876"/>
            <a:ext cx="2428892" cy="2500330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071802" y="3571876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143240" y="3643314"/>
            <a:ext cx="500066" cy="42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714744" y="3643314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6444334533XXXXX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보통예금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197578" y="414338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071802" y="4143380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43240" y="4214818"/>
            <a:ext cx="500066" cy="42862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714744" y="4214818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342424234234XXXX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보통예금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071802" y="4714884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071802" y="5286388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071802" y="5753286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286248" y="5753286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1000100" y="164399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3571868" y="41433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9" name="Oval 33"/>
          <p:cNvSpPr>
            <a:spLocks noChangeArrowheads="1"/>
          </p:cNvSpPr>
          <p:nvPr/>
        </p:nvSpPr>
        <p:spPr bwMode="auto">
          <a:xfrm>
            <a:off x="3000364" y="564357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0" name="Oval 33"/>
          <p:cNvSpPr>
            <a:spLocks noChangeArrowheads="1"/>
          </p:cNvSpPr>
          <p:nvPr/>
        </p:nvSpPr>
        <p:spPr bwMode="auto">
          <a:xfrm>
            <a:off x="4286248" y="564357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1214414" y="3143248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제목 6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1-2-4-2.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지출방법</a:t>
            </a:r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</a:t>
            </a:r>
            <a:endParaRPr lang="ko-KR" alt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태그를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태그가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428992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 태그선택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155056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071802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86182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356191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214678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43240" y="292893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자동차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3786182" y="292893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아기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357686" y="292893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주택</a:t>
            </a:r>
            <a:endParaRPr lang="en-US" altLang="ko-KR" sz="1000" dirty="0" smtClean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3094187" y="2070604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507206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8" name="Oval 33"/>
          <p:cNvSpPr>
            <a:spLocks noChangeArrowheads="1"/>
          </p:cNvSpPr>
          <p:nvPr/>
        </p:nvSpPr>
        <p:spPr bwMode="auto">
          <a:xfrm>
            <a:off x="3143240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41149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테크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1-2-5.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태그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직사각형 54"/>
          <p:cNvSpPr/>
          <p:nvPr/>
        </p:nvSpPr>
        <p:spPr>
          <a:xfrm>
            <a:off x="2643174" y="1857364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286248" y="4857760"/>
            <a:ext cx="571504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214678" y="4857760"/>
            <a:ext cx="642942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400" dirty="0" smtClean="0">
                <a:solidFill>
                  <a:schemeClr val="tx1"/>
                </a:solidFill>
              </a:rPr>
              <a:t>매월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05078" y="2868608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평일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926255" y="2871461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주말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2" name="그룹 85"/>
          <p:cNvGrpSpPr/>
          <p:nvPr/>
        </p:nvGrpSpPr>
        <p:grpSpPr>
          <a:xfrm>
            <a:off x="2886099" y="3303221"/>
            <a:ext cx="345638" cy="345638"/>
            <a:chOff x="395536" y="6309320"/>
            <a:chExt cx="345638" cy="345638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395536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458019" y="6556281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122"/>
          <p:cNvGrpSpPr/>
          <p:nvPr/>
        </p:nvGrpSpPr>
        <p:grpSpPr>
          <a:xfrm>
            <a:off x="3314331" y="3303221"/>
            <a:ext cx="345638" cy="345638"/>
            <a:chOff x="827584" y="6309320"/>
            <a:chExt cx="345638" cy="345638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2" name="모서리가 둥근 직사각형 12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23"/>
          <p:cNvGrpSpPr/>
          <p:nvPr/>
        </p:nvGrpSpPr>
        <p:grpSpPr>
          <a:xfrm>
            <a:off x="3746379" y="3303221"/>
            <a:ext cx="345638" cy="345638"/>
            <a:chOff x="827584" y="6309320"/>
            <a:chExt cx="345638" cy="345638"/>
          </a:xfrm>
        </p:grpSpPr>
        <p:sp>
          <p:nvSpPr>
            <p:cNvPr id="125" name="모서리가 둥근 직사각형 124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수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126"/>
          <p:cNvGrpSpPr/>
          <p:nvPr/>
        </p:nvGrpSpPr>
        <p:grpSpPr>
          <a:xfrm>
            <a:off x="4178139" y="3303221"/>
            <a:ext cx="345638" cy="345638"/>
            <a:chOff x="827584" y="6309320"/>
            <a:chExt cx="345638" cy="345638"/>
          </a:xfrm>
        </p:grpSpPr>
        <p:sp>
          <p:nvSpPr>
            <p:cNvPr id="128" name="모서리가 둥근 직사각형 127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목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129"/>
          <p:cNvGrpSpPr/>
          <p:nvPr/>
        </p:nvGrpSpPr>
        <p:grpSpPr>
          <a:xfrm>
            <a:off x="4619440" y="3303221"/>
            <a:ext cx="345638" cy="345638"/>
            <a:chOff x="827584" y="6309320"/>
            <a:chExt cx="345638" cy="345638"/>
          </a:xfrm>
        </p:grpSpPr>
        <p:sp>
          <p:nvSpPr>
            <p:cNvPr id="131" name="모서리가 둥근 직사각형 130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금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132"/>
          <p:cNvGrpSpPr/>
          <p:nvPr/>
        </p:nvGrpSpPr>
        <p:grpSpPr>
          <a:xfrm>
            <a:off x="2885811" y="3726016"/>
            <a:ext cx="345638" cy="345638"/>
            <a:chOff x="827584" y="6309320"/>
            <a:chExt cx="345638" cy="345638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토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135"/>
          <p:cNvGrpSpPr/>
          <p:nvPr/>
        </p:nvGrpSpPr>
        <p:grpSpPr>
          <a:xfrm>
            <a:off x="3323296" y="3726304"/>
            <a:ext cx="345638" cy="345638"/>
            <a:chOff x="827584" y="6309320"/>
            <a:chExt cx="345638" cy="345638"/>
          </a:xfrm>
        </p:grpSpPr>
        <p:sp>
          <p:nvSpPr>
            <p:cNvPr id="137" name="모서리가 둥근 직사각형 136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일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8" name="모서리가 둥근 직사각형 137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9" name="모서리가 둥근 직사각형 138"/>
          <p:cNvSpPr/>
          <p:nvPr/>
        </p:nvSpPr>
        <p:spPr>
          <a:xfrm>
            <a:off x="2876558" y="2871461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순서도: 연결자 139"/>
          <p:cNvSpPr/>
          <p:nvPr/>
        </p:nvSpPr>
        <p:spPr>
          <a:xfrm>
            <a:off x="2975749" y="2970652"/>
            <a:ext cx="144016" cy="144016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2869040" y="486931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2" name="순서도: 연결자 141"/>
          <p:cNvSpPr/>
          <p:nvPr/>
        </p:nvSpPr>
        <p:spPr>
          <a:xfrm>
            <a:off x="2968231" y="4968503"/>
            <a:ext cx="144016" cy="144016"/>
          </a:xfrm>
          <a:prstGeom prst="flowChartConnector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5364120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분리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 주기를 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)/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월로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선택할지 분리 하는 버튼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~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토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스위치가 자동 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on/off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요일 선택버튼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원하는 요일을 선택 가능함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매월 며칠을 선택함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000364" y="1857364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반복설정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726428" y="185736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9" name="그룹 57"/>
          <p:cNvGrpSpPr/>
          <p:nvPr/>
        </p:nvGrpSpPr>
        <p:grpSpPr>
          <a:xfrm>
            <a:off x="2643174" y="1857364"/>
            <a:ext cx="345638" cy="345638"/>
            <a:chOff x="909434" y="2009927"/>
            <a:chExt cx="345638" cy="345638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오른쪽 화살표 5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2714612" y="2428868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2714612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3816196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714612" y="4286256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월간선택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Oval 33"/>
          <p:cNvSpPr>
            <a:spLocks noChangeArrowheads="1"/>
          </p:cNvSpPr>
          <p:nvPr/>
        </p:nvSpPr>
        <p:spPr bwMode="auto">
          <a:xfrm>
            <a:off x="2786050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786182" y="5214950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786182" y="4857760"/>
            <a:ext cx="571504" cy="35719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786182" y="4643446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이등변 삼각형 66"/>
          <p:cNvSpPr/>
          <p:nvPr/>
        </p:nvSpPr>
        <p:spPr>
          <a:xfrm rot="10800000">
            <a:off x="3857620" y="5286388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이등변 삼각형 69"/>
          <p:cNvSpPr/>
          <p:nvPr/>
        </p:nvSpPr>
        <p:spPr>
          <a:xfrm>
            <a:off x="3857620" y="4714884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3644250" y="45005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42844" y="207167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7" name="오른쪽 화살표 76"/>
          <p:cNvSpPr/>
          <p:nvPr/>
        </p:nvSpPr>
        <p:spPr>
          <a:xfrm>
            <a:off x="857224" y="3000372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1-2-6.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반복 주기</a:t>
            </a:r>
            <a:endParaRPr lang="ko-KR" altLang="ko-KR" sz="44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25" name="제목 12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Main </a:t>
            </a:r>
            <a:r>
              <a:rPr lang="ko-KR" altLang="en-US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화면</a:t>
            </a:r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-1836712" y="3573016"/>
            <a:ext cx="914400" cy="9144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 useBgFill="1">
        <p:nvSpPr>
          <p:cNvPr id="175" name="직사각형 174"/>
          <p:cNvSpPr/>
          <p:nvPr/>
        </p:nvSpPr>
        <p:spPr>
          <a:xfrm>
            <a:off x="2347111" y="2132856"/>
            <a:ext cx="2152881" cy="335596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 useBgFill="1">
        <p:nvSpPr>
          <p:cNvPr id="145" name="직사각형 144"/>
          <p:cNvSpPr/>
          <p:nvPr/>
        </p:nvSpPr>
        <p:spPr>
          <a:xfrm>
            <a:off x="107504" y="2132856"/>
            <a:ext cx="2152881" cy="335596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Rectangle 289"/>
          <p:cNvSpPr>
            <a:spLocks noChangeAspect="1" noChangeArrowheads="1"/>
          </p:cNvSpPr>
          <p:nvPr/>
        </p:nvSpPr>
        <p:spPr bwMode="auto">
          <a:xfrm>
            <a:off x="154152" y="4603461"/>
            <a:ext cx="979609" cy="5291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sz="1400" b="1" dirty="0" smtClean="0">
                <a:solidFill>
                  <a:srgbClr val="4D4D4D"/>
                </a:solidFill>
                <a:ea typeface="HY중고딕" pitchFamily="18" charset="-127"/>
              </a:rPr>
              <a:t>수입</a:t>
            </a:r>
            <a:endParaRPr lang="ko-KR" altLang="en-US" sz="1400" b="1" dirty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7" name="Rectangle 289"/>
          <p:cNvSpPr>
            <a:spLocks noChangeAspect="1" noChangeArrowheads="1"/>
          </p:cNvSpPr>
          <p:nvPr/>
        </p:nvSpPr>
        <p:spPr bwMode="auto">
          <a:xfrm>
            <a:off x="1197081" y="4603461"/>
            <a:ext cx="999480" cy="5291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sz="1400" b="1" dirty="0" smtClean="0">
                <a:solidFill>
                  <a:srgbClr val="4D4D4D"/>
                </a:solidFill>
                <a:ea typeface="HY중고딕" pitchFamily="18" charset="-127"/>
              </a:rPr>
              <a:t>지출</a:t>
            </a:r>
            <a:endParaRPr lang="en-US" altLang="ko-KR" sz="14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34" name="TextBox 33"/>
          <p:cNvSpPr txBox="1">
            <a:spLocks noChangeAspect="1"/>
          </p:cNvSpPr>
          <p:nvPr/>
        </p:nvSpPr>
        <p:spPr>
          <a:xfrm>
            <a:off x="247280" y="4912483"/>
            <a:ext cx="790275" cy="190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50" name="TextBox 49"/>
          <p:cNvSpPr txBox="1">
            <a:spLocks noChangeAspect="1"/>
          </p:cNvSpPr>
          <p:nvPr/>
        </p:nvSpPr>
        <p:spPr>
          <a:xfrm>
            <a:off x="1323721" y="4912483"/>
            <a:ext cx="790275" cy="190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879249" y="2196681"/>
            <a:ext cx="96188" cy="97991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1045060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1210872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376682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3093837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3434906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3600716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3264704" y="2196681"/>
            <a:ext cx="96188" cy="97991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154152" y="3856138"/>
            <a:ext cx="2042409" cy="574427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295443" y="4176780"/>
            <a:ext cx="1709641" cy="18996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295443" y="4176780"/>
            <a:ext cx="1076441" cy="1899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\70,000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1308564" y="4176780"/>
            <a:ext cx="696520" cy="1899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\300,000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81802" y="3919964"/>
            <a:ext cx="1404156" cy="19147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이번 달 생활비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1303006" y="3919964"/>
            <a:ext cx="319126" cy="19147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>
            <a:spLocks noChangeAspect="1"/>
          </p:cNvSpPr>
          <p:nvPr/>
        </p:nvSpPr>
        <p:spPr>
          <a:xfrm>
            <a:off x="154152" y="2707283"/>
            <a:ext cx="2042409" cy="1021204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217977" y="3090235"/>
            <a:ext cx="1914758" cy="2553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</a:rPr>
              <a:t>수입</a:t>
            </a:r>
            <a:r>
              <a:rPr lang="en-US" altLang="ko-KR" sz="700" dirty="0" smtClean="0">
                <a:solidFill>
                  <a:schemeClr val="tx1"/>
                </a:solidFill>
              </a:rPr>
              <a:t>(00</a:t>
            </a:r>
            <a:r>
              <a:rPr lang="ko-KR" altLang="en-US" sz="700" dirty="0" smtClean="0">
                <a:solidFill>
                  <a:schemeClr val="tx1"/>
                </a:solidFill>
              </a:rPr>
              <a:t>건</a:t>
            </a:r>
            <a:r>
              <a:rPr lang="en-US" altLang="ko-KR" sz="700" dirty="0" smtClean="0">
                <a:solidFill>
                  <a:schemeClr val="tx1"/>
                </a:solidFill>
              </a:rPr>
              <a:t>)	     \234,567,000</a:t>
            </a: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217977" y="3409361"/>
            <a:ext cx="1914758" cy="2553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</a:rPr>
              <a:t>지출</a:t>
            </a:r>
            <a:r>
              <a:rPr lang="en-US" altLang="ko-KR" sz="700" dirty="0" smtClean="0">
                <a:solidFill>
                  <a:schemeClr val="tx1"/>
                </a:solidFill>
              </a:rPr>
              <a:t>(00</a:t>
            </a:r>
            <a:r>
              <a:rPr lang="ko-KR" altLang="en-US" sz="700" dirty="0" smtClean="0">
                <a:solidFill>
                  <a:schemeClr val="tx1"/>
                </a:solidFill>
              </a:rPr>
              <a:t>건</a:t>
            </a:r>
            <a:r>
              <a:rPr lang="en-US" altLang="ko-KR" sz="700" dirty="0" smtClean="0">
                <a:solidFill>
                  <a:schemeClr val="tx1"/>
                </a:solidFill>
              </a:rPr>
              <a:t>)	     \234,567,000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217977" y="2771109"/>
            <a:ext cx="957379" cy="2553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tx1"/>
                </a:solidFill>
              </a:rPr>
              <a:t>2010-09-28</a:t>
            </a:r>
          </a:p>
        </p:txBody>
      </p:sp>
      <p:sp>
        <p:nvSpPr>
          <p:cNvPr id="174" name="모서리가 둥근 직사각형 173"/>
          <p:cNvSpPr>
            <a:spLocks noChangeAspect="1"/>
          </p:cNvSpPr>
          <p:nvPr/>
        </p:nvSpPr>
        <p:spPr>
          <a:xfrm>
            <a:off x="217977" y="2388157"/>
            <a:ext cx="1914758" cy="25530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 useBgFill="1">
        <p:nvSpPr>
          <p:cNvPr id="176" name="직사각형 175"/>
          <p:cNvSpPr/>
          <p:nvPr/>
        </p:nvSpPr>
        <p:spPr>
          <a:xfrm>
            <a:off x="4583862" y="2132856"/>
            <a:ext cx="2152881" cy="335596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7" name="Rectangle 289"/>
          <p:cNvSpPr>
            <a:spLocks noChangeArrowheads="1"/>
          </p:cNvSpPr>
          <p:nvPr/>
        </p:nvSpPr>
        <p:spPr bwMode="auto">
          <a:xfrm>
            <a:off x="4698511" y="2956017"/>
            <a:ext cx="1914758" cy="1913990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ko-KR" sz="1000" b="1" dirty="0" smtClean="0">
                <a:solidFill>
                  <a:srgbClr val="4D4D4D"/>
                </a:solidFill>
                <a:ea typeface="HY중고딕" pitchFamily="18" charset="-127"/>
              </a:rPr>
              <a:t>6</a:t>
            </a:r>
            <a:r>
              <a:rPr lang="ko-KR" altLang="en-US" sz="1000" b="1" dirty="0" smtClean="0">
                <a:solidFill>
                  <a:srgbClr val="4D4D4D"/>
                </a:solidFill>
                <a:ea typeface="HY중고딕" pitchFamily="18" charset="-127"/>
              </a:rPr>
              <a:t>월</a:t>
            </a:r>
            <a:endParaRPr lang="en-US" altLang="ko-KR" sz="10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178" name="모서리가 둥근 직사각형 177"/>
          <p:cNvSpPr/>
          <p:nvPr/>
        </p:nvSpPr>
        <p:spPr>
          <a:xfrm>
            <a:off x="4784636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5186659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5990704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5588682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82" name="갈매기형 수장 181"/>
          <p:cNvSpPr/>
          <p:nvPr/>
        </p:nvSpPr>
        <p:spPr>
          <a:xfrm>
            <a:off x="6412105" y="5220906"/>
            <a:ext cx="153180" cy="229771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5694186" y="2322816"/>
            <a:ext cx="915919" cy="3165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일별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4" name="모서리가 둥근 직사각형 183"/>
          <p:cNvSpPr/>
          <p:nvPr/>
        </p:nvSpPr>
        <p:spPr>
          <a:xfrm>
            <a:off x="4698511" y="2336831"/>
            <a:ext cx="995674" cy="30636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월별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5" name="갈매기형 수장 184"/>
          <p:cNvSpPr/>
          <p:nvPr/>
        </p:nvSpPr>
        <p:spPr>
          <a:xfrm>
            <a:off x="6406872" y="3019337"/>
            <a:ext cx="76591" cy="153180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86" name="갈매기형 수장 185"/>
          <p:cNvSpPr/>
          <p:nvPr/>
        </p:nvSpPr>
        <p:spPr>
          <a:xfrm flipH="1">
            <a:off x="4901741" y="3019337"/>
            <a:ext cx="76591" cy="153180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graphicFrame>
        <p:nvGraphicFramePr>
          <p:cNvPr id="187" name="차트 186"/>
          <p:cNvGraphicFramePr/>
          <p:nvPr/>
        </p:nvGraphicFramePr>
        <p:xfrm>
          <a:off x="4685746" y="3145977"/>
          <a:ext cx="1914758" cy="1709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8" name="TextBox 187"/>
          <p:cNvSpPr txBox="1"/>
          <p:nvPr/>
        </p:nvSpPr>
        <p:spPr>
          <a:xfrm>
            <a:off x="5694185" y="3728116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음식 </a:t>
            </a:r>
            <a:r>
              <a:rPr lang="en-US" altLang="ko-KR" sz="1000" dirty="0" smtClean="0"/>
              <a:t>50%</a:t>
            </a:r>
            <a:endParaRPr lang="ko-KR" altLang="en-US" sz="1000" dirty="0"/>
          </a:p>
        </p:txBody>
      </p:sp>
      <p:sp>
        <p:nvSpPr>
          <p:cNvPr id="189" name="TextBox 188"/>
          <p:cNvSpPr txBox="1"/>
          <p:nvPr/>
        </p:nvSpPr>
        <p:spPr>
          <a:xfrm>
            <a:off x="4775101" y="3804706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쇼핑 </a:t>
            </a:r>
            <a:r>
              <a:rPr lang="en-US" altLang="ko-KR" sz="1000" dirty="0" smtClean="0"/>
              <a:t>20%</a:t>
            </a:r>
            <a:endParaRPr lang="ko-KR" altLang="en-US" sz="1000" dirty="0"/>
          </a:p>
        </p:txBody>
      </p:sp>
      <p:sp>
        <p:nvSpPr>
          <p:cNvPr id="190" name="TextBox 189"/>
          <p:cNvSpPr txBox="1"/>
          <p:nvPr/>
        </p:nvSpPr>
        <p:spPr>
          <a:xfrm>
            <a:off x="4657466" y="3421755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문화생활 </a:t>
            </a:r>
            <a:r>
              <a:rPr lang="en-US" altLang="ko-KR" sz="1000" dirty="0" smtClean="0"/>
              <a:t>10%</a:t>
            </a:r>
            <a:endParaRPr lang="ko-KR" altLang="en-US" sz="1000" dirty="0"/>
          </a:p>
        </p:txBody>
      </p:sp>
      <p:sp>
        <p:nvSpPr>
          <p:cNvPr id="191" name="TextBox 190"/>
          <p:cNvSpPr txBox="1"/>
          <p:nvPr/>
        </p:nvSpPr>
        <p:spPr>
          <a:xfrm>
            <a:off x="4851692" y="3191983"/>
            <a:ext cx="862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통신비 </a:t>
            </a:r>
            <a:r>
              <a:rPr lang="en-US" altLang="ko-KR" sz="1000" dirty="0" smtClean="0"/>
              <a:t>10%</a:t>
            </a:r>
            <a:endParaRPr lang="ko-KR" altLang="en-US" sz="1000" dirty="0"/>
          </a:p>
        </p:txBody>
      </p:sp>
      <p:sp>
        <p:nvSpPr>
          <p:cNvPr id="192" name="모서리가 둥근 직사각형 191"/>
          <p:cNvSpPr/>
          <p:nvPr/>
        </p:nvSpPr>
        <p:spPr>
          <a:xfrm>
            <a:off x="4698511" y="4865857"/>
            <a:ext cx="191475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음식    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      \350,000</a:t>
            </a:r>
          </a:p>
        </p:txBody>
      </p:sp>
      <p:sp>
        <p:nvSpPr>
          <p:cNvPr id="193" name="모서리가 둥근 직사각형 192"/>
          <p:cNvSpPr/>
          <p:nvPr/>
        </p:nvSpPr>
        <p:spPr>
          <a:xfrm>
            <a:off x="5375000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4" name="모서리가 둥근 직사각형 193"/>
          <p:cNvSpPr/>
          <p:nvPr/>
        </p:nvSpPr>
        <p:spPr>
          <a:xfrm>
            <a:off x="5881879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5" name="모서리가 둥근 직사각형 194"/>
          <p:cNvSpPr/>
          <p:nvPr/>
        </p:nvSpPr>
        <p:spPr>
          <a:xfrm>
            <a:off x="5543959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6" name="모서리가 둥근 직사각형 195"/>
          <p:cNvSpPr/>
          <p:nvPr/>
        </p:nvSpPr>
        <p:spPr>
          <a:xfrm>
            <a:off x="5712919" y="2196176"/>
            <a:ext cx="96188" cy="97991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9" name="Oval 33"/>
          <p:cNvSpPr>
            <a:spLocks noChangeArrowheads="1"/>
          </p:cNvSpPr>
          <p:nvPr/>
        </p:nvSpPr>
        <p:spPr bwMode="auto">
          <a:xfrm>
            <a:off x="4801973" y="2676196"/>
            <a:ext cx="189123" cy="189123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10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10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4710502" y="2639416"/>
            <a:ext cx="191475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지출  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 \1,455,000</a:t>
            </a:r>
          </a:p>
        </p:txBody>
      </p:sp>
      <p:sp useBgFill="1">
        <p:nvSpPr>
          <p:cNvPr id="204" name="직사각형 203"/>
          <p:cNvSpPr/>
          <p:nvPr/>
        </p:nvSpPr>
        <p:spPr>
          <a:xfrm>
            <a:off x="6854795" y="2132856"/>
            <a:ext cx="2152881" cy="335596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05" name="모서리가 둥근 직사각형 204"/>
          <p:cNvSpPr/>
          <p:nvPr/>
        </p:nvSpPr>
        <p:spPr>
          <a:xfrm>
            <a:off x="6969444" y="4762458"/>
            <a:ext cx="191475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부채 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     \89,000,000</a:t>
            </a:r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6969444" y="4407806"/>
            <a:ext cx="191475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자산    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\123,567,000</a:t>
            </a:r>
          </a:p>
        </p:txBody>
      </p:sp>
      <p:graphicFrame>
        <p:nvGraphicFramePr>
          <p:cNvPr id="213" name="차트 212"/>
          <p:cNvGraphicFramePr/>
          <p:nvPr/>
        </p:nvGraphicFramePr>
        <p:xfrm>
          <a:off x="6918115" y="2643458"/>
          <a:ext cx="2067939" cy="1723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4" name="TextBox 213"/>
          <p:cNvSpPr txBox="1"/>
          <p:nvPr/>
        </p:nvSpPr>
        <p:spPr>
          <a:xfrm>
            <a:off x="7308807" y="3525897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자산 </a:t>
            </a:r>
            <a:r>
              <a:rPr lang="en-US" altLang="ko-KR" sz="1000" dirty="0" smtClean="0"/>
              <a:t>65%</a:t>
            </a:r>
            <a:endParaRPr lang="ko-KR" altLang="en-US" sz="1000" dirty="0"/>
          </a:p>
        </p:txBody>
      </p:sp>
      <p:sp>
        <p:nvSpPr>
          <p:cNvPr id="215" name="TextBox 214"/>
          <p:cNvSpPr txBox="1"/>
          <p:nvPr/>
        </p:nvSpPr>
        <p:spPr>
          <a:xfrm>
            <a:off x="7942007" y="3280375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부채 </a:t>
            </a:r>
            <a:r>
              <a:rPr lang="en-US" altLang="ko-KR" sz="1000" dirty="0" smtClean="0"/>
              <a:t>35%</a:t>
            </a:r>
            <a:endParaRPr lang="ko-KR" altLang="en-US" sz="1000" dirty="0"/>
          </a:p>
        </p:txBody>
      </p:sp>
      <p:sp>
        <p:nvSpPr>
          <p:cNvPr id="223" name="모서리가 둥근 직사각형 222"/>
          <p:cNvSpPr/>
          <p:nvPr/>
        </p:nvSpPr>
        <p:spPr>
          <a:xfrm>
            <a:off x="6854795" y="2337097"/>
            <a:ext cx="2152881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총 자산    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\4,567,000</a:t>
            </a:r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7053893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26" name="모서리가 둥근 직사각형 225"/>
          <p:cNvSpPr/>
          <p:nvPr/>
        </p:nvSpPr>
        <p:spPr>
          <a:xfrm>
            <a:off x="7455916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27" name="모서리가 둥근 직사각형 226"/>
          <p:cNvSpPr/>
          <p:nvPr/>
        </p:nvSpPr>
        <p:spPr>
          <a:xfrm>
            <a:off x="8259961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7857938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29" name="갈매기형 수장 228"/>
          <p:cNvSpPr/>
          <p:nvPr/>
        </p:nvSpPr>
        <p:spPr>
          <a:xfrm>
            <a:off x="8681361" y="5220906"/>
            <a:ext cx="153180" cy="229771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5" name="모서리가 둥근 직사각형 234"/>
          <p:cNvSpPr/>
          <p:nvPr/>
        </p:nvSpPr>
        <p:spPr>
          <a:xfrm>
            <a:off x="7634378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6" name="모서리가 둥근 직사각형 235"/>
          <p:cNvSpPr/>
          <p:nvPr/>
        </p:nvSpPr>
        <p:spPr>
          <a:xfrm>
            <a:off x="8141257" y="2196176"/>
            <a:ext cx="96188" cy="97991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7" name="모서리가 둥근 직사각형 236"/>
          <p:cNvSpPr/>
          <p:nvPr/>
        </p:nvSpPr>
        <p:spPr>
          <a:xfrm>
            <a:off x="7803337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8" name="모서리가 둥근 직사각형 237"/>
          <p:cNvSpPr/>
          <p:nvPr/>
        </p:nvSpPr>
        <p:spPr>
          <a:xfrm>
            <a:off x="7972297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40" name="모서리가 둥근 직사각형 239"/>
          <p:cNvSpPr/>
          <p:nvPr/>
        </p:nvSpPr>
        <p:spPr>
          <a:xfrm>
            <a:off x="3479443" y="2322816"/>
            <a:ext cx="915919" cy="3165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부채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1" name="모서리가 둥근 직사각형 240"/>
          <p:cNvSpPr/>
          <p:nvPr/>
        </p:nvSpPr>
        <p:spPr>
          <a:xfrm>
            <a:off x="2483768" y="2336831"/>
            <a:ext cx="995674" cy="30636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자산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 useBgFill="1">
        <p:nvSpPr>
          <p:cNvPr id="242" name="직사각형 241"/>
          <p:cNvSpPr/>
          <p:nvPr/>
        </p:nvSpPr>
        <p:spPr>
          <a:xfrm>
            <a:off x="2483768" y="2636912"/>
            <a:ext cx="1944216" cy="244827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525222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2927245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3731290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329267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갈매기형 수장 71"/>
          <p:cNvSpPr/>
          <p:nvPr/>
        </p:nvSpPr>
        <p:spPr>
          <a:xfrm>
            <a:off x="4152690" y="5218226"/>
            <a:ext cx="153180" cy="229771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568868" y="2852936"/>
            <a:ext cx="178710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제목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퓨쳐에셋펀드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568868" y="3429000"/>
            <a:ext cx="178710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분류                      펀드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568868" y="3986735"/>
            <a:ext cx="178710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날짜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       2010-07-02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2568868" y="4531439"/>
            <a:ext cx="178710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금액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      \10,00,000</a:t>
            </a:r>
          </a:p>
        </p:txBody>
      </p:sp>
      <p:sp>
        <p:nvSpPr>
          <p:cNvPr id="248" name="모서리가 둥근 직사각형 247"/>
          <p:cNvSpPr>
            <a:spLocks noChangeAspect="1"/>
          </p:cNvSpPr>
          <p:nvPr/>
        </p:nvSpPr>
        <p:spPr>
          <a:xfrm>
            <a:off x="251520" y="2388157"/>
            <a:ext cx="1440160" cy="248755"/>
          </a:xfrm>
          <a:prstGeom prst="roundRect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291022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693045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1497090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1095067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갈매기형 수장 90"/>
          <p:cNvSpPr/>
          <p:nvPr/>
        </p:nvSpPr>
        <p:spPr>
          <a:xfrm>
            <a:off x="1918490" y="5218226"/>
            <a:ext cx="153180" cy="229771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429124" y="1714488"/>
            <a:ext cx="4248472" cy="4738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반복 지출리스트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반복으로 입력된 지출목록 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가격이 표시된다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 제외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클릭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시 리스트에서 제외된다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반복 지출 적용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리스트에 포함된 내용을 적용한다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창닫기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 내용을 적용시키지 않으며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재시작시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다시 창의 띄운다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4" name="제목 6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FF"/>
                </a:solidFill>
                <a:latin typeface="굴림"/>
                <a:ea typeface="굴림"/>
              </a:rPr>
              <a:t>1-2-7.</a:t>
            </a:r>
            <a:r>
              <a:rPr lang="ko-KR" altLang="en-US" dirty="0" smtClean="0">
                <a:solidFill>
                  <a:srgbClr val="FFFFFF"/>
                </a:solidFill>
                <a:latin typeface="굴림"/>
                <a:ea typeface="굴림"/>
              </a:rPr>
              <a:t>지출</a:t>
            </a:r>
            <a:r>
              <a:rPr lang="ko-KR" altLang="ko-KR" dirty="0" smtClean="0">
                <a:solidFill>
                  <a:srgbClr val="FFFFFF"/>
                </a:solidFill>
                <a:latin typeface="굴림"/>
                <a:ea typeface="굴림"/>
              </a:rPr>
              <a:t> 반복 </a:t>
            </a:r>
            <a:r>
              <a:rPr lang="ko-KR" altLang="en-US" dirty="0" smtClean="0">
                <a:solidFill>
                  <a:srgbClr val="FFFFFF"/>
                </a:solidFill>
                <a:latin typeface="굴림"/>
                <a:ea typeface="굴림"/>
              </a:rPr>
              <a:t>알림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2" name="그룹 52"/>
          <p:cNvGrpSpPr/>
          <p:nvPr/>
        </p:nvGrpSpPr>
        <p:grpSpPr>
          <a:xfrm>
            <a:off x="1495036" y="2003242"/>
            <a:ext cx="2428892" cy="3802022"/>
            <a:chOff x="1495036" y="2003242"/>
            <a:chExt cx="2428892" cy="3802022"/>
          </a:xfrm>
        </p:grpSpPr>
        <p:sp useBgFill="1">
          <p:nvSpPr>
            <p:cNvPr id="32" name="직사각형 31"/>
            <p:cNvSpPr/>
            <p:nvPr/>
          </p:nvSpPr>
          <p:spPr>
            <a:xfrm>
              <a:off x="1495036" y="2003242"/>
              <a:ext cx="2428892" cy="37862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Rectangle 289"/>
            <p:cNvSpPr>
              <a:spLocks noChangeAspect="1" noChangeArrowheads="1"/>
            </p:cNvSpPr>
            <p:nvPr/>
          </p:nvSpPr>
          <p:spPr bwMode="auto">
            <a:xfrm>
              <a:off x="1619672" y="4790591"/>
              <a:ext cx="1033192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수입</a:t>
              </a:r>
              <a:endParaRPr lang="ko-KR" altLang="en-US" b="1" dirty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34" name="Rectangle 289"/>
            <p:cNvSpPr>
              <a:spLocks noChangeAspect="1" noChangeArrowheads="1"/>
            </p:cNvSpPr>
            <p:nvPr/>
          </p:nvSpPr>
          <p:spPr bwMode="auto">
            <a:xfrm>
              <a:off x="2724302" y="4790591"/>
              <a:ext cx="1055610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지출</a:t>
              </a:r>
              <a:endParaRPr lang="en-US" altLang="ko-KR" b="1" dirty="0" smtClean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35" name="TextBox 34"/>
            <p:cNvSpPr txBox="1">
              <a:spLocks noChangeAspect="1"/>
            </p:cNvSpPr>
            <p:nvPr/>
          </p:nvSpPr>
          <p:spPr>
            <a:xfrm>
              <a:off x="1652732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36" name="TextBox 35"/>
            <p:cNvSpPr txBox="1">
              <a:spLocks noChangeAspect="1"/>
            </p:cNvSpPr>
            <p:nvPr/>
          </p:nvSpPr>
          <p:spPr>
            <a:xfrm>
              <a:off x="2867178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2365723" y="207525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2552792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2739861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2926929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1619672" y="3947458"/>
              <a:ext cx="2160240" cy="64807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707070" y="4309208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707070" y="4309208"/>
              <a:ext cx="1214446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\70,000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850078" y="4309208"/>
              <a:ext cx="785818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691680" y="4019466"/>
              <a:ext cx="1584176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이번 달 생활비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2783200" y="4051270"/>
              <a:ext cx="360040" cy="1635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>
              <a:spLocks noChangeAspect="1"/>
            </p:cNvSpPr>
            <p:nvPr/>
          </p:nvSpPr>
          <p:spPr>
            <a:xfrm>
              <a:off x="1547664" y="2636912"/>
              <a:ext cx="2304256" cy="115212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619672" y="306896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수입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342900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지출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1619672" y="2708920"/>
              <a:ext cx="108012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tx1"/>
                  </a:solidFill>
                </a:rPr>
                <a:t>2010-09-28</a:t>
              </a: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1698967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2152531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059659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2606095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갈매기형 수장 61"/>
            <p:cNvSpPr/>
            <p:nvPr/>
          </p:nvSpPr>
          <p:spPr>
            <a:xfrm>
              <a:off x="3535085" y="550300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>
              <a:spLocks noChangeAspect="1"/>
            </p:cNvSpPr>
            <p:nvPr/>
          </p:nvSpPr>
          <p:spPr>
            <a:xfrm>
              <a:off x="1619672" y="2291274"/>
              <a:ext cx="2160240" cy="20162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모서리가 둥근 직사각형 66"/>
            <p:cNvSpPr>
              <a:spLocks noChangeAspect="1"/>
            </p:cNvSpPr>
            <p:nvPr/>
          </p:nvSpPr>
          <p:spPr>
            <a:xfrm>
              <a:off x="1619672" y="2291274"/>
              <a:ext cx="1512168" cy="20162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54" name="직사각형 53"/>
          <p:cNvSpPr/>
          <p:nvPr/>
        </p:nvSpPr>
        <p:spPr>
          <a:xfrm>
            <a:off x="1643042" y="3286124"/>
            <a:ext cx="2143140" cy="250033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857356" y="329767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지출 알림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접힌 도형 65"/>
          <p:cNvSpPr/>
          <p:nvPr/>
        </p:nvSpPr>
        <p:spPr>
          <a:xfrm>
            <a:off x="1714480" y="3714753"/>
            <a:ext cx="1987418" cy="50006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1785918" y="3786190"/>
            <a:ext cx="1714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2010-08-10  </a:t>
            </a:r>
            <a:r>
              <a:rPr lang="ko-KR" altLang="en-US" sz="1000" dirty="0" smtClean="0"/>
              <a:t>음식</a:t>
            </a:r>
            <a:r>
              <a:rPr lang="en-US" altLang="ko-KR" sz="1000" dirty="0" smtClean="0"/>
              <a:t>:</a:t>
            </a:r>
            <a:r>
              <a:rPr lang="ko-KR" altLang="en-US" sz="1000" dirty="0" smtClean="0"/>
              <a:t>점심</a:t>
            </a:r>
            <a:endParaRPr lang="en-US" altLang="ko-KR" sz="1000" dirty="0" smtClean="0"/>
          </a:p>
          <a:p>
            <a:r>
              <a:rPr lang="ko-KR" altLang="en-US" sz="1000" dirty="0" smtClean="0"/>
              <a:t>순두부찌개</a:t>
            </a:r>
            <a:r>
              <a:rPr lang="en-US" altLang="ko-KR" sz="1000" dirty="0" smtClean="0"/>
              <a:t>     \6,000</a:t>
            </a:r>
          </a:p>
        </p:txBody>
      </p:sp>
      <p:sp>
        <p:nvSpPr>
          <p:cNvPr id="71" name="십자형 70"/>
          <p:cNvSpPr/>
          <p:nvPr/>
        </p:nvSpPr>
        <p:spPr>
          <a:xfrm rot="18820957">
            <a:off x="3463458" y="3749218"/>
            <a:ext cx="166566" cy="166566"/>
          </a:xfrm>
          <a:prstGeom prst="plus">
            <a:avLst>
              <a:gd name="adj" fmla="val 35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모서리가 접힌 도형 77"/>
          <p:cNvSpPr/>
          <p:nvPr/>
        </p:nvSpPr>
        <p:spPr>
          <a:xfrm>
            <a:off x="1714480" y="4286256"/>
            <a:ext cx="1987418" cy="50006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1785918" y="4357693"/>
            <a:ext cx="1714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2010-08-10 </a:t>
            </a:r>
            <a:r>
              <a:rPr lang="ko-KR" altLang="en-US" sz="1000" dirty="0" smtClean="0"/>
              <a:t>교통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지하철</a:t>
            </a:r>
            <a:endParaRPr lang="en-US" altLang="ko-KR" sz="1000" dirty="0" smtClean="0"/>
          </a:p>
          <a:p>
            <a:r>
              <a:rPr lang="ko-KR" altLang="en-US" sz="1000" dirty="0" smtClean="0"/>
              <a:t>출근</a:t>
            </a:r>
            <a:r>
              <a:rPr lang="en-US" altLang="ko-KR" sz="1000" dirty="0" smtClean="0"/>
              <a:t>     \1,300</a:t>
            </a:r>
          </a:p>
        </p:txBody>
      </p:sp>
      <p:sp>
        <p:nvSpPr>
          <p:cNvPr id="80" name="십자형 79"/>
          <p:cNvSpPr/>
          <p:nvPr/>
        </p:nvSpPr>
        <p:spPr>
          <a:xfrm rot="18820957">
            <a:off x="3463458" y="4320721"/>
            <a:ext cx="166566" cy="166566"/>
          </a:xfrm>
          <a:prstGeom prst="plus">
            <a:avLst>
              <a:gd name="adj" fmla="val 35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모서리가 접힌 도형 80"/>
          <p:cNvSpPr/>
          <p:nvPr/>
        </p:nvSpPr>
        <p:spPr>
          <a:xfrm>
            <a:off x="1714480" y="4857760"/>
            <a:ext cx="1987418" cy="50006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1785918" y="4929197"/>
            <a:ext cx="16430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2010-08-10 </a:t>
            </a:r>
            <a:r>
              <a:rPr lang="ko-KR" altLang="en-US" sz="1000" dirty="0" smtClean="0"/>
              <a:t>교통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지하철</a:t>
            </a:r>
            <a:endParaRPr lang="en-US" altLang="ko-KR" sz="1000" dirty="0" smtClean="0"/>
          </a:p>
          <a:p>
            <a:r>
              <a:rPr lang="ko-KR" altLang="en-US" sz="1000" dirty="0" smtClean="0"/>
              <a:t>퇴근</a:t>
            </a:r>
            <a:r>
              <a:rPr lang="en-US" altLang="ko-KR" sz="1000" dirty="0" smtClean="0"/>
              <a:t>     \1,300</a:t>
            </a:r>
          </a:p>
        </p:txBody>
      </p:sp>
      <p:sp>
        <p:nvSpPr>
          <p:cNvPr id="83" name="십자형 82"/>
          <p:cNvSpPr/>
          <p:nvPr/>
        </p:nvSpPr>
        <p:spPr>
          <a:xfrm rot="18820957">
            <a:off x="3463458" y="4892225"/>
            <a:ext cx="166566" cy="166566"/>
          </a:xfrm>
          <a:prstGeom prst="plus">
            <a:avLst>
              <a:gd name="adj" fmla="val 35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643042" y="5467534"/>
            <a:ext cx="107157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714612" y="5467534"/>
            <a:ext cx="1069469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Oval 33"/>
          <p:cNvSpPr>
            <a:spLocks noChangeArrowheads="1"/>
          </p:cNvSpPr>
          <p:nvPr/>
        </p:nvSpPr>
        <p:spPr bwMode="auto">
          <a:xfrm>
            <a:off x="1643042" y="36442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3286116" y="36442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8" name="Oval 33"/>
          <p:cNvSpPr>
            <a:spLocks noChangeArrowheads="1"/>
          </p:cNvSpPr>
          <p:nvPr/>
        </p:nvSpPr>
        <p:spPr bwMode="auto">
          <a:xfrm>
            <a:off x="1571604" y="53578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9" name="Oval 33"/>
          <p:cNvSpPr>
            <a:spLocks noChangeArrowheads="1"/>
          </p:cNvSpPr>
          <p:nvPr/>
        </p:nvSpPr>
        <p:spPr bwMode="auto">
          <a:xfrm>
            <a:off x="2714612" y="53587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145" name="직사각형 144"/>
          <p:cNvSpPr/>
          <p:nvPr/>
        </p:nvSpPr>
        <p:spPr>
          <a:xfrm>
            <a:off x="2929870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3287060" y="2152803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3053518" y="278605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5013124" y="215280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49"/>
          <p:cNvGrpSpPr/>
          <p:nvPr/>
        </p:nvGrpSpPr>
        <p:grpSpPr>
          <a:xfrm>
            <a:off x="2929870" y="2152803"/>
            <a:ext cx="345638" cy="345638"/>
            <a:chOff x="909434" y="2009927"/>
            <a:chExt cx="345638" cy="345638"/>
          </a:xfrm>
        </p:grpSpPr>
        <p:sp>
          <p:nvSpPr>
            <p:cNvPr id="151" name="모서리가 둥근 직사각형 1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오른쪽 화살표 1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6" name="위쪽/아래쪽 화살표 215"/>
          <p:cNvSpPr/>
          <p:nvPr/>
        </p:nvSpPr>
        <p:spPr>
          <a:xfrm>
            <a:off x="5144448" y="3724439"/>
            <a:ext cx="214314" cy="178595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8" name="위쪽 화살표 설명선 217"/>
          <p:cNvSpPr/>
          <p:nvPr/>
        </p:nvSpPr>
        <p:spPr>
          <a:xfrm>
            <a:off x="214282" y="2786058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9" name="오른쪽 화살표 218"/>
          <p:cNvSpPr/>
          <p:nvPr/>
        </p:nvSpPr>
        <p:spPr>
          <a:xfrm>
            <a:off x="785786" y="3714752"/>
            <a:ext cx="178595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위로 드래그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0" name="Oval 33"/>
          <p:cNvSpPr>
            <a:spLocks noChangeArrowheads="1"/>
          </p:cNvSpPr>
          <p:nvPr/>
        </p:nvSpPr>
        <p:spPr bwMode="auto">
          <a:xfrm>
            <a:off x="3929058" y="336724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1" name="Oval 33"/>
          <p:cNvSpPr>
            <a:spLocks noChangeArrowheads="1"/>
          </p:cNvSpPr>
          <p:nvPr/>
        </p:nvSpPr>
        <p:spPr bwMode="auto">
          <a:xfrm>
            <a:off x="3000364" y="379587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786446" y="1857364"/>
            <a:ext cx="3071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클릭하거나 아래 드래그가 될 경우 슬라이더가 되어 작은 화면으로 변경된다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등록된 </a:t>
            </a:r>
            <a:r>
              <a:rPr lang="ko-KR" altLang="en-US" dirty="0" err="1" smtClean="0">
                <a:solidFill>
                  <a:schemeClr val="bg1"/>
                </a:solidFill>
              </a:rPr>
              <a:t>자주사용되는</a:t>
            </a:r>
            <a:r>
              <a:rPr lang="ko-KR" altLang="en-US" dirty="0" smtClean="0">
                <a:solidFill>
                  <a:schemeClr val="bg1"/>
                </a:solidFill>
              </a:rPr>
              <a:t> 지출화면 리스트가 나타나며 클릭하면 해당 내역이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</a:rPr>
              <a:t>자주 사용되는 지출을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편집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삭제할 수 있는 화면으로 전환된다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071802" y="3307363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2" name="위쪽 화살표 설명선 211"/>
          <p:cNvSpPr/>
          <p:nvPr/>
        </p:nvSpPr>
        <p:spPr>
          <a:xfrm>
            <a:off x="2929870" y="3510125"/>
            <a:ext cx="2428892" cy="2428892"/>
          </a:xfrm>
          <a:prstGeom prst="upArrowCallout">
            <a:avLst>
              <a:gd name="adj1" fmla="val 23425"/>
              <a:gd name="adj2" fmla="val 50000"/>
              <a:gd name="adj3" fmla="val 4700"/>
              <a:gd name="adj4" fmla="val 9213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054702" y="4307495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    \5,000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054702" y="3878867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출근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\1,200</a:t>
            </a: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929870" y="5581827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수정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23" name="Oval 33"/>
          <p:cNvSpPr>
            <a:spLocks noChangeArrowheads="1"/>
          </p:cNvSpPr>
          <p:nvPr/>
        </p:nvSpPr>
        <p:spPr bwMode="auto">
          <a:xfrm>
            <a:off x="142844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2928926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2928926" y="54292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1-2-8.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자주 사용되는 지출 화면</a:t>
            </a:r>
            <a:endParaRPr lang="ko-KR" alt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직사각형 31"/>
          <p:cNvSpPr/>
          <p:nvPr/>
        </p:nvSpPr>
        <p:spPr>
          <a:xfrm>
            <a:off x="1714480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1843828" y="485277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부채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\89,000,000</a:t>
            </a:r>
          </a:p>
        </p:txBody>
      </p:sp>
      <p:grpSp>
        <p:nvGrpSpPr>
          <p:cNvPr id="3" name="그룹 72"/>
          <p:cNvGrpSpPr/>
          <p:nvPr/>
        </p:nvGrpSpPr>
        <p:grpSpPr>
          <a:xfrm>
            <a:off x="1857356" y="5369378"/>
            <a:ext cx="2008937" cy="345638"/>
            <a:chOff x="7923929" y="5240576"/>
            <a:chExt cx="2008937" cy="345638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7923929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8377493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9284621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8831057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갈매기형 수장 78"/>
            <p:cNvSpPr/>
            <p:nvPr/>
          </p:nvSpPr>
          <p:spPr>
            <a:xfrm>
              <a:off x="9760047" y="528395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0" name="모서리가 둥근 직사각형 79"/>
          <p:cNvSpPr/>
          <p:nvPr/>
        </p:nvSpPr>
        <p:spPr>
          <a:xfrm>
            <a:off x="1843828" y="445265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자산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\123,567,000</a:t>
            </a:r>
          </a:p>
        </p:txBody>
      </p:sp>
      <p:graphicFrame>
        <p:nvGraphicFramePr>
          <p:cNvPr id="81" name="차트 80"/>
          <p:cNvGraphicFramePr/>
          <p:nvPr/>
        </p:nvGraphicFramePr>
        <p:xfrm>
          <a:off x="1785918" y="2786058"/>
          <a:ext cx="2333059" cy="1643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2226699" y="3571876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자산 </a:t>
            </a:r>
            <a:r>
              <a:rPr lang="en-US" altLang="ko-KR" sz="1200" dirty="0" smtClean="0"/>
              <a:t>65%</a:t>
            </a:r>
            <a:endParaRPr lang="ko-KR" alt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2941079" y="3294877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부채 </a:t>
            </a:r>
            <a:r>
              <a:rPr lang="en-US" altLang="ko-KR" sz="1200" dirty="0" smtClean="0"/>
              <a:t>35%</a:t>
            </a:r>
            <a:endParaRPr lang="ko-KR" altLang="en-US" sz="1200" dirty="0"/>
          </a:p>
        </p:txBody>
      </p:sp>
      <p:sp>
        <p:nvSpPr>
          <p:cNvPr id="110" name="Oval 33"/>
          <p:cNvSpPr>
            <a:spLocks noChangeArrowheads="1"/>
          </p:cNvSpPr>
          <p:nvPr/>
        </p:nvSpPr>
        <p:spPr bwMode="auto">
          <a:xfrm>
            <a:off x="2261474" y="29980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1" name="Oval 33"/>
          <p:cNvSpPr>
            <a:spLocks noChangeArrowheads="1"/>
          </p:cNvSpPr>
          <p:nvPr/>
        </p:nvSpPr>
        <p:spPr bwMode="auto">
          <a:xfrm>
            <a:off x="1714480" y="42942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828112" y="2000240"/>
            <a:ext cx="4315888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자산금액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자산에서 부채금액을 제외한 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비율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자산대비 부채비율을 원형그래프로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자산을 합산한 금액을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자산보기로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부채을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합산한 금액을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부채보기로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071670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5" name="그룹 24"/>
          <p:cNvGrpSpPr/>
          <p:nvPr/>
        </p:nvGrpSpPr>
        <p:grpSpPr>
          <a:xfrm>
            <a:off x="1714480" y="2000240"/>
            <a:ext cx="345638" cy="345638"/>
            <a:chOff x="909434" y="2009927"/>
            <a:chExt cx="345638" cy="34563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오른쪽 화살표 3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1714480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714480" y="2357430"/>
            <a:ext cx="24288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총 자산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\4,567,000</a:t>
            </a:r>
          </a:p>
        </p:txBody>
      </p:sp>
      <p:sp>
        <p:nvSpPr>
          <p:cNvPr id="40" name="Oval 33"/>
          <p:cNvSpPr>
            <a:spLocks noChangeArrowheads="1"/>
          </p:cNvSpPr>
          <p:nvPr/>
        </p:nvSpPr>
        <p:spPr bwMode="auto">
          <a:xfrm>
            <a:off x="157160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제목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부채 화면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직사각형 35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72668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18024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087373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63380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562799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629514" y="481121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금융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	   \89,000,000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629514" y="441985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부동산  </a:t>
            </a:r>
            <a:r>
              <a:rPr lang="en-US" altLang="ko-KR" sz="1200" dirty="0" smtClean="0">
                <a:solidFill>
                  <a:schemeClr val="tx1"/>
                </a:solidFill>
              </a:rPr>
              <a:t>	 \123,567,000</a:t>
            </a:r>
          </a:p>
        </p:txBody>
      </p:sp>
      <p:graphicFrame>
        <p:nvGraphicFramePr>
          <p:cNvPr id="46" name="차트 45"/>
          <p:cNvGraphicFramePr/>
          <p:nvPr/>
        </p:nvGraphicFramePr>
        <p:xfrm>
          <a:off x="1543104" y="2357430"/>
          <a:ext cx="2333059" cy="2062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802333" y="3469352"/>
            <a:ext cx="862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부동산 </a:t>
            </a:r>
            <a:r>
              <a:rPr lang="en-US" altLang="ko-KR" sz="1000" dirty="0" smtClean="0"/>
              <a:t>70%</a:t>
            </a:r>
            <a:endParaRPr lang="ko-KR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2839248" y="3286124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금융 </a:t>
            </a:r>
            <a:r>
              <a:rPr lang="en-US" altLang="ko-KR" sz="1000" dirty="0" smtClean="0"/>
              <a:t>25%</a:t>
            </a:r>
            <a:endParaRPr lang="ko-KR" altLang="en-US" sz="10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857356" y="19985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자산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\123,567,000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500166" y="19985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643174" y="2857496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주식 </a:t>
            </a:r>
            <a:r>
              <a:rPr lang="en-US" altLang="ko-KR" sz="1000" dirty="0" smtClean="0"/>
              <a:t>10%</a:t>
            </a:r>
            <a:endParaRPr lang="ko-KR" alt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2500298" y="2571744"/>
            <a:ext cx="663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보석 </a:t>
            </a:r>
            <a:r>
              <a:rPr lang="en-US" altLang="ko-KR" sz="1000" dirty="0" smtClean="0"/>
              <a:t>5%</a:t>
            </a:r>
            <a:endParaRPr lang="ko-KR" altLang="en-US" sz="1000" dirty="0"/>
          </a:p>
        </p:txBody>
      </p:sp>
      <p:sp>
        <p:nvSpPr>
          <p:cNvPr id="75" name="오른쪽 화살표 74"/>
          <p:cNvSpPr/>
          <p:nvPr/>
        </p:nvSpPr>
        <p:spPr>
          <a:xfrm flipH="1">
            <a:off x="1526689" y="2062077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위쪽/아래쪽 화살표 75"/>
          <p:cNvSpPr/>
          <p:nvPr/>
        </p:nvSpPr>
        <p:spPr>
          <a:xfrm>
            <a:off x="3786182" y="4429132"/>
            <a:ext cx="71438" cy="71609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Oval 33"/>
          <p:cNvSpPr>
            <a:spLocks noChangeArrowheads="1"/>
          </p:cNvSpPr>
          <p:nvPr/>
        </p:nvSpPr>
        <p:spPr bwMode="auto">
          <a:xfrm>
            <a:off x="1975152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1543104" y="42930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3583420" y="1998527"/>
            <a:ext cx="345638" cy="345638"/>
            <a:chOff x="2872611" y="1998527"/>
            <a:chExt cx="345638" cy="345638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2872611" y="19985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8" name="덧셈 기호 87"/>
            <p:cNvSpPr/>
            <p:nvPr/>
          </p:nvSpPr>
          <p:spPr>
            <a:xfrm>
              <a:off x="2915816" y="2046229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부제목 2"/>
          <p:cNvSpPr txBox="1">
            <a:spLocks/>
          </p:cNvSpPr>
          <p:nvPr/>
        </p:nvSpPr>
        <p:spPr>
          <a:xfrm>
            <a:off x="4929190" y="2143116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자산 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자산 총액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상세비율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자산에 대한 목록을 비율로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상세금액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자산목록 리스트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등록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자신을 등록하는 화면으로 이동한다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1903144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제목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 분류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별 비교화면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Oval 33"/>
          <p:cNvSpPr>
            <a:spLocks noChangeArrowheads="1"/>
          </p:cNvSpPr>
          <p:nvPr/>
        </p:nvSpPr>
        <p:spPr bwMode="auto">
          <a:xfrm>
            <a:off x="3500430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직사각형 59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643042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퓨쳐에셋펀드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643042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금융상품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펀드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643042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140" name="부제목 2"/>
          <p:cNvSpPr txBox="1">
            <a:spLocks/>
          </p:cNvSpPr>
          <p:nvPr/>
        </p:nvSpPr>
        <p:spPr>
          <a:xfrm>
            <a:off x="5220072" y="1916832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제목 입력란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제목 입력</a:t>
            </a:r>
            <a:r>
              <a:rPr lang="en-US" altLang="ko-KR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noProof="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자산의 분류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날짜를 선택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43" name="Oval 33"/>
          <p:cNvSpPr>
            <a:spLocks noChangeArrowheads="1"/>
          </p:cNvSpPr>
          <p:nvPr/>
        </p:nvSpPr>
        <p:spPr bwMode="auto">
          <a:xfrm>
            <a:off x="1571604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5" name="Oval 33"/>
          <p:cNvSpPr>
            <a:spLocks noChangeArrowheads="1"/>
          </p:cNvSpPr>
          <p:nvPr/>
        </p:nvSpPr>
        <p:spPr bwMode="auto">
          <a:xfrm>
            <a:off x="1571604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85735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자산내역 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58342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3" name="그룹 149"/>
          <p:cNvGrpSpPr/>
          <p:nvPr/>
        </p:nvGrpSpPr>
        <p:grpSpPr>
          <a:xfrm>
            <a:off x="1500166" y="2000240"/>
            <a:ext cx="345638" cy="345638"/>
            <a:chOff x="909434" y="2009927"/>
            <a:chExt cx="345638" cy="34563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2285984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643042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44" name="Oval 33"/>
          <p:cNvSpPr>
            <a:spLocks noChangeArrowheads="1"/>
          </p:cNvSpPr>
          <p:nvPr/>
        </p:nvSpPr>
        <p:spPr bwMode="auto">
          <a:xfrm>
            <a:off x="1571604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1571604" y="250030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자산내역 등록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428596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6143636" y="1857364"/>
            <a:ext cx="30718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상위분류와 하위분류로 구분된다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분류가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분류를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85786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511850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2859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142976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712985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284489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714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8057" y="331754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금융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1142976" y="332707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부동산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1714480" y="332565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주식</a:t>
            </a:r>
            <a:endParaRPr lang="en-US" altLang="ko-KR" sz="1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2273466" y="333298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기타</a:t>
            </a:r>
            <a:endParaRPr lang="en-US" altLang="ko-KR" sz="1000" dirty="0" smtClean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450981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25810" y="142873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금융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펀드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 useBgFill="1">
        <p:nvSpPr>
          <p:cNvPr id="57" name="직사각형 56"/>
          <p:cNvSpPr/>
          <p:nvPr/>
        </p:nvSpPr>
        <p:spPr>
          <a:xfrm>
            <a:off x="3428992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786182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금융하위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51224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428992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433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713381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571868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500430" y="331754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예금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143372" y="332707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펀드</a:t>
            </a:r>
            <a:endParaRPr lang="en-US" altLang="ko-KR" sz="1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714876" y="332565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보험</a:t>
            </a:r>
            <a:endParaRPr lang="en-US" altLang="ko-KR" sz="1000" dirty="0" smtClean="0"/>
          </a:p>
        </p:txBody>
      </p:sp>
      <p:sp>
        <p:nvSpPr>
          <p:cNvPr id="74" name="오른쪽 화살표 73"/>
          <p:cNvSpPr/>
          <p:nvPr/>
        </p:nvSpPr>
        <p:spPr>
          <a:xfrm flipH="1">
            <a:off x="3451377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2750331" y="4250537"/>
            <a:ext cx="857256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오른쪽 화살표 80"/>
          <p:cNvSpPr/>
          <p:nvPr/>
        </p:nvSpPr>
        <p:spPr>
          <a:xfrm rot="5400000">
            <a:off x="1339430" y="1803785"/>
            <a:ext cx="607223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>
            <a:off x="500034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0" name="Oval 33"/>
          <p:cNvSpPr>
            <a:spLocks noChangeArrowheads="1"/>
          </p:cNvSpPr>
          <p:nvPr/>
        </p:nvSpPr>
        <p:spPr bwMode="auto">
          <a:xfrm>
            <a:off x="3500430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1" name="Oval 33"/>
          <p:cNvSpPr>
            <a:spLocks noChangeArrowheads="1"/>
          </p:cNvSpPr>
          <p:nvPr/>
        </p:nvSpPr>
        <p:spPr bwMode="auto">
          <a:xfrm>
            <a:off x="242980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5429256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0" name="제목 3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85720" y="2654734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\15,0,000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십오만원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6446" y="1857364"/>
            <a:ext cx="3071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금액 버튼을 클릭하면 금액입력 창이 </a:t>
            </a:r>
            <a:r>
              <a:rPr lang="ko-KR" altLang="en-US" dirty="0" err="1" smtClean="0">
                <a:solidFill>
                  <a:schemeClr val="bg1"/>
                </a:solidFill>
              </a:rPr>
              <a:t>슬라이드되어서</a:t>
            </a:r>
            <a:r>
              <a:rPr lang="ko-KR" altLang="en-US" dirty="0" smtClean="0">
                <a:solidFill>
                  <a:schemeClr val="bg1"/>
                </a:solidFill>
              </a:rPr>
              <a:t>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입력후</a:t>
            </a:r>
            <a:r>
              <a:rPr lang="ko-KR" altLang="en-US" dirty="0" smtClean="0">
                <a:solidFill>
                  <a:schemeClr val="bg1"/>
                </a:solidFill>
              </a:rPr>
              <a:t> 확인을 클릭하면 입력한 지출금액이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300036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5755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8361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1"/>
          <p:cNvGrpSpPr/>
          <p:nvPr/>
        </p:nvGrpSpPr>
        <p:grpSpPr>
          <a:xfrm>
            <a:off x="3000364" y="2000240"/>
            <a:ext cx="345638" cy="345638"/>
            <a:chOff x="909434" y="2009927"/>
            <a:chExt cx="345638" cy="34563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4" name="모서리가 둥근 직사각형 93"/>
          <p:cNvSpPr/>
          <p:nvPr/>
        </p:nvSpPr>
        <p:spPr>
          <a:xfrm>
            <a:off x="3143240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퓨쳐에셋펀드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3143240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금융상품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펀드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3143240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3786182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3143240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3000364" y="3714752"/>
            <a:ext cx="2428892" cy="2071702"/>
            <a:chOff x="5643570" y="4643446"/>
            <a:chExt cx="2428892" cy="2071702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5769346" y="5369378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상의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5769346" y="6226634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7409000" y="5797854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5769346" y="5798006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테그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  아기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위쪽 화살표 설명선 47"/>
            <p:cNvSpPr/>
            <p:nvPr/>
          </p:nvSpPr>
          <p:spPr>
            <a:xfrm>
              <a:off x="5643570" y="6500834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7429520" y="4643446"/>
              <a:ext cx="500066" cy="428628"/>
              <a:chOff x="324098" y="6309320"/>
              <a:chExt cx="500066" cy="428628"/>
            </a:xfrm>
          </p:grpSpPr>
          <p:sp>
            <p:nvSpPr>
              <p:cNvPr id="51" name="모서리가 둥근 직사각형 50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6929454" y="4643446"/>
              <a:ext cx="500066" cy="428628"/>
              <a:chOff x="324098" y="6309320"/>
              <a:chExt cx="500066" cy="428628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모서리가 둥근 직사각형 6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6429388" y="4643446"/>
              <a:ext cx="500066" cy="428628"/>
              <a:chOff x="324098" y="6309320"/>
              <a:chExt cx="500066" cy="428628"/>
            </a:xfrm>
          </p:grpSpPr>
          <p:sp>
            <p:nvSpPr>
              <p:cNvPr id="75" name="모서리가 둥근 직사각형 74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모서리가 둥근 직사각형 78"/>
            <p:cNvSpPr/>
            <p:nvPr/>
          </p:nvSpPr>
          <p:spPr>
            <a:xfrm>
              <a:off x="5786446" y="4643446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6429388" y="5072074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429388" y="5429264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5697908" y="5369378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상의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5697908" y="6226634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Oval 33"/>
            <p:cNvSpPr>
              <a:spLocks noChangeArrowheads="1"/>
            </p:cNvSpPr>
            <p:nvPr/>
          </p:nvSpPr>
          <p:spPr bwMode="auto">
            <a:xfrm>
              <a:off x="7337562" y="5797854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5697908" y="5798006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테그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  아기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위쪽 화살표 설명선 51"/>
            <p:cNvSpPr/>
            <p:nvPr/>
          </p:nvSpPr>
          <p:spPr>
            <a:xfrm>
              <a:off x="5643570" y="6500834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6" name="그룹 85"/>
            <p:cNvGrpSpPr/>
            <p:nvPr/>
          </p:nvGrpSpPr>
          <p:grpSpPr>
            <a:xfrm>
              <a:off x="7358082" y="4643446"/>
              <a:ext cx="500066" cy="428628"/>
              <a:chOff x="324098" y="6309320"/>
              <a:chExt cx="500066" cy="428628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그룹 85"/>
            <p:cNvGrpSpPr/>
            <p:nvPr/>
          </p:nvGrpSpPr>
          <p:grpSpPr>
            <a:xfrm>
              <a:off x="6858016" y="4643446"/>
              <a:ext cx="500066" cy="428628"/>
              <a:chOff x="324098" y="6309320"/>
              <a:chExt cx="500066" cy="428628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85"/>
            <p:cNvGrpSpPr/>
            <p:nvPr/>
          </p:nvGrpSpPr>
          <p:grpSpPr>
            <a:xfrm>
              <a:off x="6357950" y="4643446"/>
              <a:ext cx="500066" cy="428628"/>
              <a:chOff x="324098" y="6309320"/>
              <a:chExt cx="500066" cy="428628"/>
            </a:xfrm>
          </p:grpSpPr>
          <p:sp>
            <p:nvSpPr>
              <p:cNvPr id="62" name="모서리가 둥근 직사각형 61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모서리가 둥근 직사각형 63"/>
            <p:cNvSpPr/>
            <p:nvPr/>
          </p:nvSpPr>
          <p:spPr>
            <a:xfrm>
              <a:off x="5715008" y="4643446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6357950" y="5072074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357950" y="5429264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5767218" y="4646106"/>
              <a:ext cx="2160240" cy="30860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    \25,00,000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643570" y="4714884"/>
              <a:ext cx="2428892" cy="200026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643570" y="4643446"/>
              <a:ext cx="2428892" cy="5000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>
                  <a:solidFill>
                    <a:schemeClr val="tx1"/>
                  </a:solidFill>
                </a:rPr>
                <a:t>\150,000</a:t>
              </a:r>
            </a:p>
            <a:p>
              <a:pPr algn="r"/>
              <a:r>
                <a:rPr lang="ko-KR" altLang="en-US" sz="1000" b="1" dirty="0" err="1" smtClean="0">
                  <a:solidFill>
                    <a:schemeClr val="tx1"/>
                  </a:solidFill>
                </a:rPr>
                <a:t>십오만원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643570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452500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261431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5643570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643570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643570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261431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6452500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452500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261431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261431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삭제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6452500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5643570" y="6396228"/>
              <a:ext cx="1214446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확인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858016" y="6396228"/>
              <a:ext cx="1212345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취소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7" name="제목 9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금액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85720" y="278605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03" name="오른쪽 화살표 202"/>
          <p:cNvSpPr/>
          <p:nvPr/>
        </p:nvSpPr>
        <p:spPr>
          <a:xfrm>
            <a:off x="1285852" y="357187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날자 버튼을 클릭하면 금일달력이 슬라이드 되어서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달력의 날짜를 지정해 클릭하면 해당 날짜가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207" name="직사각형 206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3195450" y="436924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3428992" y="20099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197578" y="494075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5155056" y="20099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214"/>
          <p:cNvGrpSpPr/>
          <p:nvPr/>
        </p:nvGrpSpPr>
        <p:grpSpPr>
          <a:xfrm>
            <a:off x="3071802" y="2009927"/>
            <a:ext cx="345638" cy="345638"/>
            <a:chOff x="909434" y="2009927"/>
            <a:chExt cx="345638" cy="345638"/>
          </a:xfrm>
        </p:grpSpPr>
        <p:sp>
          <p:nvSpPr>
            <p:cNvPr id="216" name="모서리가 둥근 직사각형 21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7" name="오른쪽 화살표 21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4" name="위쪽 화살표 설명선 223"/>
          <p:cNvSpPr/>
          <p:nvPr/>
        </p:nvSpPr>
        <p:spPr>
          <a:xfrm>
            <a:off x="3071802" y="5500702"/>
            <a:ext cx="2428892" cy="285752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197578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퓨쳐에셋펀드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97578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금융상품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펀드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97578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840520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197578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pic>
        <p:nvPicPr>
          <p:cNvPr id="178" name="그림 177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71802" y="4000505"/>
            <a:ext cx="2428892" cy="1785950"/>
          </a:xfrm>
          <a:prstGeom prst="rect">
            <a:avLst/>
          </a:prstGeom>
        </p:spPr>
      </p:pic>
      <p:sp>
        <p:nvSpPr>
          <p:cNvPr id="23" name="제목 2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2-2-3.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날짜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직사각형 33"/>
          <p:cNvSpPr/>
          <p:nvPr/>
        </p:nvSpPr>
        <p:spPr>
          <a:xfrm>
            <a:off x="200023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25524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70881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61593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16237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4091365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158080" y="481121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모기지론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\39,000,000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158080" y="441985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신용대출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\99,567,000</a:t>
            </a:r>
          </a:p>
        </p:txBody>
      </p:sp>
      <p:graphicFrame>
        <p:nvGraphicFramePr>
          <p:cNvPr id="46" name="차트 45"/>
          <p:cNvGraphicFramePr/>
          <p:nvPr/>
        </p:nvGraphicFramePr>
        <p:xfrm>
          <a:off x="2071670" y="2357430"/>
          <a:ext cx="2333059" cy="2062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2330899" y="3469352"/>
            <a:ext cx="996812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신용대출 </a:t>
            </a:r>
            <a:r>
              <a:rPr lang="en-US" altLang="ko-KR" sz="800" dirty="0" smtClean="0"/>
              <a:t>70%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3367814" y="3424328"/>
            <a:ext cx="996812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모기지론 </a:t>
            </a:r>
            <a:r>
              <a:rPr lang="en-US" altLang="ko-KR" sz="800" dirty="0" smtClean="0"/>
              <a:t>25%</a:t>
            </a:r>
            <a:endParaRPr lang="ko-KR" altLang="en-US" sz="8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357422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부채    </a:t>
            </a:r>
            <a:r>
              <a:rPr lang="en-US" altLang="ko-KR" sz="1000" dirty="0" smtClean="0">
                <a:solidFill>
                  <a:schemeClr val="tx1"/>
                </a:solidFill>
              </a:rPr>
              <a:t>\89,000,000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083486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000232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덧셈 기호 57"/>
          <p:cNvSpPr/>
          <p:nvPr/>
        </p:nvSpPr>
        <p:spPr>
          <a:xfrm>
            <a:off x="4129206" y="2052360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229285" y="3049430"/>
            <a:ext cx="1243033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마이너스통장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3194995" y="2864485"/>
            <a:ext cx="683264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기타 </a:t>
            </a:r>
            <a:r>
              <a:rPr lang="en-US" altLang="ko-KR" sz="800" dirty="0" smtClean="0"/>
              <a:t>5%</a:t>
            </a:r>
            <a:endParaRPr lang="ko-KR" altLang="en-US" sz="800" dirty="0"/>
          </a:p>
        </p:txBody>
      </p:sp>
      <p:sp>
        <p:nvSpPr>
          <p:cNvPr id="75" name="오른쪽 화살표 74"/>
          <p:cNvSpPr/>
          <p:nvPr/>
        </p:nvSpPr>
        <p:spPr>
          <a:xfrm flipH="1">
            <a:off x="2026755" y="2063790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>
            <a:off x="2270398" y="191683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4" name="Oval 33"/>
          <p:cNvSpPr>
            <a:spLocks noChangeArrowheads="1"/>
          </p:cNvSpPr>
          <p:nvPr/>
        </p:nvSpPr>
        <p:spPr bwMode="auto">
          <a:xfrm>
            <a:off x="257838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5" name="Oval 33"/>
          <p:cNvSpPr>
            <a:spLocks noChangeArrowheads="1"/>
          </p:cNvSpPr>
          <p:nvPr/>
        </p:nvSpPr>
        <p:spPr bwMode="auto">
          <a:xfrm>
            <a:off x="2074324" y="42957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6" name="위쪽/아래쪽 화살표 85"/>
          <p:cNvSpPr/>
          <p:nvPr/>
        </p:nvSpPr>
        <p:spPr>
          <a:xfrm>
            <a:off x="4357686" y="4429132"/>
            <a:ext cx="71438" cy="71438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8" name="TextBox 87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89" name="위쪽/아래쪽 화살표 88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5" name="부제목 2"/>
          <p:cNvSpPr txBox="1">
            <a:spLocks/>
          </p:cNvSpPr>
          <p:nvPr/>
        </p:nvSpPr>
        <p:spPr>
          <a:xfrm>
            <a:off x="5143504" y="20002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부채 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부채 총액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상세비율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입력한 총 부채항목을 비율로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상세금액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입력한 총 부채 상세금액을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추가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부채를 입력할 수 있는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0" name="제목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2-3.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부채 분류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별 비교화면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Oval 33"/>
          <p:cNvSpPr>
            <a:spLocks noChangeArrowheads="1"/>
          </p:cNvSpPr>
          <p:nvPr/>
        </p:nvSpPr>
        <p:spPr bwMode="auto">
          <a:xfrm>
            <a:off x="400049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직사각형 59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643042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        신용대출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643042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        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643042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140" name="부제목 2"/>
          <p:cNvSpPr txBox="1">
            <a:spLocks/>
          </p:cNvSpPr>
          <p:nvPr/>
        </p:nvSpPr>
        <p:spPr>
          <a:xfrm>
            <a:off x="5220072" y="1916832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제목 입력란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제목 입력</a:t>
            </a:r>
            <a:r>
              <a:rPr lang="en-US" altLang="ko-KR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noProof="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분류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부채의 분류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날짜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날짜를 선택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금액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금액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43" name="Oval 33"/>
          <p:cNvSpPr>
            <a:spLocks noChangeArrowheads="1"/>
          </p:cNvSpPr>
          <p:nvPr/>
        </p:nvSpPr>
        <p:spPr bwMode="auto">
          <a:xfrm>
            <a:off x="1571604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5" name="Oval 33"/>
          <p:cNvSpPr>
            <a:spLocks noChangeArrowheads="1"/>
          </p:cNvSpPr>
          <p:nvPr/>
        </p:nvSpPr>
        <p:spPr bwMode="auto">
          <a:xfrm>
            <a:off x="1571604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85735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부채내역 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58342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49"/>
          <p:cNvGrpSpPr/>
          <p:nvPr/>
        </p:nvGrpSpPr>
        <p:grpSpPr>
          <a:xfrm>
            <a:off x="1500166" y="2000240"/>
            <a:ext cx="345638" cy="345638"/>
            <a:chOff x="909434" y="2009927"/>
            <a:chExt cx="345638" cy="34563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2285984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643042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44" name="Oval 33"/>
          <p:cNvSpPr>
            <a:spLocks noChangeArrowheads="1"/>
          </p:cNvSpPr>
          <p:nvPr/>
        </p:nvSpPr>
        <p:spPr bwMode="auto">
          <a:xfrm>
            <a:off x="1571604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1571604" y="250030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2-4.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부채내역 등록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427984" y="1556792"/>
            <a:ext cx="4248472" cy="4738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월 수입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지출 비교 부분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총 수입에서 지출을 뺀 금액을 표시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지출 비교 화면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으로 이동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날짜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금일 날짜가 표시되며 클릭 시 달력을 띄운다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총 금액 표시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지출한 총액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건수를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지출 목록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생활비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생활비를 지출된 액수에 따라 그래프 형식으로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그래프 클릭 시 지출목록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계획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계획 리스트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비용이 보여지며 클릭 시 입력화면으로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32" name="직사각형 31"/>
          <p:cNvSpPr/>
          <p:nvPr/>
        </p:nvSpPr>
        <p:spPr>
          <a:xfrm>
            <a:off x="1495036" y="200324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Rectangle 289"/>
          <p:cNvSpPr>
            <a:spLocks noChangeAspect="1" noChangeArrowheads="1"/>
          </p:cNvSpPr>
          <p:nvPr/>
        </p:nvSpPr>
        <p:spPr bwMode="auto">
          <a:xfrm>
            <a:off x="1619672" y="4790591"/>
            <a:ext cx="1033192" cy="5970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ea typeface="HY중고딕" pitchFamily="18" charset="-127"/>
              </a:rPr>
              <a:t>수입</a:t>
            </a:r>
            <a:endParaRPr lang="ko-KR" altLang="en-US" b="1" dirty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34" name="Rectangle 289"/>
          <p:cNvSpPr>
            <a:spLocks noChangeAspect="1" noChangeArrowheads="1"/>
          </p:cNvSpPr>
          <p:nvPr/>
        </p:nvSpPr>
        <p:spPr bwMode="auto">
          <a:xfrm>
            <a:off x="2724302" y="4790591"/>
            <a:ext cx="1055610" cy="5970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ea typeface="HY중고딕" pitchFamily="18" charset="-127"/>
              </a:rPr>
              <a:t>지출</a:t>
            </a:r>
            <a:endParaRPr lang="en-US" altLang="ko-KR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35" name="TextBox 34"/>
          <p:cNvSpPr txBox="1">
            <a:spLocks noChangeAspect="1"/>
          </p:cNvSpPr>
          <p:nvPr/>
        </p:nvSpPr>
        <p:spPr>
          <a:xfrm>
            <a:off x="1652732" y="5139231"/>
            <a:ext cx="8915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36" name="TextBox 35"/>
          <p:cNvSpPr txBox="1">
            <a:spLocks noChangeAspect="1"/>
          </p:cNvSpPr>
          <p:nvPr/>
        </p:nvSpPr>
        <p:spPr>
          <a:xfrm>
            <a:off x="2867178" y="5139231"/>
            <a:ext cx="8915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365723" y="2075250"/>
            <a:ext cx="108520" cy="110554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552792" y="207525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739861" y="207525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26929" y="207525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619672" y="3947458"/>
            <a:ext cx="2160240" cy="64807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707070" y="4309208"/>
            <a:ext cx="1928826" cy="214314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707070" y="4309208"/>
            <a:ext cx="1214446" cy="2143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\70,000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850078" y="4309208"/>
            <a:ext cx="785818" cy="214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\300,000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691680" y="4019466"/>
            <a:ext cx="1584176" cy="21602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이번 달 생활비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783200" y="4051270"/>
            <a:ext cx="360040" cy="1635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>
            <a:spLocks noChangeAspect="1"/>
          </p:cNvSpPr>
          <p:nvPr/>
        </p:nvSpPr>
        <p:spPr>
          <a:xfrm>
            <a:off x="1547664" y="2636912"/>
            <a:ext cx="2304256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619672" y="3068960"/>
            <a:ext cx="216024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수입</a:t>
            </a:r>
            <a:r>
              <a:rPr lang="en-US" altLang="ko-KR" sz="1000" dirty="0" smtClean="0">
                <a:solidFill>
                  <a:schemeClr val="tx1"/>
                </a:solidFill>
              </a:rPr>
              <a:t>(00</a:t>
            </a:r>
            <a:r>
              <a:rPr lang="ko-KR" altLang="en-US" sz="1000" dirty="0" smtClean="0">
                <a:solidFill>
                  <a:schemeClr val="tx1"/>
                </a:solidFill>
              </a:rPr>
              <a:t>건</a:t>
            </a:r>
            <a:r>
              <a:rPr lang="en-US" altLang="ko-KR" sz="1000" dirty="0" smtClean="0">
                <a:solidFill>
                  <a:schemeClr val="tx1"/>
                </a:solidFill>
              </a:rPr>
              <a:t>)	     \234,567,000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619672" y="3429000"/>
            <a:ext cx="216024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지출</a:t>
            </a:r>
            <a:r>
              <a:rPr lang="en-US" altLang="ko-KR" sz="1000" dirty="0" smtClean="0">
                <a:solidFill>
                  <a:schemeClr val="tx1"/>
                </a:solidFill>
              </a:rPr>
              <a:t>(00</a:t>
            </a:r>
            <a:r>
              <a:rPr lang="ko-KR" altLang="en-US" sz="1000" dirty="0" smtClean="0">
                <a:solidFill>
                  <a:schemeClr val="tx1"/>
                </a:solidFill>
              </a:rPr>
              <a:t>건</a:t>
            </a:r>
            <a:r>
              <a:rPr lang="en-US" altLang="ko-KR" sz="1000" dirty="0" smtClean="0">
                <a:solidFill>
                  <a:schemeClr val="tx1"/>
                </a:solidFill>
              </a:rPr>
              <a:t>)	     \234,567,000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619672" y="2708920"/>
            <a:ext cx="108012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2010-09-28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1698967" y="545962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2152531" y="545962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3059659" y="545962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2606095" y="545962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갈매기형 수장 61"/>
          <p:cNvSpPr/>
          <p:nvPr/>
        </p:nvSpPr>
        <p:spPr>
          <a:xfrm>
            <a:off x="3535085" y="550300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제목 6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3" name="모서리가 둥근 직사각형 62"/>
          <p:cNvSpPr>
            <a:spLocks noChangeAspect="1"/>
          </p:cNvSpPr>
          <p:nvPr/>
        </p:nvSpPr>
        <p:spPr>
          <a:xfrm>
            <a:off x="1619672" y="2291274"/>
            <a:ext cx="2160240" cy="20162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>
            <a:spLocks noChangeAspect="1"/>
          </p:cNvSpPr>
          <p:nvPr/>
        </p:nvSpPr>
        <p:spPr>
          <a:xfrm>
            <a:off x="1619672" y="2291274"/>
            <a:ext cx="1512168" cy="20162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Oval 33"/>
          <p:cNvSpPr>
            <a:spLocks noChangeArrowheads="1"/>
          </p:cNvSpPr>
          <p:nvPr/>
        </p:nvSpPr>
        <p:spPr bwMode="auto">
          <a:xfrm>
            <a:off x="1547664" y="21328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0" name="Oval 33"/>
          <p:cNvSpPr>
            <a:spLocks noChangeArrowheads="1"/>
          </p:cNvSpPr>
          <p:nvPr/>
        </p:nvSpPr>
        <p:spPr bwMode="auto">
          <a:xfrm>
            <a:off x="1547664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1547664" y="32849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1694334" y="38610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4" name="Oval 33"/>
          <p:cNvSpPr>
            <a:spLocks noChangeArrowheads="1"/>
          </p:cNvSpPr>
          <p:nvPr/>
        </p:nvSpPr>
        <p:spPr bwMode="auto">
          <a:xfrm>
            <a:off x="2699792" y="38610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5" name="Oval 33"/>
          <p:cNvSpPr>
            <a:spLocks noChangeArrowheads="1"/>
          </p:cNvSpPr>
          <p:nvPr/>
        </p:nvSpPr>
        <p:spPr bwMode="auto">
          <a:xfrm>
            <a:off x="1475656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6" name="Oval 33"/>
          <p:cNvSpPr>
            <a:spLocks noChangeArrowheads="1"/>
          </p:cNvSpPr>
          <p:nvPr/>
        </p:nvSpPr>
        <p:spPr bwMode="auto">
          <a:xfrm>
            <a:off x="2627784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6143636" y="1857364"/>
            <a:ext cx="30718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분류가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분류를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71472" y="378619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신용대출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 useBgFill="1">
        <p:nvSpPr>
          <p:cNvPr id="57" name="직사각형 56"/>
          <p:cNvSpPr/>
          <p:nvPr/>
        </p:nvSpPr>
        <p:spPr>
          <a:xfrm>
            <a:off x="3428992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786182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금융하위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51224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428992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433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713381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571868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374307" y="331754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모기지론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000496" y="332707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신용대출</a:t>
            </a:r>
            <a:endParaRPr lang="en-US" altLang="ko-KR" sz="1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500562" y="3325655"/>
            <a:ext cx="954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마이너스통장</a:t>
            </a:r>
            <a:endParaRPr lang="en-US" altLang="ko-KR" sz="1000" dirty="0" smtClean="0"/>
          </a:p>
        </p:txBody>
      </p:sp>
      <p:sp>
        <p:nvSpPr>
          <p:cNvPr id="74" name="오른쪽 화살표 73"/>
          <p:cNvSpPr/>
          <p:nvPr/>
        </p:nvSpPr>
        <p:spPr>
          <a:xfrm flipH="1">
            <a:off x="3451377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2750331" y="4250537"/>
            <a:ext cx="857256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Oval 33"/>
          <p:cNvSpPr>
            <a:spLocks noChangeArrowheads="1"/>
          </p:cNvSpPr>
          <p:nvPr/>
        </p:nvSpPr>
        <p:spPr bwMode="auto">
          <a:xfrm>
            <a:off x="3500430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5429256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2-4-1.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부채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85720" y="2654734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\1,500,000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백오십만원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6446" y="1857364"/>
            <a:ext cx="3071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금액 버튼을 클릭하면 금액입력 창이 </a:t>
            </a:r>
            <a:r>
              <a:rPr lang="ko-KR" altLang="en-US" dirty="0" err="1" smtClean="0">
                <a:solidFill>
                  <a:schemeClr val="bg1"/>
                </a:solidFill>
              </a:rPr>
              <a:t>슬라이드되어서</a:t>
            </a:r>
            <a:r>
              <a:rPr lang="ko-KR" altLang="en-US" dirty="0" smtClean="0">
                <a:solidFill>
                  <a:schemeClr val="bg1"/>
                </a:solidFill>
              </a:rPr>
              <a:t>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입력후</a:t>
            </a:r>
            <a:r>
              <a:rPr lang="ko-KR" altLang="en-US" dirty="0" smtClean="0">
                <a:solidFill>
                  <a:schemeClr val="bg1"/>
                </a:solidFill>
              </a:rPr>
              <a:t> 확인을 클릭하면 입력한 지출금액이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300036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5755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8361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1"/>
          <p:cNvGrpSpPr/>
          <p:nvPr/>
        </p:nvGrpSpPr>
        <p:grpSpPr>
          <a:xfrm>
            <a:off x="3000364" y="2000240"/>
            <a:ext cx="345638" cy="345638"/>
            <a:chOff x="909434" y="2009927"/>
            <a:chExt cx="345638" cy="34563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3" name="모서리가 둥근 직사각형 92"/>
          <p:cNvSpPr/>
          <p:nvPr/>
        </p:nvSpPr>
        <p:spPr>
          <a:xfrm>
            <a:off x="3143240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        신용대출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3143240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        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143240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3071802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786182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143240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3071802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3" name="그룹 92"/>
          <p:cNvGrpSpPr/>
          <p:nvPr/>
        </p:nvGrpSpPr>
        <p:grpSpPr>
          <a:xfrm>
            <a:off x="3000364" y="3714752"/>
            <a:ext cx="2428892" cy="2071702"/>
            <a:chOff x="5643570" y="4643446"/>
            <a:chExt cx="2428892" cy="2071702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5769346" y="5369378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상의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5769346" y="6226634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7409000" y="5797854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5769346" y="5798006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테그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  아기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위쪽 화살표 설명선 47"/>
            <p:cNvSpPr/>
            <p:nvPr/>
          </p:nvSpPr>
          <p:spPr>
            <a:xfrm>
              <a:off x="5643570" y="6500834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4" name="그룹 85"/>
            <p:cNvGrpSpPr/>
            <p:nvPr/>
          </p:nvGrpSpPr>
          <p:grpSpPr>
            <a:xfrm>
              <a:off x="7429520" y="4643446"/>
              <a:ext cx="500066" cy="428628"/>
              <a:chOff x="324098" y="6309320"/>
              <a:chExt cx="500066" cy="428628"/>
            </a:xfrm>
          </p:grpSpPr>
          <p:sp>
            <p:nvSpPr>
              <p:cNvPr id="51" name="모서리가 둥근 직사각형 50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6929454" y="4643446"/>
              <a:ext cx="500066" cy="428628"/>
              <a:chOff x="324098" y="6309320"/>
              <a:chExt cx="500066" cy="428628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모서리가 둥근 직사각형 6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그룹 85"/>
            <p:cNvGrpSpPr/>
            <p:nvPr/>
          </p:nvGrpSpPr>
          <p:grpSpPr>
            <a:xfrm>
              <a:off x="6429388" y="4643446"/>
              <a:ext cx="500066" cy="428628"/>
              <a:chOff x="324098" y="6309320"/>
              <a:chExt cx="500066" cy="428628"/>
            </a:xfrm>
          </p:grpSpPr>
          <p:sp>
            <p:nvSpPr>
              <p:cNvPr id="75" name="모서리가 둥근 직사각형 74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모서리가 둥근 직사각형 78"/>
            <p:cNvSpPr/>
            <p:nvPr/>
          </p:nvSpPr>
          <p:spPr>
            <a:xfrm>
              <a:off x="5786446" y="4643446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6429388" y="5072074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429388" y="5429264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5697908" y="5369378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상의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5697908" y="6226634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Oval 33"/>
            <p:cNvSpPr>
              <a:spLocks noChangeArrowheads="1"/>
            </p:cNvSpPr>
            <p:nvPr/>
          </p:nvSpPr>
          <p:spPr bwMode="auto">
            <a:xfrm>
              <a:off x="7337562" y="5797854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5697908" y="5798006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테그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  아기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위쪽 화살표 설명선 51"/>
            <p:cNvSpPr/>
            <p:nvPr/>
          </p:nvSpPr>
          <p:spPr>
            <a:xfrm>
              <a:off x="5643570" y="6500834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7" name="그룹 85"/>
            <p:cNvGrpSpPr/>
            <p:nvPr/>
          </p:nvGrpSpPr>
          <p:grpSpPr>
            <a:xfrm>
              <a:off x="7358082" y="4643446"/>
              <a:ext cx="500066" cy="428628"/>
              <a:chOff x="324098" y="6309320"/>
              <a:chExt cx="500066" cy="428628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85"/>
            <p:cNvGrpSpPr/>
            <p:nvPr/>
          </p:nvGrpSpPr>
          <p:grpSpPr>
            <a:xfrm>
              <a:off x="6858016" y="4643446"/>
              <a:ext cx="500066" cy="428628"/>
              <a:chOff x="324098" y="6309320"/>
              <a:chExt cx="500066" cy="428628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그룹 85"/>
            <p:cNvGrpSpPr/>
            <p:nvPr/>
          </p:nvGrpSpPr>
          <p:grpSpPr>
            <a:xfrm>
              <a:off x="6357950" y="4643446"/>
              <a:ext cx="500066" cy="428628"/>
              <a:chOff x="324098" y="6309320"/>
              <a:chExt cx="500066" cy="428628"/>
            </a:xfrm>
          </p:grpSpPr>
          <p:sp>
            <p:nvSpPr>
              <p:cNvPr id="62" name="모서리가 둥근 직사각형 61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모서리가 둥근 직사각형 63"/>
            <p:cNvSpPr/>
            <p:nvPr/>
          </p:nvSpPr>
          <p:spPr>
            <a:xfrm>
              <a:off x="5715008" y="4643446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6357950" y="5072074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357950" y="5429264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5767218" y="4646106"/>
              <a:ext cx="2160240" cy="30860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    \25,00,000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643570" y="4714884"/>
              <a:ext cx="2428892" cy="200026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643570" y="4643446"/>
              <a:ext cx="2428892" cy="5000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>
                  <a:solidFill>
                    <a:schemeClr val="tx1"/>
                  </a:solidFill>
                </a:rPr>
                <a:t>\1,500,000</a:t>
              </a:r>
            </a:p>
            <a:p>
              <a:pPr algn="r"/>
              <a:r>
                <a:rPr lang="ko-KR" altLang="en-US" sz="1000" b="1" dirty="0" err="1" smtClean="0">
                  <a:solidFill>
                    <a:schemeClr val="tx1"/>
                  </a:solidFill>
                </a:rPr>
                <a:t>백오십만원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643570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452500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261431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5643570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643570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643570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261431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6452500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452500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261431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261431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삭제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6452500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5643570" y="6396228"/>
              <a:ext cx="1214446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확인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858016" y="6396228"/>
              <a:ext cx="1212345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취소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4" name="제목 9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2-4-2.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부채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금액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85720" y="278605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03" name="오른쪽 화살표 202"/>
          <p:cNvSpPr/>
          <p:nvPr/>
        </p:nvSpPr>
        <p:spPr>
          <a:xfrm>
            <a:off x="1285852" y="357187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날자 버튼을 클릭하면 금일달력이 슬라이드 되어서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달력의 날짜를 지정해 클릭하면 해당 날짜가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207" name="직사각형 206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3195450" y="436924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3428992" y="20099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197578" y="494075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5155056" y="20099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214"/>
          <p:cNvGrpSpPr/>
          <p:nvPr/>
        </p:nvGrpSpPr>
        <p:grpSpPr>
          <a:xfrm>
            <a:off x="3071802" y="2009927"/>
            <a:ext cx="345638" cy="345638"/>
            <a:chOff x="909434" y="2009927"/>
            <a:chExt cx="345638" cy="345638"/>
          </a:xfrm>
        </p:grpSpPr>
        <p:sp>
          <p:nvSpPr>
            <p:cNvPr id="216" name="모서리가 둥근 직사각형 21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7" name="오른쪽 화살표 21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4" name="위쪽 화살표 설명선 223"/>
          <p:cNvSpPr/>
          <p:nvPr/>
        </p:nvSpPr>
        <p:spPr>
          <a:xfrm>
            <a:off x="3071802" y="5500702"/>
            <a:ext cx="2428892" cy="285752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97578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197578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pic>
        <p:nvPicPr>
          <p:cNvPr id="178" name="그림 177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71802" y="4000505"/>
            <a:ext cx="2428892" cy="1785950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3214678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        신용대출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214678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        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857620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제목 2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2-4-3.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부채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날짜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직사각형 61"/>
          <p:cNvSpPr/>
          <p:nvPr/>
        </p:nvSpPr>
        <p:spPr>
          <a:xfrm>
            <a:off x="2857488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 useBgFill="1">
        <p:nvSpPr>
          <p:cNvPr id="57" name="직사각형 56"/>
          <p:cNvSpPr/>
          <p:nvPr/>
        </p:nvSpPr>
        <p:spPr>
          <a:xfrm>
            <a:off x="21428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509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8866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79578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34222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271215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7147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2010-06-28 </a:t>
            </a:r>
            <a:r>
              <a:rPr lang="ko-KR" altLang="en-US" sz="1100" dirty="0" smtClean="0">
                <a:solidFill>
                  <a:schemeClr val="tx1"/>
                </a:solidFill>
              </a:rPr>
              <a:t>지출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37930" y="2500306"/>
            <a:ext cx="2160240" cy="1901011"/>
          </a:xfrm>
          <a:prstGeom prst="roundRect">
            <a:avLst>
              <a:gd name="adj" fmla="val 7577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순두부찌개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  \6,000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음식</a:t>
            </a:r>
            <a:r>
              <a:rPr lang="en-US" altLang="ko-KR" sz="800" dirty="0" smtClean="0">
                <a:solidFill>
                  <a:schemeClr val="tx1"/>
                </a:solidFill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</a:rPr>
              <a:t>점심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커피	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\4,500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음식</a:t>
            </a:r>
            <a:r>
              <a:rPr lang="en-US" altLang="ko-KR" sz="800" dirty="0" smtClean="0">
                <a:solidFill>
                  <a:schemeClr val="tx1"/>
                </a:solidFill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</a:rPr>
              <a:t>음료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r>
              <a:rPr lang="ko-KR" altLang="en-US" sz="1200" dirty="0" err="1" smtClean="0">
                <a:solidFill>
                  <a:prstClr val="black"/>
                </a:solidFill>
              </a:rPr>
              <a:t>ㅁㅁㅁㅁㅁ</a:t>
            </a:r>
            <a:r>
              <a:rPr lang="ko-KR" altLang="en-US" sz="1200" dirty="0" smtClean="0">
                <a:solidFill>
                  <a:prstClr val="black"/>
                </a:solidFill>
              </a:rPr>
              <a:t>	       </a:t>
            </a:r>
            <a:r>
              <a:rPr lang="en-US" altLang="ko-KR" sz="1200" dirty="0" smtClean="0">
                <a:solidFill>
                  <a:prstClr val="black"/>
                </a:solidFill>
              </a:rPr>
              <a:t>\12,000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문화생활</a:t>
            </a:r>
            <a:r>
              <a:rPr lang="en-US" altLang="ko-KR" sz="800" dirty="0" smtClean="0">
                <a:solidFill>
                  <a:schemeClr val="tx1"/>
                </a:solidFill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</a:rPr>
              <a:t>영화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XXXXX</a:t>
            </a:r>
            <a:r>
              <a:rPr lang="ko-KR" altLang="en-US" sz="1200" dirty="0" smtClean="0">
                <a:solidFill>
                  <a:prstClr val="black"/>
                </a:solidFill>
              </a:rPr>
              <a:t>	</a:t>
            </a:r>
            <a:r>
              <a:rPr lang="en-US" altLang="ko-KR" sz="1200" dirty="0" smtClean="0">
                <a:solidFill>
                  <a:prstClr val="black"/>
                </a:solidFill>
              </a:rPr>
              <a:t>         \5,000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AAAAA:  BBBB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29753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25834" y="194035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467544" y="3365476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67544" y="3797524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467544" y="4229572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337930" y="476549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schemeClr val="tx1"/>
                </a:solidFill>
              </a:rPr>
              <a:t>   total   \34,500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덧셈 기호 72"/>
          <p:cNvSpPr/>
          <p:nvPr/>
        </p:nvSpPr>
        <p:spPr>
          <a:xfrm>
            <a:off x="2343256" y="1980922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500034" y="2928934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3099393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355295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446008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400652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갈매기형 수장 79"/>
          <p:cNvSpPr/>
          <p:nvPr/>
        </p:nvSpPr>
        <p:spPr>
          <a:xfrm>
            <a:off x="4935511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214678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2010-06-28 </a:t>
            </a:r>
            <a:r>
              <a:rPr lang="ko-KR" altLang="en-US" sz="1100" dirty="0" smtClean="0">
                <a:solidFill>
                  <a:schemeClr val="tx1"/>
                </a:solidFill>
              </a:rPr>
              <a:t>수입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002226" y="2498023"/>
            <a:ext cx="2160240" cy="1901011"/>
          </a:xfrm>
          <a:prstGeom prst="roundRect">
            <a:avLst>
              <a:gd name="adj" fmla="val 7577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r>
              <a:rPr lang="ko-KR" altLang="en-US" sz="1200" dirty="0" smtClean="0">
                <a:solidFill>
                  <a:schemeClr val="tx1"/>
                </a:solidFill>
              </a:rPr>
              <a:t>월 급여</a:t>
            </a:r>
            <a:r>
              <a:rPr lang="en-US" altLang="ko-KR" sz="1200" dirty="0" smtClean="0">
                <a:solidFill>
                  <a:schemeClr val="tx1"/>
                </a:solidFill>
              </a:rPr>
              <a:t>	   \3,000,000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급여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AA</a:t>
            </a:r>
            <a:r>
              <a:rPr lang="ko-KR" altLang="en-US" sz="1200" dirty="0" smtClean="0">
                <a:solidFill>
                  <a:schemeClr val="tx1"/>
                </a:solidFill>
              </a:rPr>
              <a:t>프로젝트	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\500,000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상여금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4940742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2857488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5" name="직선 연결선 84"/>
          <p:cNvCxnSpPr/>
          <p:nvPr/>
        </p:nvCxnSpPr>
        <p:spPr>
          <a:xfrm>
            <a:off x="3131840" y="2942548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131840" y="3374596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87"/>
          <p:cNvSpPr/>
          <p:nvPr/>
        </p:nvSpPr>
        <p:spPr>
          <a:xfrm>
            <a:off x="3002226" y="476549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schemeClr val="tx1"/>
                </a:solidFill>
              </a:rPr>
              <a:t>   total   \ 3,500,000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덧셈 기호 88"/>
          <p:cNvSpPr/>
          <p:nvPr/>
        </p:nvSpPr>
        <p:spPr>
          <a:xfrm>
            <a:off x="4986462" y="1980922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95" name="TextBox 94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6" name="위쪽/아래쪽 화살표 95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7" name="위쪽/아래쪽 화살표 96"/>
          <p:cNvSpPr/>
          <p:nvPr/>
        </p:nvSpPr>
        <p:spPr>
          <a:xfrm>
            <a:off x="2428860" y="2571744"/>
            <a:ext cx="71438" cy="214314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위쪽/아래쪽 화살표 97"/>
          <p:cNvSpPr/>
          <p:nvPr/>
        </p:nvSpPr>
        <p:spPr>
          <a:xfrm>
            <a:off x="4067944" y="4147916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부제목 2"/>
          <p:cNvSpPr txBox="1">
            <a:spLocks/>
          </p:cNvSpPr>
          <p:nvPr/>
        </p:nvSpPr>
        <p:spPr>
          <a:xfrm>
            <a:off x="5364088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 이동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화면인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이동함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추가 버튼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금일날짜가 찍힌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입력화면으로 이동함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지출된 상세 목록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 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금일 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출력된 상세 목록이 보여지는 부분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각각의 상세 항목을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touch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각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항목을 수정할 수 있는 화면으로 이동함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0" name="오른쪽 화살표 99"/>
          <p:cNvSpPr/>
          <p:nvPr/>
        </p:nvSpPr>
        <p:spPr>
          <a:xfrm flipH="1">
            <a:off x="271554" y="2003904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오른쪽 화살표 100"/>
          <p:cNvSpPr/>
          <p:nvPr/>
        </p:nvSpPr>
        <p:spPr>
          <a:xfrm flipH="1">
            <a:off x="2888806" y="1985375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Oval 33"/>
          <p:cNvSpPr>
            <a:spLocks noChangeArrowheads="1"/>
          </p:cNvSpPr>
          <p:nvPr/>
        </p:nvSpPr>
        <p:spPr bwMode="auto">
          <a:xfrm>
            <a:off x="2786994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4858696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7" name="Oval 33"/>
          <p:cNvSpPr>
            <a:spLocks noChangeArrowheads="1"/>
          </p:cNvSpPr>
          <p:nvPr/>
        </p:nvSpPr>
        <p:spPr bwMode="auto">
          <a:xfrm>
            <a:off x="2929870" y="242886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9" name="Oval 33"/>
          <p:cNvSpPr>
            <a:spLocks noChangeArrowheads="1"/>
          </p:cNvSpPr>
          <p:nvPr/>
        </p:nvSpPr>
        <p:spPr bwMode="auto">
          <a:xfrm>
            <a:off x="2843808" y="46443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제목 4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3.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금일 수입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직사각형 38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96" name="Rectangle 289"/>
          <p:cNvSpPr>
            <a:spLocks noChangeArrowheads="1"/>
          </p:cNvSpPr>
          <p:nvPr/>
        </p:nvSpPr>
        <p:spPr bwMode="auto">
          <a:xfrm>
            <a:off x="1272324" y="2857496"/>
            <a:ext cx="2160240" cy="2159373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ko-KR" sz="1600" b="1" dirty="0" smtClean="0">
                <a:solidFill>
                  <a:srgbClr val="4D4D4D"/>
                </a:solidFill>
                <a:ea typeface="HY중고딕" pitchFamily="18" charset="-127"/>
              </a:rPr>
              <a:t>6</a:t>
            </a:r>
            <a:r>
              <a:rPr lang="ko-KR" altLang="en-US" sz="1600" b="1" dirty="0" smtClean="0">
                <a:solidFill>
                  <a:srgbClr val="4D4D4D"/>
                </a:solidFill>
                <a:ea typeface="HY중고딕" pitchFamily="18" charset="-127"/>
              </a:rPr>
              <a:t>월</a:t>
            </a:r>
            <a:endParaRPr lang="en-US" altLang="ko-KR" sz="16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36949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182305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73018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27661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갈매기형 수장 101"/>
          <p:cNvSpPr/>
          <p:nvPr/>
        </p:nvSpPr>
        <p:spPr>
          <a:xfrm>
            <a:off x="3205609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395649" y="2143116"/>
            <a:ext cx="1033344" cy="3571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일별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1272324" y="2158928"/>
            <a:ext cx="1123325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월별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갈매기형 수장 104"/>
          <p:cNvSpPr/>
          <p:nvPr/>
        </p:nvSpPr>
        <p:spPr>
          <a:xfrm>
            <a:off x="3199706" y="2928934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갈매기형 수장 105"/>
          <p:cNvSpPr/>
          <p:nvPr/>
        </p:nvSpPr>
        <p:spPr>
          <a:xfrm flipH="1">
            <a:off x="1501609" y="2928934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7" name="차트 106"/>
          <p:cNvGraphicFramePr/>
          <p:nvPr/>
        </p:nvGraphicFramePr>
        <p:xfrm>
          <a:off x="1257922" y="3071810"/>
          <a:ext cx="2160240" cy="1928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2395648" y="3728582"/>
            <a:ext cx="750590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358733" y="3814992"/>
            <a:ext cx="750590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226017" y="3382944"/>
            <a:ext cx="996812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445143" y="3123715"/>
            <a:ext cx="873701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1272324" y="501218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\350,000</a:t>
            </a:r>
          </a:p>
        </p:txBody>
      </p:sp>
      <p:sp>
        <p:nvSpPr>
          <p:cNvPr id="90" name="모서리가 둥근 직사각형 89"/>
          <p:cNvSpPr/>
          <p:nvPr/>
        </p:nvSpPr>
        <p:spPr>
          <a:xfrm>
            <a:off x="2035542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2607406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2226163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2416784" y="2000240"/>
            <a:ext cx="108520" cy="110554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위쪽/아래쪽 화살표 45"/>
          <p:cNvSpPr/>
          <p:nvPr/>
        </p:nvSpPr>
        <p:spPr>
          <a:xfrm>
            <a:off x="2266034" y="5084194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1113906" y="207167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1389050" y="2541801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1329930" y="32129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1185914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119" name="TextBox 11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120" name="위쪽/아래쪽 화살표 11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 별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분리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tab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화면 전환됨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지출총액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월 지출총액을 표시한다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변경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현재 달을 표시 하고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,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좌우로 달 이동됨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지출비율 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지출한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대분류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항목을 비율로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지출금액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지출한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대분류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항목을 금액별로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285852" y="250030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지출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\1,455,000</a:t>
            </a:r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1214414" y="242886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6" name="제목 3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4.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월별 사용금액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직사각형 39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389376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842940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750068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296504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225494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3406728" y="2424496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1240089" y="2424496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476361" y="1927089"/>
            <a:ext cx="173831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\350,000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637847" y="3929066"/>
            <a:ext cx="259229" cy="1261655"/>
          </a:xfrm>
          <a:prstGeom prst="rect">
            <a:avLst/>
          </a:prstGeom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69895" y="2857496"/>
            <a:ext cx="259229" cy="2333226"/>
          </a:xfrm>
          <a:prstGeom prst="rect">
            <a:avLst/>
          </a:prstGeom>
          <a:solidFill>
            <a:srgbClr val="6D8838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01943" y="3286124"/>
            <a:ext cx="259229" cy="191465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933991" y="3714752"/>
            <a:ext cx="259229" cy="14860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rot="16200000" flipH="1">
            <a:off x="117791" y="3954120"/>
            <a:ext cx="2500327" cy="2132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378618" y="5205646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447628" y="4362284"/>
            <a:ext cx="679417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아침 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\50,000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834154" y="3336799"/>
            <a:ext cx="746743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점심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\200,000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273657" y="3685361"/>
            <a:ext cx="746743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저녁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\120,000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720482" y="4114486"/>
            <a:ext cx="679417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음료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\80,000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78618" y="2338087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6</a:t>
            </a:r>
            <a:r>
              <a:rPr lang="ko-KR" altLang="en-US" sz="1400" b="1" dirty="0" smtClean="0">
                <a:latin typeface="+mj-lt"/>
              </a:rPr>
              <a:t>월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142976" y="1927089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1183666" y="1990639"/>
            <a:ext cx="259229" cy="2303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76" name="TextBox 75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77" name="위쪽/아래쪽 화살표 76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121441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위쪽/아래쪽 화살표 79"/>
          <p:cNvSpPr/>
          <p:nvPr/>
        </p:nvSpPr>
        <p:spPr>
          <a:xfrm rot="16200000">
            <a:off x="2246380" y="4325860"/>
            <a:ext cx="150644" cy="19288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지출금액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분류 이름과 지출 총액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하위 </a:t>
            </a:r>
            <a:r>
              <a:rPr kumimoji="0" lang="ko-KR" alt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분류별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지출비율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분류에 포함된 하위 분류 상세 지출 금액 표시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1396718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4-1.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월 분류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별 사용금액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직사각형 32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" name="Rectangle 289"/>
          <p:cNvSpPr>
            <a:spLocks noChangeArrowheads="1"/>
          </p:cNvSpPr>
          <p:nvPr/>
        </p:nvSpPr>
        <p:spPr bwMode="auto">
          <a:xfrm>
            <a:off x="1268752" y="2503324"/>
            <a:ext cx="2160240" cy="2640188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ko-KR" sz="14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34861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80218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70930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25574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18473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1355164" y="2864337"/>
            <a:ext cx="1987418" cy="144204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305667" y="2149422"/>
            <a:ext cx="1123325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257322" y="2151666"/>
            <a:ext cx="1036915" cy="3571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월별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00800" y="2532004"/>
            <a:ext cx="1382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일일사용금액</a:t>
            </a:r>
            <a:endParaRPr lang="ko-KR" altLang="en-US" sz="1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441571" y="2936344"/>
            <a:ext cx="1814601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2010-06-30</a:t>
            </a:r>
          </a:p>
          <a:p>
            <a:r>
              <a:rPr lang="ko-KR" altLang="en-US" sz="1000" dirty="0" smtClean="0"/>
              <a:t>순두부찌개</a:t>
            </a:r>
            <a:r>
              <a:rPr lang="en-US" altLang="ko-KR" sz="1000" dirty="0" smtClean="0"/>
              <a:t>	       \6,000</a:t>
            </a:r>
          </a:p>
          <a:p>
            <a:r>
              <a:rPr lang="ko-KR" altLang="en-US" sz="700" dirty="0" smtClean="0"/>
              <a:t>음식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점심</a:t>
            </a:r>
            <a:endParaRPr lang="en-US" altLang="ko-KR" sz="700" dirty="0" smtClean="0"/>
          </a:p>
          <a:p>
            <a:r>
              <a:rPr lang="ko-KR" altLang="en-US" sz="1000" dirty="0" smtClean="0"/>
              <a:t>커피  </a:t>
            </a:r>
            <a:r>
              <a:rPr lang="en-US" altLang="ko-KR" sz="1000" dirty="0" smtClean="0"/>
              <a:t>	       \4,500</a:t>
            </a:r>
          </a:p>
          <a:p>
            <a:r>
              <a:rPr lang="ko-KR" altLang="en-US" sz="700" dirty="0" smtClean="0"/>
              <a:t>음식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음료</a:t>
            </a:r>
            <a:endParaRPr lang="en-US" altLang="ko-KR" sz="700" dirty="0" smtClean="0"/>
          </a:p>
          <a:p>
            <a:r>
              <a:rPr lang="ko-KR" altLang="en-US" sz="1000" dirty="0" smtClean="0"/>
              <a:t>지하철  </a:t>
            </a:r>
            <a:r>
              <a:rPr lang="en-US" altLang="ko-KR" sz="1000" dirty="0" smtClean="0"/>
              <a:t>	       \1,500</a:t>
            </a:r>
          </a:p>
          <a:p>
            <a:r>
              <a:rPr lang="ko-KR" altLang="en-US" sz="700" dirty="0" smtClean="0"/>
              <a:t>교통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지하철</a:t>
            </a:r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\12,000</a:t>
            </a:r>
            <a:endParaRPr lang="ko-KR" altLang="en-US" sz="1000" dirty="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974430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2546294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2165051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355672" y="2000240"/>
            <a:ext cx="108520" cy="110554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Oval 33"/>
          <p:cNvSpPr>
            <a:spLocks noChangeArrowheads="1"/>
          </p:cNvSpPr>
          <p:nvPr/>
        </p:nvSpPr>
        <p:spPr bwMode="auto">
          <a:xfrm>
            <a:off x="1254350" y="27203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일일 지출한 금액표시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현재 달에 </a:t>
            </a:r>
            <a:r>
              <a:rPr kumimoji="0" lang="ko-KR" altLang="en-US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하루별로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사용한 목록들을 표시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사용내용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총액 표시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4" name="모서리가 접힌 도형 33"/>
          <p:cNvSpPr/>
          <p:nvPr/>
        </p:nvSpPr>
        <p:spPr>
          <a:xfrm>
            <a:off x="1357290" y="4500570"/>
            <a:ext cx="1987418" cy="642942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28728" y="4572008"/>
            <a:ext cx="181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2010-06-29</a:t>
            </a:r>
          </a:p>
          <a:p>
            <a:r>
              <a:rPr lang="ko-KR" altLang="en-US" sz="1000" dirty="0" smtClean="0"/>
              <a:t>김치찌개</a:t>
            </a:r>
            <a:r>
              <a:rPr lang="en-US" altLang="ko-KR" sz="1000" dirty="0" smtClean="0"/>
              <a:t>	       \5,000</a:t>
            </a:r>
          </a:p>
          <a:p>
            <a:r>
              <a:rPr lang="ko-KR" altLang="en-US" sz="700" dirty="0" smtClean="0"/>
              <a:t>음식</a:t>
            </a:r>
            <a:r>
              <a:rPr lang="en-US" altLang="ko-KR" sz="700" dirty="0" smtClean="0"/>
              <a:t> : </a:t>
            </a:r>
            <a:r>
              <a:rPr lang="ko-KR" altLang="en-US" sz="700" dirty="0" smtClean="0"/>
              <a:t>점심</a:t>
            </a:r>
            <a:endParaRPr lang="en-US" altLang="ko-KR" sz="700" dirty="0" smtClean="0"/>
          </a:p>
        </p:txBody>
      </p:sp>
      <p:sp>
        <p:nvSpPr>
          <p:cNvPr id="24" name="제목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4-2.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일별 사용금액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36949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182305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273018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227661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갈매기형 수장 75"/>
          <p:cNvSpPr/>
          <p:nvPr/>
        </p:nvSpPr>
        <p:spPr>
          <a:xfrm>
            <a:off x="3205609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1142976" y="2297544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총 사용금액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\1,455,000</a:t>
            </a:r>
          </a:p>
        </p:txBody>
      </p:sp>
      <p:sp>
        <p:nvSpPr>
          <p:cNvPr id="87" name="모서리가 둥근 직사각형 86"/>
          <p:cNvSpPr/>
          <p:nvPr/>
        </p:nvSpPr>
        <p:spPr>
          <a:xfrm>
            <a:off x="1500166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1142976" y="1928802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5" name="Oval 33"/>
          <p:cNvSpPr>
            <a:spLocks noChangeArrowheads="1"/>
          </p:cNvSpPr>
          <p:nvPr/>
        </p:nvSpPr>
        <p:spPr bwMode="auto">
          <a:xfrm>
            <a:off x="1113906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1285852" y="2786058"/>
            <a:ext cx="2160240" cy="78581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신용카드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총 지출금액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\855,000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r>
              <a:rPr lang="ko-KR" altLang="en-US" sz="1200" dirty="0" smtClean="0">
                <a:solidFill>
                  <a:schemeClr val="tx1"/>
                </a:solidFill>
              </a:rPr>
              <a:t>일 결제예정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\650,000</a:t>
            </a: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285852" y="3714752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체크카드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지출금액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\255,000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계좌금액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\6,455,000</a:t>
            </a: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285852" y="4572008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삼성카드            선불카드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428728" y="5000636"/>
            <a:ext cx="1928826" cy="214314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3226230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428728" y="5000636"/>
            <a:ext cx="1214446" cy="2143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\70,000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571736" y="5000636"/>
            <a:ext cx="785818" cy="214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\300,000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0" name="Oval 33"/>
          <p:cNvSpPr>
            <a:spLocks noChangeArrowheads="1"/>
          </p:cNvSpPr>
          <p:nvPr/>
        </p:nvSpPr>
        <p:spPr bwMode="auto">
          <a:xfrm>
            <a:off x="1214414" y="27146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1" name="Oval 33"/>
          <p:cNvSpPr>
            <a:spLocks noChangeArrowheads="1"/>
          </p:cNvSpPr>
          <p:nvPr/>
        </p:nvSpPr>
        <p:spPr bwMode="auto">
          <a:xfrm>
            <a:off x="1214414" y="364331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2" name="Oval 33"/>
          <p:cNvSpPr>
            <a:spLocks noChangeArrowheads="1"/>
          </p:cNvSpPr>
          <p:nvPr/>
        </p:nvSpPr>
        <p:spPr bwMode="auto">
          <a:xfrm>
            <a:off x="1214414" y="45005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4500562" y="1988840"/>
            <a:ext cx="4643438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사용한 카드 총 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기준의 사용한 카드의 총 금액을 표시하며 클릭하면 사용 금액 리스트 화면으로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 정보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카드이름과 설명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총 금액을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표시이번달에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결제될 금액을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체크카드 정보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카드이름과 설명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총 금액을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표시연결된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계좌의 잔액을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선불카드 정보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카드이름과 설명 충전된 금액에서 사용된 금액을 그래프로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164304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2000232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카드사용내역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1643042" y="2000240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3" name="부제목 2"/>
          <p:cNvSpPr txBox="1">
            <a:spLocks/>
          </p:cNvSpPr>
          <p:nvPr/>
        </p:nvSpPr>
        <p:spPr>
          <a:xfrm>
            <a:off x="5000628" y="2285992"/>
            <a:ext cx="3571868" cy="1928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달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출력되는 카드내역의 달을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사용내역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할부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분류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금액에 대한 내용을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편집 삭제를 할 수 있는 창을 띄운다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40" name="모서리가 접힌 도형 39"/>
          <p:cNvSpPr/>
          <p:nvPr/>
        </p:nvSpPr>
        <p:spPr>
          <a:xfrm>
            <a:off x="1870202" y="2786058"/>
            <a:ext cx="1987418" cy="85041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956609" y="2858065"/>
            <a:ext cx="18146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2010-08-30</a:t>
            </a:r>
          </a:p>
          <a:p>
            <a:r>
              <a:rPr lang="ko-KR" altLang="en-US" sz="1100" dirty="0" err="1" smtClean="0"/>
              <a:t>신한카드</a:t>
            </a:r>
            <a:r>
              <a:rPr lang="ko-KR" altLang="en-US" sz="1100" dirty="0" smtClean="0"/>
              <a:t>             일시불</a:t>
            </a:r>
            <a:endParaRPr lang="en-US" altLang="ko-KR" sz="1100" dirty="0" smtClean="0"/>
          </a:p>
          <a:p>
            <a:r>
              <a:rPr lang="ko-KR" altLang="en-US" sz="1000" dirty="0" smtClean="0"/>
              <a:t>출근</a:t>
            </a:r>
            <a:r>
              <a:rPr lang="en-US" altLang="ko-KR" sz="1000" dirty="0" smtClean="0"/>
              <a:t>	       \1,400</a:t>
            </a:r>
          </a:p>
          <a:p>
            <a:r>
              <a:rPr lang="ko-KR" altLang="en-US" sz="1000" dirty="0" smtClean="0"/>
              <a:t>교통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지하철</a:t>
            </a:r>
            <a:endParaRPr lang="en-US" altLang="ko-KR" sz="1000" dirty="0" smtClean="0"/>
          </a:p>
        </p:txBody>
      </p:sp>
      <p:sp>
        <p:nvSpPr>
          <p:cNvPr id="44" name="모서리가 접힌 도형 43"/>
          <p:cNvSpPr/>
          <p:nvPr/>
        </p:nvSpPr>
        <p:spPr>
          <a:xfrm>
            <a:off x="1857356" y="3850787"/>
            <a:ext cx="1987418" cy="1571636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943763" y="3922794"/>
            <a:ext cx="1814601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2010-08-20</a:t>
            </a:r>
          </a:p>
          <a:p>
            <a:r>
              <a:rPr lang="ko-KR" altLang="en-US" sz="1100" dirty="0" smtClean="0"/>
              <a:t>삼성카드             </a:t>
            </a:r>
            <a:r>
              <a:rPr lang="en-US" altLang="ko-KR" sz="1100" dirty="0" smtClean="0"/>
              <a:t>3</a:t>
            </a:r>
            <a:r>
              <a:rPr lang="ko-KR" altLang="en-US" sz="1100" dirty="0" smtClean="0"/>
              <a:t>개월</a:t>
            </a:r>
            <a:endParaRPr lang="en-US" altLang="ko-KR" sz="1100" dirty="0" smtClean="0"/>
          </a:p>
          <a:p>
            <a:r>
              <a:rPr lang="ko-KR" altLang="en-US" sz="1000" dirty="0" smtClean="0"/>
              <a:t>컴퓨터</a:t>
            </a:r>
            <a:r>
              <a:rPr lang="en-US" altLang="ko-KR" sz="1000" dirty="0" smtClean="0"/>
              <a:t>	   \901,400</a:t>
            </a:r>
          </a:p>
          <a:p>
            <a:r>
              <a:rPr lang="ko-KR" altLang="en-US" sz="1000" dirty="0" smtClean="0"/>
              <a:t>생활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가전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100" dirty="0" smtClean="0"/>
              <a:t>국민카드             일시불</a:t>
            </a:r>
            <a:endParaRPr lang="en-US" altLang="ko-KR" sz="1100" dirty="0" smtClean="0"/>
          </a:p>
          <a:p>
            <a:r>
              <a:rPr lang="ko-KR" altLang="en-US" sz="1000" dirty="0" smtClean="0"/>
              <a:t>스테이크</a:t>
            </a:r>
            <a:r>
              <a:rPr lang="en-US" altLang="ko-KR" sz="1000" dirty="0" smtClean="0"/>
              <a:t>	     \56,400</a:t>
            </a:r>
          </a:p>
          <a:p>
            <a:r>
              <a:rPr lang="ko-KR" altLang="en-US" sz="1000" dirty="0" smtClean="0"/>
              <a:t>음식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저녁</a:t>
            </a:r>
            <a:endParaRPr lang="en-US" altLang="ko-KR" sz="1000" dirty="0" smtClean="0"/>
          </a:p>
          <a:p>
            <a:endParaRPr lang="en-US" altLang="ko-KR" sz="1000" dirty="0" smtClean="0"/>
          </a:p>
        </p:txBody>
      </p:sp>
      <p:cxnSp>
        <p:nvCxnSpPr>
          <p:cNvPr id="66" name="직선 연결선 65"/>
          <p:cNvCxnSpPr>
            <a:stCxn id="50" idx="1"/>
            <a:endCxn id="50" idx="3"/>
          </p:cNvCxnSpPr>
          <p:nvPr/>
        </p:nvCxnSpPr>
        <p:spPr>
          <a:xfrm rot="10800000" flipH="1">
            <a:off x="1943762" y="4684541"/>
            <a:ext cx="1814601" cy="158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갈매기형 수장 66"/>
          <p:cNvSpPr/>
          <p:nvPr/>
        </p:nvSpPr>
        <p:spPr>
          <a:xfrm>
            <a:off x="3914086" y="24288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갈매기형 수장 68"/>
          <p:cNvSpPr/>
          <p:nvPr/>
        </p:nvSpPr>
        <p:spPr>
          <a:xfrm flipH="1">
            <a:off x="1747447" y="24288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57356" y="2357430"/>
            <a:ext cx="1987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 </a:t>
            </a:r>
            <a:r>
              <a:rPr lang="en-US" altLang="ko-KR" sz="1400" b="1" dirty="0" smtClean="0">
                <a:latin typeface="+mj-lt"/>
              </a:rPr>
              <a:t>8</a:t>
            </a:r>
            <a:r>
              <a:rPr lang="ko-KR" altLang="en-US" sz="1400" b="1" dirty="0" smtClean="0">
                <a:latin typeface="+mj-lt"/>
              </a:rPr>
              <a:t>월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2285984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1785918" y="27146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사용리스트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643174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000364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643174" y="1928802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7" name="모서리가 둥근 직사각형 116"/>
          <p:cNvSpPr/>
          <p:nvPr/>
        </p:nvSpPr>
        <p:spPr>
          <a:xfrm>
            <a:off x="4726428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결제일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결제일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 달 사용금액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사용금액 리스트로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 달 청구 예정금액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청구될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청구 리스트로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다음 달 청구 예정금액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다음달에 청구될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청구 리스트로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한도액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카드한도액을 표시하며 그래프로 보여준다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97182" y="2214554"/>
            <a:ext cx="2160240" cy="78581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신용카드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총 지출금액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\855,000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r>
              <a:rPr lang="ko-KR" altLang="en-US" sz="1200" dirty="0" smtClean="0">
                <a:solidFill>
                  <a:schemeClr val="tx1"/>
                </a:solidFill>
              </a:rPr>
              <a:t>일 결제예정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\650,000</a:t>
            </a:r>
          </a:p>
        </p:txBody>
      </p:sp>
      <p:sp>
        <p:nvSpPr>
          <p:cNvPr id="28" name="오른쪽 화살표 27"/>
          <p:cNvSpPr/>
          <p:nvPr/>
        </p:nvSpPr>
        <p:spPr>
          <a:xfrm>
            <a:off x="1000100" y="3571876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786050" y="2357430"/>
            <a:ext cx="571504" cy="50006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00430" y="2357430"/>
            <a:ext cx="135732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86050" y="2928934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1111-1111-1111-1111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500430" y="2643182"/>
            <a:ext cx="135732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매월 </a:t>
            </a:r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r>
              <a:rPr lang="ko-KR" altLang="en-US" sz="1200" dirty="0" smtClean="0">
                <a:solidFill>
                  <a:schemeClr val="tx1"/>
                </a:solidFill>
              </a:rPr>
              <a:t>일 결제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86050" y="3857628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청구 예정금액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786050" y="4429132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다음달 청구 예정금액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786050" y="5072074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한도액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49"/>
          <p:cNvGrpSpPr/>
          <p:nvPr/>
        </p:nvGrpSpPr>
        <p:grpSpPr>
          <a:xfrm>
            <a:off x="2786050" y="5357826"/>
            <a:ext cx="2071702" cy="214314"/>
            <a:chOff x="2857488" y="5000636"/>
            <a:chExt cx="1928826" cy="214314"/>
          </a:xfrm>
        </p:grpSpPr>
        <p:sp>
          <p:nvSpPr>
            <p:cNvPr id="46" name="직사각형 45"/>
            <p:cNvSpPr/>
            <p:nvPr/>
          </p:nvSpPr>
          <p:spPr>
            <a:xfrm>
              <a:off x="2857488" y="5000636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857488" y="5000636"/>
              <a:ext cx="1214446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\700,000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00496" y="5000636"/>
              <a:ext cx="785818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3714744" y="5072074"/>
            <a:ext cx="1143008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\1,000,000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786050" y="3214686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사용 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786050" y="3500438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\255,000</a:t>
            </a: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71461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3357554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3357554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8" name="Oval 33"/>
          <p:cNvSpPr>
            <a:spLocks noChangeArrowheads="1"/>
          </p:cNvSpPr>
          <p:nvPr/>
        </p:nvSpPr>
        <p:spPr bwMode="auto">
          <a:xfrm>
            <a:off x="2714612" y="2786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9" name="Oval 33"/>
          <p:cNvSpPr>
            <a:spLocks noChangeArrowheads="1"/>
          </p:cNvSpPr>
          <p:nvPr/>
        </p:nvSpPr>
        <p:spPr bwMode="auto">
          <a:xfrm>
            <a:off x="2714612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2714612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2714612" y="435769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Oval 33"/>
          <p:cNvSpPr>
            <a:spLocks noChangeArrowheads="1"/>
          </p:cNvSpPr>
          <p:nvPr/>
        </p:nvSpPr>
        <p:spPr bwMode="auto">
          <a:xfrm>
            <a:off x="2714612" y="50720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2786050" y="4143380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\2,055,000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786050" y="4714884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\1,055,000</a:t>
            </a:r>
          </a:p>
        </p:txBody>
      </p:sp>
      <p:sp>
        <p:nvSpPr>
          <p:cNvPr id="40" name="제목 3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신용카드 상세보기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직사각형 86"/>
          <p:cNvSpPr/>
          <p:nvPr/>
        </p:nvSpPr>
        <p:spPr>
          <a:xfrm>
            <a:off x="1571604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695252" y="458356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928794" y="2152803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695252" y="278605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695252" y="335756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695252" y="3929066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697380" y="508362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654858" y="215280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1571604" y="2152803"/>
            <a:ext cx="345638" cy="345638"/>
            <a:chOff x="909434" y="2009927"/>
            <a:chExt cx="345638" cy="34563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오른쪽 화살표 6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1428728" y="20002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3480480" y="20002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5" name="Oval 33"/>
          <p:cNvSpPr>
            <a:spLocks noChangeArrowheads="1"/>
          </p:cNvSpPr>
          <p:nvPr/>
        </p:nvSpPr>
        <p:spPr bwMode="auto">
          <a:xfrm>
            <a:off x="1643986" y="32042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6" name="Oval 33"/>
          <p:cNvSpPr>
            <a:spLocks noChangeArrowheads="1"/>
          </p:cNvSpPr>
          <p:nvPr/>
        </p:nvSpPr>
        <p:spPr bwMode="auto">
          <a:xfrm>
            <a:off x="1643986" y="38585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7" name="Oval 33"/>
          <p:cNvSpPr>
            <a:spLocks noChangeArrowheads="1"/>
          </p:cNvSpPr>
          <p:nvPr/>
        </p:nvSpPr>
        <p:spPr bwMode="auto">
          <a:xfrm>
            <a:off x="1643986" y="450151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8" name="Oval 33"/>
          <p:cNvSpPr>
            <a:spLocks noChangeArrowheads="1"/>
          </p:cNvSpPr>
          <p:nvPr/>
        </p:nvSpPr>
        <p:spPr bwMode="auto">
          <a:xfrm>
            <a:off x="1643986" y="49901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2" name="부제목 2"/>
          <p:cNvSpPr txBox="1">
            <a:spLocks/>
          </p:cNvSpPr>
          <p:nvPr/>
        </p:nvSpPr>
        <p:spPr>
          <a:xfrm>
            <a:off x="5286380" y="1643050"/>
            <a:ext cx="3857620" cy="47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 이동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제목표시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화면 제목을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3.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저장 버튼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입력된 수입 내용을 저장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수입이 들어온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날짜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수입이 들어온 날짜를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수입의 분류를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수입금액을 입력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수입에 관한 메모를 기입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반복주기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반복적인 수입을 설정한다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9.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수입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주로 사용되는 항목을 등록 또는 추가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7" name="위쪽 화살표 설명선 36"/>
          <p:cNvSpPr/>
          <p:nvPr/>
        </p:nvSpPr>
        <p:spPr>
          <a:xfrm>
            <a:off x="1571604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4" name="Oval 33"/>
          <p:cNvSpPr>
            <a:spLocks noChangeArrowheads="1"/>
          </p:cNvSpPr>
          <p:nvPr/>
        </p:nvSpPr>
        <p:spPr bwMode="auto">
          <a:xfrm>
            <a:off x="1644940" y="26528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5" name="Oval 33"/>
          <p:cNvSpPr>
            <a:spLocks noChangeArrowheads="1"/>
          </p:cNvSpPr>
          <p:nvPr/>
        </p:nvSpPr>
        <p:spPr bwMode="auto">
          <a:xfrm>
            <a:off x="1857356" y="20002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6" name="Oval 33"/>
          <p:cNvSpPr>
            <a:spLocks noChangeArrowheads="1"/>
          </p:cNvSpPr>
          <p:nvPr/>
        </p:nvSpPr>
        <p:spPr bwMode="auto">
          <a:xfrm>
            <a:off x="1643042" y="55721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9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357422" y="4643446"/>
            <a:ext cx="1428760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643174" y="178592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000364" y="178592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643174" y="1785926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7" name="모서리가 둥근 직사각형 116"/>
          <p:cNvSpPr/>
          <p:nvPr/>
        </p:nvSpPr>
        <p:spPr>
          <a:xfrm>
            <a:off x="4726428" y="178592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 달 사용금액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사용금액 리스트로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결재계좌 잔액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결재계좌의 잔액을 표시한다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8" name="오른쪽 화살표 27"/>
          <p:cNvSpPr/>
          <p:nvPr/>
        </p:nvSpPr>
        <p:spPr>
          <a:xfrm>
            <a:off x="1000100" y="3429000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786050" y="2428868"/>
            <a:ext cx="571504" cy="50006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00430" y="2428868"/>
            <a:ext cx="1357322" cy="50006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언제나 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86050" y="3357562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1111-1111-1111-1111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786050" y="4572008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결재계좌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86050" y="4857760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국민은행</a:t>
            </a:r>
            <a:r>
              <a:rPr lang="en-US" altLang="ko-KR" sz="1200" dirty="0" smtClean="0">
                <a:solidFill>
                  <a:schemeClr val="tx1"/>
                </a:solidFill>
              </a:rPr>
              <a:t>	\32,433,453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714612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3357554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Oval 33"/>
          <p:cNvSpPr>
            <a:spLocks noChangeArrowheads="1"/>
          </p:cNvSpPr>
          <p:nvPr/>
        </p:nvSpPr>
        <p:spPr bwMode="auto">
          <a:xfrm>
            <a:off x="2714612" y="457200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786050" y="3857628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사용 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786050" y="4143380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\255,000</a:t>
            </a:r>
          </a:p>
        </p:txBody>
      </p:sp>
      <p:sp>
        <p:nvSpPr>
          <p:cNvPr id="44" name="Oval 33"/>
          <p:cNvSpPr>
            <a:spLocks noChangeArrowheads="1"/>
          </p:cNvSpPr>
          <p:nvPr/>
        </p:nvSpPr>
        <p:spPr bwMode="auto">
          <a:xfrm>
            <a:off x="2714612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786050" y="3071810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8" name="Oval 33"/>
          <p:cNvSpPr>
            <a:spLocks noChangeArrowheads="1"/>
          </p:cNvSpPr>
          <p:nvPr/>
        </p:nvSpPr>
        <p:spPr bwMode="auto">
          <a:xfrm>
            <a:off x="2714612" y="30003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14282" y="2214554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체크카드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지출금액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\255,000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계좌금액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\6,455,000</a:t>
            </a:r>
          </a:p>
        </p:txBody>
      </p:sp>
      <p:sp>
        <p:nvSpPr>
          <p:cNvPr id="26" name="제목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5-3.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체크카드 상세보기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바닥글 개체 틀 4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42" name="직사각형 41"/>
          <p:cNvSpPr/>
          <p:nvPr/>
        </p:nvSpPr>
        <p:spPr>
          <a:xfrm>
            <a:off x="2857488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214678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삼성카드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857488" y="1928802"/>
            <a:ext cx="345638" cy="345638"/>
            <a:chOff x="909434" y="2009927"/>
            <a:chExt cx="345638" cy="34563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오른쪽 화살표 52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4940742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6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 달 사용금액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사용금액 리스트로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잔액표시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남은 금액을 표시한다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충전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잔액을 재 설정한다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7" name="오른쪽 화살표 66"/>
          <p:cNvSpPr/>
          <p:nvPr/>
        </p:nvSpPr>
        <p:spPr>
          <a:xfrm>
            <a:off x="1000100" y="3429000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000364" y="2500306"/>
            <a:ext cx="571504" cy="50006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삼성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714744" y="2500306"/>
            <a:ext cx="1357322" cy="50006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바로바로</a:t>
            </a:r>
            <a:r>
              <a:rPr lang="ko-KR" altLang="en-US" sz="1200" dirty="0" smtClean="0">
                <a:solidFill>
                  <a:schemeClr val="tx1"/>
                </a:solidFill>
              </a:rPr>
              <a:t> 선불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00364" y="3429000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1111-1111-1111-1111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000364" y="4714884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남은금액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\300,000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Oval 33"/>
          <p:cNvSpPr>
            <a:spLocks noChangeArrowheads="1"/>
          </p:cNvSpPr>
          <p:nvPr/>
        </p:nvSpPr>
        <p:spPr bwMode="auto">
          <a:xfrm>
            <a:off x="2928926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5" name="Oval 33"/>
          <p:cNvSpPr>
            <a:spLocks noChangeArrowheads="1"/>
          </p:cNvSpPr>
          <p:nvPr/>
        </p:nvSpPr>
        <p:spPr bwMode="auto">
          <a:xfrm>
            <a:off x="3571868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000364" y="3857628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사용 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3000364" y="4143380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\700,000</a:t>
            </a:r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2928926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000364" y="3143248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1" name="Oval 33"/>
          <p:cNvSpPr>
            <a:spLocks noChangeArrowheads="1"/>
          </p:cNvSpPr>
          <p:nvPr/>
        </p:nvSpPr>
        <p:spPr bwMode="auto">
          <a:xfrm>
            <a:off x="2928926" y="307181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285720" y="2285992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삼성카드            선불카드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28596" y="2714620"/>
            <a:ext cx="1928826" cy="214314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28596" y="2714620"/>
            <a:ext cx="1214446" cy="2143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\70,000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571604" y="2714620"/>
            <a:ext cx="785818" cy="214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\300,000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Oval 33"/>
          <p:cNvSpPr>
            <a:spLocks noChangeArrowheads="1"/>
          </p:cNvSpPr>
          <p:nvPr/>
        </p:nvSpPr>
        <p:spPr bwMode="auto">
          <a:xfrm>
            <a:off x="21428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000364" y="4929198"/>
            <a:ext cx="2088802" cy="3571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충전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4" name="Oval 33"/>
          <p:cNvSpPr>
            <a:spLocks noChangeArrowheads="1"/>
          </p:cNvSpPr>
          <p:nvPr/>
        </p:nvSpPr>
        <p:spPr bwMode="auto">
          <a:xfrm>
            <a:off x="2928926" y="457200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5" name="Oval 33"/>
          <p:cNvSpPr>
            <a:spLocks noChangeArrowheads="1"/>
          </p:cNvSpPr>
          <p:nvPr/>
        </p:nvSpPr>
        <p:spPr bwMode="auto">
          <a:xfrm>
            <a:off x="2928926" y="478632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제목 3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5-4.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선불카드 상세보기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643174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000364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카드편집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643174" y="1928802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3" name="부제목 2"/>
          <p:cNvSpPr txBox="1">
            <a:spLocks/>
          </p:cNvSpPr>
          <p:nvPr/>
        </p:nvSpPr>
        <p:spPr>
          <a:xfrm>
            <a:off x="5572132" y="1643050"/>
            <a:ext cx="3571868" cy="46434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카드등록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새로운 카드를 등록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수정이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가능한 창으로 이동한다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카드삭제를 묻는 창을 띄운 후 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643174" y="2285992"/>
            <a:ext cx="2428892" cy="7143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786050" y="2428868"/>
            <a:ext cx="500066" cy="42862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신한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7554" y="2428868"/>
            <a:ext cx="1285884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357554" y="2643182"/>
            <a:ext cx="1571636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1111-1111-1111-1111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643174" y="3000372"/>
            <a:ext cx="2428892" cy="7143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786050" y="3143248"/>
            <a:ext cx="500066" cy="42862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국민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357554" y="3143248"/>
            <a:ext cx="1285884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연아사랑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357554" y="3357562"/>
            <a:ext cx="1571636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2222-2222-2222-2222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43174" y="3714752"/>
            <a:ext cx="2428892" cy="7143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786050" y="3857628"/>
            <a:ext cx="500066" cy="42862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삼성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357554" y="3857628"/>
            <a:ext cx="1285884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주유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357554" y="4071942"/>
            <a:ext cx="1571636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3333-3333-3333-333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1000100" y="222610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70" name="오른쪽 화살표 69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2714612" y="23583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3286116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3286116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471487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Oval 33"/>
          <p:cNvSpPr>
            <a:spLocks noChangeArrowheads="1"/>
          </p:cNvSpPr>
          <p:nvPr/>
        </p:nvSpPr>
        <p:spPr bwMode="auto">
          <a:xfrm>
            <a:off x="4286248" y="250030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3" name="그룹 93"/>
          <p:cNvGrpSpPr/>
          <p:nvPr/>
        </p:nvGrpSpPr>
        <p:grpSpPr>
          <a:xfrm>
            <a:off x="4643438" y="3143248"/>
            <a:ext cx="285752" cy="214314"/>
            <a:chOff x="4643438" y="3143248"/>
            <a:chExt cx="285752" cy="214314"/>
          </a:xfrm>
        </p:grpSpPr>
        <p:sp>
          <p:nvSpPr>
            <p:cNvPr id="86" name="직사각형 85"/>
            <p:cNvSpPr/>
            <p:nvPr/>
          </p:nvSpPr>
          <p:spPr>
            <a:xfrm>
              <a:off x="4643438" y="3143248"/>
              <a:ext cx="285752" cy="2143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&quot;없음&quot; 기호 91"/>
            <p:cNvSpPr/>
            <p:nvPr/>
          </p:nvSpPr>
          <p:spPr>
            <a:xfrm flipV="1">
              <a:off x="4643438" y="3143248"/>
              <a:ext cx="285752" cy="214314"/>
            </a:xfrm>
            <a:prstGeom prst="noSmoking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94"/>
          <p:cNvGrpSpPr/>
          <p:nvPr/>
        </p:nvGrpSpPr>
        <p:grpSpPr>
          <a:xfrm>
            <a:off x="4643438" y="2428868"/>
            <a:ext cx="285752" cy="214314"/>
            <a:chOff x="4643438" y="3143248"/>
            <a:chExt cx="285752" cy="214314"/>
          </a:xfrm>
        </p:grpSpPr>
        <p:sp>
          <p:nvSpPr>
            <p:cNvPr id="96" name="직사각형 95"/>
            <p:cNvSpPr/>
            <p:nvPr/>
          </p:nvSpPr>
          <p:spPr>
            <a:xfrm>
              <a:off x="4643438" y="3143248"/>
              <a:ext cx="285752" cy="2143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&quot;없음&quot; 기호 96"/>
            <p:cNvSpPr/>
            <p:nvPr/>
          </p:nvSpPr>
          <p:spPr>
            <a:xfrm flipV="1">
              <a:off x="4643438" y="3143248"/>
              <a:ext cx="285752" cy="214314"/>
            </a:xfrm>
            <a:prstGeom prst="noSmoking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97"/>
          <p:cNvGrpSpPr/>
          <p:nvPr/>
        </p:nvGrpSpPr>
        <p:grpSpPr>
          <a:xfrm>
            <a:off x="4643438" y="3857628"/>
            <a:ext cx="285752" cy="214314"/>
            <a:chOff x="4643438" y="3143248"/>
            <a:chExt cx="285752" cy="214314"/>
          </a:xfrm>
        </p:grpSpPr>
        <p:sp>
          <p:nvSpPr>
            <p:cNvPr id="99" name="직사각형 98"/>
            <p:cNvSpPr/>
            <p:nvPr/>
          </p:nvSpPr>
          <p:spPr>
            <a:xfrm>
              <a:off x="4643438" y="3143248"/>
              <a:ext cx="285752" cy="2143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&quot;없음&quot; 기호 99"/>
            <p:cNvSpPr/>
            <p:nvPr/>
          </p:nvSpPr>
          <p:spPr>
            <a:xfrm flipV="1">
              <a:off x="4643438" y="3143248"/>
              <a:ext cx="285752" cy="214314"/>
            </a:xfrm>
            <a:prstGeom prst="noSmoking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1" name="Oval 33"/>
          <p:cNvSpPr>
            <a:spLocks noChangeArrowheads="1"/>
          </p:cNvSpPr>
          <p:nvPr/>
        </p:nvSpPr>
        <p:spPr bwMode="auto">
          <a:xfrm>
            <a:off x="4572000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1" name="제목 4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5-5.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카드편집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4726428" y="1928802"/>
            <a:ext cx="345638" cy="345638"/>
            <a:chOff x="2872611" y="1998527"/>
            <a:chExt cx="345638" cy="345638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2872611" y="19985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덧셈 기호 46"/>
            <p:cNvSpPr/>
            <p:nvPr/>
          </p:nvSpPr>
          <p:spPr>
            <a:xfrm>
              <a:off x="2915816" y="2046229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4" name="Oval 33"/>
          <p:cNvSpPr>
            <a:spLocks noChangeArrowheads="1"/>
          </p:cNvSpPr>
          <p:nvPr/>
        </p:nvSpPr>
        <p:spPr bwMode="auto">
          <a:xfrm>
            <a:off x="4643438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결재계좌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청구금액이 결재되는 계좌를 선택한다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결제일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결제일을 선택한다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청구기간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청구되는 기간을 설정한다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한도액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카드를 사용할 수 있는 최대 금액을 입력한다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카드에 대한 부가적인 설명을 기입한다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 useBgFill="1">
        <p:nvSpPr>
          <p:cNvPr id="102" name="직사각형 101"/>
          <p:cNvSpPr/>
          <p:nvPr/>
        </p:nvSpPr>
        <p:spPr>
          <a:xfrm>
            <a:off x="185735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981004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1981004" y="2857496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1983132" y="4290398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결제일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1983132" y="5214950"/>
            <a:ext cx="2160240" cy="41707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한도액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\10,000,000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         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7" name="Oval 33"/>
          <p:cNvSpPr>
            <a:spLocks noChangeArrowheads="1"/>
          </p:cNvSpPr>
          <p:nvPr/>
        </p:nvSpPr>
        <p:spPr bwMode="auto">
          <a:xfrm>
            <a:off x="1858300" y="37156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108" name="Oval 33"/>
          <p:cNvSpPr>
            <a:spLocks noChangeArrowheads="1"/>
          </p:cNvSpPr>
          <p:nvPr/>
        </p:nvSpPr>
        <p:spPr bwMode="auto">
          <a:xfrm>
            <a:off x="1858300" y="41433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21454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신용카드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94061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12"/>
          <p:cNvGrpSpPr/>
          <p:nvPr/>
        </p:nvGrpSpPr>
        <p:grpSpPr>
          <a:xfrm>
            <a:off x="1857356" y="2000240"/>
            <a:ext cx="345638" cy="345638"/>
            <a:chOff x="909434" y="2009927"/>
            <a:chExt cx="345638" cy="345638"/>
          </a:xfrm>
        </p:grpSpPr>
        <p:sp>
          <p:nvSpPr>
            <p:cNvPr id="114" name="모서리가 둥근 직사각형 11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오른쪽 화살표 11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1858300" y="23583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1857356" y="278700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1983132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1983132" y="478632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청구기간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34" name="Oval 33"/>
          <p:cNvSpPr>
            <a:spLocks noChangeArrowheads="1"/>
          </p:cNvSpPr>
          <p:nvPr/>
        </p:nvSpPr>
        <p:spPr bwMode="auto">
          <a:xfrm>
            <a:off x="1857356" y="32156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38" name="Oval 33"/>
          <p:cNvSpPr>
            <a:spLocks noChangeArrowheads="1"/>
          </p:cNvSpPr>
          <p:nvPr/>
        </p:nvSpPr>
        <p:spPr bwMode="auto">
          <a:xfrm>
            <a:off x="1858300" y="471582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2643174" y="292893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2786050" y="4357694"/>
            <a:ext cx="1285884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3071802" y="2500306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2000232" y="3786190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결재계좌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2714612" y="3857628"/>
            <a:ext cx="1357322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2714612" y="4857760"/>
            <a:ext cx="714380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전전월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0" name="순서도: 병합 149"/>
          <p:cNvSpPr/>
          <p:nvPr/>
        </p:nvSpPr>
        <p:spPr>
          <a:xfrm>
            <a:off x="3214678" y="492919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3428992" y="4857760"/>
            <a:ext cx="428628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3929058" y="4786322"/>
            <a:ext cx="1000132" cy="35719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부터</a:t>
            </a:r>
            <a:r>
              <a:rPr lang="ko-KR" altLang="en-US" sz="1200" dirty="0" smtClean="0">
                <a:solidFill>
                  <a:schemeClr val="tx1"/>
                </a:solidFill>
              </a:rPr>
              <a:t> 한달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7" name="순서도: 병합 146"/>
          <p:cNvSpPr/>
          <p:nvPr/>
        </p:nvSpPr>
        <p:spPr>
          <a:xfrm>
            <a:off x="3786182" y="492919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순서도: 병합 152"/>
          <p:cNvSpPr/>
          <p:nvPr/>
        </p:nvSpPr>
        <p:spPr>
          <a:xfrm>
            <a:off x="3786182" y="4429132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3431120" y="578645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2768950" y="5715016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9" name="Oval 33"/>
          <p:cNvSpPr>
            <a:spLocks noChangeArrowheads="1"/>
          </p:cNvSpPr>
          <p:nvPr/>
        </p:nvSpPr>
        <p:spPr bwMode="auto">
          <a:xfrm>
            <a:off x="2714612" y="564357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40" name="Oval 33"/>
          <p:cNvSpPr>
            <a:spLocks noChangeArrowheads="1"/>
          </p:cNvSpPr>
          <p:nvPr/>
        </p:nvSpPr>
        <p:spPr bwMode="auto">
          <a:xfrm>
            <a:off x="1857356" y="51435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</a:p>
        </p:txBody>
      </p:sp>
      <p:sp>
        <p:nvSpPr>
          <p:cNvPr id="38" name="제목 3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5-6.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신용카드 수정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및 입력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102" name="직사각형 101"/>
          <p:cNvSpPr/>
          <p:nvPr/>
        </p:nvSpPr>
        <p:spPr>
          <a:xfrm>
            <a:off x="185735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981004" y="257080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1981004" y="321374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21454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체크카드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94061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12"/>
          <p:cNvGrpSpPr/>
          <p:nvPr/>
        </p:nvGrpSpPr>
        <p:grpSpPr>
          <a:xfrm>
            <a:off x="1857356" y="2000240"/>
            <a:ext cx="345638" cy="345638"/>
            <a:chOff x="909434" y="2009927"/>
            <a:chExt cx="345638" cy="345638"/>
          </a:xfrm>
        </p:grpSpPr>
        <p:sp>
          <p:nvSpPr>
            <p:cNvPr id="114" name="모서리가 둥근 직사각형 11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오른쪽 화살표 11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1858300" y="24298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1857356" y="30727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1983132" y="3845132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34" name="Oval 33"/>
          <p:cNvSpPr>
            <a:spLocks noChangeArrowheads="1"/>
          </p:cNvSpPr>
          <p:nvPr/>
        </p:nvSpPr>
        <p:spPr bwMode="auto">
          <a:xfrm>
            <a:off x="1857356" y="37156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2643174" y="328518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3071802" y="2642238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2000232" y="4488074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2714612" y="4559512"/>
            <a:ext cx="1357322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2000232" y="5131016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2643174" y="520245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Oval 33"/>
          <p:cNvSpPr>
            <a:spLocks noChangeArrowheads="1"/>
          </p:cNvSpPr>
          <p:nvPr/>
        </p:nvSpPr>
        <p:spPr bwMode="auto">
          <a:xfrm>
            <a:off x="1858300" y="50015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7" name="Oval 33"/>
          <p:cNvSpPr>
            <a:spLocks noChangeArrowheads="1"/>
          </p:cNvSpPr>
          <p:nvPr/>
        </p:nvSpPr>
        <p:spPr bwMode="auto">
          <a:xfrm>
            <a:off x="1858300" y="435863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40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결재계좌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청구금액이 결재되는 계좌를 선택한다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카드에 대한 부가적인 설명을 기입한다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25" name="제목 2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5-7.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체크카드 수정 및 입력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40" name="직사각형 39"/>
          <p:cNvSpPr/>
          <p:nvPr/>
        </p:nvSpPr>
        <p:spPr>
          <a:xfrm>
            <a:off x="185735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981004" y="257080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981004" y="321374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21454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체크카드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94061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12"/>
          <p:cNvGrpSpPr/>
          <p:nvPr/>
        </p:nvGrpSpPr>
        <p:grpSpPr>
          <a:xfrm>
            <a:off x="1857356" y="2000240"/>
            <a:ext cx="345638" cy="345638"/>
            <a:chOff x="909434" y="2009927"/>
            <a:chExt cx="345638" cy="345638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오른쪽 화살표 4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1858300" y="24298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1857356" y="30727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983132" y="3845132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2" name="Oval 33"/>
          <p:cNvSpPr>
            <a:spLocks noChangeArrowheads="1"/>
          </p:cNvSpPr>
          <p:nvPr/>
        </p:nvSpPr>
        <p:spPr bwMode="auto">
          <a:xfrm>
            <a:off x="1857356" y="37156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643174" y="328518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071802" y="2642238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2000232" y="4488074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충전금액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\1,000,000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000232" y="5131016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643174" y="520245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Oval 33"/>
          <p:cNvSpPr>
            <a:spLocks noChangeArrowheads="1"/>
          </p:cNvSpPr>
          <p:nvPr/>
        </p:nvSpPr>
        <p:spPr bwMode="auto">
          <a:xfrm>
            <a:off x="1858300" y="50015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1858300" y="435863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61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충전금액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사용할 수 있는 금액을 기입한다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카드에 대한 부가적인 설명을 기입한다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24" name="제목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5-8.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선불카드 수정 및 입력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715008" y="1714488"/>
            <a:ext cx="3357554" cy="4572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등록된 카드사를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카드사를 편집할 수 있는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56" name="직사각형 55"/>
          <p:cNvSpPr/>
          <p:nvPr/>
        </p:nvSpPr>
        <p:spPr>
          <a:xfrm>
            <a:off x="2893207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250397" y="214311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 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4976461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893207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607587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77596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036083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74241" y="303179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국민카드</a:t>
            </a:r>
            <a:endParaRPr lang="ko-KR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3464711" y="3041322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IBK</a:t>
            </a:r>
            <a:r>
              <a:rPr lang="ko-KR" altLang="en-US" sz="1000" dirty="0" smtClean="0"/>
              <a:t>카드</a:t>
            </a:r>
            <a:endParaRPr lang="en-US" altLang="ko-KR" sz="1000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4046521" y="3039903"/>
            <a:ext cx="739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삼성카드</a:t>
            </a:r>
            <a:endParaRPr lang="en-US" altLang="ko-KR" sz="1000" dirty="0" smtClean="0"/>
          </a:p>
        </p:txBody>
      </p:sp>
      <p:sp>
        <p:nvSpPr>
          <p:cNvPr id="66" name="오른쪽 화살표 65"/>
          <p:cNvSpPr/>
          <p:nvPr/>
        </p:nvSpPr>
        <p:spPr>
          <a:xfrm flipH="1">
            <a:off x="2915592" y="2213480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2964645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4786314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643438" y="3039903"/>
            <a:ext cx="785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신한카드</a:t>
            </a:r>
            <a:endParaRPr lang="en-US" altLang="ko-KR" sz="1000" dirty="0" smtClean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3607588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4177597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3036084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874241" y="374617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제일카드</a:t>
            </a:r>
            <a:endParaRPr lang="ko-KR" alt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3464712" y="375570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하나카드</a:t>
            </a:r>
            <a:endParaRPr lang="en-US" altLang="ko-KR" sz="1000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4046522" y="3754283"/>
            <a:ext cx="739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현대카드</a:t>
            </a:r>
            <a:endParaRPr lang="en-US" altLang="ko-KR" sz="1000" dirty="0" smtClean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4786315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643439" y="3754283"/>
            <a:ext cx="785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농협카드</a:t>
            </a:r>
            <a:endParaRPr lang="en-US" altLang="ko-KR" sz="1000" dirty="0" smtClean="0"/>
          </a:p>
        </p:txBody>
      </p:sp>
      <p:sp>
        <p:nvSpPr>
          <p:cNvPr id="81" name="Oval 33"/>
          <p:cNvSpPr>
            <a:spLocks noChangeArrowheads="1"/>
          </p:cNvSpPr>
          <p:nvPr/>
        </p:nvSpPr>
        <p:spPr bwMode="auto">
          <a:xfrm>
            <a:off x="4857752" y="20002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08424" y="228599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00166" y="2357430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제목 3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5-9.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카드사 선택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643570" y="1714488"/>
            <a:ext cx="3357554" cy="4572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등록된 카드사를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카드사를 편집할 수 있는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85720" y="235743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983264" y="443327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결제일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983264" y="5357826"/>
            <a:ext cx="2160240" cy="41707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한도액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\10,000,000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         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214678" y="214311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3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오른쪽 화살표 45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83264" y="511034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청구기간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643306" y="307181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786182" y="4500570"/>
            <a:ext cx="1285884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071934" y="2643182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000364" y="3929066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3714744" y="4000504"/>
            <a:ext cx="1357322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714744" y="5214950"/>
            <a:ext cx="714380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전전월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순서도: 병합 84"/>
          <p:cNvSpPr/>
          <p:nvPr/>
        </p:nvSpPr>
        <p:spPr>
          <a:xfrm>
            <a:off x="4214810" y="528638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429124" y="5214950"/>
            <a:ext cx="428628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순서도: 병합 86"/>
          <p:cNvSpPr/>
          <p:nvPr/>
        </p:nvSpPr>
        <p:spPr>
          <a:xfrm>
            <a:off x="4786314" y="528638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순서도: 병합 88"/>
          <p:cNvSpPr/>
          <p:nvPr/>
        </p:nvSpPr>
        <p:spPr>
          <a:xfrm>
            <a:off x="4786314" y="457200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857488" y="4071942"/>
            <a:ext cx="2428892" cy="1857388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" name="그룹 99"/>
          <p:cNvGrpSpPr/>
          <p:nvPr/>
        </p:nvGrpSpPr>
        <p:grpSpPr>
          <a:xfrm>
            <a:off x="2857488" y="5038906"/>
            <a:ext cx="2428892" cy="318920"/>
            <a:chOff x="2857488" y="4824592"/>
            <a:chExt cx="2214578" cy="318920"/>
          </a:xfrm>
        </p:grpSpPr>
        <p:sp>
          <p:nvSpPr>
            <p:cNvPr id="95" name="직사각형 94"/>
            <p:cNvSpPr/>
            <p:nvPr/>
          </p:nvSpPr>
          <p:spPr>
            <a:xfrm>
              <a:off x="2857488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3286116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714744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143372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572000" y="4824592"/>
              <a:ext cx="500066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07"/>
          <p:cNvGrpSpPr/>
          <p:nvPr/>
        </p:nvGrpSpPr>
        <p:grpSpPr>
          <a:xfrm>
            <a:off x="2857488" y="5324658"/>
            <a:ext cx="2428892" cy="318920"/>
            <a:chOff x="2857488" y="4824592"/>
            <a:chExt cx="2214578" cy="318920"/>
          </a:xfrm>
        </p:grpSpPr>
        <p:sp>
          <p:nvSpPr>
            <p:cNvPr id="109" name="직사각형 108"/>
            <p:cNvSpPr/>
            <p:nvPr/>
          </p:nvSpPr>
          <p:spPr>
            <a:xfrm>
              <a:off x="2857488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3286116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714744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143372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4572000" y="4824592"/>
              <a:ext cx="500066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4" name="모서리가 둥근 직사각형 113"/>
          <p:cNvSpPr/>
          <p:nvPr/>
        </p:nvSpPr>
        <p:spPr>
          <a:xfrm>
            <a:off x="2857488" y="4512122"/>
            <a:ext cx="2428892" cy="4885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928926" y="4643446"/>
            <a:ext cx="500066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2857488" y="4071942"/>
            <a:ext cx="2428892" cy="42862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500430" y="4643446"/>
            <a:ext cx="500066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4071934" y="4643446"/>
            <a:ext cx="500066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643438" y="4643446"/>
            <a:ext cx="500066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3000364" y="4071942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카드번호입력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2857488" y="5610410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4071934" y="5610410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제목 5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5-10.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번호 선택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31" name="오른쪽 화살표 30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214678" y="214311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3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오른쪽 화살표 45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643306" y="307181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071934" y="2643182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000364" y="3929066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2" name="위쪽 화살표 설명선 51"/>
          <p:cNvSpPr/>
          <p:nvPr/>
        </p:nvSpPr>
        <p:spPr>
          <a:xfrm>
            <a:off x="2857488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4572000" y="5286388"/>
            <a:ext cx="500066" cy="428628"/>
            <a:chOff x="324098" y="6309320"/>
            <a:chExt cx="500066" cy="428628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4071934" y="5286388"/>
            <a:ext cx="500066" cy="428628"/>
            <a:chOff x="324098" y="6309320"/>
            <a:chExt cx="500066" cy="428628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3571868" y="5286388"/>
            <a:ext cx="500066" cy="428628"/>
            <a:chOff x="324098" y="6309320"/>
            <a:chExt cx="500066" cy="42862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2" name="모서리가 둥근 직사각형 61"/>
          <p:cNvSpPr/>
          <p:nvPr/>
        </p:nvSpPr>
        <p:spPr>
          <a:xfrm>
            <a:off x="2928926" y="528638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857488" y="3429000"/>
            <a:ext cx="2428892" cy="2500330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857488" y="3429000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928926" y="3500438"/>
            <a:ext cx="500066" cy="42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500430" y="3500438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6444334533XXXXX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보통예금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983264" y="400050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857488" y="4000504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928926" y="4071942"/>
            <a:ext cx="500066" cy="42862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500430" y="4071942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342424234234XXXX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보통예금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857488" y="4572008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857488" y="5143512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857488" y="5610410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071934" y="5610410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Oval 33"/>
          <p:cNvSpPr>
            <a:spLocks noChangeArrowheads="1"/>
          </p:cNvSpPr>
          <p:nvPr/>
        </p:nvSpPr>
        <p:spPr bwMode="auto">
          <a:xfrm>
            <a:off x="3357554" y="40005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2786050" y="550070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Oval 33"/>
          <p:cNvSpPr>
            <a:spLocks noChangeArrowheads="1"/>
          </p:cNvSpPr>
          <p:nvPr/>
        </p:nvSpPr>
        <p:spPr bwMode="auto">
          <a:xfrm>
            <a:off x="4071934" y="550070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340058" y="2356486"/>
            <a:ext cx="2160240" cy="3571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결재계좌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1054438" y="2427924"/>
            <a:ext cx="1357322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선택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계좌를 선택하면 계좌가 지정된다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편집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계좌를 등록 및 수정 삭제할 수 있는 창으로 이동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취소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창을 닫는다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7" name="제목 4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5-11.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선택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02930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25581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270938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61650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316294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갈매기형 수장 73"/>
          <p:cNvSpPr/>
          <p:nvPr/>
        </p:nvSpPr>
        <p:spPr>
          <a:xfrm>
            <a:off x="409193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029302" y="2297544"/>
            <a:ext cx="2428892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총 잔액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\21,455,000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38649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029302" y="1928802"/>
            <a:ext cx="345638" cy="345638"/>
            <a:chOff x="909434" y="2009927"/>
            <a:chExt cx="345638" cy="345638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오른쪽 화살표 7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1" name="Oval 33"/>
          <p:cNvSpPr>
            <a:spLocks noChangeArrowheads="1"/>
          </p:cNvSpPr>
          <p:nvPr/>
        </p:nvSpPr>
        <p:spPr bwMode="auto">
          <a:xfrm>
            <a:off x="200023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172178" y="2786058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내 주머니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\20,000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2172178" y="3643314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국민은행 보통계좌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\3,332,345</a:t>
            </a:r>
          </a:p>
        </p:txBody>
      </p:sp>
      <p:sp>
        <p:nvSpPr>
          <p:cNvPr id="84" name="모서리가 둥근 직사각형 83"/>
          <p:cNvSpPr/>
          <p:nvPr/>
        </p:nvSpPr>
        <p:spPr>
          <a:xfrm>
            <a:off x="2172178" y="4500570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기업은행 보통계좌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\18,352,875</a:t>
            </a: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11255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672376" y="2928934"/>
            <a:ext cx="571504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이동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672376" y="3786190"/>
            <a:ext cx="571504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이동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672376" y="4643446"/>
            <a:ext cx="571504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이동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위쪽/아래쪽 화살표 22"/>
          <p:cNvSpPr/>
          <p:nvPr/>
        </p:nvSpPr>
        <p:spPr>
          <a:xfrm>
            <a:off x="4386756" y="2786058"/>
            <a:ext cx="214314" cy="250033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총 잔액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등록된 계좌의 총 잔액을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계좌정보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계좌에 대한 이름 및 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잔액등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필요한 내용을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이동 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해당계좌에서 다른 계좌로 이동한다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이체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2143108" y="27146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3571868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Oval 33"/>
          <p:cNvSpPr>
            <a:spLocks noChangeArrowheads="1"/>
          </p:cNvSpPr>
          <p:nvPr/>
        </p:nvSpPr>
        <p:spPr bwMode="auto">
          <a:xfrm>
            <a:off x="4071934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8" name="제목 2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6.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85720" y="278605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03" name="오른쪽 화살표 202"/>
          <p:cNvSpPr/>
          <p:nvPr/>
        </p:nvSpPr>
        <p:spPr>
          <a:xfrm>
            <a:off x="1285852" y="357187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96136" y="256490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날자 버튼을 클릭하면 금일달력이 슬라이드 되어서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달력의 날짜를 지정해 클릭하면 해당 날짜가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207" name="직사각형 206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3195450" y="436924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3428992" y="20099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0" name="모서리가 둥근 직사각형 209"/>
          <p:cNvSpPr/>
          <p:nvPr/>
        </p:nvSpPr>
        <p:spPr>
          <a:xfrm>
            <a:off x="3195450" y="264318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3195450" y="321468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3195450" y="379774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\25,00,000</a:t>
            </a: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197578" y="494075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5155056" y="20099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15" name="그룹 214"/>
          <p:cNvGrpSpPr/>
          <p:nvPr/>
        </p:nvGrpSpPr>
        <p:grpSpPr>
          <a:xfrm>
            <a:off x="3071802" y="2009927"/>
            <a:ext cx="345638" cy="345638"/>
            <a:chOff x="909434" y="2009927"/>
            <a:chExt cx="345638" cy="345638"/>
          </a:xfrm>
        </p:grpSpPr>
        <p:sp>
          <p:nvSpPr>
            <p:cNvPr id="216" name="모서리가 둥근 직사각형 21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7" name="오른쪽 화살표 21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4" name="위쪽 화살표 설명선 223"/>
          <p:cNvSpPr/>
          <p:nvPr/>
        </p:nvSpPr>
        <p:spPr>
          <a:xfrm>
            <a:off x="3071802" y="5500702"/>
            <a:ext cx="2428892" cy="285752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pic>
        <p:nvPicPr>
          <p:cNvPr id="178" name="그림 177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71802" y="4000505"/>
            <a:ext cx="2428892" cy="1785950"/>
          </a:xfrm>
          <a:prstGeom prst="rect">
            <a:avLst/>
          </a:prstGeom>
        </p:spPr>
      </p:pic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날짜</a:t>
            </a:r>
            <a:endParaRPr lang="ko-KR" altLang="ko-KR" sz="4400" kern="1200" dirty="0" smtClean="0">
              <a:solidFill>
                <a:srgbClr val="FFFFFF"/>
              </a:solidFill>
              <a:latin typeface="굴림"/>
              <a:ea typeface="굴림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02930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38649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계좌 상세정보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029302" y="1928802"/>
            <a:ext cx="345638" cy="345638"/>
            <a:chOff x="909434" y="2009927"/>
            <a:chExt cx="345638" cy="345638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오른쪽 화살표 7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6" name="모서리가 둥근 직사각형 85"/>
          <p:cNvSpPr/>
          <p:nvPr/>
        </p:nvSpPr>
        <p:spPr>
          <a:xfrm>
            <a:off x="411255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은행마크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계좌에 대한 은행 마크를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계좌종류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계좌종류를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이동 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해당계좌에서 다른 계좌로 이동한다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이체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214546" y="2643182"/>
            <a:ext cx="571504" cy="50006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928926" y="2643182"/>
            <a:ext cx="1357322" cy="50006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보통예금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214546" y="3571876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1111-1111-1111-1111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214546" y="3286124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214546" y="4071942"/>
            <a:ext cx="2088802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잔액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\1,000,000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214546" y="4929198"/>
            <a:ext cx="2088802" cy="3571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\700,000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214546" y="4643446"/>
            <a:ext cx="135732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사용금액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2857488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2071670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Oval 33"/>
          <p:cNvSpPr>
            <a:spLocks noChangeArrowheads="1"/>
          </p:cNvSpPr>
          <p:nvPr/>
        </p:nvSpPr>
        <p:spPr bwMode="auto">
          <a:xfrm>
            <a:off x="2071670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Oval 33"/>
          <p:cNvSpPr>
            <a:spLocks noChangeArrowheads="1"/>
          </p:cNvSpPr>
          <p:nvPr/>
        </p:nvSpPr>
        <p:spPr bwMode="auto">
          <a:xfrm>
            <a:off x="2071670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3" name="Oval 33"/>
          <p:cNvSpPr>
            <a:spLocks noChangeArrowheads="1"/>
          </p:cNvSpPr>
          <p:nvPr/>
        </p:nvSpPr>
        <p:spPr bwMode="auto">
          <a:xfrm>
            <a:off x="2071670" y="464344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6-1.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상세정보 보기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02930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38649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계좌 상세정보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029302" y="1928802"/>
            <a:ext cx="345638" cy="345638"/>
            <a:chOff x="909434" y="2009927"/>
            <a:chExt cx="345638" cy="345638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오른쪽 화살표 7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6" name="모서리가 둥근 직사각형 85"/>
          <p:cNvSpPr/>
          <p:nvPr/>
        </p:nvSpPr>
        <p:spPr>
          <a:xfrm>
            <a:off x="411255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은행선택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계좌가 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계설된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은행을 고른다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이름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계좌이름을 표시 및 기입한다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번호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계좌번호를 표시 및 기입한다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종류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계좌종류를 표시 및 선택한다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잔액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잔액을 표시 및 기입한다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부가적인 사항을 기입한다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추가되거나 수정된 사항을 저장한다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195318" y="244042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은행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신한은행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195318" y="2940486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꾸준히 모으자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2072614" y="2369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2071670" y="2869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197446" y="3440552"/>
            <a:ext cx="2160240" cy="35719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2071670" y="3370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857488" y="301192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286116" y="2511858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805278" y="5226502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97446" y="5155064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197446" y="400050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종류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보통예금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197446" y="4572008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잔액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\1,340,000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643174" y="3500438"/>
            <a:ext cx="1643074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Oval 33"/>
          <p:cNvSpPr>
            <a:spLocks noChangeArrowheads="1"/>
          </p:cNvSpPr>
          <p:nvPr/>
        </p:nvSpPr>
        <p:spPr bwMode="auto">
          <a:xfrm>
            <a:off x="2071670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9" name="Oval 33"/>
          <p:cNvSpPr>
            <a:spLocks noChangeArrowheads="1"/>
          </p:cNvSpPr>
          <p:nvPr/>
        </p:nvSpPr>
        <p:spPr bwMode="auto">
          <a:xfrm>
            <a:off x="2071670" y="442913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0" name="Oval 33"/>
          <p:cNvSpPr>
            <a:spLocks noChangeArrowheads="1"/>
          </p:cNvSpPr>
          <p:nvPr/>
        </p:nvSpPr>
        <p:spPr bwMode="auto">
          <a:xfrm>
            <a:off x="2071670" y="50720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4000496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643174" y="5214950"/>
            <a:ext cx="1643074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순서도: 병합 72"/>
          <p:cNvSpPr/>
          <p:nvPr/>
        </p:nvSpPr>
        <p:spPr>
          <a:xfrm>
            <a:off x="4000496" y="4143380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제목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6-2.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입력 및 수정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부제목 2"/>
          <p:cNvSpPr txBox="1">
            <a:spLocks/>
          </p:cNvSpPr>
          <p:nvPr/>
        </p:nvSpPr>
        <p:spPr>
          <a:xfrm>
            <a:off x="5715008" y="1714488"/>
            <a:ext cx="3357554" cy="4572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은행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개설된 은행을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은행 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은행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를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편집할 수 있는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29" name="직사각형 28"/>
          <p:cNvSpPr/>
          <p:nvPr/>
        </p:nvSpPr>
        <p:spPr>
          <a:xfrm>
            <a:off x="2893207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250397" y="214311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 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976461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893207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607587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177596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036083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74241" y="303179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국민은행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3464711" y="304132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기업은행</a:t>
            </a:r>
            <a:endParaRPr lang="en-US" altLang="ko-KR" sz="10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4046521" y="3039903"/>
            <a:ext cx="739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신한은행</a:t>
            </a:r>
            <a:endParaRPr lang="en-US" altLang="ko-KR" sz="1000" dirty="0" smtClean="0"/>
          </a:p>
        </p:txBody>
      </p:sp>
      <p:sp>
        <p:nvSpPr>
          <p:cNvPr id="46" name="오른쪽 화살표 45"/>
          <p:cNvSpPr/>
          <p:nvPr/>
        </p:nvSpPr>
        <p:spPr>
          <a:xfrm flipH="1">
            <a:off x="2915592" y="2213480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Oval 33"/>
          <p:cNvSpPr>
            <a:spLocks noChangeArrowheads="1"/>
          </p:cNvSpPr>
          <p:nvPr/>
        </p:nvSpPr>
        <p:spPr bwMode="auto">
          <a:xfrm>
            <a:off x="2964645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786314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43438" y="3039903"/>
            <a:ext cx="785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하나은행</a:t>
            </a:r>
            <a:endParaRPr lang="en-US" altLang="ko-KR" sz="1000" dirty="0" smtClean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3607588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177597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036084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874241" y="374617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제일은행</a:t>
            </a:r>
            <a:endParaRPr lang="ko-KR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3464712" y="375570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외환은행</a:t>
            </a:r>
            <a:endParaRPr lang="en-US" altLang="ko-KR" sz="10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4189397" y="3754283"/>
            <a:ext cx="739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농협</a:t>
            </a:r>
            <a:endParaRPr lang="en-US" altLang="ko-KR" sz="1000" dirty="0" smtClean="0"/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4857752" y="20002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3" name="오른쪽 화살표 62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08424" y="235648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은행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신한은행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499222" y="2427924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제목 3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6-3.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개설된 은행 선택 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02930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25581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270938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61650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316294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갈매기형 수장 73"/>
          <p:cNvSpPr/>
          <p:nvPr/>
        </p:nvSpPr>
        <p:spPr>
          <a:xfrm>
            <a:off x="409193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38649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이동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029302" y="1928802"/>
            <a:ext cx="345638" cy="345638"/>
            <a:chOff x="909434" y="2009927"/>
            <a:chExt cx="345638" cy="345638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오른쪽 화살표 7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4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계좌선택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이체할 계좌를 선택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이체금액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이체 금액을 기입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 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설정사항 적용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143108" y="307181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국민은행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보통예금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143108" y="2786058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계좌선택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43108" y="3938186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143108" y="4223938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\1,000,000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2072614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2072614" y="38667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082346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3995936" y="17728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제목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6-4.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이동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(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이체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)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92866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5517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0874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86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6230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9129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058010" y="285749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월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일별 사용 금액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058010" y="236898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년간 월별 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285853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리포트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928662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955185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043608" y="336911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자산변동 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043608" y="384469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별 변동 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043608" y="435769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태그 별 지출 내역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5" name="Oval 33"/>
          <p:cNvSpPr>
            <a:spLocks noChangeArrowheads="1"/>
          </p:cNvSpPr>
          <p:nvPr/>
        </p:nvSpPr>
        <p:spPr bwMode="auto">
          <a:xfrm>
            <a:off x="89959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899592" y="2786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Oval 33"/>
          <p:cNvSpPr>
            <a:spLocks noChangeArrowheads="1"/>
          </p:cNvSpPr>
          <p:nvPr/>
        </p:nvSpPr>
        <p:spPr bwMode="auto">
          <a:xfrm>
            <a:off x="899592" y="32154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899592" y="37147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899592" y="421481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4860032" y="1268760"/>
            <a:ext cx="3744416" cy="5589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년간 월별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1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년간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지출된 금액을 막대 그래프형식으로 비교 월별 비교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사용 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월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사용 금액을 보여주는 버튼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상세금액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사용자의 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부채를 보여주는 버튼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사용내역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사용내역을 보여주는 버튼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신용카드사별 사용내역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신용카드사별 사용내역을 보여주는 버튼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비율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방법에 따른 비율을 보여주는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이용 변동 추이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년간 월에 따른 카드사용을 그래프로 보여주는 화면으로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결산 리포트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한 달 간 종합 결산 리포트를 보여 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54438" y="486931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지출 비율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899592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제목 3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목록 보기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483768" y="530120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카드별</a:t>
            </a:r>
            <a:r>
              <a:rPr lang="ko-KR" altLang="en-US" sz="1200" dirty="0" smtClean="0">
                <a:solidFill>
                  <a:schemeClr val="tx1"/>
                </a:solidFill>
              </a:rPr>
              <a:t> 이용 변동 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2328922" y="51467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483768" y="587727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월별 결산 리포트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4" name="Oval 33"/>
          <p:cNvSpPr>
            <a:spLocks noChangeArrowheads="1"/>
          </p:cNvSpPr>
          <p:nvPr/>
        </p:nvSpPr>
        <p:spPr bwMode="auto">
          <a:xfrm>
            <a:off x="2339752" y="58052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직사각형 50"/>
          <p:cNvSpPr/>
          <p:nvPr/>
        </p:nvSpPr>
        <p:spPr>
          <a:xfrm>
            <a:off x="92866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971600" y="5197544"/>
            <a:ext cx="2333059" cy="4320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5517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0874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86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6230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91295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3172529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1005890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273417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년간 월별 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 비교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403648" y="3000372"/>
            <a:ext cx="259229" cy="18794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662877" y="3286125"/>
            <a:ext cx="259229" cy="1593672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rot="16200000" flipH="1">
            <a:off x="18994" y="3767166"/>
            <a:ext cx="2249410" cy="144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144419" y="4904025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4419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928662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969352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덧셈 기호 73"/>
          <p:cNvSpPr/>
          <p:nvPr/>
        </p:nvSpPr>
        <p:spPr>
          <a:xfrm>
            <a:off x="1403648" y="3464322"/>
            <a:ext cx="259229" cy="259229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뺄셈 기호 74"/>
          <p:cNvSpPr/>
          <p:nvPr/>
        </p:nvSpPr>
        <p:spPr>
          <a:xfrm>
            <a:off x="1662877" y="3705721"/>
            <a:ext cx="259229" cy="259229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094925" y="3500438"/>
            <a:ext cx="259229" cy="13793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354153" y="3987810"/>
            <a:ext cx="259229" cy="891986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덧셈 기호 77"/>
          <p:cNvSpPr/>
          <p:nvPr/>
        </p:nvSpPr>
        <p:spPr>
          <a:xfrm>
            <a:off x="2094925" y="3581272"/>
            <a:ext cx="259229" cy="233718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뺄셈 기호 78"/>
          <p:cNvSpPr/>
          <p:nvPr/>
        </p:nvSpPr>
        <p:spPr>
          <a:xfrm>
            <a:off x="2354153" y="3987810"/>
            <a:ext cx="259229" cy="259229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786201" y="3728581"/>
            <a:ext cx="259229" cy="11512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덧셈 기호 81"/>
          <p:cNvSpPr/>
          <p:nvPr/>
        </p:nvSpPr>
        <p:spPr>
          <a:xfrm>
            <a:off x="2786201" y="3722181"/>
            <a:ext cx="259229" cy="233718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455768" y="4939011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2181334" y="4938315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2786201" y="4938315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3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 rot="16200000">
            <a:off x="1039893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98" name="TextBox 97"/>
          <p:cNvSpPr txBox="1"/>
          <p:nvPr/>
        </p:nvSpPr>
        <p:spPr>
          <a:xfrm rot="16200000">
            <a:off x="1319824" y="4336034"/>
            <a:ext cx="927563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\3,456,000</a:t>
            </a:r>
            <a:endParaRPr lang="ko-KR" altLang="en-US" sz="900" dirty="0"/>
          </a:p>
        </p:txBody>
      </p:sp>
      <p:sp>
        <p:nvSpPr>
          <p:cNvPr id="99" name="TextBox 98"/>
          <p:cNvSpPr txBox="1"/>
          <p:nvPr/>
        </p:nvSpPr>
        <p:spPr>
          <a:xfrm rot="16200000">
            <a:off x="2028872" y="4336034"/>
            <a:ext cx="927563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\3,456,000</a:t>
            </a:r>
            <a:endParaRPr lang="ko-KR" altLang="en-US" sz="900" dirty="0"/>
          </a:p>
        </p:txBody>
      </p:sp>
      <p:sp>
        <p:nvSpPr>
          <p:cNvPr id="100" name="TextBox 99"/>
          <p:cNvSpPr txBox="1"/>
          <p:nvPr/>
        </p:nvSpPr>
        <p:spPr>
          <a:xfrm rot="16200000">
            <a:off x="1731171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2422448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547664" y="25717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총 수입</a:t>
            </a:r>
            <a:r>
              <a:rPr lang="en-US" altLang="ko-KR" sz="900" dirty="0" smtClean="0"/>
              <a:t>: \12,000,000</a:t>
            </a:r>
          </a:p>
          <a:p>
            <a:r>
              <a:rPr lang="ko-KR" altLang="en-US" sz="900" dirty="0" smtClean="0"/>
              <a:t>총 지출</a:t>
            </a:r>
            <a:r>
              <a:rPr lang="en-US" altLang="ko-KR" sz="900" dirty="0" smtClean="0"/>
              <a:t>: \ 8,000,000</a:t>
            </a:r>
            <a:endParaRPr lang="ko-KR" altLang="en-US" sz="900" dirty="0"/>
          </a:p>
        </p:txBody>
      </p:sp>
      <p:sp>
        <p:nvSpPr>
          <p:cNvPr id="84" name="위쪽/아래쪽 화살표 83"/>
          <p:cNvSpPr/>
          <p:nvPr/>
        </p:nvSpPr>
        <p:spPr>
          <a:xfrm rot="16200000">
            <a:off x="2071670" y="4000504"/>
            <a:ext cx="71438" cy="1928826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89959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971600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4572000" y="1988840"/>
            <a:ext cx="442915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년도 표시 및 년간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년도를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좌우로 년도를 변경함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12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개월동안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사용된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금액을 막대그래프 형식으로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그래프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해당하는 월에 대한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월간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수입</a:t>
            </a:r>
            <a:r>
              <a:rPr lang="en-US" altLang="ko-KR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/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지출 비교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000364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1571604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7" name="제목 4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년간 월별 수입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비교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직사각형 50"/>
          <p:cNvSpPr/>
          <p:nvPr/>
        </p:nvSpPr>
        <p:spPr>
          <a:xfrm>
            <a:off x="102917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072108" y="5197544"/>
            <a:ext cx="2333059" cy="4320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25568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70924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61637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162813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091803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3273037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1106398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373925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년간 월별 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 비교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100740" y="3786190"/>
            <a:ext cx="402105" cy="642942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rot="16200000" flipH="1">
            <a:off x="119502" y="3767166"/>
            <a:ext cx="2249410" cy="144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243484" y="4929198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244927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029170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1069860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457798" y="3286124"/>
            <a:ext cx="402105" cy="500066"/>
            <a:chOff x="428596" y="3071810"/>
            <a:chExt cx="259229" cy="1879424"/>
          </a:xfrm>
        </p:grpSpPr>
        <p:sp>
          <p:nvSpPr>
            <p:cNvPr id="49" name="직사각형 48"/>
            <p:cNvSpPr/>
            <p:nvPr/>
          </p:nvSpPr>
          <p:spPr>
            <a:xfrm>
              <a:off x="428596" y="3071810"/>
              <a:ext cx="259229" cy="18794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덧셈 기호 73"/>
            <p:cNvSpPr/>
            <p:nvPr/>
          </p:nvSpPr>
          <p:spPr>
            <a:xfrm>
              <a:off x="428596" y="3071810"/>
              <a:ext cx="259229" cy="259229"/>
            </a:xfrm>
            <a:prstGeom prst="mathPlus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1474389" y="4939011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2100740" y="4938315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2815120" y="4938315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3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648172" y="25717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총 수입</a:t>
            </a:r>
            <a:r>
              <a:rPr lang="en-US" altLang="ko-KR" sz="900" dirty="0" smtClean="0"/>
              <a:t>: \12,000,000</a:t>
            </a:r>
          </a:p>
          <a:p>
            <a:r>
              <a:rPr lang="ko-KR" altLang="en-US" sz="900" dirty="0" smtClean="0"/>
              <a:t>총 지출</a:t>
            </a:r>
            <a:r>
              <a:rPr lang="en-US" altLang="ko-KR" sz="900" dirty="0" smtClean="0"/>
              <a:t>: \ 8,000,000</a:t>
            </a:r>
            <a:endParaRPr lang="ko-KR" altLang="en-US" sz="900" dirty="0"/>
          </a:p>
        </p:txBody>
      </p:sp>
      <p:sp>
        <p:nvSpPr>
          <p:cNvPr id="84" name="위쪽/아래쪽 화살표 83"/>
          <p:cNvSpPr/>
          <p:nvPr/>
        </p:nvSpPr>
        <p:spPr>
          <a:xfrm rot="16200000">
            <a:off x="2172178" y="4143380"/>
            <a:ext cx="71438" cy="1928826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1000100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1072108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4714876" y="1988840"/>
            <a:ext cx="4286280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년도 표시 및 년간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년도를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좌우로 년도를 변경함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수입에 대한 지출차액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수입과 지출의 차액을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그래프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해당하는 월에 대한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[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월간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수입</a:t>
            </a:r>
            <a:r>
              <a:rPr lang="en-US" altLang="ko-KR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/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지출 비교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1243484" y="3786190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2841643" y="3121212"/>
            <a:ext cx="402105" cy="664978"/>
            <a:chOff x="428596" y="3071810"/>
            <a:chExt cx="259229" cy="1879424"/>
          </a:xfrm>
        </p:grpSpPr>
        <p:sp>
          <p:nvSpPr>
            <p:cNvPr id="57" name="직사각형 56"/>
            <p:cNvSpPr/>
            <p:nvPr/>
          </p:nvSpPr>
          <p:spPr>
            <a:xfrm>
              <a:off x="428596" y="3071810"/>
              <a:ext cx="259229" cy="18794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덧셈 기호 57"/>
            <p:cNvSpPr/>
            <p:nvPr/>
          </p:nvSpPr>
          <p:spPr>
            <a:xfrm>
              <a:off x="428596" y="3071810"/>
              <a:ext cx="259229" cy="259229"/>
            </a:xfrm>
            <a:prstGeom prst="mathPlus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4" name="직사각형 63"/>
          <p:cNvSpPr/>
          <p:nvPr/>
        </p:nvSpPr>
        <p:spPr>
          <a:xfrm rot="16200000">
            <a:off x="1457798" y="2803683"/>
            <a:ext cx="338554" cy="731932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ko-KR" sz="1000" dirty="0" smtClean="0"/>
              <a:t>\+245,600</a:t>
            </a:r>
            <a:endParaRPr lang="ko-KR" altLang="en-US" sz="1000" dirty="0"/>
          </a:p>
        </p:txBody>
      </p:sp>
      <p:sp>
        <p:nvSpPr>
          <p:cNvPr id="65" name="직사각형 64"/>
          <p:cNvSpPr/>
          <p:nvPr/>
        </p:nvSpPr>
        <p:spPr>
          <a:xfrm rot="16200000">
            <a:off x="2779060" y="2660807"/>
            <a:ext cx="338554" cy="731932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ko-KR" sz="1000" dirty="0" smtClean="0"/>
              <a:t>\+345,600</a:t>
            </a:r>
            <a:endParaRPr lang="ko-KR" altLang="en-US" sz="1000" dirty="0"/>
          </a:p>
        </p:txBody>
      </p:sp>
      <p:sp>
        <p:nvSpPr>
          <p:cNvPr id="66" name="직사각형 65"/>
          <p:cNvSpPr/>
          <p:nvPr/>
        </p:nvSpPr>
        <p:spPr>
          <a:xfrm rot="16200000">
            <a:off x="2154553" y="4161005"/>
            <a:ext cx="338554" cy="731932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ko-KR" sz="1000" dirty="0" smtClean="0"/>
              <a:t>\+525,000</a:t>
            </a:r>
            <a:endParaRPr lang="ko-KR" altLang="en-US" sz="1000" dirty="0"/>
          </a:p>
        </p:txBody>
      </p:sp>
      <p:sp>
        <p:nvSpPr>
          <p:cNvPr id="67" name="덧셈 기호 66"/>
          <p:cNvSpPr/>
          <p:nvPr/>
        </p:nvSpPr>
        <p:spPr>
          <a:xfrm>
            <a:off x="1029170" y="2571744"/>
            <a:ext cx="285752" cy="285752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뺄셈 기호 67"/>
          <p:cNvSpPr/>
          <p:nvPr/>
        </p:nvSpPr>
        <p:spPr>
          <a:xfrm>
            <a:off x="1029170" y="4714884"/>
            <a:ext cx="285752" cy="285752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100872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제목 4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년간 월별 수입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비교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3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44" name="직사각형 43"/>
          <p:cNvSpPr/>
          <p:nvPr/>
        </p:nvSpPr>
        <p:spPr>
          <a:xfrm>
            <a:off x="1714480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843828" y="485277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지출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\89,000,000</a:t>
            </a:r>
          </a:p>
        </p:txBody>
      </p:sp>
      <p:grpSp>
        <p:nvGrpSpPr>
          <p:cNvPr id="46" name="그룹 72"/>
          <p:cNvGrpSpPr/>
          <p:nvPr/>
        </p:nvGrpSpPr>
        <p:grpSpPr>
          <a:xfrm>
            <a:off x="1857356" y="5369378"/>
            <a:ext cx="2008937" cy="345638"/>
            <a:chOff x="7923929" y="5240576"/>
            <a:chExt cx="2008937" cy="345638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7923929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8377493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9284621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8831057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갈매기형 수장 55"/>
            <p:cNvSpPr/>
            <p:nvPr/>
          </p:nvSpPr>
          <p:spPr>
            <a:xfrm>
              <a:off x="9760047" y="528395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모서리가 둥근 직사각형 60"/>
          <p:cNvSpPr/>
          <p:nvPr/>
        </p:nvSpPr>
        <p:spPr>
          <a:xfrm>
            <a:off x="1843828" y="445265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수입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\123,567,000</a:t>
            </a:r>
          </a:p>
        </p:txBody>
      </p:sp>
      <p:graphicFrame>
        <p:nvGraphicFramePr>
          <p:cNvPr id="63" name="차트 62"/>
          <p:cNvGraphicFramePr/>
          <p:nvPr/>
        </p:nvGraphicFramePr>
        <p:xfrm>
          <a:off x="1785918" y="2786058"/>
          <a:ext cx="2333059" cy="1643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2226699" y="3571876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수입 </a:t>
            </a:r>
            <a:r>
              <a:rPr lang="en-US" altLang="ko-KR" sz="1200" dirty="0" smtClean="0"/>
              <a:t>65%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2941079" y="3294877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지출 </a:t>
            </a:r>
            <a:r>
              <a:rPr lang="en-US" altLang="ko-KR" sz="1200" dirty="0" smtClean="0"/>
              <a:t>35%</a:t>
            </a:r>
            <a:endParaRPr lang="ko-KR" altLang="en-US" sz="1200" dirty="0"/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2261474" y="29980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1714480" y="42942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2071670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76" name="그룹 24"/>
          <p:cNvGrpSpPr/>
          <p:nvPr/>
        </p:nvGrpSpPr>
        <p:grpSpPr>
          <a:xfrm>
            <a:off x="1714480" y="2000240"/>
            <a:ext cx="345638" cy="345638"/>
            <a:chOff x="909434" y="2009927"/>
            <a:chExt cx="345638" cy="345638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오른쪽 화살표 7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1714480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1714480" y="2357430"/>
            <a:ext cx="24288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소득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\567,000</a:t>
            </a:r>
          </a:p>
        </p:txBody>
      </p:sp>
      <p:sp>
        <p:nvSpPr>
          <p:cNvPr id="81" name="Oval 33"/>
          <p:cNvSpPr>
            <a:spLocks noChangeArrowheads="1"/>
          </p:cNvSpPr>
          <p:nvPr/>
        </p:nvSpPr>
        <p:spPr bwMode="auto">
          <a:xfrm>
            <a:off x="157160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2" name="부제목 2"/>
          <p:cNvSpPr txBox="1">
            <a:spLocks/>
          </p:cNvSpPr>
          <p:nvPr/>
        </p:nvSpPr>
        <p:spPr>
          <a:xfrm>
            <a:off x="4828112" y="2000240"/>
            <a:ext cx="4315888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소득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수입에서 지출을 제외한 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비율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수입대비 지출비율을 원형그래프로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수입을 합산한 금액을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월 수입보기로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지출을 합산한 금액을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월 지출보기로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[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4" action="ppaction://hlinksldjump"/>
              </a:rPr>
              <a:t>월별 사용금액 화면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]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9" name="제목 28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7-3.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월 수입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비교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직사각형 38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96" name="Rectangle 289"/>
          <p:cNvSpPr>
            <a:spLocks noChangeArrowheads="1"/>
          </p:cNvSpPr>
          <p:nvPr/>
        </p:nvSpPr>
        <p:spPr bwMode="auto">
          <a:xfrm>
            <a:off x="1272324" y="3000372"/>
            <a:ext cx="2160240" cy="2000264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ko-KR" sz="1600" b="1" dirty="0" smtClean="0">
                <a:solidFill>
                  <a:srgbClr val="4D4D4D"/>
                </a:solidFill>
                <a:ea typeface="HY중고딕" pitchFamily="18" charset="-127"/>
              </a:rPr>
              <a:t>8</a:t>
            </a:r>
            <a:r>
              <a:rPr lang="ko-KR" altLang="en-US" sz="1600" b="1" dirty="0" smtClean="0">
                <a:solidFill>
                  <a:srgbClr val="4D4D4D"/>
                </a:solidFill>
                <a:ea typeface="HY중고딕" pitchFamily="18" charset="-127"/>
              </a:rPr>
              <a:t>월</a:t>
            </a:r>
            <a:endParaRPr lang="en-US" altLang="ko-KR" sz="16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36949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182305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73018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27661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갈매기형 수장 101"/>
          <p:cNvSpPr/>
          <p:nvPr/>
        </p:nvSpPr>
        <p:spPr>
          <a:xfrm>
            <a:off x="3205609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갈매기형 수장 104"/>
          <p:cNvSpPr/>
          <p:nvPr/>
        </p:nvSpPr>
        <p:spPr>
          <a:xfrm>
            <a:off x="3199706" y="3113305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갈매기형 수장 105"/>
          <p:cNvSpPr/>
          <p:nvPr/>
        </p:nvSpPr>
        <p:spPr>
          <a:xfrm flipH="1">
            <a:off x="1501609" y="3113305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7" name="차트 106"/>
          <p:cNvGraphicFramePr/>
          <p:nvPr/>
        </p:nvGraphicFramePr>
        <p:xfrm>
          <a:off x="1285852" y="3357562"/>
          <a:ext cx="2160240" cy="1643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2214546" y="4214818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월급 </a:t>
            </a:r>
            <a:r>
              <a:rPr lang="en-US" altLang="ko-KR" sz="1200" dirty="0" smtClean="0"/>
              <a:t>90%</a:t>
            </a:r>
            <a:endParaRPr lang="ko-KR" alt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644183" y="3223439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상여금 </a:t>
            </a:r>
            <a:r>
              <a:rPr lang="en-US" altLang="ko-KR" sz="1200" dirty="0" smtClean="0"/>
              <a:t>10%</a:t>
            </a:r>
            <a:endParaRPr lang="ko-KR" altLang="en-US" sz="1200" dirty="0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1272324" y="501218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월급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\2,350,000</a:t>
            </a:r>
          </a:p>
        </p:txBody>
      </p:sp>
      <p:sp>
        <p:nvSpPr>
          <p:cNvPr id="46" name="위쪽/아래쪽 화살표 45"/>
          <p:cNvSpPr/>
          <p:nvPr/>
        </p:nvSpPr>
        <p:spPr>
          <a:xfrm>
            <a:off x="2266034" y="5084194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1389050" y="232748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1500166" y="364331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grpSp>
        <p:nvGrpSpPr>
          <p:cNvPr id="2" name="그룹 117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119" name="TextBox 11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120" name="위쪽/아래쪽 화살표 11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869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 별 분리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tab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화면 전환됨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수입총액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수입총액을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변경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달을 표시 하고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좌우로 달 이동됨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수입비율 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지출한 수입 항목을 비율로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수입금액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수입한 분류 항목을 금액별로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285852" y="2643182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수입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\2,455,000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500166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7" name="그룹 24"/>
          <p:cNvGrpSpPr/>
          <p:nvPr/>
        </p:nvGrpSpPr>
        <p:grpSpPr>
          <a:xfrm>
            <a:off x="1142976" y="1928802"/>
            <a:ext cx="345638" cy="345638"/>
            <a:chOff x="909434" y="2009927"/>
            <a:chExt cx="345638" cy="345638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오른쪽 화살표 43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2395649" y="2285992"/>
            <a:ext cx="1033344" cy="3571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일별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272324" y="2301804"/>
            <a:ext cx="1123325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월별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Oval 33"/>
          <p:cNvSpPr>
            <a:spLocks noChangeArrowheads="1"/>
          </p:cNvSpPr>
          <p:nvPr/>
        </p:nvSpPr>
        <p:spPr bwMode="auto">
          <a:xfrm>
            <a:off x="1113906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1214414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7-3-1.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월별 수입금액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직사각형 32"/>
          <p:cNvSpPr/>
          <p:nvPr/>
        </p:nvSpPr>
        <p:spPr>
          <a:xfrm>
            <a:off x="192879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" name="Rectangle 289"/>
          <p:cNvSpPr>
            <a:spLocks noChangeArrowheads="1"/>
          </p:cNvSpPr>
          <p:nvPr/>
        </p:nvSpPr>
        <p:spPr bwMode="auto">
          <a:xfrm>
            <a:off x="2054570" y="2717638"/>
            <a:ext cx="2160240" cy="2640188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ko-KR" sz="14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134435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587999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495127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041563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970553" y="54841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2140982" y="3007213"/>
            <a:ext cx="1987418" cy="778977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86618" y="2674880"/>
            <a:ext cx="1382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일일수입금액</a:t>
            </a:r>
            <a:endParaRPr lang="ko-KR" altLang="en-US" sz="1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227389" y="3079220"/>
            <a:ext cx="18146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2010-08-30</a:t>
            </a:r>
          </a:p>
          <a:p>
            <a:r>
              <a:rPr lang="ko-KR" altLang="en-US" sz="1000" dirty="0" smtClean="0"/>
              <a:t>월급</a:t>
            </a:r>
            <a:r>
              <a:rPr lang="en-US" altLang="ko-KR" sz="1000" dirty="0" smtClean="0"/>
              <a:t>	 \2,555,000</a:t>
            </a:r>
          </a:p>
          <a:p>
            <a:endParaRPr lang="en-US" altLang="ko-KR" sz="1000" dirty="0" smtClean="0"/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일일 수입 금액표시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현재 달에 </a:t>
            </a:r>
            <a:r>
              <a:rPr kumimoji="0" lang="ko-KR" altLang="en-US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하루별로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사용한 목록들을 표시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총액 표시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2174868" y="239892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28598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0" name="그룹 24"/>
          <p:cNvGrpSpPr/>
          <p:nvPr/>
        </p:nvGrpSpPr>
        <p:grpSpPr>
          <a:xfrm>
            <a:off x="1928794" y="2000240"/>
            <a:ext cx="345638" cy="345638"/>
            <a:chOff x="909434" y="2009927"/>
            <a:chExt cx="345638" cy="34563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오른쪽 화살표 3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모서리가 둥근 직사각형 37"/>
          <p:cNvSpPr/>
          <p:nvPr/>
        </p:nvSpPr>
        <p:spPr>
          <a:xfrm>
            <a:off x="3181467" y="2357430"/>
            <a:ext cx="1033344" cy="3571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일별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058142" y="2373242"/>
            <a:ext cx="1123325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월별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Oval 33"/>
          <p:cNvSpPr>
            <a:spLocks noChangeArrowheads="1"/>
          </p:cNvSpPr>
          <p:nvPr/>
        </p:nvSpPr>
        <p:spPr bwMode="auto">
          <a:xfrm>
            <a:off x="189972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2" name="모서리가 접힌 도형 41"/>
          <p:cNvSpPr/>
          <p:nvPr/>
        </p:nvSpPr>
        <p:spPr>
          <a:xfrm>
            <a:off x="2143108" y="3929066"/>
            <a:ext cx="1987418" cy="778977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214546" y="4000504"/>
            <a:ext cx="18146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2010-08-29</a:t>
            </a:r>
          </a:p>
          <a:p>
            <a:r>
              <a:rPr lang="ko-KR" altLang="en-US" sz="1000" dirty="0" smtClean="0"/>
              <a:t>방세</a:t>
            </a:r>
            <a:r>
              <a:rPr lang="en-US" altLang="ko-KR" sz="1000" dirty="0" smtClean="0"/>
              <a:t>	 \555,000</a:t>
            </a:r>
          </a:p>
          <a:p>
            <a:endParaRPr lang="en-US" altLang="ko-KR" sz="1000" dirty="0" smtClean="0"/>
          </a:p>
        </p:txBody>
      </p:sp>
      <p:sp>
        <p:nvSpPr>
          <p:cNvPr id="34" name="제목 3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7-3-2.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일별 수입금액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분류를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분류가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428992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155056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071802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86182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356191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927695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214678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786182" y="321519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214678" y="321519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31263" y="288892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급여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3714744" y="289844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상여금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357686" y="289702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주식</a:t>
            </a:r>
            <a:endParaRPr lang="en-US" altLang="ko-KR" sz="1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4916672" y="290435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이자</a:t>
            </a:r>
            <a:endParaRPr lang="en-US" altLang="ko-KR" sz="10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3293746" y="361140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용돈</a:t>
            </a:r>
            <a:endParaRPr lang="en-US" altLang="ko-KR" sz="10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3643306" y="361140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아르바이트</a:t>
            </a:r>
            <a:endParaRPr lang="ko-KR" altLang="en-US" sz="1000" dirty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3094187" y="2070604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507206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8" name="Oval 33"/>
          <p:cNvSpPr>
            <a:spLocks noChangeArrowheads="1"/>
          </p:cNvSpPr>
          <p:nvPr/>
        </p:nvSpPr>
        <p:spPr bwMode="auto">
          <a:xfrm>
            <a:off x="3143240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285720" y="264318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6" name="제목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직사각형 38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36949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182305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73018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27661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갈매기형 수장 101"/>
          <p:cNvSpPr/>
          <p:nvPr/>
        </p:nvSpPr>
        <p:spPr>
          <a:xfrm>
            <a:off x="3205609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869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500166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자산변동사항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" name="그룹 24"/>
          <p:cNvGrpSpPr/>
          <p:nvPr/>
        </p:nvGrpSpPr>
        <p:grpSpPr>
          <a:xfrm>
            <a:off x="1142976" y="1928802"/>
            <a:ext cx="345638" cy="345638"/>
            <a:chOff x="909434" y="2009927"/>
            <a:chExt cx="345638" cy="345638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오른쪽 화살표 43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3" name="차트 32"/>
          <p:cNvGraphicFramePr/>
          <p:nvPr/>
        </p:nvGraphicFramePr>
        <p:xfrm>
          <a:off x="1071538" y="2714620"/>
          <a:ext cx="2500330" cy="2500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285852" y="2643182"/>
            <a:ext cx="50006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만원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142976" y="2285992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자산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\1,355,400 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평균 월간 증가율 </a:t>
            </a:r>
            <a:r>
              <a:rPr lang="en-US" altLang="ko-KR" sz="1200" dirty="0" smtClean="0">
                <a:solidFill>
                  <a:schemeClr val="tx1"/>
                </a:solidFill>
              </a:rPr>
              <a:t>5.1%</a:t>
            </a:r>
          </a:p>
        </p:txBody>
      </p:sp>
      <p:sp>
        <p:nvSpPr>
          <p:cNvPr id="37" name="Oval 33"/>
          <p:cNvSpPr>
            <a:spLocks noChangeArrowheads="1"/>
          </p:cNvSpPr>
          <p:nvPr/>
        </p:nvSpPr>
        <p:spPr bwMode="auto">
          <a:xfrm>
            <a:off x="1113906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1" name="부제목 2"/>
          <p:cNvSpPr txBox="1">
            <a:spLocks/>
          </p:cNvSpPr>
          <p:nvPr/>
        </p:nvSpPr>
        <p:spPr>
          <a:xfrm>
            <a:off x="4788024" y="1988840"/>
            <a:ext cx="435597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 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자산에서 부채를 제외한 총액과 월간 증가율을  표시한다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버튼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해당하는 월에 대한 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자산</a:t>
            </a:r>
            <a:r>
              <a:rPr lang="en-US" altLang="ko-KR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4" action="ppaction://hlinksldjump"/>
              </a:rPr>
              <a:t>/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4" action="ppaction://hlinksldjump"/>
              </a:rPr>
              <a:t>부채 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비율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기준으로 만원단위로 증가 추이를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2143108" y="30003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왼쪽/오른쪽 화살표 49"/>
          <p:cNvSpPr/>
          <p:nvPr/>
        </p:nvSpPr>
        <p:spPr>
          <a:xfrm>
            <a:off x="1500166" y="5143512"/>
            <a:ext cx="2143140" cy="71438"/>
          </a:xfrm>
          <a:prstGeom prst="left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Oval 33"/>
          <p:cNvSpPr>
            <a:spLocks noChangeArrowheads="1"/>
          </p:cNvSpPr>
          <p:nvPr/>
        </p:nvSpPr>
        <p:spPr bwMode="auto">
          <a:xfrm>
            <a:off x="1428728" y="2786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226230" y="1928802"/>
            <a:ext cx="345638" cy="345638"/>
          </a:xfrm>
          <a:prstGeom prst="roundRect">
            <a:avLst/>
          </a:prstGeom>
          <a:blipFill>
            <a:blip r:embed="rId5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제목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7-4.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자산변동 추이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직사각형 50"/>
          <p:cNvSpPr/>
          <p:nvPr/>
        </p:nvSpPr>
        <p:spPr>
          <a:xfrm>
            <a:off x="92866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55177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087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8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623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91295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3172529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1005890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273417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년간 월별 자산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부채 비교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403648" y="3429000"/>
            <a:ext cx="259229" cy="14507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662877" y="3143248"/>
            <a:ext cx="259229" cy="1736549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rot="16200000" flipH="1">
            <a:off x="18994" y="3767166"/>
            <a:ext cx="2249410" cy="144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144419" y="4904025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4419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928662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969352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덧셈 기호 73"/>
          <p:cNvSpPr/>
          <p:nvPr/>
        </p:nvSpPr>
        <p:spPr>
          <a:xfrm>
            <a:off x="1403648" y="3598399"/>
            <a:ext cx="259229" cy="259229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뺄셈 기호 74"/>
          <p:cNvSpPr/>
          <p:nvPr/>
        </p:nvSpPr>
        <p:spPr>
          <a:xfrm>
            <a:off x="1662877" y="3705721"/>
            <a:ext cx="259229" cy="259229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094925" y="3500438"/>
            <a:ext cx="259229" cy="13793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354153" y="3987810"/>
            <a:ext cx="259229" cy="891986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덧셈 기호 77"/>
          <p:cNvSpPr/>
          <p:nvPr/>
        </p:nvSpPr>
        <p:spPr>
          <a:xfrm>
            <a:off x="2094925" y="3581272"/>
            <a:ext cx="259229" cy="233718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뺄셈 기호 78"/>
          <p:cNvSpPr/>
          <p:nvPr/>
        </p:nvSpPr>
        <p:spPr>
          <a:xfrm>
            <a:off x="2354153" y="3987810"/>
            <a:ext cx="259229" cy="259229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786201" y="3728581"/>
            <a:ext cx="259229" cy="11512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덧셈 기호 81"/>
          <p:cNvSpPr/>
          <p:nvPr/>
        </p:nvSpPr>
        <p:spPr>
          <a:xfrm>
            <a:off x="2786201" y="3722181"/>
            <a:ext cx="259229" cy="233718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455768" y="4939011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8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2181334" y="4938315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9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2786201" y="4938315"/>
            <a:ext cx="399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10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 rot="16200000">
            <a:off x="1039893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98" name="TextBox 97"/>
          <p:cNvSpPr txBox="1"/>
          <p:nvPr/>
        </p:nvSpPr>
        <p:spPr>
          <a:xfrm rot="16200000">
            <a:off x="1319824" y="4336034"/>
            <a:ext cx="927563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\3,456,000</a:t>
            </a:r>
            <a:endParaRPr lang="ko-KR" altLang="en-US" sz="900" dirty="0"/>
          </a:p>
        </p:txBody>
      </p:sp>
      <p:sp>
        <p:nvSpPr>
          <p:cNvPr id="99" name="TextBox 98"/>
          <p:cNvSpPr txBox="1"/>
          <p:nvPr/>
        </p:nvSpPr>
        <p:spPr>
          <a:xfrm rot="16200000">
            <a:off x="2028872" y="4336034"/>
            <a:ext cx="927563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\3,456,000</a:t>
            </a:r>
            <a:endParaRPr lang="ko-KR" altLang="en-US" sz="900" dirty="0"/>
          </a:p>
        </p:txBody>
      </p:sp>
      <p:sp>
        <p:nvSpPr>
          <p:cNvPr id="100" name="TextBox 99"/>
          <p:cNvSpPr txBox="1"/>
          <p:nvPr/>
        </p:nvSpPr>
        <p:spPr>
          <a:xfrm rot="16200000">
            <a:off x="1731171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2422448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547664" y="25717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총 자산</a:t>
            </a:r>
            <a:r>
              <a:rPr lang="en-US" altLang="ko-KR" sz="900" dirty="0" smtClean="0"/>
              <a:t>: \12,000,000</a:t>
            </a:r>
          </a:p>
          <a:p>
            <a:r>
              <a:rPr lang="ko-KR" altLang="en-US" sz="900" dirty="0" smtClean="0"/>
              <a:t>총 부채</a:t>
            </a:r>
            <a:r>
              <a:rPr lang="en-US" altLang="ko-KR" sz="900" dirty="0" smtClean="0"/>
              <a:t>: \ 8,000,000</a:t>
            </a:r>
            <a:endParaRPr lang="ko-KR" altLang="en-US" sz="900" dirty="0"/>
          </a:p>
        </p:txBody>
      </p:sp>
      <p:sp>
        <p:nvSpPr>
          <p:cNvPr id="84" name="위쪽/아래쪽 화살표 83"/>
          <p:cNvSpPr/>
          <p:nvPr/>
        </p:nvSpPr>
        <p:spPr>
          <a:xfrm rot="16200000">
            <a:off x="2071670" y="4000504"/>
            <a:ext cx="71438" cy="1928826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89959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971600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4572000" y="1988840"/>
            <a:ext cx="442915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년도 표시 및 년간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년도를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좌우로 년도를 변경함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자산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12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개월동안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사용된 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금액을 막대그래프 형식으로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자산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화면으로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그래프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해당하는 월에 대한 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월간 자산</a:t>
            </a:r>
            <a:r>
              <a:rPr lang="en-US" altLang="ko-KR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/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부채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1571604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000364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제목 4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7-5.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년간 월별 자산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부채 비교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직사각형 50"/>
          <p:cNvSpPr/>
          <p:nvPr/>
        </p:nvSpPr>
        <p:spPr>
          <a:xfrm>
            <a:off x="92866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55177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087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8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623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91295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273417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항목별 변동 내역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928662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969352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4286248" y="1988840"/>
            <a:ext cx="4857752" cy="3440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 목록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수입에 대한 항목 변동 추이를 알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수있다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목록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수입에 대한 항목 변동 추이를 알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수있다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목록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수입에 대한 항목 변동 추이를 알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수있다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목록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수입에 대한 항목 변동 추이를 알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수있다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061538" y="2714620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071538" y="328612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071538" y="3869180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071538" y="451212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부채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Oval 33"/>
          <p:cNvSpPr>
            <a:spLocks noChangeArrowheads="1"/>
          </p:cNvSpPr>
          <p:nvPr/>
        </p:nvSpPr>
        <p:spPr bwMode="auto">
          <a:xfrm>
            <a:off x="929606" y="25726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928662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928662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928662" y="442913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제목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7-6.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항목별 변동 내역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39" name="직사각형 38"/>
          <p:cNvSpPr/>
          <p:nvPr/>
        </p:nvSpPr>
        <p:spPr>
          <a:xfrm>
            <a:off x="285720" y="3143248"/>
            <a:ext cx="2143140" cy="214314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57224" y="321468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427233" y="321468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998737" y="321468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85720" y="321468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57224" y="392957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85720" y="392957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2305" y="360330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음식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857224" y="361282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교통</a:t>
            </a:r>
            <a:endParaRPr lang="en-US" altLang="ko-KR" sz="1000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1428728" y="361140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쇼핑</a:t>
            </a:r>
            <a:endParaRPr lang="en-US" altLang="ko-KR" sz="1000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1874109" y="361873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문화생활</a:t>
            </a:r>
            <a:endParaRPr lang="en-US" altLang="ko-KR" sz="10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364788" y="4325787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집</a:t>
            </a:r>
            <a:endParaRPr lang="en-US" altLang="ko-KR" sz="1000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785786" y="43257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통신비</a:t>
            </a:r>
            <a:endParaRPr lang="ko-KR" altLang="en-US" sz="10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1428728" y="392906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357290" y="43257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의료비</a:t>
            </a:r>
            <a:endParaRPr lang="ko-KR" altLang="en-US" sz="1000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2000232" y="392906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57356" y="432578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경조사비</a:t>
            </a:r>
            <a:endParaRPr lang="ko-KR" altLang="en-US" sz="1000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285720" y="464344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14282" y="503203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자동차</a:t>
            </a:r>
            <a:endParaRPr lang="ko-KR" altLang="en-US" sz="1000" dirty="0"/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785786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 useBgFill="1">
        <p:nvSpPr>
          <p:cNvPr id="83" name="직사각형 82"/>
          <p:cNvSpPr/>
          <p:nvPr/>
        </p:nvSpPr>
        <p:spPr>
          <a:xfrm>
            <a:off x="3000364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322687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368044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458757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4134007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갈매기형 수장 87"/>
          <p:cNvSpPr/>
          <p:nvPr/>
        </p:nvSpPr>
        <p:spPr>
          <a:xfrm>
            <a:off x="5062997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갈매기형 수장 90"/>
          <p:cNvSpPr/>
          <p:nvPr/>
        </p:nvSpPr>
        <p:spPr>
          <a:xfrm>
            <a:off x="5244231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 flipH="1">
            <a:off x="3128268" y="2327487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345119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 변동추이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216121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3000364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오른쪽 화살표 97"/>
          <p:cNvSpPr/>
          <p:nvPr/>
        </p:nvSpPr>
        <p:spPr>
          <a:xfrm flipH="1">
            <a:off x="3041054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Oval 33"/>
          <p:cNvSpPr>
            <a:spLocks noChangeArrowheads="1"/>
          </p:cNvSpPr>
          <p:nvPr/>
        </p:nvSpPr>
        <p:spPr bwMode="auto">
          <a:xfrm>
            <a:off x="2971294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aphicFrame>
        <p:nvGraphicFramePr>
          <p:cNvPr id="101" name="차트 100"/>
          <p:cNvGraphicFramePr/>
          <p:nvPr/>
        </p:nvGraphicFramePr>
        <p:xfrm>
          <a:off x="2928926" y="2428868"/>
          <a:ext cx="2571768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4214810" y="32861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1" name="오른쪽 화살표 50"/>
          <p:cNvSpPr/>
          <p:nvPr/>
        </p:nvSpPr>
        <p:spPr>
          <a:xfrm>
            <a:off x="2214546" y="3500438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083618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해당분류에 해당하는 변동 내역을 알려주는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 표시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보여주는 년도를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항목별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선택된 항목의 월간 변동추이를 도식화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하위 분류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하위 분류가 있을 경우 하위분류를 선택한다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357158" y="1643050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0" name="오른쪽 화살표 69"/>
          <p:cNvSpPr/>
          <p:nvPr/>
        </p:nvSpPr>
        <p:spPr>
          <a:xfrm rot="5400000">
            <a:off x="928662" y="2214554"/>
            <a:ext cx="928694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5000628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9" name="제목 5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7-6-1.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항목별 변동 내역</a:t>
            </a:r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 선택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24" name="직사각형 123"/>
          <p:cNvSpPr/>
          <p:nvPr/>
        </p:nvSpPr>
        <p:spPr>
          <a:xfrm>
            <a:off x="3000364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322687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368044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458757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4134007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갈매기형 수장 128"/>
          <p:cNvSpPr/>
          <p:nvPr/>
        </p:nvSpPr>
        <p:spPr>
          <a:xfrm>
            <a:off x="5062997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갈매기형 수장 129"/>
          <p:cNvSpPr/>
          <p:nvPr/>
        </p:nvSpPr>
        <p:spPr>
          <a:xfrm>
            <a:off x="5244231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1" name="갈매기형 수장 130"/>
          <p:cNvSpPr/>
          <p:nvPr/>
        </p:nvSpPr>
        <p:spPr>
          <a:xfrm flipH="1">
            <a:off x="3077592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3345119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 변동추이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216121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3000364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5" name="오른쪽 화살표 134"/>
          <p:cNvSpPr/>
          <p:nvPr/>
        </p:nvSpPr>
        <p:spPr>
          <a:xfrm flipH="1">
            <a:off x="3041054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6" name="Oval 33"/>
          <p:cNvSpPr>
            <a:spLocks noChangeArrowheads="1"/>
          </p:cNvSpPr>
          <p:nvPr/>
        </p:nvSpPr>
        <p:spPr bwMode="auto">
          <a:xfrm>
            <a:off x="4786314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aphicFrame>
        <p:nvGraphicFramePr>
          <p:cNvPr id="138" name="차트 137"/>
          <p:cNvGraphicFramePr/>
          <p:nvPr/>
        </p:nvGraphicFramePr>
        <p:xfrm>
          <a:off x="2928926" y="2428868"/>
          <a:ext cx="2571768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 useBgFill="1">
        <p:nvSpPr>
          <p:cNvPr id="139" name="직사각형 138"/>
          <p:cNvSpPr/>
          <p:nvPr/>
        </p:nvSpPr>
        <p:spPr>
          <a:xfrm>
            <a:off x="214282" y="3570457"/>
            <a:ext cx="2000264" cy="785818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928662" y="3713333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1498671" y="3713333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357158" y="3713333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85720" y="410194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지하철</a:t>
            </a:r>
            <a:endParaRPr lang="ko-KR" altLang="en-US" sz="1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928662" y="411147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버스</a:t>
            </a:r>
            <a:endParaRPr lang="en-US" altLang="ko-KR" sz="1000" dirty="0" smtClean="0"/>
          </a:p>
        </p:txBody>
      </p:sp>
      <p:sp>
        <p:nvSpPr>
          <p:cNvPr id="148" name="TextBox 147"/>
          <p:cNvSpPr txBox="1"/>
          <p:nvPr/>
        </p:nvSpPr>
        <p:spPr>
          <a:xfrm>
            <a:off x="1500166" y="411005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택시</a:t>
            </a:r>
            <a:endParaRPr lang="en-US" altLang="ko-KR" sz="1000" dirty="0" smtClean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1000100" y="1868916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오른쪽 화살표 35"/>
          <p:cNvSpPr/>
          <p:nvPr/>
        </p:nvSpPr>
        <p:spPr>
          <a:xfrm rot="5400000">
            <a:off x="714348" y="2428868"/>
            <a:ext cx="928694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오른쪽 화살표 36"/>
          <p:cNvSpPr/>
          <p:nvPr/>
        </p:nvSpPr>
        <p:spPr>
          <a:xfrm>
            <a:off x="2071670" y="3214686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하위 분류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상위분류에 하위분류를 겹쳐서 도식화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하위항목별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하위항복의 월간 변동 사항을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500034" y="35718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72066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제목 3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7-6-2.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항목별 변동 내역</a:t>
            </a:r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 선택</a:t>
            </a:r>
            <a:endParaRPr lang="ko-KR" altLang="ko-KR" sz="36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83" name="직사각형 82"/>
          <p:cNvSpPr/>
          <p:nvPr/>
        </p:nvSpPr>
        <p:spPr>
          <a:xfrm>
            <a:off x="355715" y="2214554"/>
            <a:ext cx="1928826" cy="314327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1406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graphicFrame>
        <p:nvGraphicFramePr>
          <p:cNvPr id="101" name="차트 100"/>
          <p:cNvGraphicFramePr/>
          <p:nvPr/>
        </p:nvGraphicFramePr>
        <p:xfrm>
          <a:off x="355715" y="2428868"/>
          <a:ext cx="2000264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월간 구간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해당하는 월간 항목 사용내역 창으로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 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하는 항목의 월간 총액을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항목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일별로 항목 리스트의 상세 내역을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cxnSp>
        <p:nvCxnSpPr>
          <p:cNvPr id="68" name="직선 연결선 67"/>
          <p:cNvCxnSpPr/>
          <p:nvPr/>
        </p:nvCxnSpPr>
        <p:spPr>
          <a:xfrm rot="5400000">
            <a:off x="-608698" y="4036223"/>
            <a:ext cx="45005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rot="5400000">
            <a:off x="-322152" y="4035429"/>
            <a:ext cx="45005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오른쪽 화살표 72"/>
          <p:cNvSpPr/>
          <p:nvPr/>
        </p:nvSpPr>
        <p:spPr>
          <a:xfrm>
            <a:off x="1785918" y="292893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 useBgFill="1">
        <p:nvSpPr>
          <p:cNvPr id="74" name="직사각형 73"/>
          <p:cNvSpPr/>
          <p:nvPr/>
        </p:nvSpPr>
        <p:spPr>
          <a:xfrm>
            <a:off x="292892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1554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36090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451613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40625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갈매기형 수장 79"/>
          <p:cNvSpPr/>
          <p:nvPr/>
        </p:nvSpPr>
        <p:spPr>
          <a:xfrm>
            <a:off x="4991559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273681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 사용내역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928926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오른쪽 화살표 88"/>
          <p:cNvSpPr/>
          <p:nvPr/>
        </p:nvSpPr>
        <p:spPr>
          <a:xfrm flipH="1">
            <a:off x="2969616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모서리가 접힌 도형 106"/>
          <p:cNvSpPr/>
          <p:nvPr/>
        </p:nvSpPr>
        <p:spPr>
          <a:xfrm>
            <a:off x="3156086" y="2714620"/>
            <a:ext cx="1987418" cy="998991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242493" y="2786627"/>
            <a:ext cx="18146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2010-08-30</a:t>
            </a:r>
          </a:p>
          <a:p>
            <a:r>
              <a:rPr lang="ko-KR" altLang="en-US" sz="1000" dirty="0" smtClean="0"/>
              <a:t>지하철  </a:t>
            </a:r>
            <a:r>
              <a:rPr lang="en-US" altLang="ko-KR" sz="1000" dirty="0" smtClean="0"/>
              <a:t>	       \1,500</a:t>
            </a:r>
          </a:p>
          <a:p>
            <a:r>
              <a:rPr lang="ko-KR" altLang="en-US" sz="700" dirty="0" smtClean="0"/>
              <a:t>교통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지하철</a:t>
            </a:r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\1,500</a:t>
            </a:r>
            <a:endParaRPr lang="ko-KR" altLang="en-US" sz="1000" dirty="0"/>
          </a:p>
        </p:txBody>
      </p:sp>
      <p:sp>
        <p:nvSpPr>
          <p:cNvPr id="110" name="모서리가 접힌 도형 109"/>
          <p:cNvSpPr/>
          <p:nvPr/>
        </p:nvSpPr>
        <p:spPr>
          <a:xfrm>
            <a:off x="3143240" y="3856487"/>
            <a:ext cx="1987418" cy="142876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229647" y="3928493"/>
            <a:ext cx="181460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2010-08-29</a:t>
            </a:r>
          </a:p>
          <a:p>
            <a:r>
              <a:rPr lang="ko-KR" altLang="en-US" sz="1000" dirty="0" smtClean="0"/>
              <a:t>지하철  </a:t>
            </a:r>
            <a:r>
              <a:rPr lang="en-US" altLang="ko-KR" sz="1000" dirty="0" smtClean="0"/>
              <a:t>	       \1,500</a:t>
            </a:r>
          </a:p>
          <a:p>
            <a:r>
              <a:rPr lang="ko-KR" altLang="en-US" sz="700" dirty="0" smtClean="0"/>
              <a:t>교통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지하철</a:t>
            </a:r>
            <a:endParaRPr lang="en-US" altLang="ko-KR" sz="700" dirty="0" smtClean="0"/>
          </a:p>
          <a:p>
            <a:r>
              <a:rPr lang="ko-KR" altLang="en-US" sz="1000" dirty="0" smtClean="0"/>
              <a:t>택시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	       \5,500</a:t>
            </a:r>
          </a:p>
          <a:p>
            <a:r>
              <a:rPr lang="ko-KR" altLang="en-US" sz="700" dirty="0" smtClean="0"/>
              <a:t>교통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택시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\7,000</a:t>
            </a:r>
            <a:endParaRPr lang="ko-KR" altLang="en-US" sz="1000" dirty="0"/>
          </a:p>
        </p:txBody>
      </p:sp>
      <p:sp>
        <p:nvSpPr>
          <p:cNvPr id="112" name="위쪽/아래쪽 화살표 111"/>
          <p:cNvSpPr/>
          <p:nvPr/>
        </p:nvSpPr>
        <p:spPr>
          <a:xfrm>
            <a:off x="5143504" y="2643182"/>
            <a:ext cx="142876" cy="2786082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1643042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2928926" y="2297544"/>
            <a:ext cx="2428891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 지출 총액 </a:t>
            </a:r>
            <a:r>
              <a:rPr lang="en-US" altLang="ko-KR" sz="1200" dirty="0" smtClean="0">
                <a:solidFill>
                  <a:schemeClr val="tx1"/>
                </a:solidFill>
              </a:rPr>
              <a:t>: \250,000</a:t>
            </a: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2857488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3071802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9" name="제목 2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7-6-3.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항목별 월간 리스트보기</a:t>
            </a:r>
            <a:endParaRPr lang="ko-KR" altLang="ko-KR" sz="36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 useBgFill="1">
        <p:nvSpPr>
          <p:cNvPr id="18" name="직사각형 17"/>
          <p:cNvSpPr/>
          <p:nvPr/>
        </p:nvSpPr>
        <p:spPr>
          <a:xfrm>
            <a:off x="142844" y="2786058"/>
            <a:ext cx="2428892" cy="142876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00034" y="278605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테마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2844" y="278605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857224" y="328612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27233" y="328612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5720" y="328612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2305" y="367473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아기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857224" y="368426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자동차</a:t>
            </a:r>
            <a:endParaRPr lang="en-US" altLang="ko-KR" sz="10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1428728" y="368284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집</a:t>
            </a:r>
            <a:endParaRPr lang="en-US" altLang="ko-KR" sz="1000" dirty="0" smtClean="0"/>
          </a:p>
        </p:txBody>
      </p:sp>
      <p:sp>
        <p:nvSpPr>
          <p:cNvPr id="34" name="오른쪽 화살표 33"/>
          <p:cNvSpPr/>
          <p:nvPr/>
        </p:nvSpPr>
        <p:spPr>
          <a:xfrm flipH="1">
            <a:off x="165229" y="285642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000232" y="328612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87714" y="368284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학교</a:t>
            </a:r>
            <a:endParaRPr lang="ko-KR" altLang="en-US" sz="1000" dirty="0"/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928662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 useBgFill="1">
        <p:nvSpPr>
          <p:cNvPr id="43" name="직사각형 42"/>
          <p:cNvSpPr/>
          <p:nvPr/>
        </p:nvSpPr>
        <p:spPr>
          <a:xfrm>
            <a:off x="292892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1554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6090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451613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40625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갈매기형 수장 47"/>
          <p:cNvSpPr/>
          <p:nvPr/>
        </p:nvSpPr>
        <p:spPr>
          <a:xfrm>
            <a:off x="4991559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갈매기형 수장 48"/>
          <p:cNvSpPr/>
          <p:nvPr/>
        </p:nvSpPr>
        <p:spPr>
          <a:xfrm>
            <a:off x="5172793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갈매기형 수장 49"/>
          <p:cNvSpPr/>
          <p:nvPr/>
        </p:nvSpPr>
        <p:spPr>
          <a:xfrm flipH="1">
            <a:off x="3006154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273681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자동차 변동추이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44683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928926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오른쪽 화살표 53"/>
          <p:cNvSpPr/>
          <p:nvPr/>
        </p:nvSpPr>
        <p:spPr>
          <a:xfrm flipH="1">
            <a:off x="2969616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899856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000628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7" name="차트 56"/>
          <p:cNvGraphicFramePr/>
          <p:nvPr/>
        </p:nvGraphicFramePr>
        <p:xfrm>
          <a:off x="2857488" y="2428868"/>
          <a:ext cx="2571768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5" name="오른쪽 화살표 34"/>
          <p:cNvSpPr/>
          <p:nvPr/>
        </p:nvSpPr>
        <p:spPr>
          <a:xfrm>
            <a:off x="2143108" y="3000372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해당테마에 해당하는 변동 내역을 알려주는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 표시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보여주는 년도를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항목별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선택된 항목의 월간 변동추이를 도식화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39" name="제목 38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</p:spPr>
        <p:txBody>
          <a:bodyPr/>
          <a:lstStyle/>
          <a:p>
            <a:pPr algn="l"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7-7.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테마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별 지출 변동 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83" name="직사각형 82"/>
          <p:cNvSpPr/>
          <p:nvPr/>
        </p:nvSpPr>
        <p:spPr>
          <a:xfrm>
            <a:off x="355715" y="2214554"/>
            <a:ext cx="1928826" cy="314327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1406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graphicFrame>
        <p:nvGraphicFramePr>
          <p:cNvPr id="101" name="차트 100"/>
          <p:cNvGraphicFramePr/>
          <p:nvPr/>
        </p:nvGraphicFramePr>
        <p:xfrm>
          <a:off x="355715" y="2428868"/>
          <a:ext cx="2000264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월간 구간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해당하는 테마 사용내역 창으로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 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하는 테마의 월간 총액을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테마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일별로 항목 리스트의 상세 내역을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cxnSp>
        <p:nvCxnSpPr>
          <p:cNvPr id="68" name="직선 연결선 67"/>
          <p:cNvCxnSpPr/>
          <p:nvPr/>
        </p:nvCxnSpPr>
        <p:spPr>
          <a:xfrm rot="5400000">
            <a:off x="-608698" y="4036223"/>
            <a:ext cx="45005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rot="5400000">
            <a:off x="-322152" y="4035429"/>
            <a:ext cx="45005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오른쪽 화살표 72"/>
          <p:cNvSpPr/>
          <p:nvPr/>
        </p:nvSpPr>
        <p:spPr>
          <a:xfrm>
            <a:off x="1785918" y="292893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 useBgFill="1">
        <p:nvSpPr>
          <p:cNvPr id="74" name="직사각형 73"/>
          <p:cNvSpPr/>
          <p:nvPr/>
        </p:nvSpPr>
        <p:spPr>
          <a:xfrm>
            <a:off x="292892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1554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36090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451613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40625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갈매기형 수장 79"/>
          <p:cNvSpPr/>
          <p:nvPr/>
        </p:nvSpPr>
        <p:spPr>
          <a:xfrm>
            <a:off x="4991559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273681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자동차 사용내역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928926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오른쪽 화살표 88"/>
          <p:cNvSpPr/>
          <p:nvPr/>
        </p:nvSpPr>
        <p:spPr>
          <a:xfrm flipH="1">
            <a:off x="2969616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모서리가 접힌 도형 106"/>
          <p:cNvSpPr/>
          <p:nvPr/>
        </p:nvSpPr>
        <p:spPr>
          <a:xfrm>
            <a:off x="3156086" y="2714620"/>
            <a:ext cx="1987418" cy="998991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242493" y="2786627"/>
            <a:ext cx="18146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2010-08-30</a:t>
            </a:r>
          </a:p>
          <a:p>
            <a:r>
              <a:rPr lang="ko-KR" altLang="en-US" sz="1000" dirty="0" smtClean="0"/>
              <a:t>주유  </a:t>
            </a:r>
            <a:r>
              <a:rPr lang="en-US" altLang="ko-KR" sz="1000" dirty="0" smtClean="0"/>
              <a:t>	     \50,000</a:t>
            </a:r>
          </a:p>
          <a:p>
            <a:r>
              <a:rPr lang="ko-KR" altLang="en-US" sz="700" dirty="0" smtClean="0"/>
              <a:t>차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주유</a:t>
            </a:r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\50,000</a:t>
            </a:r>
            <a:endParaRPr lang="ko-KR" altLang="en-US" sz="1000" dirty="0"/>
          </a:p>
        </p:txBody>
      </p:sp>
      <p:sp>
        <p:nvSpPr>
          <p:cNvPr id="110" name="모서리가 접힌 도형 109"/>
          <p:cNvSpPr/>
          <p:nvPr/>
        </p:nvSpPr>
        <p:spPr>
          <a:xfrm>
            <a:off x="3143240" y="3856487"/>
            <a:ext cx="1987418" cy="142876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229647" y="3928493"/>
            <a:ext cx="181460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2010-08-29</a:t>
            </a:r>
          </a:p>
          <a:p>
            <a:r>
              <a:rPr lang="ko-KR" altLang="en-US" sz="1000" dirty="0" smtClean="0"/>
              <a:t>자동차 용품  </a:t>
            </a:r>
            <a:r>
              <a:rPr lang="en-US" altLang="ko-KR" sz="1000" dirty="0" smtClean="0"/>
              <a:t>	       \1,500</a:t>
            </a:r>
          </a:p>
          <a:p>
            <a:r>
              <a:rPr lang="ko-KR" altLang="en-US" sz="700" dirty="0" smtClean="0"/>
              <a:t>기타</a:t>
            </a:r>
            <a:r>
              <a:rPr lang="en-US" altLang="ko-KR" sz="700" dirty="0" smtClean="0"/>
              <a:t> </a:t>
            </a:r>
            <a:r>
              <a:rPr lang="ko-KR" altLang="en-US" sz="700" dirty="0" smtClean="0"/>
              <a:t>용품</a:t>
            </a:r>
            <a:endParaRPr lang="en-US" altLang="ko-KR" sz="700" dirty="0" smtClean="0"/>
          </a:p>
          <a:p>
            <a:r>
              <a:rPr lang="ko-KR" altLang="en-US" sz="1000" dirty="0" err="1" smtClean="0"/>
              <a:t>톨비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	       \5,500</a:t>
            </a:r>
          </a:p>
          <a:p>
            <a:r>
              <a:rPr lang="ko-KR" altLang="en-US" sz="700" dirty="0" smtClean="0"/>
              <a:t>차</a:t>
            </a:r>
            <a:r>
              <a:rPr lang="en-US" altLang="ko-KR" sz="700" dirty="0" smtClean="0"/>
              <a:t>: </a:t>
            </a:r>
            <a:r>
              <a:rPr lang="ko-KR" altLang="en-US" sz="700" dirty="0" err="1" smtClean="0"/>
              <a:t>톨비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\7,000</a:t>
            </a:r>
            <a:endParaRPr lang="ko-KR" altLang="en-US" sz="1000" dirty="0"/>
          </a:p>
        </p:txBody>
      </p:sp>
      <p:sp>
        <p:nvSpPr>
          <p:cNvPr id="112" name="위쪽/아래쪽 화살표 111"/>
          <p:cNvSpPr/>
          <p:nvPr/>
        </p:nvSpPr>
        <p:spPr>
          <a:xfrm>
            <a:off x="5143504" y="2643182"/>
            <a:ext cx="142876" cy="2786082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1643042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2928926" y="2297544"/>
            <a:ext cx="2428891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자동차 지출 총액 </a:t>
            </a:r>
            <a:r>
              <a:rPr lang="en-US" altLang="ko-KR" sz="1200" dirty="0" smtClean="0">
                <a:solidFill>
                  <a:schemeClr val="tx1"/>
                </a:solidFill>
              </a:rPr>
              <a:t>: \250,000</a:t>
            </a: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2857488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3071802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9" name="제목 2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7-7-1.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테마</a:t>
            </a:r>
            <a:r>
              <a:rPr lang="en-US" altLang="ko-KR" sz="3600" kern="1200" baseline="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별 월간 리스트보기</a:t>
            </a:r>
            <a:endParaRPr lang="ko-KR" altLang="ko-KR" sz="36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7-8.</a:t>
            </a:r>
            <a:r>
              <a:rPr lang="ko-KR" altLang="en-US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비율</a:t>
            </a:r>
            <a:endParaRPr lang="ko-KR" altLang="ko-KR" sz="36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 useBgFill="1">
        <p:nvSpPr>
          <p:cNvPr id="21" name="직사각형 20"/>
          <p:cNvSpPr/>
          <p:nvPr/>
        </p:nvSpPr>
        <p:spPr>
          <a:xfrm>
            <a:off x="207110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Rectangle 289"/>
          <p:cNvSpPr>
            <a:spLocks noChangeArrowheads="1"/>
          </p:cNvSpPr>
          <p:nvPr/>
        </p:nvSpPr>
        <p:spPr bwMode="auto">
          <a:xfrm>
            <a:off x="2200448" y="2636912"/>
            <a:ext cx="2160240" cy="2363724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ko-KR" sz="16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29761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75117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65830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20474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갈매기형 수장 26"/>
          <p:cNvSpPr/>
          <p:nvPr/>
        </p:nvSpPr>
        <p:spPr>
          <a:xfrm>
            <a:off x="4133733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46" name="차트 45"/>
          <p:cNvGraphicFramePr/>
          <p:nvPr/>
        </p:nvGraphicFramePr>
        <p:xfrm>
          <a:off x="2213976" y="2492896"/>
          <a:ext cx="2160240" cy="2507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모서리가 둥근 직사각형 48"/>
          <p:cNvSpPr/>
          <p:nvPr/>
        </p:nvSpPr>
        <p:spPr>
          <a:xfrm>
            <a:off x="2200448" y="501218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현금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\1,350,000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428290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 비율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55" name="그룹 24"/>
          <p:cNvGrpSpPr/>
          <p:nvPr/>
        </p:nvGrpSpPr>
        <p:grpSpPr>
          <a:xfrm>
            <a:off x="2071100" y="1928802"/>
            <a:ext cx="345638" cy="345638"/>
            <a:chOff x="909434" y="2009927"/>
            <a:chExt cx="345638" cy="345638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오른쪽 화살표 5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2" name="갈매기형 수장 61"/>
          <p:cNvSpPr/>
          <p:nvPr/>
        </p:nvSpPr>
        <p:spPr>
          <a:xfrm>
            <a:off x="4261586" y="2392085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갈매기형 수장 62"/>
          <p:cNvSpPr/>
          <p:nvPr/>
        </p:nvSpPr>
        <p:spPr>
          <a:xfrm flipH="1">
            <a:off x="2145623" y="2370504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403780" y="2348880"/>
            <a:ext cx="1656184" cy="21602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2010</a:t>
            </a:r>
            <a:r>
              <a:rPr lang="ko-KR" altLang="en-US" sz="1400" dirty="0" smtClean="0">
                <a:solidFill>
                  <a:schemeClr val="tx1"/>
                </a:solidFill>
              </a:rPr>
              <a:t>년 </a:t>
            </a:r>
            <a:r>
              <a:rPr lang="en-US" altLang="ko-KR" sz="1400" dirty="0" smtClean="0">
                <a:solidFill>
                  <a:schemeClr val="tx1"/>
                </a:solidFill>
              </a:rPr>
              <a:t>8</a:t>
            </a:r>
            <a:r>
              <a:rPr lang="ko-KR" altLang="en-US" sz="1400" dirty="0" smtClean="0">
                <a:solidFill>
                  <a:schemeClr val="tx1"/>
                </a:solidFill>
              </a:rPr>
              <a:t>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부제목 2"/>
          <p:cNvSpPr txBox="1">
            <a:spLocks/>
          </p:cNvSpPr>
          <p:nvPr/>
        </p:nvSpPr>
        <p:spPr>
          <a:xfrm>
            <a:off x="5724128" y="1772816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달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지출방법의 비율을 표시할 달을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비율 항복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방법에 따른 비율을 그래프로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방법 목록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방법의 리스트를 금액과 같이 표시하면 클릭 시 항목에 대항하는 지출 리스트화면으로 이동한다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1971732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9" name="Oval 33"/>
          <p:cNvSpPr>
            <a:spLocks noChangeArrowheads="1"/>
          </p:cNvSpPr>
          <p:nvPr/>
        </p:nvSpPr>
        <p:spPr bwMode="auto">
          <a:xfrm>
            <a:off x="2619804" y="29969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0" name="Oval 33"/>
          <p:cNvSpPr>
            <a:spLocks noChangeArrowheads="1"/>
          </p:cNvSpPr>
          <p:nvPr/>
        </p:nvSpPr>
        <p:spPr bwMode="auto">
          <a:xfrm>
            <a:off x="2115748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83" name="직사각형 82"/>
          <p:cNvSpPr/>
          <p:nvPr/>
        </p:nvSpPr>
        <p:spPr>
          <a:xfrm>
            <a:off x="1907134" y="194704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2133649" y="5344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2587213" y="5344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3494341" y="5344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3040777" y="5344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갈매기형 수장 87"/>
          <p:cNvSpPr/>
          <p:nvPr/>
        </p:nvSpPr>
        <p:spPr>
          <a:xfrm>
            <a:off x="3969767" y="538761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갈매기형 수장 90"/>
          <p:cNvSpPr/>
          <p:nvPr/>
        </p:nvSpPr>
        <p:spPr>
          <a:xfrm>
            <a:off x="4151001" y="236730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 flipH="1">
            <a:off x="2035038" y="2345727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2251889" y="194704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카드사용액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122891" y="228089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907134" y="194704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오른쪽 화살표 97"/>
          <p:cNvSpPr/>
          <p:nvPr/>
        </p:nvSpPr>
        <p:spPr>
          <a:xfrm flipH="1">
            <a:off x="1947824" y="201059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990388" y="1947042"/>
            <a:ext cx="345638" cy="34563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 표시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보여주는 년도를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항목별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선택된 항목의 월간 변동추이를 도식화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카드를 선택하는 창이 나타나고 카드를 선택하면 선택한 카드의 변동내역을 그래프에 표시한다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9" name="제목 5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7-9.</a:t>
            </a:r>
            <a:r>
              <a:rPr lang="ko-KR" altLang="en-US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카드사용 변동 추이</a:t>
            </a:r>
            <a:endParaRPr lang="ko-KR" altLang="en-US" dirty="0"/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1979712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9" name="Oval 33"/>
          <p:cNvSpPr>
            <a:spLocks noChangeArrowheads="1"/>
          </p:cNvSpPr>
          <p:nvPr/>
        </p:nvSpPr>
        <p:spPr bwMode="auto">
          <a:xfrm>
            <a:off x="3275856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3851920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aphicFrame>
        <p:nvGraphicFramePr>
          <p:cNvPr id="73" name="차트 72"/>
          <p:cNvGraphicFramePr/>
          <p:nvPr/>
        </p:nvGraphicFramePr>
        <p:xfrm>
          <a:off x="1835696" y="2564904"/>
          <a:ext cx="2571768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 useBgFill="1">
        <p:nvSpPr>
          <p:cNvPr id="26" name="직사각형 25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428992" y="20099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195450" y="264318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195450" y="321468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5155056" y="20099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071802" y="2009927"/>
            <a:ext cx="345638" cy="345638"/>
            <a:chOff x="909434" y="2009927"/>
            <a:chExt cx="345638" cy="345638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오른쪽 화살표 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모서리가 둥근 직사각형 31"/>
          <p:cNvSpPr/>
          <p:nvPr/>
        </p:nvSpPr>
        <p:spPr>
          <a:xfrm>
            <a:off x="3195450" y="3717412"/>
            <a:ext cx="2160240" cy="30860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\25,00,000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071802" y="3786190"/>
            <a:ext cx="2428892" cy="200026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071802" y="3714752"/>
            <a:ext cx="2428892" cy="5000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\2,500,000</a:t>
            </a:r>
          </a:p>
          <a:p>
            <a:pPr algn="r"/>
            <a:r>
              <a:rPr lang="ko-KR" altLang="en-US" sz="1000" b="1" dirty="0" err="1" smtClean="0">
                <a:solidFill>
                  <a:schemeClr val="tx1"/>
                </a:solidFill>
              </a:rPr>
              <a:t>이백오십만원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071802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880732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89663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071802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071802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071802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689663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880732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880732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689663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689663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880732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85720" y="2654734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이백오십만원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6446" y="1857364"/>
            <a:ext cx="3071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금액 버튼을 클릭하면 금액입력 창이 </a:t>
            </a:r>
            <a:r>
              <a:rPr lang="ko-KR" altLang="en-US" dirty="0" err="1" smtClean="0">
                <a:solidFill>
                  <a:schemeClr val="bg1"/>
                </a:solidFill>
              </a:rPr>
              <a:t>슬라이드되어서</a:t>
            </a:r>
            <a:r>
              <a:rPr lang="ko-KR" altLang="en-US" dirty="0" smtClean="0">
                <a:solidFill>
                  <a:schemeClr val="bg1"/>
                </a:solidFill>
              </a:rPr>
              <a:t>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입력후</a:t>
            </a:r>
            <a:r>
              <a:rPr lang="ko-KR" altLang="en-US" dirty="0" smtClean="0">
                <a:solidFill>
                  <a:schemeClr val="bg1"/>
                </a:solidFill>
              </a:rPr>
              <a:t> 확인을 클릭하면 입력한 수입금액이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071802" y="5467534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86248" y="5467534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1-1-3.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금액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164304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2000232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월별 결산 리포트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1643042" y="2000240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3" name="부제목 2"/>
          <p:cNvSpPr txBox="1">
            <a:spLocks/>
          </p:cNvSpPr>
          <p:nvPr/>
        </p:nvSpPr>
        <p:spPr>
          <a:xfrm>
            <a:off x="5000628" y="2285992"/>
            <a:ext cx="3571868" cy="287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달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 전과 이 후 달의 결산 리포트로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별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결산 리포트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종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합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결산 리포트 내용이다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를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전월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년평균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대비 하여 증감을 나타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낸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지출항목 중 전월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년평균에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비해 늘어난 항목과 감소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한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항목을 보여 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7" name="갈매기형 수장 66"/>
          <p:cNvSpPr/>
          <p:nvPr/>
        </p:nvSpPr>
        <p:spPr>
          <a:xfrm>
            <a:off x="3914086" y="24288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갈매기형 수장 68"/>
          <p:cNvSpPr/>
          <p:nvPr/>
        </p:nvSpPr>
        <p:spPr>
          <a:xfrm flipH="1">
            <a:off x="1747447" y="24288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57356" y="2357430"/>
            <a:ext cx="1987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 </a:t>
            </a:r>
            <a:r>
              <a:rPr lang="en-US" altLang="ko-KR" sz="1400" b="1" dirty="0" smtClean="0">
                <a:latin typeface="+mj-lt"/>
              </a:rPr>
              <a:t>8</a:t>
            </a:r>
            <a:r>
              <a:rPr lang="ko-KR" altLang="en-US" sz="1400" b="1" dirty="0" smtClean="0">
                <a:latin typeface="+mj-lt"/>
              </a:rPr>
              <a:t>월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2285984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1619672" y="25649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-10.</a:t>
            </a:r>
            <a:r>
              <a:rPr lang="en-US" altLang="ko-KR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월별 결산 리포트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752600" y="2714625"/>
          <a:ext cx="2238375" cy="2773680"/>
        </p:xfrm>
        <a:graphic>
          <a:graphicData uri="http://schemas.openxmlformats.org/drawingml/2006/table">
            <a:tbl>
              <a:tblPr/>
              <a:tblGrid>
                <a:gridCol w="746125"/>
                <a:gridCol w="746125"/>
                <a:gridCol w="746125"/>
              </a:tblGrid>
              <a:tr h="37980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/>
                        <a:t>전</a:t>
                      </a:r>
                      <a:r>
                        <a:rPr lang="ko-KR" altLang="en-US" sz="1000" b="1" baseline="0" dirty="0" err="1" smtClean="0"/>
                        <a:t>월대비</a:t>
                      </a:r>
                      <a:endParaRPr lang="en-US" altLang="ko-KR" sz="1000" b="1" baseline="0" dirty="0" smtClean="0"/>
                    </a:p>
                    <a:p>
                      <a:pPr latinLnBrk="1"/>
                      <a:r>
                        <a:rPr lang="en-US" altLang="ko-KR" sz="1000" b="1" baseline="0" dirty="0" smtClean="0"/>
                        <a:t>(7</a:t>
                      </a:r>
                      <a:r>
                        <a:rPr lang="ko-KR" altLang="en-US" sz="1000" b="1" baseline="0" dirty="0" smtClean="0"/>
                        <a:t>월</a:t>
                      </a:r>
                      <a:r>
                        <a:rPr lang="en-US" altLang="ko-KR" sz="1000" b="1" baseline="0" dirty="0" smtClean="0"/>
                        <a:t>)</a:t>
                      </a:r>
                      <a:endParaRPr lang="ko-KR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/>
                        <a:t>년평균대비</a:t>
                      </a:r>
                      <a:r>
                        <a:rPr lang="ko-KR" altLang="en-US" sz="1000" b="1" dirty="0" smtClean="0"/>
                        <a:t> </a:t>
                      </a:r>
                      <a:r>
                        <a:rPr lang="en-US" altLang="ko-KR" sz="1000" b="1" dirty="0" smtClean="0"/>
                        <a:t>(2010)</a:t>
                      </a:r>
                      <a:endParaRPr lang="ko-KR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수입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3300"/>
                          </a:solidFill>
                        </a:rPr>
                        <a:t>50,000</a:t>
                      </a:r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원</a:t>
                      </a:r>
                      <a:endParaRPr lang="en-US" altLang="ko-KR" sz="1000" dirty="0" smtClean="0">
                        <a:solidFill>
                          <a:srgbClr val="FF33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증가</a:t>
                      </a:r>
                      <a:endParaRPr lang="ko-KR" altLang="en-US" sz="1000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0070C0"/>
                          </a:solidFill>
                        </a:rPr>
                        <a:t>20,000</a:t>
                      </a:r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원 감소</a:t>
                      </a:r>
                      <a:endParaRPr lang="ko-KR" alt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8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지출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3300"/>
                          </a:solidFill>
                        </a:rPr>
                        <a:t>30,000</a:t>
                      </a:r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원</a:t>
                      </a:r>
                      <a:endParaRPr lang="en-US" altLang="ko-KR" sz="1000" dirty="0" smtClean="0">
                        <a:solidFill>
                          <a:srgbClr val="FF33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증가</a:t>
                      </a:r>
                      <a:endParaRPr lang="ko-KR" altLang="en-US" sz="1000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3300"/>
                          </a:solidFill>
                        </a:rPr>
                        <a:t>70,000</a:t>
                      </a:r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원</a:t>
                      </a:r>
                      <a:endParaRPr lang="en-US" altLang="ko-KR" sz="1000" dirty="0" smtClean="0">
                        <a:solidFill>
                          <a:srgbClr val="FF33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증가</a:t>
                      </a:r>
                      <a:endParaRPr lang="ko-KR" altLang="en-US" sz="1000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자산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3300"/>
                          </a:solidFill>
                        </a:rPr>
                        <a:t>1,000,000</a:t>
                      </a:r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원 증가</a:t>
                      </a:r>
                      <a:endParaRPr lang="ko-KR" altLang="en-US" sz="1000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3300"/>
                          </a:solidFill>
                        </a:rPr>
                        <a:t>1,000,000</a:t>
                      </a:r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원 증가</a:t>
                      </a:r>
                      <a:endParaRPr lang="ko-KR" altLang="en-US" sz="1000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부채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3300"/>
                          </a:solidFill>
                        </a:rPr>
                        <a:t>500,000</a:t>
                      </a:r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원 증가</a:t>
                      </a:r>
                      <a:endParaRPr lang="ko-KR" altLang="en-US" sz="1000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0070C0"/>
                          </a:solidFill>
                        </a:rPr>
                        <a:t>300,000</a:t>
                      </a:r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원 감소</a:t>
                      </a:r>
                      <a:endParaRPr lang="ko-KR" alt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8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지출증가항목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음식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교통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쇼핑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음식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지출감소항목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집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의료비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의료비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직사각형 67"/>
          <p:cNvSpPr/>
          <p:nvPr/>
        </p:nvSpPr>
        <p:spPr>
          <a:xfrm>
            <a:off x="205172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20508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65865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56577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11221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404120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408910" y="1934431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계획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051720" y="1934431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2097440" y="1997981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134974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194596" y="2428868"/>
            <a:ext cx="2143140" cy="107157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한달 생활비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2337472" y="3071810"/>
            <a:ext cx="1857388" cy="214314"/>
            <a:chOff x="2857488" y="5000636"/>
            <a:chExt cx="1938144" cy="214314"/>
          </a:xfrm>
        </p:grpSpPr>
        <p:sp>
          <p:nvSpPr>
            <p:cNvPr id="74" name="직사각형 73"/>
            <p:cNvSpPr/>
            <p:nvPr/>
          </p:nvSpPr>
          <p:spPr>
            <a:xfrm>
              <a:off x="2857488" y="5000636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2857488" y="5000636"/>
              <a:ext cx="1118160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901104" y="5000636"/>
              <a:ext cx="894528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\2,000,000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8" name="직사각형 77"/>
          <p:cNvSpPr/>
          <p:nvPr/>
        </p:nvSpPr>
        <p:spPr>
          <a:xfrm>
            <a:off x="2337472" y="2857496"/>
            <a:ext cx="1857388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\5,000,000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194596" y="3643314"/>
            <a:ext cx="2143140" cy="107157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담뱃값 줄이기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2337472" y="4286256"/>
            <a:ext cx="1857388" cy="214314"/>
            <a:chOff x="2857488" y="5000636"/>
            <a:chExt cx="1938144" cy="214314"/>
          </a:xfrm>
        </p:grpSpPr>
        <p:sp>
          <p:nvSpPr>
            <p:cNvPr id="83" name="직사각형 82"/>
            <p:cNvSpPr/>
            <p:nvPr/>
          </p:nvSpPr>
          <p:spPr>
            <a:xfrm>
              <a:off x="2857488" y="5000636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857488" y="5000636"/>
              <a:ext cx="819984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3677472" y="5000636"/>
              <a:ext cx="1118160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\70,000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2337472" y="4071942"/>
            <a:ext cx="1857388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\100,000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2194596" y="4929198"/>
            <a:ext cx="2143140" cy="42862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음주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안하기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6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계획 제목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계획의 제목을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계획진행 금액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진행중인 계획의 금액을 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목표치금액과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금액 남을 금액을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47" name="Oval 33"/>
          <p:cNvSpPr>
            <a:spLocks noChangeArrowheads="1"/>
          </p:cNvSpPr>
          <p:nvPr/>
        </p:nvSpPr>
        <p:spPr bwMode="auto">
          <a:xfrm>
            <a:off x="2741590" y="23488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8" name="Oval 33"/>
          <p:cNvSpPr>
            <a:spLocks noChangeArrowheads="1"/>
          </p:cNvSpPr>
          <p:nvPr/>
        </p:nvSpPr>
        <p:spPr bwMode="auto">
          <a:xfrm>
            <a:off x="2237534" y="27089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제목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8.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계획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직사각형 67"/>
          <p:cNvSpPr/>
          <p:nvPr/>
        </p:nvSpPr>
        <p:spPr>
          <a:xfrm>
            <a:off x="199909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15245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60602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51315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05958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988577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356282" y="1934431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계획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999092" y="1934431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2044812" y="1997981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070794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십자형 45"/>
          <p:cNvSpPr/>
          <p:nvPr/>
        </p:nvSpPr>
        <p:spPr>
          <a:xfrm>
            <a:off x="4070794" y="1928802"/>
            <a:ext cx="357190" cy="357190"/>
          </a:xfrm>
          <a:prstGeom prst="plus">
            <a:avLst>
              <a:gd name="adj" fmla="val 38333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141968" y="2500306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한달 생활비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499158" y="3000372"/>
            <a:ext cx="180305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담뱃값 줄이기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2141968" y="3000372"/>
            <a:ext cx="357190" cy="35719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D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499158" y="3500438"/>
            <a:ext cx="180305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음주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안하기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2141968" y="3500438"/>
            <a:ext cx="357190" cy="35719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D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0" name="Oval 33"/>
          <p:cNvSpPr>
            <a:spLocks noChangeArrowheads="1"/>
          </p:cNvSpPr>
          <p:nvPr/>
        </p:nvSpPr>
        <p:spPr bwMode="auto">
          <a:xfrm>
            <a:off x="2043544" y="23488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1" name="Oval 33"/>
          <p:cNvSpPr>
            <a:spLocks noChangeArrowheads="1"/>
          </p:cNvSpPr>
          <p:nvPr/>
        </p:nvSpPr>
        <p:spPr bwMode="auto">
          <a:xfrm>
            <a:off x="2040890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" name="Oval 33"/>
          <p:cNvSpPr>
            <a:spLocks noChangeArrowheads="1"/>
          </p:cNvSpPr>
          <p:nvPr/>
        </p:nvSpPr>
        <p:spPr bwMode="auto">
          <a:xfrm>
            <a:off x="2400930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3985106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한달 생활비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한달 생활비를 설정한다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기본사항을 삭제는 불가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수정화면으로 이동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계획 삭제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분류에 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지출따른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계획을 삭제한다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계획 제목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분류에 따른 지출 계획을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수정화면으로 이동한다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25" name="제목 2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8-1.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계획 화면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편집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직사각형 44"/>
          <p:cNvSpPr/>
          <p:nvPr/>
        </p:nvSpPr>
        <p:spPr>
          <a:xfrm>
            <a:off x="18550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979640" y="5272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433204" y="5272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340332" y="5272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886768" y="5272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갈매기형 수장 36"/>
          <p:cNvSpPr/>
          <p:nvPr/>
        </p:nvSpPr>
        <p:spPr>
          <a:xfrm>
            <a:off x="3815758" y="5315612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968882" y="329938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 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주류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968882" y="2636912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음주비</a:t>
            </a:r>
            <a:r>
              <a:rPr lang="ko-KR" altLang="en-US" sz="1200" dirty="0" smtClean="0">
                <a:solidFill>
                  <a:schemeClr val="tx1"/>
                </a:solidFill>
              </a:rPr>
              <a:t> 줄이기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184906" y="1916832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계획 추가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824866" y="191683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오른쪽 화살표 41"/>
          <p:cNvSpPr/>
          <p:nvPr/>
        </p:nvSpPr>
        <p:spPr>
          <a:xfrm flipH="1">
            <a:off x="1853669" y="198884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968882" y="393305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\50,000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27500" y="191683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968882" y="458112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매달 적용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9" name="Oval 33"/>
          <p:cNvSpPr>
            <a:spLocks noChangeArrowheads="1"/>
          </p:cNvSpPr>
          <p:nvPr/>
        </p:nvSpPr>
        <p:spPr bwMode="auto">
          <a:xfrm>
            <a:off x="1824866" y="24955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1824866" y="314096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계획의 제목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계획을 제목을 입력한다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선택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계획을 분류를 선택한다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한달 동안의 목표치 금액을 설정한다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매달 적용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체크 시 설정된 계획은 매달 적용되며 체크가 안될 경우 한달 만 적용된다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22" name="순서도: 연결자 21"/>
          <p:cNvSpPr/>
          <p:nvPr/>
        </p:nvSpPr>
        <p:spPr>
          <a:xfrm>
            <a:off x="3779912" y="4653136"/>
            <a:ext cx="216024" cy="216024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8-2.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계획 화면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추가 및 수정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직사각형 24"/>
          <p:cNvSpPr/>
          <p:nvPr/>
        </p:nvSpPr>
        <p:spPr>
          <a:xfrm>
            <a:off x="18550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073351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526915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434043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80479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909469" y="54165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195736" y="1928381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조회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832168" y="1928381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877888" y="1991931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38330" y="192275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8" name="타원형 설명선 67"/>
          <p:cNvSpPr/>
          <p:nvPr/>
        </p:nvSpPr>
        <p:spPr>
          <a:xfrm flipH="1">
            <a:off x="4028292" y="2012207"/>
            <a:ext cx="144016" cy="144016"/>
          </a:xfrm>
          <a:prstGeom prst="wedgeEllipseCallout">
            <a:avLst>
              <a:gd name="adj1" fmla="val -51956"/>
              <a:gd name="adj2" fmla="val 8117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2249814" y="178721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4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조회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입력창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DB(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부채등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검색할 내용을 입력하는 창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조회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검색이 시작된다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조회된 내용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DB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에서 검색된 내용을 리스트로 보여줌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상세 내용화면으로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0" name="모서리가 접힌 도형 29"/>
          <p:cNvSpPr/>
          <p:nvPr/>
        </p:nvSpPr>
        <p:spPr>
          <a:xfrm>
            <a:off x="1870202" y="2276302"/>
            <a:ext cx="2413766" cy="85041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56609" y="2348309"/>
            <a:ext cx="22038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지출                   </a:t>
            </a:r>
            <a:r>
              <a:rPr lang="en-US" altLang="ko-KR" sz="1100" dirty="0" smtClean="0"/>
              <a:t>2010-08-30</a:t>
            </a:r>
          </a:p>
          <a:p>
            <a:r>
              <a:rPr lang="ko-KR" altLang="en-US" sz="1100" dirty="0" err="1" smtClean="0"/>
              <a:t>신한카드</a:t>
            </a:r>
            <a:r>
              <a:rPr lang="ko-KR" altLang="en-US" sz="1100" dirty="0" smtClean="0"/>
              <a:t>             일시불</a:t>
            </a:r>
            <a:endParaRPr lang="en-US" altLang="ko-KR" sz="1100" dirty="0" smtClean="0"/>
          </a:p>
          <a:p>
            <a:r>
              <a:rPr lang="ko-KR" altLang="en-US" sz="1000" dirty="0" smtClean="0"/>
              <a:t>출근</a:t>
            </a:r>
            <a:r>
              <a:rPr lang="en-US" altLang="ko-KR" sz="1000" dirty="0" smtClean="0"/>
              <a:t>	       \1,400</a:t>
            </a:r>
          </a:p>
          <a:p>
            <a:r>
              <a:rPr lang="ko-KR" altLang="en-US" sz="1000" dirty="0" smtClean="0"/>
              <a:t>교통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지하철</a:t>
            </a:r>
            <a:endParaRPr lang="en-US" altLang="ko-KR" sz="1000" dirty="0" smtClean="0"/>
          </a:p>
        </p:txBody>
      </p:sp>
      <p:sp>
        <p:nvSpPr>
          <p:cNvPr id="34" name="모서리가 접힌 도형 33"/>
          <p:cNvSpPr/>
          <p:nvPr/>
        </p:nvSpPr>
        <p:spPr>
          <a:xfrm>
            <a:off x="1870202" y="3140969"/>
            <a:ext cx="2413766" cy="72008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979712" y="3212976"/>
            <a:ext cx="220387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자산                   </a:t>
            </a:r>
            <a:r>
              <a:rPr lang="en-US" altLang="ko-KR" sz="1100" dirty="0" smtClean="0"/>
              <a:t>2010-07-30</a:t>
            </a:r>
          </a:p>
          <a:p>
            <a:r>
              <a:rPr lang="ko-KR" altLang="en-US" sz="1000" dirty="0" smtClean="0"/>
              <a:t>현대자동차</a:t>
            </a:r>
            <a:r>
              <a:rPr lang="en-US" altLang="ko-KR" sz="1000" dirty="0" smtClean="0"/>
              <a:t>	       \551,400</a:t>
            </a:r>
          </a:p>
          <a:p>
            <a:r>
              <a:rPr lang="ko-KR" altLang="en-US" sz="1000" dirty="0" smtClean="0"/>
              <a:t>금융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주식</a:t>
            </a:r>
            <a:endParaRPr lang="en-US" altLang="ko-KR" sz="1000" dirty="0" smtClean="0"/>
          </a:p>
        </p:txBody>
      </p:sp>
      <p:sp>
        <p:nvSpPr>
          <p:cNvPr id="36" name="Oval 33"/>
          <p:cNvSpPr>
            <a:spLocks noChangeArrowheads="1"/>
          </p:cNvSpPr>
          <p:nvPr/>
        </p:nvSpPr>
        <p:spPr bwMode="auto">
          <a:xfrm>
            <a:off x="3851920" y="178721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7" name="Oval 33"/>
          <p:cNvSpPr>
            <a:spLocks noChangeArrowheads="1"/>
          </p:cNvSpPr>
          <p:nvPr/>
        </p:nvSpPr>
        <p:spPr bwMode="auto">
          <a:xfrm>
            <a:off x="1907704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제목 3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9.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조회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94726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40082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30795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854393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783383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51720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데이터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691680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20483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1835696" y="350100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엑셀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파일로 내보내기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3" name="Oval 33"/>
          <p:cNvSpPr>
            <a:spLocks noChangeArrowheads="1"/>
          </p:cNvSpPr>
          <p:nvPr/>
        </p:nvSpPr>
        <p:spPr bwMode="auto">
          <a:xfrm>
            <a:off x="1691680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835696" y="24928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DB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 내보내기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835696" y="299695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DB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 가져오기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1691680" y="23488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1691680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4248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1.DB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 내보내기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외장메모리카드의 임의폴더에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DB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파일의 모든 내용들을 저장함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2.DB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 가져오기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외장메모리카드의 임의폴더에 저장된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DB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파일의 모든 내용들을 가져옴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3.Excel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파일로 저장하기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외장메모리카드의 임의폴더에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excel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 형식으로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DB(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지출내용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을 저장함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관리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버튼 클릭 시 영수증의 관리하는 화면으로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관리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버튼 클릭 시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관리하는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데이터 관리 </a:t>
            </a:r>
            <a:r>
              <a:rPr lang="en-US" altLang="ko-KR" sz="3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(</a:t>
            </a:r>
            <a:r>
              <a:rPr lang="ko-KR" altLang="ko-KR" sz="3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백업 및 복원</a:t>
            </a:r>
            <a:r>
              <a:rPr lang="en-US" altLang="ko-KR" sz="3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)</a:t>
            </a:r>
            <a:r>
              <a:rPr lang="ko-KR" altLang="ko-KR" sz="3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835696" y="400506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영수증 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6" name="Oval 33"/>
          <p:cNvSpPr>
            <a:spLocks noChangeArrowheads="1"/>
          </p:cNvSpPr>
          <p:nvPr/>
        </p:nvSpPr>
        <p:spPr bwMode="auto">
          <a:xfrm>
            <a:off x="1691680" y="38610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835696" y="450912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 </a:t>
            </a:r>
            <a:r>
              <a:rPr lang="en-US" altLang="ko-KR" sz="1200" dirty="0" smtClean="0">
                <a:solidFill>
                  <a:schemeClr val="tx1"/>
                </a:solidFill>
              </a:rPr>
              <a:t>SMS </a:t>
            </a:r>
            <a:r>
              <a:rPr lang="ko-KR" altLang="en-US" sz="1200" dirty="0" smtClean="0">
                <a:solidFill>
                  <a:schemeClr val="tx1"/>
                </a:solidFill>
              </a:rPr>
              <a:t>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" name="Oval 33"/>
          <p:cNvSpPr>
            <a:spLocks noChangeArrowheads="1"/>
          </p:cNvSpPr>
          <p:nvPr/>
        </p:nvSpPr>
        <p:spPr bwMode="auto">
          <a:xfrm>
            <a:off x="1691680" y="43651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51720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내보내기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691680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20483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내장메모리 내보내기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폴더 선택창을 띄운 후 내장메모리에 파일을 저장한다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 내보내기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폴더 선택창을 띄운 후 외장메모리에 파일을 저장한다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데이터 관리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내보내기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844661" y="306896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내장 메모리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835696" y="393305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외장 메모리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1763688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1763688" y="37890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51720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가져오기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691680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20483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내장메모리 가져오기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폴더 선택창을 띄운 후 내장메모리에 파일을 가져온다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 가져오기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폴더 선택창을 띄운 후 외장메모리에 파일을 가져온다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데이터 관리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가져오기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844661" y="306896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내장 메모리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835696" y="393305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외장 메모리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1763688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1763688" y="37890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영수증 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저장된 영수증의 분류와 날짜 메모를 표시하여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편집창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영수증을 등록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수정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삭제할 수 있는 창을 띄운다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10-3.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데이터 관리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영수증관리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모서리가 접힌 도형 14"/>
          <p:cNvSpPr/>
          <p:nvPr/>
        </p:nvSpPr>
        <p:spPr>
          <a:xfrm>
            <a:off x="1726186" y="2276303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92060" y="2348309"/>
            <a:ext cx="2203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옷</a:t>
            </a:r>
            <a:r>
              <a:rPr lang="en-US" altLang="ko-KR" sz="1100" dirty="0" smtClean="0"/>
              <a:t>-</a:t>
            </a:r>
            <a:r>
              <a:rPr lang="ko-KR" altLang="en-US" sz="1100" dirty="0" smtClean="0"/>
              <a:t>상위                </a:t>
            </a:r>
            <a:r>
              <a:rPr lang="en-US" altLang="ko-KR" sz="1100" dirty="0" smtClean="0"/>
              <a:t>2010-08-30</a:t>
            </a:r>
          </a:p>
          <a:p>
            <a:r>
              <a:rPr lang="ko-KR" altLang="en-US" sz="1100" dirty="0" err="1" smtClean="0"/>
              <a:t>마리오에서</a:t>
            </a:r>
            <a:r>
              <a:rPr lang="ko-KR" altLang="en-US" sz="1100" dirty="0" smtClean="0"/>
              <a:t> 산 옷</a:t>
            </a:r>
            <a:endParaRPr lang="en-US" altLang="ko-KR" sz="1100" dirty="0" smtClean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794314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8" name="Oval 33"/>
          <p:cNvSpPr>
            <a:spLocks noChangeArrowheads="1"/>
          </p:cNvSpPr>
          <p:nvPr/>
        </p:nvSpPr>
        <p:spPr bwMode="auto">
          <a:xfrm>
            <a:off x="1706082" y="21328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9" name="Oval 33"/>
          <p:cNvSpPr>
            <a:spLocks noChangeArrowheads="1"/>
          </p:cNvSpPr>
          <p:nvPr/>
        </p:nvSpPr>
        <p:spPr bwMode="auto">
          <a:xfrm>
            <a:off x="3722306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영수증 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저장된 영수증의 분류와 날짜 메모를 표시하여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편집창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영수증을 등록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수정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삭제할 수 있는 창을 띄운다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찍은 사진을 볼 수 있는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10-3.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데이터 관리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영수증관리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모서리가 접힌 도형 14"/>
          <p:cNvSpPr/>
          <p:nvPr/>
        </p:nvSpPr>
        <p:spPr>
          <a:xfrm>
            <a:off x="1726186" y="2276303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92060" y="2348309"/>
            <a:ext cx="2203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옷</a:t>
            </a:r>
            <a:r>
              <a:rPr lang="en-US" altLang="ko-KR" sz="1100" dirty="0" smtClean="0"/>
              <a:t>-</a:t>
            </a:r>
            <a:r>
              <a:rPr lang="ko-KR" altLang="en-US" sz="1100" dirty="0" smtClean="0"/>
              <a:t>상위                </a:t>
            </a:r>
            <a:r>
              <a:rPr lang="en-US" altLang="ko-KR" sz="1100" dirty="0" smtClean="0"/>
              <a:t>2010-08-30</a:t>
            </a:r>
          </a:p>
          <a:p>
            <a:r>
              <a:rPr lang="ko-KR" altLang="en-US" sz="1100" dirty="0" err="1" smtClean="0"/>
              <a:t>마리오에서</a:t>
            </a:r>
            <a:r>
              <a:rPr lang="ko-KR" altLang="en-US" sz="1100" dirty="0" smtClean="0"/>
              <a:t> 산 옷</a:t>
            </a:r>
            <a:endParaRPr lang="en-US" altLang="ko-KR" sz="1100" dirty="0" smtClean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794314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8" name="Oval 33"/>
          <p:cNvSpPr>
            <a:spLocks noChangeArrowheads="1"/>
          </p:cNvSpPr>
          <p:nvPr/>
        </p:nvSpPr>
        <p:spPr bwMode="auto">
          <a:xfrm>
            <a:off x="1706082" y="21328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9" name="Oval 33"/>
          <p:cNvSpPr>
            <a:spLocks noChangeArrowheads="1"/>
          </p:cNvSpPr>
          <p:nvPr/>
        </p:nvSpPr>
        <p:spPr bwMode="auto">
          <a:xfrm>
            <a:off x="3722306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직사각형 54"/>
          <p:cNvSpPr/>
          <p:nvPr/>
        </p:nvSpPr>
        <p:spPr>
          <a:xfrm>
            <a:off x="2643174" y="1857364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286248" y="4857760"/>
            <a:ext cx="571504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214678" y="4857760"/>
            <a:ext cx="642942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400" dirty="0" smtClean="0">
                <a:solidFill>
                  <a:schemeClr val="tx1"/>
                </a:solidFill>
              </a:rPr>
              <a:t>매월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05078" y="2868608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평일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926255" y="2871461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주말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" name="그룹 85"/>
          <p:cNvGrpSpPr/>
          <p:nvPr/>
        </p:nvGrpSpPr>
        <p:grpSpPr>
          <a:xfrm>
            <a:off x="2886099" y="3303221"/>
            <a:ext cx="345638" cy="345638"/>
            <a:chOff x="395536" y="6309320"/>
            <a:chExt cx="345638" cy="345638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395536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458019" y="6556281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122"/>
          <p:cNvGrpSpPr/>
          <p:nvPr/>
        </p:nvGrpSpPr>
        <p:grpSpPr>
          <a:xfrm>
            <a:off x="3314331" y="3303221"/>
            <a:ext cx="345638" cy="345638"/>
            <a:chOff x="827584" y="6309320"/>
            <a:chExt cx="345638" cy="345638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2" name="모서리가 둥근 직사각형 12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123"/>
          <p:cNvGrpSpPr/>
          <p:nvPr/>
        </p:nvGrpSpPr>
        <p:grpSpPr>
          <a:xfrm>
            <a:off x="3746379" y="3303221"/>
            <a:ext cx="345638" cy="345638"/>
            <a:chOff x="827584" y="6309320"/>
            <a:chExt cx="345638" cy="345638"/>
          </a:xfrm>
        </p:grpSpPr>
        <p:sp>
          <p:nvSpPr>
            <p:cNvPr id="125" name="모서리가 둥근 직사각형 124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수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26"/>
          <p:cNvGrpSpPr/>
          <p:nvPr/>
        </p:nvGrpSpPr>
        <p:grpSpPr>
          <a:xfrm>
            <a:off x="4178139" y="3303221"/>
            <a:ext cx="345638" cy="345638"/>
            <a:chOff x="827584" y="6309320"/>
            <a:chExt cx="345638" cy="345638"/>
          </a:xfrm>
        </p:grpSpPr>
        <p:sp>
          <p:nvSpPr>
            <p:cNvPr id="128" name="모서리가 둥근 직사각형 127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목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29"/>
          <p:cNvGrpSpPr/>
          <p:nvPr/>
        </p:nvGrpSpPr>
        <p:grpSpPr>
          <a:xfrm>
            <a:off x="4619440" y="3303221"/>
            <a:ext cx="345638" cy="345638"/>
            <a:chOff x="827584" y="6309320"/>
            <a:chExt cx="345638" cy="345638"/>
          </a:xfrm>
        </p:grpSpPr>
        <p:sp>
          <p:nvSpPr>
            <p:cNvPr id="131" name="모서리가 둥근 직사각형 130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금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32"/>
          <p:cNvGrpSpPr/>
          <p:nvPr/>
        </p:nvGrpSpPr>
        <p:grpSpPr>
          <a:xfrm>
            <a:off x="2885811" y="3726016"/>
            <a:ext cx="345638" cy="345638"/>
            <a:chOff x="827584" y="6309320"/>
            <a:chExt cx="345638" cy="345638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토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5"/>
          <p:cNvGrpSpPr/>
          <p:nvPr/>
        </p:nvGrpSpPr>
        <p:grpSpPr>
          <a:xfrm>
            <a:off x="3323296" y="3726304"/>
            <a:ext cx="345638" cy="345638"/>
            <a:chOff x="827584" y="6309320"/>
            <a:chExt cx="345638" cy="345638"/>
          </a:xfrm>
        </p:grpSpPr>
        <p:sp>
          <p:nvSpPr>
            <p:cNvPr id="137" name="모서리가 둥근 직사각형 136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일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8" name="모서리가 둥근 직사각형 137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9" name="모서리가 둥근 직사각형 138"/>
          <p:cNvSpPr/>
          <p:nvPr/>
        </p:nvSpPr>
        <p:spPr>
          <a:xfrm>
            <a:off x="2876558" y="2871461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순서도: 연결자 139"/>
          <p:cNvSpPr/>
          <p:nvPr/>
        </p:nvSpPr>
        <p:spPr>
          <a:xfrm>
            <a:off x="2975749" y="2970652"/>
            <a:ext cx="144016" cy="144016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2869040" y="486931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2" name="순서도: 연결자 141"/>
          <p:cNvSpPr/>
          <p:nvPr/>
        </p:nvSpPr>
        <p:spPr>
          <a:xfrm>
            <a:off x="2968231" y="4968503"/>
            <a:ext cx="144016" cy="144016"/>
          </a:xfrm>
          <a:prstGeom prst="flowChartConnector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5364120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분리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 주기를 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)/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월로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선택할지 분리 하는 버튼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~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토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스위치가 자동 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on/off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요일 선택버튼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원하는 요일을 선택 가능함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매월 며칠을 선택함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000364" y="1857364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반복설정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726428" y="185736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2643174" y="1857364"/>
            <a:ext cx="345638" cy="345638"/>
            <a:chOff x="909434" y="2009927"/>
            <a:chExt cx="345638" cy="345638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오른쪽 화살표 5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2714612" y="2428868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2714612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3816196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714612" y="4286256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월간선택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Oval 33"/>
          <p:cNvSpPr>
            <a:spLocks noChangeArrowheads="1"/>
          </p:cNvSpPr>
          <p:nvPr/>
        </p:nvSpPr>
        <p:spPr bwMode="auto">
          <a:xfrm>
            <a:off x="2786050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786182" y="5214950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786182" y="4857760"/>
            <a:ext cx="571504" cy="35719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786182" y="4643446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이등변 삼각형 66"/>
          <p:cNvSpPr/>
          <p:nvPr/>
        </p:nvSpPr>
        <p:spPr>
          <a:xfrm rot="10800000">
            <a:off x="3857620" y="5286388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이등변 삼각형 69"/>
          <p:cNvSpPr/>
          <p:nvPr/>
        </p:nvSpPr>
        <p:spPr>
          <a:xfrm>
            <a:off x="3857620" y="4714884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3644250" y="45005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42844" y="207167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7" name="오른쪽 화살표 76"/>
          <p:cNvSpPr/>
          <p:nvPr/>
        </p:nvSpPr>
        <p:spPr>
          <a:xfrm>
            <a:off x="857224" y="3000372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1-1-4.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반복 주기</a:t>
            </a:r>
            <a:endParaRPr lang="ko-KR" altLang="ko-KR" sz="44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영수증 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수정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저장된 영수증 내역을 수정할 수 있는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 영수증을 삭제한다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영수증을 추가한다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10-3-1.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영수증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편집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모서리가 접힌 도형 14"/>
          <p:cNvSpPr/>
          <p:nvPr/>
        </p:nvSpPr>
        <p:spPr>
          <a:xfrm>
            <a:off x="1726186" y="2276303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92060" y="2348309"/>
            <a:ext cx="2203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옷</a:t>
            </a:r>
            <a:r>
              <a:rPr lang="en-US" altLang="ko-KR" sz="1100" dirty="0" smtClean="0"/>
              <a:t>-</a:t>
            </a:r>
            <a:r>
              <a:rPr lang="ko-KR" altLang="en-US" sz="1100" dirty="0" smtClean="0"/>
              <a:t>상위                </a:t>
            </a:r>
            <a:r>
              <a:rPr lang="en-US" altLang="ko-KR" sz="1100" dirty="0" smtClean="0"/>
              <a:t>2010-08-30</a:t>
            </a:r>
          </a:p>
          <a:p>
            <a:r>
              <a:rPr lang="ko-KR" altLang="en-US" sz="1100" dirty="0" err="1" smtClean="0"/>
              <a:t>마리오에서</a:t>
            </a:r>
            <a:r>
              <a:rPr lang="ko-KR" altLang="en-US" sz="1100" dirty="0" smtClean="0"/>
              <a:t> 산 옷</a:t>
            </a:r>
            <a:endParaRPr lang="en-US" altLang="ko-KR" sz="1100" dirty="0" smtClean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793592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십자형 19"/>
          <p:cNvSpPr/>
          <p:nvPr/>
        </p:nvSpPr>
        <p:spPr>
          <a:xfrm>
            <a:off x="3793592" y="1928802"/>
            <a:ext cx="357190" cy="357190"/>
          </a:xfrm>
          <a:prstGeom prst="plus">
            <a:avLst>
              <a:gd name="adj" fmla="val 38333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75856" y="2564904"/>
            <a:ext cx="561662" cy="2016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2555776" y="22768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3131840" y="24928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3707904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영수증 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432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사진 등록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사진을 등록 할 수 있는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등록 날짜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등록한 날짜를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영수증의 분류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분류를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영수증에 관한 내용을 기입한다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설정한 내용을 저장한다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10-3-2.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영수증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추가 및 수정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835696" y="430313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835696" y="313013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835696" y="370164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1784430" y="354831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8" name="Oval 33"/>
          <p:cNvSpPr>
            <a:spLocks noChangeArrowheads="1"/>
          </p:cNvSpPr>
          <p:nvPr/>
        </p:nvSpPr>
        <p:spPr bwMode="auto">
          <a:xfrm>
            <a:off x="1784430" y="42210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9" name="Oval 33"/>
          <p:cNvSpPr>
            <a:spLocks noChangeArrowheads="1"/>
          </p:cNvSpPr>
          <p:nvPr/>
        </p:nvSpPr>
        <p:spPr bwMode="auto">
          <a:xfrm>
            <a:off x="1785384" y="29969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97866" y="4363020"/>
            <a:ext cx="1428760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835696" y="256490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사진등록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1785384" y="243171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94314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7" name="Oval 33"/>
          <p:cNvSpPr>
            <a:spLocks noChangeArrowheads="1"/>
          </p:cNvSpPr>
          <p:nvPr/>
        </p:nvSpPr>
        <p:spPr bwMode="auto">
          <a:xfrm>
            <a:off x="3707904" y="17728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 </a:t>
            </a:r>
            <a:r>
              <a:rPr lang="en-US" altLang="ko-KR" sz="1200" dirty="0" smtClean="0">
                <a:solidFill>
                  <a:schemeClr val="tx1"/>
                </a:solidFill>
              </a:rPr>
              <a:t>SMS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등록된 카드사의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를 보여 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SMS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내용의 첫 부분이 보인다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설정 창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설정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화면으로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입력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지출에 저장 되지 않은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에만 표시가 되며 터치 시 지출 작성 화면으로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10-4.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데이터 관리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SMS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관리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모서리가 접힌 도형 14"/>
          <p:cNvSpPr/>
          <p:nvPr/>
        </p:nvSpPr>
        <p:spPr>
          <a:xfrm>
            <a:off x="1726186" y="2276303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92060" y="2348309"/>
            <a:ext cx="2203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우리카드           </a:t>
            </a:r>
            <a:r>
              <a:rPr lang="en-US" altLang="ko-KR" sz="1100" dirty="0" smtClean="0"/>
              <a:t>2010-08-30</a:t>
            </a:r>
            <a:endParaRPr lang="en-US" altLang="ko-KR" sz="1100" dirty="0" smtClean="0"/>
          </a:p>
          <a:p>
            <a:r>
              <a:rPr lang="en-US" altLang="ko-KR" sz="1100" dirty="0" smtClean="0"/>
              <a:t>[</a:t>
            </a:r>
            <a:r>
              <a:rPr lang="ko-KR" altLang="en-US" sz="1100" dirty="0" smtClean="0"/>
              <a:t>우리카드</a:t>
            </a:r>
            <a:r>
              <a:rPr lang="en-US" altLang="ko-KR" sz="1100" dirty="0" smtClean="0"/>
              <a:t>] </a:t>
            </a:r>
            <a:r>
              <a:rPr lang="ko-KR" altLang="en-US" sz="1100" dirty="0" smtClean="0"/>
              <a:t>홍길동님 </a:t>
            </a:r>
            <a:r>
              <a:rPr lang="en-US" altLang="ko-KR" sz="1100" dirty="0" smtClean="0"/>
              <a:t>50,000</a:t>
            </a:r>
            <a:r>
              <a:rPr lang="ko-KR" altLang="en-US" sz="1100" dirty="0" smtClean="0"/>
              <a:t>원</a:t>
            </a:r>
            <a:endParaRPr lang="en-US" altLang="ko-KR" sz="1100" dirty="0" smtClean="0"/>
          </a:p>
        </p:txBody>
      </p:sp>
      <p:sp>
        <p:nvSpPr>
          <p:cNvPr id="18" name="Oval 33"/>
          <p:cNvSpPr>
            <a:spLocks noChangeArrowheads="1"/>
          </p:cNvSpPr>
          <p:nvPr/>
        </p:nvSpPr>
        <p:spPr bwMode="auto">
          <a:xfrm>
            <a:off x="1706082" y="21328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" name="모서리가 접힌 도형 13"/>
          <p:cNvSpPr/>
          <p:nvPr/>
        </p:nvSpPr>
        <p:spPr>
          <a:xfrm>
            <a:off x="1763688" y="2852936"/>
            <a:ext cx="2376264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794314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35696" y="2924944"/>
            <a:ext cx="2203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국</a:t>
            </a:r>
            <a:r>
              <a:rPr lang="ko-KR" altLang="en-US" sz="1100" dirty="0" smtClean="0"/>
              <a:t>민</a:t>
            </a:r>
            <a:r>
              <a:rPr lang="ko-KR" altLang="en-US" sz="1100" dirty="0" smtClean="0"/>
              <a:t>카드           </a:t>
            </a:r>
            <a:r>
              <a:rPr lang="en-US" altLang="ko-KR" sz="1100" dirty="0" smtClean="0"/>
              <a:t>2010-09-30</a:t>
            </a:r>
            <a:endParaRPr lang="en-US" altLang="ko-KR" sz="1100" dirty="0" smtClean="0"/>
          </a:p>
          <a:p>
            <a:r>
              <a:rPr lang="en-US" altLang="ko-KR" sz="1100" dirty="0" smtClean="0"/>
              <a:t>[</a:t>
            </a:r>
            <a:r>
              <a:rPr lang="ko-KR" altLang="en-US" sz="1100" dirty="0" smtClean="0"/>
              <a:t>국</a:t>
            </a:r>
            <a:r>
              <a:rPr lang="ko-KR" altLang="en-US" sz="1100" dirty="0" smtClean="0"/>
              <a:t>민</a:t>
            </a:r>
            <a:r>
              <a:rPr lang="ko-KR" altLang="en-US" sz="1100" dirty="0" smtClean="0"/>
              <a:t>카드</a:t>
            </a:r>
            <a:r>
              <a:rPr lang="en-US" altLang="ko-KR" sz="1100" dirty="0" smtClean="0"/>
              <a:t>] </a:t>
            </a:r>
            <a:r>
              <a:rPr lang="ko-KR" altLang="en-US" sz="1100" dirty="0" smtClean="0"/>
              <a:t>홍길동님 </a:t>
            </a:r>
            <a:r>
              <a:rPr lang="en-US" altLang="ko-KR" sz="1100" dirty="0" smtClean="0"/>
              <a:t>50,000</a:t>
            </a:r>
            <a:r>
              <a:rPr lang="ko-KR" altLang="en-US" sz="1100" dirty="0" smtClean="0"/>
              <a:t>원</a:t>
            </a:r>
            <a:endParaRPr lang="en-US" altLang="ko-KR" sz="1100" dirty="0" smtClean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779912" y="234888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A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3635896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3995936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500900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수신이 설정 된 카드사 리스트를 보여 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Default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우리나라 카드사를 모두 등록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리스트를 선택 시 편집 화면으로 넘어 간다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수신 등록 된 카드사를 삭제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추가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추가 화면으로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10-4-1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SMS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카드사 설정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모서리가 접힌 도형 14"/>
          <p:cNvSpPr/>
          <p:nvPr/>
        </p:nvSpPr>
        <p:spPr>
          <a:xfrm>
            <a:off x="1763688" y="2276872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35696" y="2420888"/>
            <a:ext cx="2203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국민카드</a:t>
            </a:r>
            <a:endParaRPr lang="en-US" altLang="ko-KR" sz="1100" dirty="0" smtClean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851920" y="191683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십자형 19"/>
          <p:cNvSpPr/>
          <p:nvPr/>
        </p:nvSpPr>
        <p:spPr>
          <a:xfrm>
            <a:off x="3851920" y="1916832"/>
            <a:ext cx="357190" cy="357190"/>
          </a:xfrm>
          <a:prstGeom prst="plus">
            <a:avLst>
              <a:gd name="adj" fmla="val 38333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491880" y="2492896"/>
            <a:ext cx="561662" cy="2016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1619672" y="22768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3419872" y="23488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3707904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7" name="모서리가 접힌 도형 16"/>
          <p:cNvSpPr/>
          <p:nvPr/>
        </p:nvSpPr>
        <p:spPr>
          <a:xfrm>
            <a:off x="1763688" y="2852936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491880" y="2996952"/>
            <a:ext cx="561662" cy="2016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35696" y="2996952"/>
            <a:ext cx="2203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우리카</a:t>
            </a:r>
            <a:r>
              <a:rPr lang="ko-KR" altLang="en-US" sz="1100" dirty="0" smtClean="0"/>
              <a:t>드</a:t>
            </a:r>
            <a:endParaRPr lang="en-US" altLang="ko-KR" sz="1100" dirty="0" smtClean="0"/>
          </a:p>
        </p:txBody>
      </p:sp>
      <p:sp>
        <p:nvSpPr>
          <p:cNvPr id="26" name="모서리가 접힌 도형 25"/>
          <p:cNvSpPr/>
          <p:nvPr/>
        </p:nvSpPr>
        <p:spPr>
          <a:xfrm>
            <a:off x="1763688" y="3429000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모서리가 접힌 도형 26"/>
          <p:cNvSpPr/>
          <p:nvPr/>
        </p:nvSpPr>
        <p:spPr>
          <a:xfrm>
            <a:off x="1763688" y="4005064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모서리가 접힌 도형 27"/>
          <p:cNvSpPr/>
          <p:nvPr/>
        </p:nvSpPr>
        <p:spPr>
          <a:xfrm>
            <a:off x="1763688" y="4581128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모서리가 접힌 도형 28"/>
          <p:cNvSpPr/>
          <p:nvPr/>
        </p:nvSpPr>
        <p:spPr>
          <a:xfrm>
            <a:off x="1763688" y="5157192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491880" y="3573016"/>
            <a:ext cx="561662" cy="2016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491880" y="4221088"/>
            <a:ext cx="561662" cy="2016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491880" y="4725144"/>
            <a:ext cx="561662" cy="2016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491880" y="5301208"/>
            <a:ext cx="561662" cy="2016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35696" y="3573016"/>
            <a:ext cx="2203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삼성카</a:t>
            </a:r>
            <a:r>
              <a:rPr lang="ko-KR" altLang="en-US" sz="1100" dirty="0" smtClean="0"/>
              <a:t>드</a:t>
            </a:r>
            <a:endParaRPr lang="en-US" altLang="ko-KR" sz="11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1835696" y="4149080"/>
            <a:ext cx="2203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현대카</a:t>
            </a:r>
            <a:r>
              <a:rPr lang="ko-KR" altLang="en-US" sz="1100" dirty="0" smtClean="0"/>
              <a:t>드</a:t>
            </a:r>
            <a:endParaRPr lang="en-US" altLang="ko-KR" sz="11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1835696" y="4725144"/>
            <a:ext cx="2203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신한카</a:t>
            </a:r>
            <a:r>
              <a:rPr lang="ko-KR" altLang="en-US" sz="1100" dirty="0" err="1" smtClean="0"/>
              <a:t>드</a:t>
            </a:r>
            <a:endParaRPr lang="en-US" altLang="ko-KR" sz="11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1835696" y="5301208"/>
            <a:ext cx="2203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롯데카</a:t>
            </a:r>
            <a:r>
              <a:rPr lang="ko-KR" altLang="en-US" sz="1100" dirty="0" err="1" smtClean="0"/>
              <a:t>드</a:t>
            </a:r>
            <a:endParaRPr lang="en-US" altLang="ko-KR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691680" y="1916832"/>
            <a:ext cx="2500900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이름 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새로 추가할 카드사 이름을 넣는다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전화번호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새로 추가할 카드사 전화 번호를 넣는다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장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새로 작성 된 카드사를 저장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10-4-2.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SMS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카드사 추가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1691680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1691680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3707904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835696" y="2492896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카드회</a:t>
            </a:r>
            <a:r>
              <a:rPr lang="ko-KR" altLang="en-US" sz="1200" dirty="0" smtClean="0">
                <a:solidFill>
                  <a:schemeClr val="tx1"/>
                </a:solidFill>
              </a:rPr>
              <a:t>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835696" y="299695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전화번</a:t>
            </a:r>
            <a:r>
              <a:rPr lang="ko-KR" altLang="en-US" sz="1200" dirty="0" smtClean="0">
                <a:solidFill>
                  <a:schemeClr val="tx1"/>
                </a:solidFill>
              </a:rPr>
              <a:t>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851920" y="191683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627784" y="2564904"/>
            <a:ext cx="1296144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27784" y="3068960"/>
            <a:ext cx="1296144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691680" y="1916832"/>
            <a:ext cx="2500900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이름 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 된 카드사 이름이 보여진다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편집을 원할 시 카드사 이름을 변경하여 넣는다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전화번호 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 된 카드사 전화번호가 보여진다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편집을 원할 시 카드사 전화번호를 변경 하여 넣는다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장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변경 내용을 저장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10-4-2.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SMS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카드사 편집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1691680" y="23488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1691680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3707904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835696" y="2492896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카드회</a:t>
            </a:r>
            <a:r>
              <a:rPr lang="ko-KR" altLang="en-US" sz="1200" dirty="0" smtClean="0">
                <a:solidFill>
                  <a:schemeClr val="tx1"/>
                </a:solidFill>
              </a:rPr>
              <a:t>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835696" y="299695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전화번</a:t>
            </a:r>
            <a:r>
              <a:rPr lang="ko-KR" altLang="en-US" sz="1200" dirty="0" smtClean="0">
                <a:solidFill>
                  <a:schemeClr val="tx1"/>
                </a:solidFill>
              </a:rPr>
              <a:t>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851920" y="191683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627784" y="2564904"/>
            <a:ext cx="1296144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국민카드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27784" y="3068960"/>
            <a:ext cx="1296144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15881688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직사각형 48"/>
          <p:cNvSpPr/>
          <p:nvPr/>
        </p:nvSpPr>
        <p:spPr>
          <a:xfrm>
            <a:off x="89959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1394683" y="2537939"/>
            <a:ext cx="178227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잠금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43608" y="423549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결산일 설정        매월 말일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43608" y="365942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데이터 관리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043608" y="481155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About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1043608" y="2536865"/>
            <a:ext cx="345638" cy="345638"/>
            <a:chOff x="-540568" y="2780928"/>
            <a:chExt cx="345638" cy="34563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-540568" y="278092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ON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-478085" y="3027889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043608" y="3123644"/>
            <a:ext cx="345638" cy="345638"/>
            <a:chOff x="-540568" y="3169543"/>
            <a:chExt cx="345638" cy="34563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-540568" y="3169543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OFF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-478085" y="3416504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0" name="모서리가 둥근 직사각형 39"/>
          <p:cNvSpPr/>
          <p:nvPr/>
        </p:nvSpPr>
        <p:spPr>
          <a:xfrm>
            <a:off x="1394683" y="3122680"/>
            <a:ext cx="1791056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 바탕화면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899592" y="30087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2" name="Oval 33"/>
          <p:cNvSpPr>
            <a:spLocks noChangeArrowheads="1"/>
          </p:cNvSpPr>
          <p:nvPr/>
        </p:nvSpPr>
        <p:spPr bwMode="auto">
          <a:xfrm>
            <a:off x="899592" y="35299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4" name="Oval 33"/>
          <p:cNvSpPr>
            <a:spLocks noChangeArrowheads="1"/>
          </p:cNvSpPr>
          <p:nvPr/>
        </p:nvSpPr>
        <p:spPr bwMode="auto">
          <a:xfrm>
            <a:off x="899592" y="41307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5" name="Oval 33"/>
          <p:cNvSpPr>
            <a:spLocks noChangeArrowheads="1"/>
          </p:cNvSpPr>
          <p:nvPr/>
        </p:nvSpPr>
        <p:spPr bwMode="auto">
          <a:xfrm>
            <a:off x="908736" y="471011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잠금설정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On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Password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 화면으로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.[8-1</a:t>
            </a:r>
            <a:r>
              <a:rPr lang="ko-KR" altLang="en-US" sz="12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잠금설정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바탕화면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On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금액이 바탕화면에 표시됨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데이터 관리 설정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DB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에 저장된 내용을 관리함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.[8-2.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데이터 관리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백업 및 복원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결산일 설정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 선택 화면으로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5.About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version, license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 화면으로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8-3.About 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7" name="Oval 33"/>
          <p:cNvSpPr>
            <a:spLocks noChangeArrowheads="1"/>
          </p:cNvSpPr>
          <p:nvPr/>
        </p:nvSpPr>
        <p:spPr bwMode="auto">
          <a:xfrm>
            <a:off x="917522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8" name="제목 4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설정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25963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89959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오른쪽 화살표 53"/>
          <p:cNvSpPr/>
          <p:nvPr/>
        </p:nvSpPr>
        <p:spPr>
          <a:xfrm flipH="1">
            <a:off x="92839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122903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1576467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483595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030031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갈매기형 수장 58"/>
          <p:cNvSpPr/>
          <p:nvPr/>
        </p:nvSpPr>
        <p:spPr>
          <a:xfrm>
            <a:off x="2959021" y="54165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>
            <a:grpSpLocks noChangeAspect="1"/>
          </p:cNvGrpSpPr>
          <p:nvPr/>
        </p:nvGrpSpPr>
        <p:grpSpPr>
          <a:xfrm>
            <a:off x="97160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500167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rIns="90000"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잠금설정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모서리가 둥근 직사각형 87"/>
          <p:cNvSpPr/>
          <p:nvPr/>
        </p:nvSpPr>
        <p:spPr>
          <a:xfrm>
            <a:off x="1061538" y="2736103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비밀번호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       ****</a:t>
            </a:r>
          </a:p>
        </p:txBody>
      </p:sp>
      <p:sp>
        <p:nvSpPr>
          <p:cNvPr id="93" name="Oval 33"/>
          <p:cNvSpPr>
            <a:spLocks noChangeArrowheads="1"/>
          </p:cNvSpPr>
          <p:nvPr/>
        </p:nvSpPr>
        <p:spPr bwMode="auto">
          <a:xfrm>
            <a:off x="917522" y="259179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52573" y="3128475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비밀번호 확인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****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43608" y="3524375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899592" y="299960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899592" y="34316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제목 3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11-1.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800" kern="1200" dirty="0" err="1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잠금설정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>
            <a:grpSpLocks noChangeAspect="1"/>
          </p:cNvGrpSpPr>
          <p:nvPr/>
        </p:nvGrpSpPr>
        <p:grpSpPr>
          <a:xfrm>
            <a:off x="97160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500167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rIns="9000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About</a:t>
              </a: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모서리가 둥근 직사각형 87"/>
          <p:cNvSpPr/>
          <p:nvPr/>
        </p:nvSpPr>
        <p:spPr>
          <a:xfrm>
            <a:off x="1061538" y="2736102"/>
            <a:ext cx="2160240" cy="2421089"/>
          </a:xfrm>
          <a:prstGeom prst="roundRect">
            <a:avLst>
              <a:gd name="adj" fmla="val 7122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Ver. 0.0.1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2010.00.00</a:t>
            </a: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License by (</a:t>
            </a:r>
            <a:r>
              <a:rPr lang="ko-KR" altLang="en-US" sz="1200" dirty="0" smtClean="0">
                <a:solidFill>
                  <a:schemeClr val="tx1"/>
                </a:solidFill>
              </a:rPr>
              <a:t>주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Fletamuto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" name="제목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11-2.About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43042" y="2000240"/>
            <a:ext cx="6037230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사용자 패턴 분석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자주 사용되는 내역 등록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자동입력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음성인식</a:t>
            </a:r>
          </a:p>
          <a:p>
            <a:pPr>
              <a:buFont typeface="Arial" pitchFamily="34" charset="0"/>
              <a:buChar char="•"/>
            </a:pPr>
            <a:r>
              <a:rPr lang="en-US" sz="4000" b="1" dirty="0" smtClean="0">
                <a:solidFill>
                  <a:schemeClr val="bg1"/>
                </a:solidFill>
              </a:rPr>
              <a:t>GSP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를 이용한 입력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문자인식</a:t>
            </a:r>
          </a:p>
          <a:p>
            <a:pPr>
              <a:buFont typeface="Arial" pitchFamily="34" charset="0"/>
              <a:buChar char="•"/>
            </a:pP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 </a:t>
            </a:r>
            <a:r>
              <a:rPr 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사용자 편의를 위한 입력 방안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429124" y="1714488"/>
            <a:ext cx="4248472" cy="4738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반복 수입리스트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반복으로 입력된 수입목록 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가격이 표시된다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 제외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클릭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시 리스트에서 제외된다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반복 지출 적용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리스트에 포함된 내용을 적용한다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창닫기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 내용을 적용시키지 않으며 재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시작시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다시 창의 띄운다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64" name="제목 6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FF"/>
                </a:solidFill>
                <a:latin typeface="굴림"/>
                <a:ea typeface="굴림"/>
              </a:rPr>
              <a:t>1-1-5.</a:t>
            </a:r>
            <a:r>
              <a:rPr lang="ko-KR" altLang="ko-KR" dirty="0" smtClean="0">
                <a:solidFill>
                  <a:srgbClr val="FFFFFF"/>
                </a:solidFill>
                <a:latin typeface="굴림"/>
                <a:ea typeface="굴림"/>
              </a:rPr>
              <a:t>수입 반복 </a:t>
            </a:r>
            <a:r>
              <a:rPr lang="ko-KR" altLang="en-US" dirty="0" smtClean="0">
                <a:solidFill>
                  <a:srgbClr val="FFFFFF"/>
                </a:solidFill>
                <a:latin typeface="굴림"/>
                <a:ea typeface="굴림"/>
              </a:rPr>
              <a:t>알림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495036" y="2003242"/>
            <a:ext cx="2428892" cy="3802022"/>
            <a:chOff x="1495036" y="2003242"/>
            <a:chExt cx="2428892" cy="3802022"/>
          </a:xfrm>
        </p:grpSpPr>
        <p:sp useBgFill="1">
          <p:nvSpPr>
            <p:cNvPr id="32" name="직사각형 31"/>
            <p:cNvSpPr/>
            <p:nvPr/>
          </p:nvSpPr>
          <p:spPr>
            <a:xfrm>
              <a:off x="1495036" y="2003242"/>
              <a:ext cx="2428892" cy="37862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Rectangle 289"/>
            <p:cNvSpPr>
              <a:spLocks noChangeAspect="1" noChangeArrowheads="1"/>
            </p:cNvSpPr>
            <p:nvPr/>
          </p:nvSpPr>
          <p:spPr bwMode="auto">
            <a:xfrm>
              <a:off x="1619672" y="4790591"/>
              <a:ext cx="1033192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수입</a:t>
              </a:r>
              <a:endParaRPr lang="ko-KR" altLang="en-US" b="1" dirty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34" name="Rectangle 289"/>
            <p:cNvSpPr>
              <a:spLocks noChangeAspect="1" noChangeArrowheads="1"/>
            </p:cNvSpPr>
            <p:nvPr/>
          </p:nvSpPr>
          <p:spPr bwMode="auto">
            <a:xfrm>
              <a:off x="2724302" y="4790591"/>
              <a:ext cx="1055610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지출</a:t>
              </a:r>
              <a:endParaRPr lang="en-US" altLang="ko-KR" b="1" dirty="0" smtClean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35" name="TextBox 34"/>
            <p:cNvSpPr txBox="1">
              <a:spLocks noChangeAspect="1"/>
            </p:cNvSpPr>
            <p:nvPr/>
          </p:nvSpPr>
          <p:spPr>
            <a:xfrm>
              <a:off x="1652732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36" name="TextBox 35"/>
            <p:cNvSpPr txBox="1">
              <a:spLocks noChangeAspect="1"/>
            </p:cNvSpPr>
            <p:nvPr/>
          </p:nvSpPr>
          <p:spPr>
            <a:xfrm>
              <a:off x="2867178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2365723" y="207525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2552792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2739861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2926929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1619672" y="3947458"/>
              <a:ext cx="2160240" cy="64807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707070" y="4309208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707070" y="4309208"/>
              <a:ext cx="1214446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\70,000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850078" y="4309208"/>
              <a:ext cx="785818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691680" y="4019466"/>
              <a:ext cx="1584176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이번 달 생활비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2783200" y="4051270"/>
              <a:ext cx="360040" cy="1635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>
              <a:spLocks noChangeAspect="1"/>
            </p:cNvSpPr>
            <p:nvPr/>
          </p:nvSpPr>
          <p:spPr>
            <a:xfrm>
              <a:off x="1547664" y="2636912"/>
              <a:ext cx="2304256" cy="115212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619672" y="306896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수입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342900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지출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1619672" y="2708920"/>
              <a:ext cx="108012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tx1"/>
                  </a:solidFill>
                </a:rPr>
                <a:t>2010-09-28</a:t>
              </a: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1698967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2152531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059659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2606095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갈매기형 수장 61"/>
            <p:cNvSpPr/>
            <p:nvPr/>
          </p:nvSpPr>
          <p:spPr>
            <a:xfrm>
              <a:off x="3535085" y="550300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>
              <a:spLocks noChangeAspect="1"/>
            </p:cNvSpPr>
            <p:nvPr/>
          </p:nvSpPr>
          <p:spPr>
            <a:xfrm>
              <a:off x="1619672" y="2291274"/>
              <a:ext cx="2160240" cy="20162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모서리가 둥근 직사각형 66"/>
            <p:cNvSpPr>
              <a:spLocks noChangeAspect="1"/>
            </p:cNvSpPr>
            <p:nvPr/>
          </p:nvSpPr>
          <p:spPr>
            <a:xfrm>
              <a:off x="1619672" y="2291274"/>
              <a:ext cx="1512168" cy="20162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54" name="직사각형 53"/>
          <p:cNvSpPr/>
          <p:nvPr/>
        </p:nvSpPr>
        <p:spPr>
          <a:xfrm>
            <a:off x="1643042" y="3286124"/>
            <a:ext cx="2143140" cy="250033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857356" y="329767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 알림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접힌 도형 65"/>
          <p:cNvSpPr/>
          <p:nvPr/>
        </p:nvSpPr>
        <p:spPr>
          <a:xfrm>
            <a:off x="1714480" y="3714753"/>
            <a:ext cx="1987418" cy="50006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1785918" y="3786190"/>
            <a:ext cx="1714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2010-09-25  </a:t>
            </a:r>
            <a:r>
              <a:rPr lang="ko-KR" altLang="en-US" sz="1000" dirty="0" smtClean="0"/>
              <a:t>월급</a:t>
            </a:r>
            <a:endParaRPr lang="en-US" altLang="ko-KR" sz="1000" dirty="0" smtClean="0"/>
          </a:p>
          <a:p>
            <a:r>
              <a:rPr lang="ko-KR" altLang="en-US" sz="1000" dirty="0" err="1" smtClean="0"/>
              <a:t>플레타뮤터</a:t>
            </a:r>
            <a:r>
              <a:rPr lang="en-US" altLang="ko-KR" sz="1000" dirty="0" smtClean="0"/>
              <a:t>     \2,500,000</a:t>
            </a:r>
          </a:p>
        </p:txBody>
      </p:sp>
      <p:sp>
        <p:nvSpPr>
          <p:cNvPr id="71" name="십자형 70"/>
          <p:cNvSpPr/>
          <p:nvPr/>
        </p:nvSpPr>
        <p:spPr>
          <a:xfrm rot="18820957">
            <a:off x="3463458" y="3749218"/>
            <a:ext cx="166566" cy="166566"/>
          </a:xfrm>
          <a:prstGeom prst="plus">
            <a:avLst>
              <a:gd name="adj" fmla="val 35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643042" y="5467534"/>
            <a:ext cx="107157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714612" y="5467534"/>
            <a:ext cx="1069469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Oval 33"/>
          <p:cNvSpPr>
            <a:spLocks noChangeArrowheads="1"/>
          </p:cNvSpPr>
          <p:nvPr/>
        </p:nvSpPr>
        <p:spPr bwMode="auto">
          <a:xfrm>
            <a:off x="1643042" y="36442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3286116" y="36442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8" name="Oval 33"/>
          <p:cNvSpPr>
            <a:spLocks noChangeArrowheads="1"/>
          </p:cNvSpPr>
          <p:nvPr/>
        </p:nvSpPr>
        <p:spPr bwMode="auto">
          <a:xfrm>
            <a:off x="1571604" y="53578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9" name="Oval 33"/>
          <p:cNvSpPr>
            <a:spLocks noChangeArrowheads="1"/>
          </p:cNvSpPr>
          <p:nvPr/>
        </p:nvSpPr>
        <p:spPr bwMode="auto">
          <a:xfrm>
            <a:off x="2714612" y="53587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2786050" y="2071678"/>
            <a:ext cx="2428892" cy="3786214"/>
            <a:chOff x="8001024" y="2000240"/>
            <a:chExt cx="2428892" cy="3786214"/>
          </a:xfrm>
        </p:grpSpPr>
        <p:sp useBgFill="1">
          <p:nvSpPr>
            <p:cNvPr id="6" name="직사각형 5"/>
            <p:cNvSpPr/>
            <p:nvPr/>
          </p:nvSpPr>
          <p:spPr>
            <a:xfrm>
              <a:off x="8001024" y="2000240"/>
              <a:ext cx="2428892" cy="37862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8124672" y="2428868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날짜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 2010-07-02</a:t>
              </a: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8143900" y="2857496"/>
              <a:ext cx="2160240" cy="34563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분류              교통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-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지하철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8126800" y="4440684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출근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126800" y="5297940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Oval 33"/>
            <p:cNvSpPr>
              <a:spLocks noChangeArrowheads="1"/>
            </p:cNvSpPr>
            <p:nvPr/>
          </p:nvSpPr>
          <p:spPr bwMode="auto">
            <a:xfrm>
              <a:off x="9766454" y="4869160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358214" y="2011792"/>
              <a:ext cx="1714512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지출내역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10084278" y="2000240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8001024" y="2000240"/>
              <a:ext cx="345638" cy="345638"/>
              <a:chOff x="909434" y="2009927"/>
              <a:chExt cx="345638" cy="345638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909434" y="2009927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오른쪽 화살표 18"/>
              <p:cNvSpPr/>
              <p:nvPr/>
            </p:nvSpPr>
            <p:spPr>
              <a:xfrm flipH="1">
                <a:off x="942123" y="2070906"/>
                <a:ext cx="259229" cy="230386"/>
              </a:xfrm>
              <a:prstGeom prst="rightArrow">
                <a:avLst/>
              </a:prstGeom>
              <a:solidFill>
                <a:schemeClr val="accent3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모서리가 둥근 직사각형 21"/>
            <p:cNvSpPr/>
            <p:nvPr/>
          </p:nvSpPr>
          <p:spPr>
            <a:xfrm>
              <a:off x="8143900" y="3286124"/>
              <a:ext cx="2160240" cy="35719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         \1,300         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   </a:t>
              </a:r>
              <a:r>
                <a:rPr lang="ko-KR" altLang="en-US" sz="1000" dirty="0" err="1" smtClean="0">
                  <a:solidFill>
                    <a:schemeClr val="tx1"/>
                  </a:solidFill>
                </a:rPr>
                <a:t>천삼백원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8126800" y="4869312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태그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위쪽 화살표 설명선 23"/>
            <p:cNvSpPr/>
            <p:nvPr/>
          </p:nvSpPr>
          <p:spPr>
            <a:xfrm>
              <a:off x="8001024" y="5572140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25" name="그룹 85"/>
            <p:cNvGrpSpPr/>
            <p:nvPr/>
          </p:nvGrpSpPr>
          <p:grpSpPr>
            <a:xfrm>
              <a:off x="9786974" y="3714752"/>
              <a:ext cx="500066" cy="428628"/>
              <a:chOff x="324098" y="6309320"/>
              <a:chExt cx="500066" cy="428628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그룹 85"/>
            <p:cNvGrpSpPr/>
            <p:nvPr/>
          </p:nvGrpSpPr>
          <p:grpSpPr>
            <a:xfrm>
              <a:off x="9286908" y="3714752"/>
              <a:ext cx="500066" cy="428628"/>
              <a:chOff x="324098" y="6309320"/>
              <a:chExt cx="500066" cy="428628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그룹 85"/>
            <p:cNvGrpSpPr/>
            <p:nvPr/>
          </p:nvGrpSpPr>
          <p:grpSpPr>
            <a:xfrm>
              <a:off x="8786842" y="3714752"/>
              <a:ext cx="500066" cy="428628"/>
              <a:chOff x="324098" y="6309320"/>
              <a:chExt cx="500066" cy="428628"/>
            </a:xfrm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" name="모서리가 둥근 직사각형 33"/>
            <p:cNvSpPr/>
            <p:nvPr/>
          </p:nvSpPr>
          <p:spPr>
            <a:xfrm>
              <a:off x="8143900" y="3714752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8786842" y="4143380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8786842" y="4500570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572132" y="1857364"/>
            <a:ext cx="37147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사용자가 지출내역을 입력할 경우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시간에 대한 내역의 분포도를 파악하여 특정 지출내역의 지출내역이 입력될 확률이 높을 경우 해당 내역을 미리 설정한다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6" name="Rectangle 289"/>
          <p:cNvSpPr>
            <a:spLocks noChangeAspect="1" noChangeArrowheads="1"/>
          </p:cNvSpPr>
          <p:nvPr/>
        </p:nvSpPr>
        <p:spPr bwMode="auto">
          <a:xfrm>
            <a:off x="571472" y="1928802"/>
            <a:ext cx="961436" cy="12485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ea typeface="HY중고딕" pitchFamily="18" charset="-127"/>
              </a:rPr>
              <a:t>지출</a:t>
            </a:r>
            <a:endParaRPr lang="en-US" altLang="ko-KR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47" name="오른쪽 화살표 46"/>
          <p:cNvSpPr/>
          <p:nvPr/>
        </p:nvSpPr>
        <p:spPr>
          <a:xfrm>
            <a:off x="1214414" y="321468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사각형 설명선 47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패턴 분석 알고리즘 실행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2928926" y="3000372"/>
            <a:ext cx="2143140" cy="2143140"/>
            <a:chOff x="2928926" y="3714752"/>
            <a:chExt cx="2143140" cy="2143140"/>
          </a:xfrm>
        </p:grpSpPr>
        <p:sp useBgFill="1">
          <p:nvSpPr>
            <p:cNvPr id="36" name="직사각형 35"/>
            <p:cNvSpPr/>
            <p:nvPr/>
          </p:nvSpPr>
          <p:spPr>
            <a:xfrm>
              <a:off x="2928926" y="3714752"/>
              <a:ext cx="2143140" cy="214314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2928926" y="5512254"/>
              <a:ext cx="107157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확인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4000496" y="5512254"/>
              <a:ext cx="107157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취소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000364" y="4143380"/>
              <a:ext cx="2000264" cy="1214446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분류         교통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-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지하철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	\1,200</a:t>
              </a:r>
            </a:p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출근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테크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회사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2928926" y="3714752"/>
              <a:ext cx="21431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지출내역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제목 65"/>
          <p:cNvSpPr>
            <a:spLocks noGrp="1"/>
          </p:cNvSpPr>
          <p:nvPr>
            <p:ph type="title"/>
          </p:nvPr>
        </p:nvSpPr>
        <p:spPr>
          <a:xfrm>
            <a:off x="642910" y="214290"/>
            <a:ext cx="8229600" cy="1143000"/>
          </a:xfrm>
        </p:spPr>
        <p:txBody>
          <a:bodyPr/>
          <a:lstStyle/>
          <a:p>
            <a:pPr algn="l" rtl="0" eaLnBrk="1" latinLnBrk="1" hangingPunct="1"/>
            <a:r>
              <a:rPr 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12-1 </a:t>
            </a:r>
            <a:r>
              <a:rPr 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사용자 패턴 분석</a:t>
            </a:r>
            <a:endParaRPr 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145" name="직사각형 144"/>
          <p:cNvSpPr/>
          <p:nvPr/>
        </p:nvSpPr>
        <p:spPr>
          <a:xfrm>
            <a:off x="2929870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3287060" y="2152803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3053518" y="278605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5013124" y="215280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49"/>
          <p:cNvGrpSpPr/>
          <p:nvPr/>
        </p:nvGrpSpPr>
        <p:grpSpPr>
          <a:xfrm>
            <a:off x="2929870" y="2152803"/>
            <a:ext cx="345638" cy="345638"/>
            <a:chOff x="909434" y="2009927"/>
            <a:chExt cx="345638" cy="345638"/>
          </a:xfrm>
        </p:grpSpPr>
        <p:sp>
          <p:nvSpPr>
            <p:cNvPr id="151" name="모서리가 둥근 직사각형 1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오른쪽 화살표 1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6" name="위쪽/아래쪽 화살표 215"/>
          <p:cNvSpPr/>
          <p:nvPr/>
        </p:nvSpPr>
        <p:spPr>
          <a:xfrm>
            <a:off x="5144448" y="3724439"/>
            <a:ext cx="214314" cy="178595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8" name="위쪽 화살표 설명선 217"/>
          <p:cNvSpPr/>
          <p:nvPr/>
        </p:nvSpPr>
        <p:spPr>
          <a:xfrm>
            <a:off x="214282" y="2786058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9" name="오른쪽 화살표 218"/>
          <p:cNvSpPr/>
          <p:nvPr/>
        </p:nvSpPr>
        <p:spPr>
          <a:xfrm>
            <a:off x="785786" y="3714752"/>
            <a:ext cx="178595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위로 드래그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0" name="Oval 33"/>
          <p:cNvSpPr>
            <a:spLocks noChangeArrowheads="1"/>
          </p:cNvSpPr>
          <p:nvPr/>
        </p:nvSpPr>
        <p:spPr bwMode="auto">
          <a:xfrm>
            <a:off x="3929058" y="336724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1" name="Oval 33"/>
          <p:cNvSpPr>
            <a:spLocks noChangeArrowheads="1"/>
          </p:cNvSpPr>
          <p:nvPr/>
        </p:nvSpPr>
        <p:spPr bwMode="auto">
          <a:xfrm>
            <a:off x="3000364" y="379587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786446" y="1857364"/>
            <a:ext cx="3071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클릭하거나 아래 드래그가 될 경우 슬라이더가 되어 작은 화면으로 변경된다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등록된 </a:t>
            </a:r>
            <a:r>
              <a:rPr lang="ko-KR" altLang="en-US" dirty="0" err="1" smtClean="0">
                <a:solidFill>
                  <a:schemeClr val="bg1"/>
                </a:solidFill>
              </a:rPr>
              <a:t>자주사용되는</a:t>
            </a:r>
            <a:r>
              <a:rPr lang="ko-KR" altLang="en-US" dirty="0" smtClean="0">
                <a:solidFill>
                  <a:schemeClr val="bg1"/>
                </a:solidFill>
              </a:rPr>
              <a:t> 지출화면 리스트가 나타나며 클릭하면 해당 내역이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</a:rPr>
              <a:t>자주 사용되는 지출을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편집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삭제할 수 있는 화면으로 전환된다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071802" y="3307363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2" name="위쪽 화살표 설명선 211"/>
          <p:cNvSpPr/>
          <p:nvPr/>
        </p:nvSpPr>
        <p:spPr>
          <a:xfrm>
            <a:off x="2929870" y="3510125"/>
            <a:ext cx="2428892" cy="2428892"/>
          </a:xfrm>
          <a:prstGeom prst="upArrowCallout">
            <a:avLst>
              <a:gd name="adj1" fmla="val 23425"/>
              <a:gd name="adj2" fmla="val 50000"/>
              <a:gd name="adj3" fmla="val 4700"/>
              <a:gd name="adj4" fmla="val 9213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054702" y="4307495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    \5,000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054702" y="3878867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출근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\1,200</a:t>
            </a: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929870" y="5581827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수정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23" name="Oval 33"/>
          <p:cNvSpPr>
            <a:spLocks noChangeArrowheads="1"/>
          </p:cNvSpPr>
          <p:nvPr/>
        </p:nvSpPr>
        <p:spPr bwMode="auto">
          <a:xfrm>
            <a:off x="142844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2928926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2928926" y="54292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12-2.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자주 사용되는 내역등록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85720" y="222610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 useBgFill="1">
        <p:nvSpPr>
          <p:cNvPr id="28" name="직사각형 27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83264" y="458356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출근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83264" y="544081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4622918" y="50120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214678" y="21546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\1,300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천삼백원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83264" y="501218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위쪽 화살표 설명선 40"/>
          <p:cNvSpPr/>
          <p:nvPr/>
        </p:nvSpPr>
        <p:spPr>
          <a:xfrm>
            <a:off x="2857488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42" name="그룹 85"/>
          <p:cNvGrpSpPr/>
          <p:nvPr/>
        </p:nvGrpSpPr>
        <p:grpSpPr>
          <a:xfrm>
            <a:off x="4643438" y="3857628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85"/>
          <p:cNvGrpSpPr/>
          <p:nvPr/>
        </p:nvGrpSpPr>
        <p:grpSpPr>
          <a:xfrm>
            <a:off x="4143372" y="3857628"/>
            <a:ext cx="500066" cy="428628"/>
            <a:chOff x="324098" y="6309320"/>
            <a:chExt cx="500066" cy="42862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85"/>
          <p:cNvGrpSpPr/>
          <p:nvPr/>
        </p:nvGrpSpPr>
        <p:grpSpPr>
          <a:xfrm>
            <a:off x="3643306" y="3857628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3000364" y="385762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643306" y="4286256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43306" y="4643446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오른쪽 화살표 55"/>
          <p:cNvSpPr/>
          <p:nvPr/>
        </p:nvSpPr>
        <p:spPr>
          <a:xfrm>
            <a:off x="1214414" y="321468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사각형 설명선 56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가장 많이 입력된 내역을 설정한다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72132" y="1857364"/>
            <a:ext cx="3714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분류를 지정하면 입력된 내역을 분석해 특정내역의 지출내역의 빈도수가 월등히 높을  경우 해당 내역을 자동으로 설정한다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5" name="제목 4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12-3.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 </a:t>
            </a:r>
            <a:r>
              <a:rPr lang="ko-KR" sz="4000" kern="1200" dirty="0" err="1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선택시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내역 자동입력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28" name="직사각형 27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83264" y="458356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83264" y="544081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4622918" y="50120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214678" y="2154668"/>
            <a:ext cx="135732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35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\5,000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오천원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 flipV="1">
            <a:off x="2983264" y="4929198"/>
            <a:ext cx="2160240" cy="829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위쪽 화살표 설명선 40"/>
          <p:cNvSpPr/>
          <p:nvPr/>
        </p:nvSpPr>
        <p:spPr>
          <a:xfrm>
            <a:off x="2857488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4643438" y="3857628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4143372" y="3857628"/>
            <a:ext cx="500066" cy="428628"/>
            <a:chOff x="324098" y="6309320"/>
            <a:chExt cx="500066" cy="42862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3643306" y="3857628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3000364" y="385762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643306" y="4286256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43306" y="4643446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오른쪽 화살표 55"/>
          <p:cNvSpPr/>
          <p:nvPr/>
        </p:nvSpPr>
        <p:spPr>
          <a:xfrm>
            <a:off x="1214414" y="321468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사각형 설명선 56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점심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dirty="0" err="1" smtClean="0">
                <a:solidFill>
                  <a:schemeClr val="tx1"/>
                </a:solidFill>
              </a:rPr>
              <a:t>오천원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72132" y="1857364"/>
            <a:ext cx="3714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분류를 지정하면 입력된 내역을 분석해 특정내역의 지출내역의 빈도수가 월등히 높을  경우 해당 내역을 자동으로 설정한다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72000" y="2143116"/>
            <a:ext cx="345638" cy="34563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14348" y="1643050"/>
            <a:ext cx="1214446" cy="928694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5" name="제목 4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12-4-1.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음성인식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 useBgFill="1">
        <p:nvSpPr>
          <p:cNvPr id="50" name="직사각형 49"/>
          <p:cNvSpPr/>
          <p:nvPr/>
        </p:nvSpPr>
        <p:spPr>
          <a:xfrm>
            <a:off x="3000364" y="4286256"/>
            <a:ext cx="2143140" cy="164307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000364" y="5572140"/>
            <a:ext cx="107157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확인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071934" y="5572140"/>
            <a:ext cx="107157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취소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000364" y="4286256"/>
            <a:ext cx="21431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음성인식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071802" y="4786322"/>
            <a:ext cx="200026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	\5,000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28" name="직사각형 27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83264" y="458356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83264" y="544081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4622918" y="50120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214678" y="2154668"/>
            <a:ext cx="135732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35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83264" y="501218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위쪽 화살표 설명선 40"/>
          <p:cNvSpPr/>
          <p:nvPr/>
        </p:nvSpPr>
        <p:spPr>
          <a:xfrm>
            <a:off x="2857488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4643438" y="3857628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4143372" y="3857628"/>
            <a:ext cx="500066" cy="428628"/>
            <a:chOff x="324098" y="6309320"/>
            <a:chExt cx="500066" cy="42862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3643306" y="3857628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3000364" y="385762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643306" y="4286256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43306" y="4643446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오른쪽 화살표 55"/>
          <p:cNvSpPr/>
          <p:nvPr/>
        </p:nvSpPr>
        <p:spPr>
          <a:xfrm>
            <a:off x="1214414" y="321468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72132" y="1857364"/>
            <a:ext cx="3714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음성으로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익식할</a:t>
            </a:r>
            <a:r>
              <a:rPr lang="ko-KR" altLang="en-US" sz="2000" dirty="0" smtClean="0">
                <a:solidFill>
                  <a:schemeClr val="bg1"/>
                </a:solidFill>
              </a:rPr>
              <a:t> 수 있는 단어를 등록해 해당 해당 단어를 인식해 내역을 입력한다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72000" y="2143116"/>
            <a:ext cx="345638" cy="34563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14348" y="1643050"/>
            <a:ext cx="1214446" cy="928694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0034" y="4071942"/>
            <a:ext cx="1857388" cy="235745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00034" y="4071942"/>
            <a:ext cx="1857388" cy="428628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음식</a:t>
            </a:r>
            <a:r>
              <a:rPr lang="en-US" altLang="ko-KR" dirty="0" smtClean="0">
                <a:solidFill>
                  <a:schemeClr val="tx1"/>
                </a:solidFill>
              </a:rPr>
              <a:t>- \5,000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00034" y="4500570"/>
            <a:ext cx="1857388" cy="428628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지하철</a:t>
            </a:r>
            <a:r>
              <a:rPr lang="en-US" altLang="ko-KR" dirty="0" smtClean="0">
                <a:solidFill>
                  <a:schemeClr val="tx1"/>
                </a:solidFill>
              </a:rPr>
              <a:t>- \1,300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제목 5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12-4-2.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음성인식</a:t>
            </a:r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음성목록등록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 useBgFill="1">
        <p:nvSpPr>
          <p:cNvPr id="59" name="직사각형 58"/>
          <p:cNvSpPr/>
          <p:nvPr/>
        </p:nvSpPr>
        <p:spPr>
          <a:xfrm>
            <a:off x="3000364" y="4214818"/>
            <a:ext cx="2143140" cy="171451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000364" y="5572140"/>
            <a:ext cx="107157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확인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071934" y="5572140"/>
            <a:ext cx="107157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취소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000364" y="4214818"/>
            <a:ext cx="21431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음성인식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071802" y="4643446"/>
            <a:ext cx="2000264" cy="78581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	\5,000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</a:rPr>
              <a:t>현금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28" name="직사각형 27"/>
          <p:cNvSpPr/>
          <p:nvPr/>
        </p:nvSpPr>
        <p:spPr>
          <a:xfrm>
            <a:off x="428596" y="263163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52244" y="328612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장소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가산디지털단지역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52244" y="371475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54372" y="529794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2194026" y="57264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85786" y="264318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GPS</a:t>
            </a:r>
            <a:r>
              <a:rPr lang="ko-KR" altLang="en-US" sz="1200" dirty="0" smtClean="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511850" y="263163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35"/>
          <p:cNvGrpSpPr/>
          <p:nvPr/>
        </p:nvGrpSpPr>
        <p:grpSpPr>
          <a:xfrm>
            <a:off x="428596" y="2631630"/>
            <a:ext cx="345638" cy="345638"/>
            <a:chOff x="909434" y="2009927"/>
            <a:chExt cx="345638" cy="34563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554372" y="414338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\1,300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천삼백원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54372" y="57265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2214546" y="4572008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1714480" y="4572008"/>
            <a:ext cx="500066" cy="428628"/>
            <a:chOff x="324098" y="6309320"/>
            <a:chExt cx="500066" cy="42862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1214414" y="4572008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571472" y="457200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214414" y="5000636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14414" y="5357826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400" dirty="0" smtClean="0">
                <a:solidFill>
                  <a:schemeClr val="tx1"/>
                </a:solidFill>
              </a:rPr>
              <a:t>퇴근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57158" y="1785926"/>
            <a:ext cx="2214578" cy="50006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GPS</a:t>
            </a:r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오른쪽 화살표 84"/>
          <p:cNvSpPr/>
          <p:nvPr/>
        </p:nvSpPr>
        <p:spPr>
          <a:xfrm>
            <a:off x="3071802" y="3000372"/>
            <a:ext cx="928694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715140" y="1857364"/>
            <a:ext cx="25717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GPS</a:t>
            </a:r>
            <a:r>
              <a:rPr lang="ko-KR" altLang="en-US" sz="2000" dirty="0" smtClean="0">
                <a:solidFill>
                  <a:schemeClr val="bg1"/>
                </a:solidFill>
              </a:rPr>
              <a:t>장소를 등록하여 해당 장소로 이동할 경우 지출내역이 자동으로 입력된다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서비스모듈 실행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8" name="제목 5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12-5-1.GPS 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이용</a:t>
            </a:r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위치등록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87" name="그룹 52"/>
          <p:cNvGrpSpPr/>
          <p:nvPr/>
        </p:nvGrpSpPr>
        <p:grpSpPr>
          <a:xfrm>
            <a:off x="4214810" y="2003242"/>
            <a:ext cx="2428892" cy="3802022"/>
            <a:chOff x="1495036" y="2003242"/>
            <a:chExt cx="2428892" cy="3802022"/>
          </a:xfrm>
        </p:grpSpPr>
        <p:sp useBgFill="1">
          <p:nvSpPr>
            <p:cNvPr id="88" name="직사각형 87"/>
            <p:cNvSpPr/>
            <p:nvPr/>
          </p:nvSpPr>
          <p:spPr>
            <a:xfrm>
              <a:off x="1495036" y="2003242"/>
              <a:ext cx="2428892" cy="37862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Rectangle 289"/>
            <p:cNvSpPr>
              <a:spLocks noChangeAspect="1" noChangeArrowheads="1"/>
            </p:cNvSpPr>
            <p:nvPr/>
          </p:nvSpPr>
          <p:spPr bwMode="auto">
            <a:xfrm>
              <a:off x="1619672" y="4790591"/>
              <a:ext cx="1033192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수입</a:t>
              </a:r>
              <a:endParaRPr lang="ko-KR" altLang="en-US" b="1" dirty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90" name="Rectangle 289"/>
            <p:cNvSpPr>
              <a:spLocks noChangeAspect="1" noChangeArrowheads="1"/>
            </p:cNvSpPr>
            <p:nvPr/>
          </p:nvSpPr>
          <p:spPr bwMode="auto">
            <a:xfrm>
              <a:off x="2724302" y="4790591"/>
              <a:ext cx="1055610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지출</a:t>
              </a:r>
              <a:endParaRPr lang="en-US" altLang="ko-KR" b="1" dirty="0" smtClean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91" name="TextBox 90"/>
            <p:cNvSpPr txBox="1">
              <a:spLocks noChangeAspect="1"/>
            </p:cNvSpPr>
            <p:nvPr/>
          </p:nvSpPr>
          <p:spPr>
            <a:xfrm>
              <a:off x="1652732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92" name="TextBox 91"/>
            <p:cNvSpPr txBox="1">
              <a:spLocks noChangeAspect="1"/>
            </p:cNvSpPr>
            <p:nvPr/>
          </p:nvSpPr>
          <p:spPr>
            <a:xfrm>
              <a:off x="2867178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2365723" y="207525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2552792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2739861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2926929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1619672" y="3947458"/>
              <a:ext cx="2160240" cy="64807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1707070" y="4309208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707070" y="4309208"/>
              <a:ext cx="1214446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\70,000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2850078" y="4309208"/>
              <a:ext cx="785818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691680" y="4019466"/>
              <a:ext cx="1584176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이번 달 생활비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2783200" y="4051270"/>
              <a:ext cx="360040" cy="1635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모서리가 둥근 직사각형 102"/>
            <p:cNvSpPr>
              <a:spLocks noChangeAspect="1"/>
            </p:cNvSpPr>
            <p:nvPr/>
          </p:nvSpPr>
          <p:spPr>
            <a:xfrm>
              <a:off x="1547664" y="2636912"/>
              <a:ext cx="2304256" cy="115212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1619672" y="306896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수입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1619672" y="342900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지출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619672" y="2708920"/>
              <a:ext cx="108012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tx1"/>
                  </a:solidFill>
                </a:rPr>
                <a:t>2010-09-28</a:t>
              </a:r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1698967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2152531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3059659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2606095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갈매기형 수장 110"/>
            <p:cNvSpPr/>
            <p:nvPr/>
          </p:nvSpPr>
          <p:spPr>
            <a:xfrm>
              <a:off x="3535085" y="550300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모서리가 둥근 직사각형 111"/>
            <p:cNvSpPr>
              <a:spLocks noChangeAspect="1"/>
            </p:cNvSpPr>
            <p:nvPr/>
          </p:nvSpPr>
          <p:spPr>
            <a:xfrm>
              <a:off x="1619672" y="2291274"/>
              <a:ext cx="2160240" cy="20162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모서리가 둥근 직사각형 112"/>
            <p:cNvSpPr>
              <a:spLocks noChangeAspect="1"/>
            </p:cNvSpPr>
            <p:nvPr/>
          </p:nvSpPr>
          <p:spPr>
            <a:xfrm>
              <a:off x="1619672" y="2291274"/>
              <a:ext cx="1512168" cy="20162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14" name="직사각형 113"/>
          <p:cNvSpPr/>
          <p:nvPr/>
        </p:nvSpPr>
        <p:spPr>
          <a:xfrm>
            <a:off x="4362816" y="3286124"/>
            <a:ext cx="2143140" cy="250033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4577130" y="329767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GPS</a:t>
            </a:r>
            <a:r>
              <a:rPr lang="ko-KR" altLang="en-US" sz="1200" dirty="0" smtClean="0">
                <a:solidFill>
                  <a:schemeClr val="tx1"/>
                </a:solidFill>
              </a:rPr>
              <a:t> 알림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6" name="모서리가 접힌 도형 115"/>
          <p:cNvSpPr/>
          <p:nvPr/>
        </p:nvSpPr>
        <p:spPr>
          <a:xfrm>
            <a:off x="4434254" y="3714753"/>
            <a:ext cx="1987418" cy="50006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4505692" y="3786190"/>
            <a:ext cx="1714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2010-08-10  </a:t>
            </a:r>
            <a:r>
              <a:rPr lang="ko-KR" altLang="en-US" sz="1000" dirty="0" smtClean="0"/>
              <a:t>교통</a:t>
            </a:r>
            <a:r>
              <a:rPr lang="en-US" altLang="ko-KR" sz="1000" dirty="0" smtClean="0"/>
              <a:t>:</a:t>
            </a:r>
            <a:r>
              <a:rPr lang="ko-KR" altLang="en-US" sz="1000" dirty="0" smtClean="0"/>
              <a:t>지하철</a:t>
            </a:r>
            <a:endParaRPr lang="en-US" altLang="ko-KR" sz="1000" dirty="0" smtClean="0"/>
          </a:p>
          <a:p>
            <a:r>
              <a:rPr lang="ko-KR" altLang="en-US" sz="1000" dirty="0" smtClean="0"/>
              <a:t>퇴근                 </a:t>
            </a:r>
            <a:r>
              <a:rPr lang="en-US" altLang="ko-KR" sz="1000" dirty="0" smtClean="0"/>
              <a:t>\1,300</a:t>
            </a:r>
          </a:p>
        </p:txBody>
      </p:sp>
      <p:sp>
        <p:nvSpPr>
          <p:cNvPr id="118" name="십자형 117"/>
          <p:cNvSpPr/>
          <p:nvPr/>
        </p:nvSpPr>
        <p:spPr>
          <a:xfrm rot="18820957">
            <a:off x="6183232" y="3749218"/>
            <a:ext cx="166566" cy="166566"/>
          </a:xfrm>
          <a:prstGeom prst="plus">
            <a:avLst>
              <a:gd name="adj" fmla="val 35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4362816" y="5467534"/>
            <a:ext cx="107157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434386" y="5467534"/>
            <a:ext cx="1069469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715140" y="1857364"/>
            <a:ext cx="25717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GPS</a:t>
            </a:r>
            <a:r>
              <a:rPr lang="ko-KR" altLang="en-US" sz="2000" dirty="0" smtClean="0">
                <a:solidFill>
                  <a:schemeClr val="bg1"/>
                </a:solidFill>
              </a:rPr>
              <a:t>장소를 등록하여 해당 장소로 이동할 경우 지출내역이 자동으로 입력된다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8" name="Rectangle 289"/>
          <p:cNvSpPr>
            <a:spLocks noChangeAspect="1" noChangeArrowheads="1"/>
          </p:cNvSpPr>
          <p:nvPr/>
        </p:nvSpPr>
        <p:spPr bwMode="auto">
          <a:xfrm>
            <a:off x="571472" y="1928802"/>
            <a:ext cx="961436" cy="12485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ea typeface="HY중고딕" pitchFamily="18" charset="-127"/>
              </a:rPr>
              <a:t>지출</a:t>
            </a:r>
            <a:endParaRPr lang="en-US" altLang="ko-KR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67" name="오른쪽 화살표 66"/>
          <p:cNvSpPr/>
          <p:nvPr/>
        </p:nvSpPr>
        <p:spPr>
          <a:xfrm>
            <a:off x="2143108" y="2786058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사각형 설명선 72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장소를 자동으로 인식해 분류 및 금액이 자동으로 입력된다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제목 3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12-5-2.GPS 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이용</a:t>
            </a:r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자동입력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96" name="그룹 52"/>
          <p:cNvGrpSpPr/>
          <p:nvPr/>
        </p:nvGrpSpPr>
        <p:grpSpPr>
          <a:xfrm>
            <a:off x="4071934" y="2003242"/>
            <a:ext cx="2428892" cy="3802022"/>
            <a:chOff x="1495036" y="2003242"/>
            <a:chExt cx="2428892" cy="3802022"/>
          </a:xfrm>
        </p:grpSpPr>
        <p:sp useBgFill="1">
          <p:nvSpPr>
            <p:cNvPr id="97" name="직사각형 96"/>
            <p:cNvSpPr/>
            <p:nvPr/>
          </p:nvSpPr>
          <p:spPr>
            <a:xfrm>
              <a:off x="1495036" y="2003242"/>
              <a:ext cx="2428892" cy="37862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Rectangle 289"/>
            <p:cNvSpPr>
              <a:spLocks noChangeAspect="1" noChangeArrowheads="1"/>
            </p:cNvSpPr>
            <p:nvPr/>
          </p:nvSpPr>
          <p:spPr bwMode="auto">
            <a:xfrm>
              <a:off x="1619672" y="4790591"/>
              <a:ext cx="1033192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수입</a:t>
              </a:r>
              <a:endParaRPr lang="ko-KR" altLang="en-US" b="1" dirty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99" name="Rectangle 289"/>
            <p:cNvSpPr>
              <a:spLocks noChangeAspect="1" noChangeArrowheads="1"/>
            </p:cNvSpPr>
            <p:nvPr/>
          </p:nvSpPr>
          <p:spPr bwMode="auto">
            <a:xfrm>
              <a:off x="2724302" y="4790591"/>
              <a:ext cx="1055610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지출</a:t>
              </a:r>
              <a:endParaRPr lang="en-US" altLang="ko-KR" b="1" dirty="0" smtClean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100" name="TextBox 99"/>
            <p:cNvSpPr txBox="1">
              <a:spLocks noChangeAspect="1"/>
            </p:cNvSpPr>
            <p:nvPr/>
          </p:nvSpPr>
          <p:spPr>
            <a:xfrm>
              <a:off x="1652732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101" name="TextBox 100"/>
            <p:cNvSpPr txBox="1">
              <a:spLocks noChangeAspect="1"/>
            </p:cNvSpPr>
            <p:nvPr/>
          </p:nvSpPr>
          <p:spPr>
            <a:xfrm>
              <a:off x="2867178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2365723" y="207525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2552792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2739861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2926929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619672" y="3947458"/>
              <a:ext cx="2160240" cy="64807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1707070" y="4309208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1707070" y="4309208"/>
              <a:ext cx="1214446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\70,000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2850078" y="4309208"/>
              <a:ext cx="785818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691680" y="4019466"/>
              <a:ext cx="1584176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이번 달 생활비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2783200" y="4051270"/>
              <a:ext cx="360040" cy="1635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2" name="모서리가 둥근 직사각형 111"/>
            <p:cNvSpPr>
              <a:spLocks noChangeAspect="1"/>
            </p:cNvSpPr>
            <p:nvPr/>
          </p:nvSpPr>
          <p:spPr>
            <a:xfrm>
              <a:off x="1547664" y="2636912"/>
              <a:ext cx="2304256" cy="115212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1619672" y="306896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수입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1619672" y="342900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지출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5" name="모서리가 둥근 직사각형 114"/>
            <p:cNvSpPr/>
            <p:nvPr/>
          </p:nvSpPr>
          <p:spPr>
            <a:xfrm>
              <a:off x="1619672" y="2708920"/>
              <a:ext cx="108012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tx1"/>
                  </a:solidFill>
                </a:rPr>
                <a:t>2010-09-28</a:t>
              </a:r>
            </a:p>
          </p:txBody>
        </p:sp>
        <p:sp>
          <p:nvSpPr>
            <p:cNvPr id="116" name="모서리가 둥근 직사각형 115"/>
            <p:cNvSpPr/>
            <p:nvPr/>
          </p:nvSpPr>
          <p:spPr>
            <a:xfrm>
              <a:off x="1698967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2152531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3059659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2606095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갈매기형 수장 120"/>
            <p:cNvSpPr/>
            <p:nvPr/>
          </p:nvSpPr>
          <p:spPr>
            <a:xfrm>
              <a:off x="3535085" y="550300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모서리가 둥근 직사각형 121"/>
            <p:cNvSpPr>
              <a:spLocks noChangeAspect="1"/>
            </p:cNvSpPr>
            <p:nvPr/>
          </p:nvSpPr>
          <p:spPr>
            <a:xfrm>
              <a:off x="1619672" y="2291274"/>
              <a:ext cx="2160240" cy="20162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모서리가 둥근 직사각형 122"/>
            <p:cNvSpPr>
              <a:spLocks noChangeAspect="1"/>
            </p:cNvSpPr>
            <p:nvPr/>
          </p:nvSpPr>
          <p:spPr>
            <a:xfrm>
              <a:off x="1619672" y="2291274"/>
              <a:ext cx="1512168" cy="20162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24" name="직사각형 123"/>
          <p:cNvSpPr/>
          <p:nvPr/>
        </p:nvSpPr>
        <p:spPr>
          <a:xfrm>
            <a:off x="4219940" y="3286124"/>
            <a:ext cx="2143140" cy="250033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4434254" y="329767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GPS</a:t>
            </a:r>
            <a:r>
              <a:rPr lang="ko-KR" altLang="en-US" sz="1200" dirty="0" smtClean="0">
                <a:solidFill>
                  <a:schemeClr val="tx1"/>
                </a:solidFill>
              </a:rPr>
              <a:t> 알림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6" name="모서리가 접힌 도형 125"/>
          <p:cNvSpPr/>
          <p:nvPr/>
        </p:nvSpPr>
        <p:spPr>
          <a:xfrm>
            <a:off x="4291378" y="3714753"/>
            <a:ext cx="1987418" cy="50006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직사각형 126"/>
          <p:cNvSpPr/>
          <p:nvPr/>
        </p:nvSpPr>
        <p:spPr>
          <a:xfrm>
            <a:off x="4362816" y="3786190"/>
            <a:ext cx="1714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2010-08-10  </a:t>
            </a:r>
            <a:r>
              <a:rPr lang="ko-KR" altLang="en-US" sz="1000" dirty="0" smtClean="0"/>
              <a:t>교통</a:t>
            </a:r>
            <a:r>
              <a:rPr lang="en-US" altLang="ko-KR" sz="1000" dirty="0" smtClean="0"/>
              <a:t>:</a:t>
            </a:r>
            <a:r>
              <a:rPr lang="ko-KR" altLang="en-US" sz="1000" dirty="0" smtClean="0"/>
              <a:t>지하철</a:t>
            </a:r>
            <a:endParaRPr lang="en-US" altLang="ko-KR" sz="1000" dirty="0" smtClean="0"/>
          </a:p>
          <a:p>
            <a:r>
              <a:rPr lang="ko-KR" altLang="en-US" sz="1000" dirty="0" smtClean="0"/>
              <a:t>                      </a:t>
            </a:r>
            <a:r>
              <a:rPr lang="en-US" altLang="ko-KR" sz="1000" dirty="0" smtClean="0"/>
              <a:t>\1,300</a:t>
            </a:r>
          </a:p>
        </p:txBody>
      </p:sp>
      <p:sp>
        <p:nvSpPr>
          <p:cNvPr id="128" name="십자형 127"/>
          <p:cNvSpPr/>
          <p:nvPr/>
        </p:nvSpPr>
        <p:spPr>
          <a:xfrm rot="18820957">
            <a:off x="6040356" y="3749218"/>
            <a:ext cx="166566" cy="166566"/>
          </a:xfrm>
          <a:prstGeom prst="plus">
            <a:avLst>
              <a:gd name="adj" fmla="val 35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4219940" y="5467534"/>
            <a:ext cx="107157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5291510" y="5467534"/>
            <a:ext cx="1069469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59" name="직사각형 58"/>
          <p:cNvSpPr/>
          <p:nvPr/>
        </p:nvSpPr>
        <p:spPr>
          <a:xfrm>
            <a:off x="407193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195582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95582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197710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197710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5837364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4429124" y="2011792"/>
            <a:ext cx="135732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15518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66"/>
          <p:cNvGrpSpPr/>
          <p:nvPr/>
        </p:nvGrpSpPr>
        <p:grpSpPr>
          <a:xfrm>
            <a:off x="4071934" y="2000240"/>
            <a:ext cx="345638" cy="345638"/>
            <a:chOff x="909434" y="2009927"/>
            <a:chExt cx="345638" cy="345638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오른쪽 화살표 68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0" name="모서리가 둥근 직사각형 69"/>
          <p:cNvSpPr/>
          <p:nvPr/>
        </p:nvSpPr>
        <p:spPr>
          <a:xfrm>
            <a:off x="4197710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\5,500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오천오백원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4197710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위쪽 화살표 설명선 71"/>
          <p:cNvSpPr/>
          <p:nvPr/>
        </p:nvSpPr>
        <p:spPr>
          <a:xfrm>
            <a:off x="407193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5857884" y="3714752"/>
            <a:ext cx="500066" cy="428628"/>
            <a:chOff x="324098" y="6309320"/>
            <a:chExt cx="500066" cy="428628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5357818" y="3714752"/>
            <a:ext cx="500066" cy="428628"/>
            <a:chOff x="324098" y="6309320"/>
            <a:chExt cx="500066" cy="428628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4857752" y="3714752"/>
            <a:ext cx="500066" cy="428628"/>
            <a:chOff x="324098" y="6309320"/>
            <a:chExt cx="500066" cy="428628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모서리가 둥근 직사각형 81"/>
          <p:cNvSpPr/>
          <p:nvPr/>
        </p:nvSpPr>
        <p:spPr>
          <a:xfrm>
            <a:off x="4214810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4857752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857752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715140" y="1857364"/>
            <a:ext cx="2571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/>
                </a:solidFill>
              </a:rPr>
              <a:t>카라에</a:t>
            </a:r>
            <a:r>
              <a:rPr lang="ko-KR" altLang="en-US" sz="2000" dirty="0" smtClean="0">
                <a:solidFill>
                  <a:schemeClr val="bg1"/>
                </a:solidFill>
              </a:rPr>
              <a:t> 찍힌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문자를인식해</a:t>
            </a:r>
            <a:r>
              <a:rPr lang="ko-KR" altLang="en-US" sz="2000" dirty="0" smtClean="0">
                <a:solidFill>
                  <a:schemeClr val="bg1"/>
                </a:solidFill>
              </a:rPr>
              <a:t> 금액을 자동으로 설정한다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7" name="오른쪽 화살표 66"/>
          <p:cNvSpPr/>
          <p:nvPr/>
        </p:nvSpPr>
        <p:spPr>
          <a:xfrm>
            <a:off x="2143108" y="2786058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사각형 설명선 72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영수증을 인식해 금액을 지정한다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786446" y="2000240"/>
            <a:ext cx="345638" cy="34563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71472" y="1857364"/>
            <a:ext cx="1000132" cy="78581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6" name="제목 3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12-6 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문자인식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14348" y="274638"/>
            <a:ext cx="7972452" cy="1143000"/>
          </a:xfrm>
        </p:spPr>
        <p:txBody>
          <a:bodyPr/>
          <a:lstStyle/>
          <a:p>
            <a:pPr algn="l" rtl="0" eaLnBrk="1" latinLnBrk="1" hangingPunct="1"/>
            <a:r>
              <a:rPr 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13 </a:t>
            </a:r>
            <a:r>
              <a:rPr 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기타 편집화면</a:t>
            </a:r>
            <a:endParaRPr 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직사각형 67"/>
          <p:cNvSpPr/>
          <p:nvPr/>
        </p:nvSpPr>
        <p:spPr>
          <a:xfrm>
            <a:off x="1428728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665455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119019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026147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2572583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갈매기형 수장 105"/>
          <p:cNvSpPr/>
          <p:nvPr/>
        </p:nvSpPr>
        <p:spPr>
          <a:xfrm>
            <a:off x="3501573" y="54841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1428728" y="2714620"/>
            <a:ext cx="207170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6800" r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의류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428728" y="2357430"/>
            <a:ext cx="207170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음식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785918" y="200025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분류 편집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1428728" y="200025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1" name="오른쪽 화살표 110"/>
          <p:cNvSpPr/>
          <p:nvPr/>
        </p:nvSpPr>
        <p:spPr>
          <a:xfrm flipH="1">
            <a:off x="1474448" y="2063807"/>
            <a:ext cx="259229" cy="230386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433256" y="3060258"/>
            <a:ext cx="2067174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의약품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3511982" y="2357430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7" name="제목 6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13-1.</a:t>
            </a:r>
            <a:r>
              <a:rPr 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 별 수정화면</a:t>
            </a:r>
            <a:endParaRPr lang="ko-KR" altLang="en-US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3500430" y="2714620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500430" y="3067800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428728" y="3433010"/>
            <a:ext cx="2067174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세금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3495902" y="3440552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9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제목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분류의 제목을 표시하며 클릭 시 내용을 수정할 수 있는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클리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시 해당하는 분류를 삭제한다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추가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새로운 분류를 추가한다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0" name="Oval 33"/>
          <p:cNvSpPr>
            <a:spLocks noChangeArrowheads="1"/>
          </p:cNvSpPr>
          <p:nvPr/>
        </p:nvSpPr>
        <p:spPr bwMode="auto">
          <a:xfrm>
            <a:off x="2143108" y="23583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3500430" y="201179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3500430" y="1998527"/>
            <a:ext cx="345638" cy="345638"/>
            <a:chOff x="2872611" y="1998527"/>
            <a:chExt cx="345638" cy="345638"/>
          </a:xfrm>
        </p:grpSpPr>
        <p:sp>
          <p:nvSpPr>
            <p:cNvPr id="89" name="모서리가 둥근 직사각형 88"/>
            <p:cNvSpPr/>
            <p:nvPr/>
          </p:nvSpPr>
          <p:spPr>
            <a:xfrm>
              <a:off x="2872611" y="19985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덧셈 기호 95"/>
            <p:cNvSpPr/>
            <p:nvPr/>
          </p:nvSpPr>
          <p:spPr>
            <a:xfrm>
              <a:off x="2915816" y="2046229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3" name="Oval 33"/>
          <p:cNvSpPr>
            <a:spLocks noChangeArrowheads="1"/>
          </p:cNvSpPr>
          <p:nvPr/>
        </p:nvSpPr>
        <p:spPr bwMode="auto">
          <a:xfrm>
            <a:off x="3428992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3428992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1">
              <a:lumMod val="60000"/>
              <a:lumOff val="40000"/>
            </a:schemeClr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8516</TotalTime>
  <Words>4349</Words>
  <Application>Microsoft Office PowerPoint</Application>
  <PresentationFormat>화면 슬라이드 쇼(4:3)</PresentationFormat>
  <Paragraphs>2525</Paragraphs>
  <Slides>100</Slides>
  <Notes>95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100</vt:i4>
      </vt:variant>
    </vt:vector>
  </HeadingPairs>
  <TitlesOfParts>
    <vt:vector size="101" baseType="lpstr">
      <vt:lpstr>Office 테마</vt:lpstr>
      <vt:lpstr>재테크를 위한 어플리케이션</vt:lpstr>
      <vt:lpstr>Main 화면</vt:lpstr>
      <vt:lpstr>1.수입/지출 화면</vt:lpstr>
      <vt:lpstr>1-1.수입 입력화면</vt:lpstr>
      <vt:lpstr>1-1-1.수입 입력화면 - 날짜</vt:lpstr>
      <vt:lpstr>1-1-2.수입 입력화면 - 분류</vt:lpstr>
      <vt:lpstr>1-1-3.수입 입력화면 - 금액</vt:lpstr>
      <vt:lpstr>1-1-4.수입 반복 주기</vt:lpstr>
      <vt:lpstr>1-1-5.수입 반복 알림</vt:lpstr>
      <vt:lpstr>1-1-5.자주 사용되는 수입 화면</vt:lpstr>
      <vt:lpstr>1-2.지출 입력화면</vt:lpstr>
      <vt:lpstr>1-2-1.지출 입력화면 - 날짜</vt:lpstr>
      <vt:lpstr>1-2-2.지출 입력화면 - 분류</vt:lpstr>
      <vt:lpstr>1-2-3.지출 입력화면 - 금액</vt:lpstr>
      <vt:lpstr>1-2-4. 지출방법-현금</vt:lpstr>
      <vt:lpstr>1-2-4-1. 지출방법-카드</vt:lpstr>
      <vt:lpstr>1-2-4-2. 지출방법-계좌</vt:lpstr>
      <vt:lpstr>1-2-5.지출 입력화면 - 태그</vt:lpstr>
      <vt:lpstr>1-2-6.지출 반복 주기</vt:lpstr>
      <vt:lpstr>1-2-7.지출 반복 알림</vt:lpstr>
      <vt:lpstr>1-2-8.자주 사용되는 지출 화면</vt:lpstr>
      <vt:lpstr>2.자산/부채 화면</vt:lpstr>
      <vt:lpstr>2-1.자산 분류 별 비교화면</vt:lpstr>
      <vt:lpstr>2-2.자산내역 등록 화면</vt:lpstr>
      <vt:lpstr>2-2-1.자산 입력화면 - 분류</vt:lpstr>
      <vt:lpstr>2-2-2.자산 입력화면 - 금액</vt:lpstr>
      <vt:lpstr>2-2-3.자산 입력화면 - 날짜</vt:lpstr>
      <vt:lpstr>2-3.부채 분류 별 비교화면</vt:lpstr>
      <vt:lpstr>2-4.부채내역 등록 화면</vt:lpstr>
      <vt:lpstr>2-4-1. 부채 입력화면 - 분류</vt:lpstr>
      <vt:lpstr>2-4-2. 부채 입력화면 - 금액</vt:lpstr>
      <vt:lpstr>2-4-3. 부채 입력화면 - 날짜</vt:lpstr>
      <vt:lpstr>3.금일 수입/지출 화면</vt:lpstr>
      <vt:lpstr>4.월별 사용금액 화면</vt:lpstr>
      <vt:lpstr>4-1.월 분류 별 사용금액 화면</vt:lpstr>
      <vt:lpstr>4-2.일별 사용금액 화면</vt:lpstr>
      <vt:lpstr>5.카드 화면</vt:lpstr>
      <vt:lpstr>5-1.카드 – 사용리스트</vt:lpstr>
      <vt:lpstr>5-2.카드 – 신용카드 상세보기</vt:lpstr>
      <vt:lpstr>5-3.카드 – 체크카드 상세보기</vt:lpstr>
      <vt:lpstr>5-4.카드 – 선불카드 상세보기</vt:lpstr>
      <vt:lpstr>5-5.카드 – 카드편집</vt:lpstr>
      <vt:lpstr>5-6.카드 – 신용카드 수정 및 입력</vt:lpstr>
      <vt:lpstr>5-7.카드 – 체크카드 수정 및 입력</vt:lpstr>
      <vt:lpstr>5-8.카드 – 선불카드 수정 및 입력</vt:lpstr>
      <vt:lpstr>5-9.카드 – 카드사 선택</vt:lpstr>
      <vt:lpstr>5-10.카드 – 번호 선택</vt:lpstr>
      <vt:lpstr>5-11.카드 – 계좌 선택</vt:lpstr>
      <vt:lpstr>6.계좌 화면</vt:lpstr>
      <vt:lpstr>6-1.계좌 상세정보 보기</vt:lpstr>
      <vt:lpstr>6-2.계좌 입력 및 수정</vt:lpstr>
      <vt:lpstr>6-3.계좌 - 개설된 은행 선택 </vt:lpstr>
      <vt:lpstr>6-4.계좌 – 이동(이체)</vt:lpstr>
      <vt:lpstr>7.목록 보기</vt:lpstr>
      <vt:lpstr>7-1.년간 월별 수입/지출 비교</vt:lpstr>
      <vt:lpstr>7-2.년간 월별 수입/지출 비교</vt:lpstr>
      <vt:lpstr>7-3. 월 수입/지출 비교</vt:lpstr>
      <vt:lpstr>7-3-1.월별 수입금액 화면</vt:lpstr>
      <vt:lpstr>7-3-2.일별 수입금액 화면</vt:lpstr>
      <vt:lpstr>7-4.자산변동 추이</vt:lpstr>
      <vt:lpstr>7-5.년간 월별 자산/부채 비교</vt:lpstr>
      <vt:lpstr>7-6.항목별 변동 내역</vt:lpstr>
      <vt:lpstr>7-6-1.항목별 변동 내역-분류 선택</vt:lpstr>
      <vt:lpstr>7-6-2.항목별 변동 내역-분류 선택</vt:lpstr>
      <vt:lpstr>7-6-3.항목별 월간 리스트보기</vt:lpstr>
      <vt:lpstr>7-7.테마 별 지출 변동 </vt:lpstr>
      <vt:lpstr>7-7-1.테마 별 월간 리스트보기</vt:lpstr>
      <vt:lpstr>7-8.지출 비율</vt:lpstr>
      <vt:lpstr>7-9.카드사용 변동 추이</vt:lpstr>
      <vt:lpstr>7-10. 월별 결산 리포트</vt:lpstr>
      <vt:lpstr>8.계획 화면</vt:lpstr>
      <vt:lpstr>8-1.계획 화면 - 편집</vt:lpstr>
      <vt:lpstr>8-2.계획 화면 – 추가 및 수정</vt:lpstr>
      <vt:lpstr>9.조회 화면</vt:lpstr>
      <vt:lpstr>10. 데이터 관리 (백업 및 복원) 화면</vt:lpstr>
      <vt:lpstr>10-1. 데이터 관리 - 내보내기</vt:lpstr>
      <vt:lpstr>10-2. 데이터 관리 - 가져오기</vt:lpstr>
      <vt:lpstr>10-3. 데이터 관리 - 영수증관리</vt:lpstr>
      <vt:lpstr>10-3. 데이터 관리 - 영수증관리</vt:lpstr>
      <vt:lpstr>10-3-1. 영수증- 편집</vt:lpstr>
      <vt:lpstr>10-3-2. 영수증– 추가 및 수정</vt:lpstr>
      <vt:lpstr>10-4. 데이터 관리 – 카드 SMS 관리</vt:lpstr>
      <vt:lpstr>10-4-1. 카드 SMS - 카드사 설정</vt:lpstr>
      <vt:lpstr>10-4-2. 카드 SMS - 카드사 추가</vt:lpstr>
      <vt:lpstr>10-4-2. 카드 SMS - 카드사 편집</vt:lpstr>
      <vt:lpstr>11.설정 화면</vt:lpstr>
      <vt:lpstr>11-1. 잠금설정 화면</vt:lpstr>
      <vt:lpstr>11-2.About 화면</vt:lpstr>
      <vt:lpstr>12 사용자 편의를 위한 입력 방안</vt:lpstr>
      <vt:lpstr>12-1 사용자 패턴 분석</vt:lpstr>
      <vt:lpstr>12-2.자주 사용되는 내역등록</vt:lpstr>
      <vt:lpstr>12-3.분류 선택시 내역 자동입력</vt:lpstr>
      <vt:lpstr>12-4-1.음성인식</vt:lpstr>
      <vt:lpstr>12-4-2.음성인식-음성목록등록</vt:lpstr>
      <vt:lpstr>12-5-1.GPS 이용-위치등록</vt:lpstr>
      <vt:lpstr>12-5-2.GPS 이용-자동입력</vt:lpstr>
      <vt:lpstr>12-6 문자인식</vt:lpstr>
      <vt:lpstr>13 기타 편집화면</vt:lpstr>
      <vt:lpstr>13-1.분류 별 수정화면</vt:lpstr>
      <vt:lpstr>13-2.자주 사용되는 화면 - 편집</vt:lpstr>
    </vt:vector>
  </TitlesOfParts>
  <Company>우리집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일반</dc:creator>
  <cp:lastModifiedBy>박재필</cp:lastModifiedBy>
  <cp:revision>988</cp:revision>
  <dcterms:created xsi:type="dcterms:W3CDTF">2010-06-22T10:48:09Z</dcterms:created>
  <dcterms:modified xsi:type="dcterms:W3CDTF">2010-10-06T01:59:38Z</dcterms:modified>
</cp:coreProperties>
</file>