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5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6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7.xml" ContentType="application/vnd.openxmlformats-officedocument.drawingml.chart+xml"/>
  <Override PartName="/ppt/notesSlides/notesSlide60.xml" ContentType="application/vnd.openxmlformats-officedocument.presentationml.notesSlide+xml"/>
  <Override PartName="/ppt/charts/chart8.xml" ContentType="application/vnd.openxmlformats-officedocument.drawingml.chart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rts/chart9.xml" ContentType="application/vnd.openxmlformats-officedocument.drawingml.chart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rts/chart10.xml" ContentType="application/vnd.openxmlformats-officedocument.drawingml.chart+xml"/>
  <Override PartName="/ppt/notesSlides/notesSlide66.xml" ContentType="application/vnd.openxmlformats-officedocument.presentationml.notesSlide+xml"/>
  <Override PartName="/ppt/charts/chart11.xml" ContentType="application/vnd.openxmlformats-officedocument.drawingml.chart+xml"/>
  <Override PartName="/ppt/notesSlides/notesSlide67.xml" ContentType="application/vnd.openxmlformats-officedocument.presentationml.notesSlide+xml"/>
  <Override PartName="/ppt/charts/chart12.xml" ContentType="application/vnd.openxmlformats-officedocument.drawingml.chart+xml"/>
  <Override PartName="/ppt/notesSlides/notesSlide68.xml" ContentType="application/vnd.openxmlformats-officedocument.presentationml.notesSlide+xml"/>
  <Override PartName="/ppt/charts/chart13.xml" ContentType="application/vnd.openxmlformats-officedocument.drawingml.chart+xml"/>
  <Override PartName="/ppt/notesSlides/notesSlide69.xml" ContentType="application/vnd.openxmlformats-officedocument.presentationml.notesSlide+xml"/>
  <Override PartName="/ppt/charts/chart14.xml" ContentType="application/vnd.openxmlformats-officedocument.drawingml.chart+xml"/>
  <Override PartName="/ppt/notesSlides/notesSlide70.xml" ContentType="application/vnd.openxmlformats-officedocument.presentationml.notesSlide+xml"/>
  <Override PartName="/ppt/charts/chart15.xml" ContentType="application/vnd.openxmlformats-officedocument.drawingml.chart+xml"/>
  <Override PartName="/ppt/notesSlides/notesSlide71.xml" ContentType="application/vnd.openxmlformats-officedocument.presentationml.notesSlide+xml"/>
  <Override PartName="/ppt/charts/chart16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8" r:id="rId2"/>
    <p:sldId id="257" r:id="rId3"/>
    <p:sldId id="278" r:id="rId4"/>
    <p:sldId id="292" r:id="rId5"/>
    <p:sldId id="260" r:id="rId6"/>
    <p:sldId id="413" r:id="rId7"/>
    <p:sldId id="414" r:id="rId8"/>
    <p:sldId id="291" r:id="rId9"/>
    <p:sldId id="293" r:id="rId10"/>
    <p:sldId id="295" r:id="rId11"/>
    <p:sldId id="404" r:id="rId12"/>
    <p:sldId id="282" r:id="rId13"/>
    <p:sldId id="261" r:id="rId14"/>
    <p:sldId id="296" r:id="rId15"/>
    <p:sldId id="297" r:id="rId16"/>
    <p:sldId id="300" r:id="rId17"/>
    <p:sldId id="304" r:id="rId18"/>
    <p:sldId id="305" r:id="rId19"/>
    <p:sldId id="306" r:id="rId20"/>
    <p:sldId id="308" r:id="rId21"/>
    <p:sldId id="307" r:id="rId22"/>
    <p:sldId id="405" r:id="rId23"/>
    <p:sldId id="301" r:id="rId24"/>
    <p:sldId id="319" r:id="rId25"/>
    <p:sldId id="320" r:id="rId26"/>
    <p:sldId id="322" r:id="rId27"/>
    <p:sldId id="321" r:id="rId28"/>
    <p:sldId id="323" r:id="rId29"/>
    <p:sldId id="324" r:id="rId30"/>
    <p:sldId id="333" r:id="rId31"/>
    <p:sldId id="325" r:id="rId32"/>
    <p:sldId id="326" r:id="rId33"/>
    <p:sldId id="327" r:id="rId34"/>
    <p:sldId id="328" r:id="rId35"/>
    <p:sldId id="256" r:id="rId36"/>
    <p:sldId id="259" r:id="rId37"/>
    <p:sldId id="262" r:id="rId38"/>
    <p:sldId id="263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272" r:id="rId57"/>
    <p:sldId id="269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3" r:id="rId66"/>
    <p:sldId id="344" r:id="rId67"/>
    <p:sldId id="346" r:id="rId68"/>
    <p:sldId id="345" r:id="rId69"/>
    <p:sldId id="347" r:id="rId70"/>
    <p:sldId id="348" r:id="rId71"/>
    <p:sldId id="388" r:id="rId72"/>
    <p:sldId id="406" r:id="rId73"/>
    <p:sldId id="407" r:id="rId74"/>
    <p:sldId id="285" r:id="rId75"/>
    <p:sldId id="367" r:id="rId76"/>
    <p:sldId id="286" r:id="rId77"/>
    <p:sldId id="408" r:id="rId78"/>
    <p:sldId id="389" r:id="rId79"/>
    <p:sldId id="390" r:id="rId80"/>
    <p:sldId id="391" r:id="rId81"/>
    <p:sldId id="392" r:id="rId82"/>
    <p:sldId id="393" r:id="rId83"/>
    <p:sldId id="394" r:id="rId84"/>
    <p:sldId id="409" r:id="rId85"/>
    <p:sldId id="410" r:id="rId86"/>
    <p:sldId id="411" r:id="rId87"/>
    <p:sldId id="412" r:id="rId88"/>
    <p:sldId id="287" r:id="rId89"/>
    <p:sldId id="289" r:id="rId90"/>
    <p:sldId id="290" r:id="rId91"/>
    <p:sldId id="309" r:id="rId92"/>
    <p:sldId id="310" r:id="rId93"/>
    <p:sldId id="311" r:id="rId94"/>
    <p:sldId id="312" r:id="rId95"/>
    <p:sldId id="313" r:id="rId96"/>
    <p:sldId id="314" r:id="rId97"/>
    <p:sldId id="315" r:id="rId98"/>
    <p:sldId id="316" r:id="rId99"/>
    <p:sldId id="317" r:id="rId100"/>
    <p:sldId id="395" r:id="rId101"/>
    <p:sldId id="397" r:id="rId102"/>
    <p:sldId id="402" r:id="rId10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>
        <p:scale>
          <a:sx n="100" d="100"/>
          <a:sy n="100" d="100"/>
        </p:scale>
        <p:origin x="-121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851200"/>
        <c:axId val="156877568"/>
      </c:lineChart>
      <c:catAx>
        <c:axId val="156851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6877568"/>
        <c:crosses val="autoZero"/>
        <c:auto val="1"/>
        <c:lblAlgn val="ctr"/>
        <c:lblOffset val="100"/>
        <c:noMultiLvlLbl val="0"/>
      </c:catAx>
      <c:valAx>
        <c:axId val="15687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6851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199168"/>
        <c:axId val="158467200"/>
      </c:lineChart>
      <c:catAx>
        <c:axId val="158199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8467200"/>
        <c:crosses val="autoZero"/>
        <c:auto val="1"/>
        <c:lblAlgn val="ctr"/>
        <c:lblOffset val="100"/>
        <c:noMultiLvlLbl val="0"/>
      </c:catAx>
      <c:valAx>
        <c:axId val="158467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8199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03E-2"/>
          <c:w val="0.90758419888574593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214016"/>
        <c:axId val="158215552"/>
      </c:lineChart>
      <c:catAx>
        <c:axId val="158214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8215552"/>
        <c:crosses val="autoZero"/>
        <c:auto val="1"/>
        <c:lblAlgn val="ctr"/>
        <c:lblOffset val="100"/>
        <c:noMultiLvlLbl val="0"/>
      </c:catAx>
      <c:valAx>
        <c:axId val="15821555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58214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222400"/>
        <c:axId val="159228288"/>
      </c:lineChart>
      <c:catAx>
        <c:axId val="159222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228288"/>
        <c:crosses val="autoZero"/>
        <c:auto val="1"/>
        <c:lblAlgn val="ctr"/>
        <c:lblOffset val="100"/>
        <c:noMultiLvlLbl val="0"/>
      </c:catAx>
      <c:valAx>
        <c:axId val="159228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9222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17E-2"/>
          <c:w val="0.90758419888574549"/>
          <c:h val="0.761158063720954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069696"/>
        <c:axId val="159071232"/>
      </c:lineChart>
      <c:catAx>
        <c:axId val="159069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071232"/>
        <c:crosses val="autoZero"/>
        <c:auto val="1"/>
        <c:lblAlgn val="ctr"/>
        <c:lblOffset val="100"/>
        <c:noMultiLvlLbl val="0"/>
      </c:catAx>
      <c:valAx>
        <c:axId val="1590712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one"/>
        <c:crossAx val="159069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13280"/>
        <c:axId val="159437952"/>
      </c:lineChart>
      <c:catAx>
        <c:axId val="1593132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9437952"/>
        <c:crosses val="autoZero"/>
        <c:auto val="1"/>
        <c:lblAlgn val="ctr"/>
        <c:lblOffset val="100"/>
        <c:noMultiLvlLbl val="0"/>
      </c:catAx>
      <c:valAx>
        <c:axId val="159437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9313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6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89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296E-2"/>
          <c:w val="0.80701653264122053"/>
          <c:h val="0.875225592173053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823360"/>
        <c:axId val="157824896"/>
      </c:lineChart>
      <c:catAx>
        <c:axId val="157823360"/>
        <c:scaling>
          <c:orientation val="minMax"/>
        </c:scaling>
        <c:delete val="0"/>
        <c:axPos val="b"/>
        <c:numFmt formatCode="#,##0.00_);[Red]\(#,##0.00\)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57824896"/>
        <c:crosses val="autoZero"/>
        <c:auto val="1"/>
        <c:lblAlgn val="ctr"/>
        <c:lblOffset val="100"/>
        <c:noMultiLvlLbl val="0"/>
      </c:catAx>
      <c:valAx>
        <c:axId val="157824896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782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58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96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833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890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084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810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기타 편집화면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음식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 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의약품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13-1.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별 수정화면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428728" y="3433010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세금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95902" y="3440552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제목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분류의 제목을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클리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시 해당하는 분류를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분류를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00430" y="20117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500430" y="1998527"/>
            <a:ext cx="345638" cy="345638"/>
            <a:chOff x="2872611" y="1998527"/>
            <a:chExt cx="345638" cy="345638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덧셈 기호 95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42872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6545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11901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2614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57258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갈매기형 수장 105"/>
          <p:cNvSpPr/>
          <p:nvPr/>
        </p:nvSpPr>
        <p:spPr>
          <a:xfrm>
            <a:off x="350157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428728" y="271462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6800" rIns="0"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용돈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\50,000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28728" y="2357430"/>
            <a:ext cx="207170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프로젝트비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\100,000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85918" y="200025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8728" y="20002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 flipH="1">
            <a:off x="1474448" y="2063807"/>
            <a:ext cx="259229" cy="23038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33256" y="3060258"/>
            <a:ext cx="2067174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라이센스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\500,000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511982" y="235743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7" name="제목 66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816952" cy="936105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13-2.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</a:t>
            </a:r>
            <a:r>
              <a:rPr 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0430" y="271462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500430" y="3067800"/>
            <a:ext cx="345638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제목과 금액을 표시하며 클릭 시 내용을 수정할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항목을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항목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새로운 항목을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2143108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11982" y="1998527"/>
            <a:ext cx="345638" cy="345638"/>
            <a:chOff x="2872611" y="1998527"/>
            <a:chExt cx="345638" cy="345638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덧셈 기호 28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342899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428992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수입리스트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수입목록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재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시작시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1-1-5.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수입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2010-09-25  </a:t>
            </a:r>
            <a:r>
              <a:rPr lang="ko-KR" altLang="en-US" sz="1000" dirty="0" smtClean="0"/>
              <a:t>월급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플레타뮤토</a:t>
            </a:r>
            <a:r>
              <a:rPr lang="en-US" altLang="ko-KR" sz="1000" dirty="0" smtClean="0"/>
              <a:t>     </a:t>
            </a:r>
            <a:r>
              <a:rPr lang="en-US" altLang="ko-KR" sz="1000" dirty="0" smtClean="0"/>
              <a:t>\2,500,000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500174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11963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/>
                </a:solidFill>
              </a:rPr>
              <a:t> 예산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210872" y="3913012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910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30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4970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950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갈매기형 수장 90"/>
          <p:cNvSpPr/>
          <p:nvPr/>
        </p:nvSpPr>
        <p:spPr>
          <a:xfrm>
            <a:off x="19184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반복 지출리스트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반복으로 입력된 지출목록 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가격이 표시된다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제외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클릭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시 리스트에서 제외된다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지출 적용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리스트에 포함된 내용을 적용한다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창닫기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 내용을 적용시키지 않으며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재시작시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다시 창의 띄운다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FF"/>
                </a:solidFill>
                <a:latin typeface="굴림"/>
                <a:ea typeface="굴림"/>
              </a:rPr>
              <a:t>1-2-7.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지출</a:t>
            </a:r>
            <a:r>
              <a:rPr lang="ko-KR" altLang="ko-KR" dirty="0" smtClean="0">
                <a:solidFill>
                  <a:srgbClr val="FFFFFF"/>
                </a:solidFill>
                <a:latin typeface="굴림"/>
                <a:ea typeface="굴림"/>
              </a:rPr>
              <a:t> 반복 </a:t>
            </a:r>
            <a:r>
              <a:rPr lang="ko-KR" altLang="en-US" dirty="0" smtClean="0">
                <a:solidFill>
                  <a:srgbClr val="FFFFFF"/>
                </a:solidFill>
                <a:latin typeface="굴림"/>
                <a:ea typeface="굴림"/>
              </a:rPr>
              <a:t>알림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그룹 52"/>
          <p:cNvGrpSpPr/>
          <p:nvPr/>
        </p:nvGrpSpPr>
        <p:grpSpPr>
          <a:xfrm>
            <a:off x="1495036" y="2003242"/>
            <a:ext cx="2428892" cy="3802022"/>
            <a:chOff x="1495036" y="2003242"/>
            <a:chExt cx="2428892" cy="3802022"/>
          </a:xfrm>
        </p:grpSpPr>
        <p:sp useBgFill="1">
          <p:nvSpPr>
            <p:cNvPr id="32" name="직사각형 31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4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35" name="TextBox 34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직사각형 53"/>
          <p:cNvSpPr/>
          <p:nvPr/>
        </p:nvSpPr>
        <p:spPr>
          <a:xfrm>
            <a:off x="1643042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57356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지출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접힌 도형 65"/>
          <p:cNvSpPr/>
          <p:nvPr/>
        </p:nvSpPr>
        <p:spPr>
          <a:xfrm>
            <a:off x="1714480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785918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음식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점심</a:t>
            </a:r>
            <a:endParaRPr lang="en-US" altLang="ko-KR" sz="1000" dirty="0" smtClean="0"/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     \6,000</a:t>
            </a:r>
          </a:p>
        </p:txBody>
      </p:sp>
      <p:sp>
        <p:nvSpPr>
          <p:cNvPr id="71" name="십자형 70"/>
          <p:cNvSpPr/>
          <p:nvPr/>
        </p:nvSpPr>
        <p:spPr>
          <a:xfrm rot="18820957">
            <a:off x="3463458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모서리가 접힌 도형 77"/>
          <p:cNvSpPr/>
          <p:nvPr/>
        </p:nvSpPr>
        <p:spPr>
          <a:xfrm>
            <a:off x="1714480" y="4286256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1785918" y="4357693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0" name="십자형 79"/>
          <p:cNvSpPr/>
          <p:nvPr/>
        </p:nvSpPr>
        <p:spPr>
          <a:xfrm rot="18820957">
            <a:off x="3463458" y="4320721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접힌 도형 80"/>
          <p:cNvSpPr/>
          <p:nvPr/>
        </p:nvSpPr>
        <p:spPr>
          <a:xfrm>
            <a:off x="1714480" y="4857760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85918" y="4929197"/>
            <a:ext cx="1643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</a:t>
            </a:r>
            <a:r>
              <a:rPr lang="en-US" altLang="ko-KR" sz="1000" dirty="0" smtClean="0"/>
              <a:t>     \1,300</a:t>
            </a:r>
          </a:p>
        </p:txBody>
      </p:sp>
      <p:sp>
        <p:nvSpPr>
          <p:cNvPr id="83" name="십자형 82"/>
          <p:cNvSpPr/>
          <p:nvPr/>
        </p:nvSpPr>
        <p:spPr>
          <a:xfrm rot="18820957">
            <a:off x="3463458" y="4892225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43042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14612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3286116" y="36442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1571604" y="53578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714612" y="53587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1-2-8.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자신을 등록하는 화면으로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350043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4114" y="142717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570178" y="1427178"/>
            <a:ext cx="345638" cy="345638"/>
            <a:chOff x="2872611" y="1998527"/>
            <a:chExt cx="345638" cy="34563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덧셈 기호 50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이번달</a:t>
            </a:r>
            <a:r>
              <a:rPr lang="ko-KR" altLang="en-US" sz="1000" dirty="0">
                <a:solidFill>
                  <a:schemeClr val="tx1"/>
                </a:solidFill>
              </a:rPr>
              <a:t> 예산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83200" y="4051270"/>
            <a:ext cx="360040" cy="1635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입력할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2146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576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429000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8610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930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9695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25850" y="2795549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25850" y="321297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43722" y="3634460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43722" y="4061506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246380" y="4325860"/>
            <a:ext cx="150644" cy="19288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6"/>
            <a:ext cx="1987418" cy="159550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커피  </a:t>
            </a:r>
            <a:r>
              <a:rPr lang="en-US" altLang="ko-KR" sz="1000" dirty="0" smtClean="0">
                <a:solidFill>
                  <a:srgbClr val="FF0000"/>
                </a:solidFill>
              </a:rPr>
              <a:t>	       \4,500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음식</a:t>
            </a:r>
            <a:r>
              <a:rPr lang="en-US" altLang="ko-KR" sz="700" dirty="0" smtClean="0">
                <a:solidFill>
                  <a:srgbClr val="FF0000"/>
                </a:solidFill>
              </a:rPr>
              <a:t>: </a:t>
            </a:r>
            <a:r>
              <a:rPr lang="ko-KR" altLang="en-US" sz="700" dirty="0" smtClean="0">
                <a:solidFill>
                  <a:srgbClr val="FF0000"/>
                </a:solidFill>
              </a:rPr>
              <a:t>음료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낭비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클릭하면 붉은 색으로 표시된다</a:t>
            </a:r>
            <a:r>
              <a:rPr lang="en-US" altLang="ko-KR" sz="140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12629" y="328498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2629" y="4005064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12629" y="3667683"/>
            <a:ext cx="472106" cy="14401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12629" y="4951212"/>
            <a:ext cx="472106" cy="144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낭비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634724" y="35415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위쪽 화살표 설명선 26"/>
          <p:cNvSpPr/>
          <p:nvPr/>
        </p:nvSpPr>
        <p:spPr>
          <a:xfrm>
            <a:off x="3079212" y="559095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 삭제를 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726428" y="1928802"/>
            <a:ext cx="345638" cy="345638"/>
            <a:chOff x="2872611" y="1998527"/>
            <a:chExt cx="345638" cy="34563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덧셈 기호 46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23549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ko-KR" altLang="en-US" sz="1200" dirty="0" smtClean="0">
                <a:solidFill>
                  <a:schemeClr val="tx1"/>
                </a:solidFill>
              </a:rPr>
              <a:t>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42748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489059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1534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29537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태그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340768"/>
            <a:ext cx="37444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변동 사항을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 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태그 별 지출내역을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카드사별 이용 내역을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낭비 내역 보기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낭비로 체크된 내용을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월간별로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83768" y="587727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월간 낭비 내역보기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328922" y="57705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423028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64916" y="452352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80218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급여</a:t>
            </a:r>
            <a:r>
              <a:rPr lang="ko-KR" altLang="en-US" sz="1200" dirty="0" smtClean="0">
                <a:solidFill>
                  <a:schemeClr val="tx1"/>
                </a:solidFill>
              </a:rPr>
              <a:t>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46676" y="249382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567044" y="509958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506282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423028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27086" y="4583408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입력화면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46676" y="30784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수령</a:t>
            </a:r>
            <a:r>
              <a:rPr lang="ko-KR" altLang="en-US" sz="1200" dirty="0">
                <a:solidFill>
                  <a:schemeClr val="tx1"/>
                </a:solidFill>
              </a:rPr>
              <a:t>액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\2,500,000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46676" y="3671188"/>
            <a:ext cx="2160240" cy="564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\2,300,000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공제액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ko-KR" sz="1000" dirty="0" smtClean="0">
                <a:solidFill>
                  <a:srgbClr val="FF0000"/>
                </a:solidFill>
              </a:rPr>
              <a:t>\-200,000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급여가 들어온 날짜는 선택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들어온 돈을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기입한 내역을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1439991" y="297175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1439991" y="356450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1439991" y="441683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3388045" y="182040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439991" y="49929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2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331640" y="19270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88830" y="1936779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 수령액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14894" y="1936779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331640" y="1936779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5682932" y="162880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급여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실 수령액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475656" y="327804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보험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\-50,000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75656" y="37809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세</a:t>
            </a:r>
            <a:r>
              <a:rPr lang="ko-KR" altLang="en-US" sz="1200" dirty="0">
                <a:solidFill>
                  <a:schemeClr val="tx1"/>
                </a:solidFill>
              </a:rPr>
              <a:t>금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\-30,000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5656" y="4278061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연금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\-110,000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75656" y="47717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기타           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\-10,000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55288" y="2420888"/>
            <a:ext cx="2160240" cy="720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11760" y="5243602"/>
            <a:ext cx="1214446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     \-200,000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52259" y="2492896"/>
            <a:ext cx="1939621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\</a:t>
            </a:r>
            <a:r>
              <a:rPr lang="en-US" altLang="ko-KR" sz="1400" b="1" dirty="0">
                <a:solidFill>
                  <a:schemeClr val="tx2"/>
                </a:solidFill>
              </a:rPr>
              <a:t>2,300,000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259" y="2863969"/>
            <a:ext cx="206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/>
              <a:t>2,5000,000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-200,000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실 수령액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수령액에서 세금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연금등을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제외한 금액을 표시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보험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보험으로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월급에서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세금으로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연금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월급에서 세금으로 지출된 액수를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</a:t>
            </a:r>
            <a:endParaRPr lang="en-US" altLang="ko-KR" sz="14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기타로 지출된 </a:t>
            </a:r>
            <a:r>
              <a:rPr lang="ko-KR" altLang="en-US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액수를 기입</a:t>
            </a:r>
            <a:r>
              <a:rPr lang="en-US" altLang="ko-KR" sz="14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439991" y="23871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410188" y="317136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410188" y="36742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1410188" y="41713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1410188" y="46650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직사각형 66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년과 달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년도와 달을 표시하며 전달이나 다음달로 이동할 수 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낭</a:t>
            </a:r>
            <a:r>
              <a:rPr lang="ko-KR" altLang="en-US" sz="14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낭비목록을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7-10.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월간 낭비내역 보기</a:t>
            </a:r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4117570" y="23716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flipH="1">
            <a:off x="2001607" y="23500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9764" y="2328403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 목록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051720" y="3140968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점심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음식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ㅁㅁㅁㅁㅁ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     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accent6">
                    <a:lumMod val="75000"/>
                  </a:schemeClr>
                </a:solidFill>
              </a:rPr>
              <a:t>영화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</a:rPr>
              <a:t>AAAAA:  BBBB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579569" y="1193851"/>
            <a:ext cx="513902" cy="172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낭비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갈매기형 수장 94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077438" y="2636912"/>
            <a:ext cx="2136586" cy="36004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\800,000</a:t>
            </a:r>
            <a:r>
              <a:rPr lang="en-US" altLang="ko-KR" sz="900" b="1" dirty="0" smtClean="0">
                <a:solidFill>
                  <a:schemeClr val="accent3">
                    <a:lumMod val="50000"/>
                  </a:schemeClr>
                </a:solidFill>
              </a:rPr>
              <a:t>/2,000,000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(20%)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1970753" y="30342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 결산 리포트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287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전과 이 후 달의 결산 리포트로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결산 리포트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종합 결산 리포트 내용이다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대비 하여 증감을 나타낸다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지출항목 중 전월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년평균에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비해 늘어난 항목과 감소한 항목을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619672" y="25649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-11.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결산 리포트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752600" y="2714625"/>
          <a:ext cx="2238375" cy="2773680"/>
        </p:xfrm>
        <a:graphic>
          <a:graphicData uri="http://schemas.openxmlformats.org/drawingml/2006/table">
            <a:tbl>
              <a:tblPr/>
              <a:tblGrid>
                <a:gridCol w="746125"/>
                <a:gridCol w="746125"/>
                <a:gridCol w="746125"/>
              </a:tblGrid>
              <a:tr h="37980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전</a:t>
                      </a:r>
                      <a:r>
                        <a:rPr lang="ko-KR" altLang="en-US" sz="1000" b="1" baseline="0" dirty="0" err="1" smtClean="0"/>
                        <a:t>월대비</a:t>
                      </a:r>
                      <a:endParaRPr lang="en-US" altLang="ko-KR" sz="1000" b="1" baseline="0" dirty="0" smtClean="0"/>
                    </a:p>
                    <a:p>
                      <a:pPr latinLnBrk="1"/>
                      <a:r>
                        <a:rPr lang="en-US" altLang="ko-KR" sz="1000" b="1" baseline="0" dirty="0" smtClean="0"/>
                        <a:t>(7</a:t>
                      </a:r>
                      <a:r>
                        <a:rPr lang="ko-KR" altLang="en-US" sz="1000" b="1" baseline="0" dirty="0" smtClean="0"/>
                        <a:t>월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/>
                        <a:t>년평균대비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(2010)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수입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30,000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70,000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</a:t>
                      </a:r>
                      <a:endParaRPr lang="en-US" altLang="ko-KR" sz="1000" dirty="0" smtClean="0">
                        <a:solidFill>
                          <a:srgbClr val="FF33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자산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1,000,000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부채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3300"/>
                          </a:solidFill>
                        </a:rPr>
                        <a:t>500,000</a:t>
                      </a:r>
                      <a:r>
                        <a:rPr lang="ko-KR" altLang="en-US" sz="1000" dirty="0" smtClean="0">
                          <a:solidFill>
                            <a:srgbClr val="FF3300"/>
                          </a:solidFill>
                        </a:rPr>
                        <a:t>원 증가</a:t>
                      </a:r>
                      <a:endParaRPr lang="ko-KR" altLang="en-US" sz="1000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300,000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원 감소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지출증가항목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음식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교통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쇼핑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음식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지출감소항목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의료비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설정된 예산의 월을 보여준다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예산의 총 금액을 표시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예산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사용현황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예산의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09236" y="2708920"/>
            <a:ext cx="2138760" cy="449195"/>
            <a:chOff x="2209236" y="2708920"/>
            <a:chExt cx="2138760" cy="449195"/>
          </a:xfrm>
        </p:grpSpPr>
        <p:sp>
          <p:nvSpPr>
            <p:cNvPr id="4" name="직사각형 3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857488" y="5000636"/>
                <a:ext cx="819984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677472" y="5000636"/>
                <a:ext cx="1159603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총예산 </a:t>
              </a:r>
              <a:r>
                <a:rPr lang="en-US" altLang="ko-KR" sz="1200" dirty="0" smtClean="0"/>
                <a:t>:  \2,000,000</a:t>
              </a:r>
              <a:endParaRPr lang="ko-KR" altLang="en-US" sz="12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9236" y="3267837"/>
            <a:ext cx="2138760" cy="449195"/>
            <a:chOff x="2209236" y="2708920"/>
            <a:chExt cx="2138760" cy="449195"/>
          </a:xfrm>
        </p:grpSpPr>
        <p:sp>
          <p:nvSpPr>
            <p:cNvPr id="61" name="직사각형 60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857488" y="4985966"/>
                <a:ext cx="1039917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897405" y="5000636"/>
                <a:ext cx="939670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식비 </a:t>
              </a:r>
              <a:r>
                <a:rPr lang="en-US" altLang="ko-KR" sz="1200" dirty="0" smtClean="0"/>
                <a:t>:  \500,000</a:t>
              </a:r>
              <a:endParaRPr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209236" y="3824191"/>
            <a:ext cx="2138760" cy="449195"/>
            <a:chOff x="2209236" y="2708920"/>
            <a:chExt cx="2138760" cy="449195"/>
          </a:xfrm>
        </p:grpSpPr>
        <p:sp>
          <p:nvSpPr>
            <p:cNvPr id="69" name="직사각형 68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41034" y="2985914"/>
              <a:ext cx="2106962" cy="172196"/>
              <a:chOff x="2857488" y="4985966"/>
              <a:chExt cx="1979587" cy="22898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857488" y="4985966"/>
                <a:ext cx="1244658" cy="2289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102146" y="5000636"/>
                <a:ext cx="734929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의복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209236" y="4365104"/>
            <a:ext cx="2138760" cy="449195"/>
            <a:chOff x="2209236" y="2708920"/>
            <a:chExt cx="2138760" cy="449195"/>
          </a:xfrm>
        </p:grpSpPr>
        <p:sp>
          <p:nvSpPr>
            <p:cNvPr id="90" name="직사각형 89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241034" y="2996940"/>
              <a:ext cx="2106962" cy="161164"/>
              <a:chOff x="2857488" y="5000636"/>
              <a:chExt cx="1979587" cy="2143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57489" y="5000636"/>
                <a:ext cx="62232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3479818" y="5000636"/>
                <a:ext cx="1357257" cy="2143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건강 </a:t>
              </a:r>
              <a:r>
                <a:rPr lang="en-US" altLang="ko-KR" sz="1200" dirty="0" smtClean="0"/>
                <a:t>:  \100,000</a:t>
              </a:r>
              <a:endParaRPr lang="ko-KR" altLang="en-US" sz="12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217216" y="4924021"/>
            <a:ext cx="2138760" cy="449195"/>
            <a:chOff x="2209236" y="2708920"/>
            <a:chExt cx="2138760" cy="449195"/>
          </a:xfrm>
        </p:grpSpPr>
        <p:sp>
          <p:nvSpPr>
            <p:cNvPr id="55" name="직사각형 54"/>
            <p:cNvSpPr/>
            <p:nvPr/>
          </p:nvSpPr>
          <p:spPr>
            <a:xfrm>
              <a:off x="2209237" y="2708920"/>
              <a:ext cx="2138759" cy="449195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41034" y="2996952"/>
              <a:ext cx="2106962" cy="161163"/>
              <a:chOff x="2857488" y="5000636"/>
              <a:chExt cx="1979587" cy="2143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857488" y="5000636"/>
                <a:ext cx="1928826" cy="214314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857488" y="5000636"/>
                <a:ext cx="1135759" cy="2143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\30,000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832344" y="5000636"/>
                <a:ext cx="1004731" cy="21431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\70,000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09236" y="2708920"/>
              <a:ext cx="2128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교</a:t>
              </a:r>
              <a:r>
                <a:rPr lang="ko-KR" altLang="en-US" sz="1200" dirty="0"/>
                <a:t>통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\200,000</a:t>
              </a:r>
              <a:endParaRPr lang="ko-KR" altLang="en-US" sz="1200" dirty="0"/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51720" y="222534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724785" y="260223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2125348" y="289026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예산설정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별 예산 설정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예산을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예산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52458" y="243529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74426" y="252757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총 예산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43808" y="252757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\2,000,000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52458" y="3011354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74426" y="3103636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식비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43808" y="3103636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\500,000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2458" y="3587418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4426" y="3679700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의복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43808" y="3679700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2458" y="4149080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74426" y="4241362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건강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843808" y="4241362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\100,000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52458" y="4739546"/>
            <a:ext cx="2149749" cy="41764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74426" y="4831828"/>
            <a:ext cx="720684" cy="253356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교</a:t>
            </a:r>
            <a:r>
              <a:rPr lang="ko-KR" altLang="en-US" sz="1200" b="1" dirty="0">
                <a:solidFill>
                  <a:schemeClr val="accent3">
                    <a:lumMod val="50000"/>
                  </a:schemeClr>
                </a:solidFill>
              </a:rPr>
              <a:t>통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43808" y="4831828"/>
            <a:ext cx="1368152" cy="253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</a:rPr>
              <a:t>\200,000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051916" y="2899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35696" y="350100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69168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00506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691680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5091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69168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 </a:t>
            </a:r>
            <a:r>
              <a:rPr lang="en-US" altLang="ko-KR" sz="1200" dirty="0" smtClean="0">
                <a:solidFill>
                  <a:schemeClr val="tx1"/>
                </a:solidFill>
              </a:rPr>
              <a:t>SMS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카드사의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내용의 첫 부분이 보인다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설정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지출에 저장 되지 않은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SMS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에만 표시가 되며 터치 시 지출 작성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           </a:t>
            </a:r>
            <a:r>
              <a:rPr lang="en-US" altLang="ko-KR" sz="1100" dirty="0" smtClean="0"/>
              <a:t>2010-08-30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우리카드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" name="모서리가 접힌 도형 13"/>
          <p:cNvSpPr/>
          <p:nvPr/>
        </p:nvSpPr>
        <p:spPr>
          <a:xfrm>
            <a:off x="1763688" y="2852936"/>
            <a:ext cx="2376264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2924944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           </a:t>
            </a:r>
            <a:r>
              <a:rPr lang="en-US" altLang="ko-KR" sz="1100" dirty="0" smtClean="0"/>
              <a:t>2010-09-30</a:t>
            </a:r>
          </a:p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국민카드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홍길동님 </a:t>
            </a:r>
            <a:r>
              <a:rPr lang="en-US" altLang="ko-KR" sz="1100" dirty="0" smtClean="0"/>
              <a:t>50,000</a:t>
            </a:r>
            <a:r>
              <a:rPr lang="ko-KR" altLang="en-US" sz="1100" dirty="0" smtClean="0"/>
              <a:t>원</a:t>
            </a:r>
            <a:endParaRPr lang="en-US" altLang="ko-KR" sz="11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79912" y="234888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A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635896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99593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수신이 설정 된 카드사 리스트를 보여 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Default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우리나라 카드사를 모두 등록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리스트를 선택 시 편집 화면으로 넘어 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수신 등록 된 카드사를 삭제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추가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설정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63688" y="227687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42088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국민카드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851920" y="191683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1880" y="249289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19672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41987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7" name="모서리가 접힌 도형 16"/>
          <p:cNvSpPr/>
          <p:nvPr/>
        </p:nvSpPr>
        <p:spPr>
          <a:xfrm>
            <a:off x="1763688" y="2852936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91880" y="2996952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6" y="2996952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우리카드</a:t>
            </a:r>
            <a:endParaRPr lang="en-US" altLang="ko-KR" sz="1100" dirty="0" smtClean="0"/>
          </a:p>
        </p:txBody>
      </p:sp>
      <p:sp>
        <p:nvSpPr>
          <p:cNvPr id="26" name="모서리가 접힌 도형 25"/>
          <p:cNvSpPr/>
          <p:nvPr/>
        </p:nvSpPr>
        <p:spPr>
          <a:xfrm>
            <a:off x="1763688" y="3429000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1763688" y="4005064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접힌 도형 27"/>
          <p:cNvSpPr/>
          <p:nvPr/>
        </p:nvSpPr>
        <p:spPr>
          <a:xfrm>
            <a:off x="1763688" y="4581128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1763688" y="5157192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91880" y="3573016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91880" y="422108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91880" y="472514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91880" y="5301208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5696" y="3573016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삼성카드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149080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현대카드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4725144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신한카드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35696" y="5301208"/>
            <a:ext cx="2203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롯데카드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1065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이름을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추가할 카드사 전화 번호를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 작성 된 카드사를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추가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691680" y="1916832"/>
            <a:ext cx="2500900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이름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이름이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이름을 변경하여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전화번호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 된 카드사 전화번호가 보여진다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편집을 원할 시 카드사 전화번호를 변경 하여 넣는다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변경 내용을 저장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10-4-2.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SMS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38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24928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카드회사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35696" y="299695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전화번호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192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7784" y="2564904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국민카드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3068960"/>
            <a:ext cx="1296144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15881688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편의를 위한 입력 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786050" y="2071678"/>
            <a:ext cx="2428892" cy="3786214"/>
            <a:chOff x="8001024" y="2000240"/>
            <a:chExt cx="2428892" cy="3786214"/>
          </a:xfrm>
        </p:grpSpPr>
        <p:sp useBgFill="1">
          <p:nvSpPr>
            <p:cNvPr id="6" name="직사각형 5"/>
            <p:cNvSpPr/>
            <p:nvPr/>
          </p:nvSpPr>
          <p:spPr>
            <a:xfrm>
              <a:off x="8001024" y="2000240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24672" y="2428868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143900" y="2857496"/>
              <a:ext cx="2160240" cy="34563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126800" y="4440684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126800" y="5297940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766454" y="4869160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358214" y="2011792"/>
              <a:ext cx="171451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084278" y="20002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001024" y="2000240"/>
              <a:ext cx="345638" cy="345638"/>
              <a:chOff x="909434" y="2009927"/>
              <a:chExt cx="345638" cy="34563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909434" y="2009927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flipH="1">
                <a:off x="942123" y="2070906"/>
                <a:ext cx="259229" cy="230386"/>
              </a:xfrm>
              <a:prstGeom prst="rightArrow">
                <a:avLst/>
              </a:prstGeom>
              <a:solidFill>
                <a:schemeClr val="accent3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모서리가 둥근 직사각형 21"/>
            <p:cNvSpPr/>
            <p:nvPr/>
          </p:nvSpPr>
          <p:spPr>
            <a:xfrm>
              <a:off x="8143900" y="3286124"/>
              <a:ext cx="2160240" cy="35719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\1,300         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천삼백원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126800" y="4869312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태그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설명선 23"/>
            <p:cNvSpPr/>
            <p:nvPr/>
          </p:nvSpPr>
          <p:spPr>
            <a:xfrm>
              <a:off x="8001024" y="5572140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85"/>
            <p:cNvGrpSpPr/>
            <p:nvPr/>
          </p:nvGrpSpPr>
          <p:grpSpPr>
            <a:xfrm>
              <a:off x="9786974" y="3714752"/>
              <a:ext cx="500066" cy="428628"/>
              <a:chOff x="324098" y="6309320"/>
              <a:chExt cx="500066" cy="428628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85"/>
            <p:cNvGrpSpPr/>
            <p:nvPr/>
          </p:nvGrpSpPr>
          <p:grpSpPr>
            <a:xfrm>
              <a:off x="9286908" y="3714752"/>
              <a:ext cx="500066" cy="428628"/>
              <a:chOff x="324098" y="6309320"/>
              <a:chExt cx="500066" cy="4286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85"/>
            <p:cNvGrpSpPr/>
            <p:nvPr/>
          </p:nvGrpSpPr>
          <p:grpSpPr>
            <a:xfrm>
              <a:off x="8786842" y="3714752"/>
              <a:ext cx="500066" cy="428628"/>
              <a:chOff x="324098" y="6309320"/>
              <a:chExt cx="500066" cy="428628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8143900" y="3714752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786842" y="4143380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786842" y="4500570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000372"/>
            <a:ext cx="2143140" cy="2143140"/>
            <a:chOff x="2928926" y="3714752"/>
            <a:chExt cx="2143140" cy="2143140"/>
          </a:xfrm>
        </p:grpSpPr>
        <p:sp useBgFill="1">
          <p:nvSpPr>
            <p:cNvPr id="36" name="직사각형 35"/>
            <p:cNvSpPr/>
            <p:nvPr/>
          </p:nvSpPr>
          <p:spPr>
            <a:xfrm>
              <a:off x="2928926" y="3714752"/>
              <a:ext cx="2143140" cy="214314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2892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확인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000496" y="5512254"/>
              <a:ext cx="107157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취소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000364" y="4143380"/>
              <a:ext cx="2000264" cy="121444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         교통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지하철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	\1,200</a:t>
              </a: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출근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회사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2928926" y="3714752"/>
              <a:ext cx="21431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지출내역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제목 65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pPr algn="l" rtl="0" eaLnBrk="1" latinLnBrk="1" hangingPunct="1"/>
            <a:r>
              <a:rPr 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12-1 </a:t>
            </a:r>
            <a:r>
              <a:rPr 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사용자 패턴 분석</a:t>
            </a:r>
            <a:endParaRPr 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내역등록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720" y="222610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12-3.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</a:t>
            </a:r>
            <a:r>
              <a:rPr lang="ko-KR" sz="40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선택시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내역 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flipV="1">
            <a:off x="2983264" y="4929198"/>
            <a:ext cx="2160240" cy="829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12-4-1.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0" name="직사각형 49"/>
          <p:cNvSpPr/>
          <p:nvPr/>
        </p:nvSpPr>
        <p:spPr>
          <a:xfrm>
            <a:off x="3000364" y="4286256"/>
            <a:ext cx="2143140" cy="164307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000364" y="4286256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71802" y="4786322"/>
            <a:ext cx="200026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제목 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12-4-2.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음성인식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음성목록등록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3000364" y="4214818"/>
            <a:ext cx="2143140" cy="17145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0036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1934" y="5572140"/>
            <a:ext cx="107157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00364" y="4214818"/>
            <a:ext cx="21431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음성인식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71802" y="4643446"/>
            <a:ext cx="2000264" cy="78581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	\5,000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현금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71802" y="3000372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제목 5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12-5-1.GPS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위치등록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7" name="그룹 52"/>
          <p:cNvGrpSpPr/>
          <p:nvPr/>
        </p:nvGrpSpPr>
        <p:grpSpPr>
          <a:xfrm>
            <a:off x="4214810" y="2003242"/>
            <a:ext cx="2428892" cy="3802022"/>
            <a:chOff x="1495036" y="2003242"/>
            <a:chExt cx="2428892" cy="3802022"/>
          </a:xfrm>
        </p:grpSpPr>
        <p:sp useBgFill="1">
          <p:nvSpPr>
            <p:cNvPr id="88" name="직사각형 87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0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1" name="TextBox 90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2" name="TextBox 91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14" name="직사각형 113"/>
          <p:cNvSpPr/>
          <p:nvPr/>
        </p:nvSpPr>
        <p:spPr>
          <a:xfrm>
            <a:off x="4362816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577130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모서리가 접힌 도형 115"/>
          <p:cNvSpPr/>
          <p:nvPr/>
        </p:nvSpPr>
        <p:spPr>
          <a:xfrm>
            <a:off x="4434254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505692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퇴근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18" name="십자형 117"/>
          <p:cNvSpPr/>
          <p:nvPr/>
        </p:nvSpPr>
        <p:spPr>
          <a:xfrm rot="18820957">
            <a:off x="6183232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2816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434386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12-5-2.GPS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이용</a:t>
            </a:r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자동입력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6" name="그룹 52"/>
          <p:cNvGrpSpPr/>
          <p:nvPr/>
        </p:nvGrpSpPr>
        <p:grpSpPr>
          <a:xfrm>
            <a:off x="4071934" y="2003242"/>
            <a:ext cx="2428892" cy="3802022"/>
            <a:chOff x="1495036" y="2003242"/>
            <a:chExt cx="2428892" cy="3802022"/>
          </a:xfrm>
        </p:grpSpPr>
        <p:sp useBgFill="1">
          <p:nvSpPr>
            <p:cNvPr id="97" name="직사각형 96"/>
            <p:cNvSpPr/>
            <p:nvPr/>
          </p:nvSpPr>
          <p:spPr>
            <a:xfrm>
              <a:off x="1495036" y="2003242"/>
              <a:ext cx="2428892" cy="37862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289"/>
            <p:cNvSpPr>
              <a:spLocks noChangeAspect="1" noChangeArrowheads="1"/>
            </p:cNvSpPr>
            <p:nvPr/>
          </p:nvSpPr>
          <p:spPr bwMode="auto">
            <a:xfrm>
              <a:off x="1619672" y="4790591"/>
              <a:ext cx="1033192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수입</a:t>
              </a:r>
              <a:endParaRPr lang="ko-KR" altLang="en-US" b="1" dirty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99" name="Rectangle 289"/>
            <p:cNvSpPr>
              <a:spLocks noChangeAspect="1" noChangeArrowheads="1"/>
            </p:cNvSpPr>
            <p:nvPr/>
          </p:nvSpPr>
          <p:spPr bwMode="auto">
            <a:xfrm>
              <a:off x="2724302" y="4790591"/>
              <a:ext cx="1055610" cy="59702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ko-KR" altLang="en-US" b="1" dirty="0" smtClean="0">
                  <a:solidFill>
                    <a:srgbClr val="4D4D4D"/>
                  </a:solidFill>
                  <a:ea typeface="HY중고딕" pitchFamily="18" charset="-127"/>
                </a:rPr>
                <a:t>지출</a:t>
              </a:r>
              <a:endParaRPr lang="en-US" altLang="ko-KR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100" name="TextBox 99"/>
            <p:cNvSpPr txBox="1">
              <a:spLocks noChangeAspect="1"/>
            </p:cNvSpPr>
            <p:nvPr/>
          </p:nvSpPr>
          <p:spPr>
            <a:xfrm>
              <a:off x="1652732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>
              <a:spLocks noChangeAspect="1"/>
            </p:cNvSpPr>
            <p:nvPr/>
          </p:nvSpPr>
          <p:spPr>
            <a:xfrm>
              <a:off x="2867178" y="5139231"/>
              <a:ext cx="891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\1,234,567,000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2365723" y="207525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552792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9861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926929" y="207525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619672" y="3947458"/>
              <a:ext cx="2160240" cy="64807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707070" y="4309208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707070" y="4309208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850078" y="4309208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691680" y="4019466"/>
              <a:ext cx="1584176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이번 달 생활비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783200" y="4051270"/>
              <a:ext cx="360040" cy="1635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>
              <a:spLocks noChangeAspect="1"/>
            </p:cNvSpPr>
            <p:nvPr/>
          </p:nvSpPr>
          <p:spPr>
            <a:xfrm>
              <a:off x="1547664" y="2636912"/>
              <a:ext cx="2304256" cy="11521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19672" y="306896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수입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619672" y="3429000"/>
              <a:ext cx="216024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tx1"/>
                  </a:solidFill>
                </a:rPr>
                <a:t>지출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(00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	     \234,567,000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619672" y="2708920"/>
              <a:ext cx="1080120" cy="2880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tx1"/>
                  </a:solidFill>
                </a:rPr>
                <a:t>2010-09-28</a:t>
              </a: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698967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2152531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3059659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606095" y="545962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갈매기형 수장 120"/>
            <p:cNvSpPr/>
            <p:nvPr/>
          </p:nvSpPr>
          <p:spPr>
            <a:xfrm>
              <a:off x="3535085" y="550300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>
              <a:spLocks noChangeAspect="1"/>
            </p:cNvSpPr>
            <p:nvPr/>
          </p:nvSpPr>
          <p:spPr>
            <a:xfrm>
              <a:off x="1619672" y="2291274"/>
              <a:ext cx="2160240" cy="20162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>
              <a:spLocks noChangeAspect="1"/>
            </p:cNvSpPr>
            <p:nvPr/>
          </p:nvSpPr>
          <p:spPr>
            <a:xfrm>
              <a:off x="1619672" y="2291274"/>
              <a:ext cx="1512168" cy="20162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4219940" y="3286124"/>
            <a:ext cx="2143140" cy="250033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434254" y="329767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 알림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접힌 도형 125"/>
          <p:cNvSpPr/>
          <p:nvPr/>
        </p:nvSpPr>
        <p:spPr>
          <a:xfrm>
            <a:off x="4291378" y="3714753"/>
            <a:ext cx="1987418" cy="50006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4362816" y="3786190"/>
            <a:ext cx="1714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2010-08-10  </a:t>
            </a:r>
            <a:r>
              <a:rPr lang="ko-KR" altLang="en-US" sz="1000" dirty="0" smtClean="0"/>
              <a:t>교통</a:t>
            </a:r>
            <a:r>
              <a:rPr lang="en-US" altLang="ko-KR" sz="1000" dirty="0" smtClean="0"/>
              <a:t>: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           </a:t>
            </a:r>
            <a:r>
              <a:rPr lang="en-US" altLang="ko-KR" sz="1000" dirty="0" smtClean="0"/>
              <a:t>\1,300</a:t>
            </a:r>
          </a:p>
        </p:txBody>
      </p:sp>
      <p:sp>
        <p:nvSpPr>
          <p:cNvPr id="128" name="십자형 127"/>
          <p:cNvSpPr/>
          <p:nvPr/>
        </p:nvSpPr>
        <p:spPr>
          <a:xfrm rot="18820957">
            <a:off x="6040356" y="3749218"/>
            <a:ext cx="166566" cy="166566"/>
          </a:xfrm>
          <a:prstGeom prst="plus">
            <a:avLst>
              <a:gd name="adj" fmla="val 35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219940" y="5467534"/>
            <a:ext cx="107157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91510" y="5467534"/>
            <a:ext cx="1069469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12-6 </a:t>
            </a:r>
            <a:r>
              <a:rPr 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문자인식</a:t>
            </a:r>
            <a:endParaRPr 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7766</TotalTime>
  <Words>4462</Words>
  <Application>Microsoft Office PowerPoint</Application>
  <PresentationFormat>화면 슬라이드 쇼(4:3)</PresentationFormat>
  <Paragraphs>2612</Paragraphs>
  <Slides>102</Slides>
  <Notes>102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03" baseType="lpstr">
      <vt:lpstr>Office 테마</vt:lpstr>
      <vt:lpstr>재테크를 위한 어플리케이션</vt:lpstr>
      <vt:lpstr>Main 화면</vt:lpstr>
      <vt:lpstr>1.수입/지출 화면</vt:lpstr>
      <vt:lpstr>1-1-2.수입 입력화면 - 분류</vt:lpstr>
      <vt:lpstr>1-1.수입 입력화면</vt:lpstr>
      <vt:lpstr>1-1.수입 입력화면 - 급여</vt:lpstr>
      <vt:lpstr>1-1. 급여 – 실 수령액</vt:lpstr>
      <vt:lpstr>1-1-1.수입 입력화면 - 날짜</vt:lpstr>
      <vt:lpstr>1-1-3.수입 입력화면 - 금액</vt:lpstr>
      <vt:lpstr>1-1-4.수입 반복 주기</vt:lpstr>
      <vt:lpstr>1-1-5.수입 반복 알림</vt:lpstr>
      <vt:lpstr>1-1-5.자주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1-2-7.지출 반복 알림</vt:lpstr>
      <vt:lpstr>1-2-8.자주 사용되는 지출 화면</vt:lpstr>
      <vt:lpstr>2.자산/부채 화면</vt:lpstr>
      <vt:lpstr>2-1.자산 분류 별 비교화면</vt:lpstr>
      <vt:lpstr>2-2-1.자산 입력화면 - 분류</vt:lpstr>
      <vt:lpstr>2-2.자산내역 등록 화면</vt:lpstr>
      <vt:lpstr>2-2-2.자산 입력화면 - 금액</vt:lpstr>
      <vt:lpstr>2-2-3.자산 입력화면 - 날짜</vt:lpstr>
      <vt:lpstr>2-3.부채 분류 별 비교화면</vt:lpstr>
      <vt:lpstr>2-4.부채내역 등록 화면</vt:lpstr>
      <vt:lpstr>2-4-1. 부채 입력화면 - 분류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7-10.월간 낭비내역 보기</vt:lpstr>
      <vt:lpstr>7-11. 월별 결산 리포트</vt:lpstr>
      <vt:lpstr>8.예산 화면</vt:lpstr>
      <vt:lpstr>8-1.예산 화면 - 설정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영수증- 편집</vt:lpstr>
      <vt:lpstr>10-3-2. 영수증– 추가 및 수정</vt:lpstr>
      <vt:lpstr>10-4. 데이터 관리 – 카드 SMS 관리</vt:lpstr>
      <vt:lpstr>10-4-1. 카드 SMS - 카드사 설정</vt:lpstr>
      <vt:lpstr>10-4-2. 카드 SMS - 카드사 추가</vt:lpstr>
      <vt:lpstr>10-4-2. 카드 SMS - 카드사 편집</vt:lpstr>
      <vt:lpstr>11.설정 화면</vt:lpstr>
      <vt:lpstr>11-1. 잠금설정 화면</vt:lpstr>
      <vt:lpstr>11-2.About 화면</vt:lpstr>
      <vt:lpstr>12 사용자 편의를 위한 입력 방안</vt:lpstr>
      <vt:lpstr>12-1 사용자 패턴 분석</vt:lpstr>
      <vt:lpstr>12-2.자주 사용되는 내역등록</vt:lpstr>
      <vt:lpstr>12-3.분류 선택시 내역 자동입력</vt:lpstr>
      <vt:lpstr>12-4-1.음성인식</vt:lpstr>
      <vt:lpstr>12-4-2.음성인식-음성목록등록</vt:lpstr>
      <vt:lpstr>12-5-1.GPS 이용-위치등록</vt:lpstr>
      <vt:lpstr>12-5-2.GPS 이용-자동입력</vt:lpstr>
      <vt:lpstr>12-6 문자인식</vt:lpstr>
      <vt:lpstr>13 기타 편집화면</vt:lpstr>
      <vt:lpstr>13-1.분류 별 수정화면</vt:lpstr>
      <vt:lpstr>13-2.자주 사용되는 화면 - 편집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1002</cp:revision>
  <dcterms:created xsi:type="dcterms:W3CDTF">2010-06-22T10:48:09Z</dcterms:created>
  <dcterms:modified xsi:type="dcterms:W3CDTF">2010-10-06T12:15:19Z</dcterms:modified>
</cp:coreProperties>
</file>