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3.xml" ContentType="application/vnd.openxmlformats-officedocument.drawingml.chart+xml"/>
  <Override PartName="/ppt/notesSlides/notesSlide28.xml" ContentType="application/vnd.openxmlformats-officedocument.presentationml.notesSlide+xml"/>
  <Override PartName="/ppt/charts/chart4.xml" ContentType="application/vnd.openxmlformats-officedocument.drawingml.chart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5.xml" ContentType="application/vnd.openxmlformats-officedocument.drawingml.chart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rts/chart6.xml" ContentType="application/vnd.openxmlformats-officedocument.drawingml.chart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charts/chart7.xml" ContentType="application/vnd.openxmlformats-officedocument.drawingml.chart+xml"/>
  <Override PartName="/ppt/notesSlides/notesSlide69.xml" ContentType="application/vnd.openxmlformats-officedocument.presentationml.notesSlide+xml"/>
  <Override PartName="/ppt/charts/chart8.xml" ContentType="application/vnd.openxmlformats-officedocument.drawingml.chart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charts/chart9.xml" ContentType="application/vnd.openxmlformats-officedocument.drawingml.chart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charts/chart10.xml" ContentType="application/vnd.openxmlformats-officedocument.drawingml.chart+xml"/>
  <Override PartName="/ppt/notesSlides/notesSlide75.xml" ContentType="application/vnd.openxmlformats-officedocument.presentationml.notesSlide+xml"/>
  <Override PartName="/ppt/charts/chart11.xml" ContentType="application/vnd.openxmlformats-officedocument.drawingml.chart+xml"/>
  <Override PartName="/ppt/notesSlides/notesSlide76.xml" ContentType="application/vnd.openxmlformats-officedocument.presentationml.notesSlide+xml"/>
  <Override PartName="/ppt/charts/chart12.xml" ContentType="application/vnd.openxmlformats-officedocument.drawingml.chart+xml"/>
  <Override PartName="/ppt/notesSlides/notesSlide77.xml" ContentType="application/vnd.openxmlformats-officedocument.presentationml.notesSlide+xml"/>
  <Override PartName="/ppt/charts/chart13.xml" ContentType="application/vnd.openxmlformats-officedocument.drawingml.chart+xml"/>
  <Override PartName="/ppt/notesSlides/notesSlide78.xml" ContentType="application/vnd.openxmlformats-officedocument.presentationml.notesSlide+xml"/>
  <Override PartName="/ppt/charts/chart14.xml" ContentType="application/vnd.openxmlformats-officedocument.drawingml.chart+xml"/>
  <Override PartName="/ppt/notesSlides/notesSlide79.xml" ContentType="application/vnd.openxmlformats-officedocument.presentationml.notesSlide+xml"/>
  <Override PartName="/ppt/charts/chart15.xml" ContentType="application/vnd.openxmlformats-officedocument.drawingml.chart+xml"/>
  <Override PartName="/ppt/notesSlides/notesSlide80.xml" ContentType="application/vnd.openxmlformats-officedocument.presentationml.notesSlide+xml"/>
  <Override PartName="/ppt/charts/chart16.xml" ContentType="application/vnd.openxmlformats-officedocument.drawingml.chart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6"/>
  </p:notesMasterIdLst>
  <p:handoutMasterIdLst>
    <p:handoutMasterId r:id="rId117"/>
  </p:handoutMasterIdLst>
  <p:sldIdLst>
    <p:sldId id="258" r:id="rId2"/>
    <p:sldId id="257" r:id="rId3"/>
    <p:sldId id="278" r:id="rId4"/>
    <p:sldId id="292" r:id="rId5"/>
    <p:sldId id="260" r:id="rId6"/>
    <p:sldId id="413" r:id="rId7"/>
    <p:sldId id="414" r:id="rId8"/>
    <p:sldId id="415" r:id="rId9"/>
    <p:sldId id="416" r:id="rId10"/>
    <p:sldId id="417" r:id="rId11"/>
    <p:sldId id="291" r:id="rId12"/>
    <p:sldId id="293" r:id="rId13"/>
    <p:sldId id="295" r:id="rId14"/>
    <p:sldId id="404" r:id="rId15"/>
    <p:sldId id="282" r:id="rId16"/>
    <p:sldId id="261" r:id="rId17"/>
    <p:sldId id="296" r:id="rId18"/>
    <p:sldId id="297" r:id="rId19"/>
    <p:sldId id="300" r:id="rId20"/>
    <p:sldId id="304" r:id="rId21"/>
    <p:sldId id="305" r:id="rId22"/>
    <p:sldId id="306" r:id="rId23"/>
    <p:sldId id="308" r:id="rId24"/>
    <p:sldId id="307" r:id="rId25"/>
    <p:sldId id="405" r:id="rId26"/>
    <p:sldId id="301" r:id="rId27"/>
    <p:sldId id="319" r:id="rId28"/>
    <p:sldId id="320" r:id="rId29"/>
    <p:sldId id="322" r:id="rId30"/>
    <p:sldId id="321" r:id="rId31"/>
    <p:sldId id="418" r:id="rId32"/>
    <p:sldId id="419" r:id="rId33"/>
    <p:sldId id="420" r:id="rId34"/>
    <p:sldId id="421" r:id="rId35"/>
    <p:sldId id="422" r:id="rId36"/>
    <p:sldId id="323" r:id="rId37"/>
    <p:sldId id="324" r:id="rId38"/>
    <p:sldId id="333" r:id="rId39"/>
    <p:sldId id="326" r:id="rId40"/>
    <p:sldId id="325" r:id="rId41"/>
    <p:sldId id="423" r:id="rId42"/>
    <p:sldId id="327" r:id="rId43"/>
    <p:sldId id="328" r:id="rId44"/>
    <p:sldId id="256" r:id="rId45"/>
    <p:sldId id="259" r:id="rId46"/>
    <p:sldId id="262" r:id="rId47"/>
    <p:sldId id="263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381" r:id="rId59"/>
    <p:sldId id="382" r:id="rId60"/>
    <p:sldId id="383" r:id="rId61"/>
    <p:sldId id="384" r:id="rId62"/>
    <p:sldId id="385" r:id="rId63"/>
    <p:sldId id="386" r:id="rId64"/>
    <p:sldId id="387" r:id="rId65"/>
    <p:sldId id="272" r:id="rId66"/>
    <p:sldId id="269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3" r:id="rId75"/>
    <p:sldId id="344" r:id="rId76"/>
    <p:sldId id="346" r:id="rId77"/>
    <p:sldId id="345" r:id="rId78"/>
    <p:sldId id="347" r:id="rId79"/>
    <p:sldId id="348" r:id="rId80"/>
    <p:sldId id="388" r:id="rId81"/>
    <p:sldId id="406" r:id="rId82"/>
    <p:sldId id="407" r:id="rId83"/>
    <p:sldId id="285" r:id="rId84"/>
    <p:sldId id="367" r:id="rId85"/>
    <p:sldId id="286" r:id="rId86"/>
    <p:sldId id="408" r:id="rId87"/>
    <p:sldId id="389" r:id="rId88"/>
    <p:sldId id="390" r:id="rId89"/>
    <p:sldId id="391" r:id="rId90"/>
    <p:sldId id="392" r:id="rId91"/>
    <p:sldId id="393" r:id="rId92"/>
    <p:sldId id="394" r:id="rId93"/>
    <p:sldId id="409" r:id="rId94"/>
    <p:sldId id="410" r:id="rId95"/>
    <p:sldId id="411" r:id="rId96"/>
    <p:sldId id="412" r:id="rId97"/>
    <p:sldId id="424" r:id="rId98"/>
    <p:sldId id="425" r:id="rId99"/>
    <p:sldId id="426" r:id="rId100"/>
    <p:sldId id="287" r:id="rId101"/>
    <p:sldId id="289" r:id="rId102"/>
    <p:sldId id="290" r:id="rId103"/>
    <p:sldId id="309" r:id="rId104"/>
    <p:sldId id="310" r:id="rId105"/>
    <p:sldId id="311" r:id="rId106"/>
    <p:sldId id="312" r:id="rId107"/>
    <p:sldId id="313" r:id="rId108"/>
    <p:sldId id="314" r:id="rId109"/>
    <p:sldId id="315" r:id="rId110"/>
    <p:sldId id="316" r:id="rId111"/>
    <p:sldId id="317" r:id="rId112"/>
    <p:sldId id="395" r:id="rId113"/>
    <p:sldId id="397" r:id="rId114"/>
    <p:sldId id="402" r:id="rId1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3300"/>
    <a:srgbClr val="FFCC00"/>
    <a:srgbClr val="F78D35"/>
    <a:srgbClr val="6D8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81" autoAdjust="0"/>
  </p:normalViewPr>
  <p:slideViewPr>
    <p:cSldViewPr>
      <p:cViewPr>
        <p:scale>
          <a:sx n="100" d="100"/>
          <a:sy n="100" d="100"/>
        </p:scale>
        <p:origin x="-1212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6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202688"/>
        <c:axId val="159261824"/>
      </c:lineChart>
      <c:catAx>
        <c:axId val="1592026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9261824"/>
        <c:crosses val="autoZero"/>
        <c:auto val="1"/>
        <c:lblAlgn val="ctr"/>
        <c:lblOffset val="100"/>
        <c:noMultiLvlLbl val="0"/>
      </c:catAx>
      <c:valAx>
        <c:axId val="1592618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59202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교통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지하철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150000</c:v>
                </c:pt>
                <c:pt idx="1">
                  <c:v>100000</c:v>
                </c:pt>
                <c:pt idx="2">
                  <c:v>130600</c:v>
                </c:pt>
                <c:pt idx="3">
                  <c:v>330000</c:v>
                </c:pt>
                <c:pt idx="4">
                  <c:v>50000</c:v>
                </c:pt>
                <c:pt idx="5">
                  <c:v>2000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539200"/>
        <c:axId val="159540736"/>
      </c:lineChart>
      <c:catAx>
        <c:axId val="1595392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9540736"/>
        <c:crosses val="autoZero"/>
        <c:auto val="1"/>
        <c:lblAlgn val="ctr"/>
        <c:lblOffset val="100"/>
        <c:noMultiLvlLbl val="0"/>
      </c:catAx>
      <c:valAx>
        <c:axId val="159540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595392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094971463766801E-2"/>
          <c:y val="4.7696143133496703E-2"/>
          <c:w val="0.90758419888574593"/>
          <c:h val="0.761158063720954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500544"/>
        <c:axId val="159506432"/>
      </c:lineChart>
      <c:catAx>
        <c:axId val="1595005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9506432"/>
        <c:crosses val="autoZero"/>
        <c:auto val="1"/>
        <c:lblAlgn val="ctr"/>
        <c:lblOffset val="100"/>
        <c:noMultiLvlLbl val="0"/>
      </c:catAx>
      <c:valAx>
        <c:axId val="159506432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one"/>
        <c:crossAx val="1595005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682112"/>
        <c:axId val="158683904"/>
      </c:lineChart>
      <c:catAx>
        <c:axId val="1586821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8683904"/>
        <c:crosses val="autoZero"/>
        <c:auto val="1"/>
        <c:lblAlgn val="ctr"/>
        <c:lblOffset val="100"/>
        <c:noMultiLvlLbl val="0"/>
      </c:catAx>
      <c:valAx>
        <c:axId val="158683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586821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094971463766801E-2"/>
          <c:y val="4.7696143133496717E-2"/>
          <c:w val="0.90758419888574549"/>
          <c:h val="0.761158063720954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545792"/>
        <c:axId val="158547328"/>
      </c:lineChart>
      <c:catAx>
        <c:axId val="1585457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8547328"/>
        <c:crosses val="autoZero"/>
        <c:auto val="1"/>
        <c:lblAlgn val="ctr"/>
        <c:lblOffset val="100"/>
        <c:noMultiLvlLbl val="0"/>
      </c:catAx>
      <c:valAx>
        <c:axId val="158547328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one"/>
        <c:crossAx val="1585457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현금</c:v>
                </c:pt>
                <c:pt idx="1">
                  <c:v>계좌이체</c:v>
                </c:pt>
                <c:pt idx="2">
                  <c:v>삼성카드</c:v>
                </c:pt>
                <c:pt idx="3">
                  <c:v>국민카드</c:v>
                </c:pt>
                <c:pt idx="4">
                  <c:v>신한카드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10</c:v>
                </c:pt>
                <c:pt idx="2">
                  <c:v>20</c:v>
                </c:pt>
                <c:pt idx="3">
                  <c:v>5</c:v>
                </c:pt>
                <c:pt idx="4">
                  <c:v>25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Sheet1!$A$2:$A$6</c:f>
              <c:strCache>
                <c:ptCount val="5"/>
                <c:pt idx="0">
                  <c:v>현금</c:v>
                </c:pt>
                <c:pt idx="1">
                  <c:v>계좌이체</c:v>
                </c:pt>
                <c:pt idx="2">
                  <c:v>삼성카드</c:v>
                </c:pt>
                <c:pt idx="3">
                  <c:v>국민카드</c:v>
                </c:pt>
                <c:pt idx="4">
                  <c:v>신한카드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10</c:v>
                </c:pt>
                <c:pt idx="2">
                  <c:v>20</c:v>
                </c:pt>
                <c:pt idx="3">
                  <c:v>5</c:v>
                </c:pt>
                <c:pt idx="4">
                  <c:v>25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교통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지하철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150000</c:v>
                </c:pt>
                <c:pt idx="1">
                  <c:v>100000</c:v>
                </c:pt>
                <c:pt idx="2">
                  <c:v>130600</c:v>
                </c:pt>
                <c:pt idx="3">
                  <c:v>330000</c:v>
                </c:pt>
                <c:pt idx="4">
                  <c:v>50000</c:v>
                </c:pt>
                <c:pt idx="5">
                  <c:v>2000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985664"/>
        <c:axId val="159987200"/>
      </c:lineChart>
      <c:catAx>
        <c:axId val="159985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9987200"/>
        <c:crosses val="autoZero"/>
        <c:auto val="1"/>
        <c:lblAlgn val="ctr"/>
        <c:lblOffset val="100"/>
        <c:noMultiLvlLbl val="0"/>
      </c:catAx>
      <c:valAx>
        <c:axId val="159987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599856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689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661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689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월급</c:v>
                </c:pt>
                <c:pt idx="1">
                  <c:v>상여금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2"/>
                <c:pt idx="0">
                  <c:v>월급</c:v>
                </c:pt>
                <c:pt idx="1">
                  <c:v>상여금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98346735877922"/>
          <c:y val="7.4032813034533296E-2"/>
          <c:w val="0.80701653264122053"/>
          <c:h val="0.875225592173053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8월</c:v>
                </c:pt>
                <c:pt idx="1">
                  <c:v>9월</c:v>
                </c:pt>
                <c:pt idx="2">
                  <c:v>10월</c:v>
                </c:pt>
              </c:strCache>
            </c:strRef>
          </c:cat>
          <c:val>
            <c:numRef>
              <c:f>Sheet1!$B$2:$B$4</c:f>
              <c:numCache>
                <c:formatCode>0_ </c:formatCode>
                <c:ptCount val="3"/>
                <c:pt idx="0">
                  <c:v>-150</c:v>
                </c:pt>
                <c:pt idx="1">
                  <c:v>90</c:v>
                </c:pt>
                <c:pt idx="2">
                  <c:v>130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256704"/>
        <c:axId val="157287168"/>
      </c:lineChart>
      <c:catAx>
        <c:axId val="157256704"/>
        <c:scaling>
          <c:orientation val="minMax"/>
        </c:scaling>
        <c:delete val="0"/>
        <c:axPos val="b"/>
        <c:numFmt formatCode="#,##0.00_);[Red]\(#,##0.00\)" sourceLinked="0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ko-KR"/>
          </a:p>
        </c:txPr>
        <c:crossAx val="157287168"/>
        <c:crosses val="autoZero"/>
        <c:auto val="1"/>
        <c:lblAlgn val="ctr"/>
        <c:lblOffset val="100"/>
        <c:noMultiLvlLbl val="0"/>
      </c:catAx>
      <c:valAx>
        <c:axId val="157287168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572567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11A0-D923-4C5D-9BBA-922A8495A396}" type="datetimeFigureOut">
              <a:rPr lang="ko-KR" altLang="en-US" smtClean="0"/>
              <a:pPr/>
              <a:t>2010-10-07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8EF1-56D6-489F-9151-D5289E9C46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5586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72A54-BE0C-4CB8-A406-B02CE5F2A212}" type="datetimeFigureOut">
              <a:rPr lang="ko-KR" altLang="en-US" smtClean="0"/>
              <a:pPr/>
              <a:t>2010-10-07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0B0D-1C99-4224-9A4F-F1F2469599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4963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7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0840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8103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48833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88901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556376" cy="936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0C7-D5B7-4B7B-BBCF-18FDA7BE8FC9}" type="datetime1">
              <a:rPr lang="ko-KR" altLang="en-US" smtClean="0"/>
              <a:pPr/>
              <a:t>2010-10-07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>
            <a:spLocks noChangeAspect="1"/>
          </p:cNvSpPr>
          <p:nvPr userDrawn="1"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DF0D-A9E8-44E4-A187-9E8647C7310D}" type="datetime1">
              <a:rPr lang="ko-KR" altLang="en-US" smtClean="0"/>
              <a:pPr/>
              <a:t>2010-10-07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8358-882F-458E-A920-9B762F77CC12}" type="datetime1">
              <a:rPr lang="ko-KR" altLang="en-US" smtClean="0"/>
              <a:pPr/>
              <a:t>2010-10-07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6234-D84C-4BF1-9325-07618F1E1EFF}" type="datetime1">
              <a:rPr lang="ko-KR" altLang="en-US" smtClean="0"/>
              <a:pPr/>
              <a:t>2010-10-07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8620-8B1A-4BBE-96C3-C6F23F660684}" type="datetime1">
              <a:rPr lang="ko-KR" altLang="en-US" smtClean="0"/>
              <a:pPr/>
              <a:t>2010-10-07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F25-334A-4A44-BED1-93C095CB5E17}" type="datetime1">
              <a:rPr lang="ko-KR" altLang="en-US" smtClean="0"/>
              <a:pPr/>
              <a:t>2010-10-07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1D9F-37DF-4E76-98CA-5835834E6AB2}" type="datetime1">
              <a:rPr lang="ko-KR" altLang="en-US" smtClean="0"/>
              <a:pPr/>
              <a:t>2010-10-07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9926-9467-4098-BADF-49C57AD2E5A1}" type="datetime1">
              <a:rPr lang="ko-KR" altLang="en-US" smtClean="0"/>
              <a:pPr/>
              <a:t>2010-10-07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3D7-C8DA-4AA6-80C6-077EC60A0374}" type="datetime1">
              <a:rPr lang="ko-KR" altLang="en-US" smtClean="0"/>
              <a:pPr/>
              <a:t>2010-10-07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F95-D4E3-4314-AF28-1F3252DCF0BA}" type="datetime1">
              <a:rPr lang="ko-KR" altLang="en-US" smtClean="0"/>
              <a:pPr/>
              <a:t>2010-10-07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9C5C-189B-4700-B25B-BEC1BC05D2D5}" type="datetime1">
              <a:rPr lang="ko-KR" altLang="en-US" smtClean="0"/>
              <a:pPr/>
              <a:t>2010-10-07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1FA0-4A65-4B0F-8FBD-FCD56757F809}" type="datetime1">
              <a:rPr lang="ko-KR" altLang="en-US" smtClean="0"/>
              <a:pPr/>
              <a:t>2010-10-07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dddd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</p:spPr>
      </p:pic>
      <p:sp>
        <p:nvSpPr>
          <p:cNvPr id="8" name="모서리가 둥근 직사각형 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2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바탕체" pitchFamily="17" charset="-127"/>
                <a:ea typeface="바탕체" pitchFamily="17" charset="-127"/>
              </a:rPr>
              <a:t>Use Interface Guide line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smtClean="0"/>
              <a:t> Android</a:t>
            </a: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532440" y="6237312"/>
            <a:ext cx="895582" cy="395720"/>
            <a:chOff x="2934911" y="3400625"/>
            <a:chExt cx="895582" cy="395720"/>
          </a:xfrm>
        </p:grpSpPr>
        <p:sp>
          <p:nvSpPr>
            <p:cNvPr id="11" name="양쪽 모서리가 둥근 사각형 10"/>
            <p:cNvSpPr/>
            <p:nvPr/>
          </p:nvSpPr>
          <p:spPr>
            <a:xfrm rot="18256891">
              <a:off x="3244691" y="3201019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 rot="18256891">
              <a:off x="3134517" y="3210544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1" hangingPunct="1"/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재테크를 위한 어플리케이션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571604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95252" y="507078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28794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빌린 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95252" y="285293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695252" y="3516550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err="1" smtClean="0">
                <a:solidFill>
                  <a:schemeClr val="tx1"/>
                </a:solidFill>
              </a:rPr>
              <a:t>빌린금액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\300,000          </a:t>
            </a:r>
            <a:r>
              <a:rPr lang="ko-KR" altLang="en-US" sz="1000" dirty="0" err="1">
                <a:solidFill>
                  <a:schemeClr val="tx1"/>
                </a:solidFill>
              </a:rPr>
              <a:t>삼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654858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571604" y="2152803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빌린 날짜를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빌린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빌린 금액을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빌려준 사람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빌려준 사람을 기입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메모를 적는다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357422" y="5130668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1-1-4.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입력화면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– 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빌린 돈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95252" y="443711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빌려준 사람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99792" y="4496997"/>
            <a:ext cx="1086390" cy="20635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16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직사각형 48"/>
          <p:cNvSpPr/>
          <p:nvPr/>
        </p:nvSpPr>
        <p:spPr>
          <a:xfrm>
            <a:off x="89959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1394683" y="2537939"/>
            <a:ext cx="178227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잠금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43608" y="423549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결산일 설정        매월 말일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65942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데이터 관리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3608" y="481155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About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043608" y="2536865"/>
            <a:ext cx="345638" cy="345638"/>
            <a:chOff x="-540568" y="2780928"/>
            <a:chExt cx="345638" cy="34563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-540568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ON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-478085" y="3027889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43608" y="3123644"/>
            <a:ext cx="345638" cy="345638"/>
            <a:chOff x="-540568" y="3169543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-540568" y="3169543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OFF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-478085" y="3416504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1394683" y="3122680"/>
            <a:ext cx="1791056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바탕화면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899592" y="3008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Oval 33"/>
          <p:cNvSpPr>
            <a:spLocks noChangeArrowheads="1"/>
          </p:cNvSpPr>
          <p:nvPr/>
        </p:nvSpPr>
        <p:spPr bwMode="auto">
          <a:xfrm>
            <a:off x="899592" y="3529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899592" y="41307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908736" y="471011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잠금설정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Password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.[8-1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잠금설정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바탕화면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금액이 바탕화면에 표시됨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 저장된 내용을 관리함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.[8-2.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백업 및 복원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결산일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 선택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5.About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version, license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8-3.About 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91752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제목 4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설정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5963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9959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 flipH="1">
            <a:off x="92839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122903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576467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483595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30031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2959021" y="54165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잠금설정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     ****</a:t>
            </a: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52573" y="31284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 확인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****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243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899592" y="29996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899592" y="34316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제목 3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잠금설정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About</a:t>
              </a: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2"/>
            <a:ext cx="2160240" cy="2421089"/>
          </a:xfrm>
          <a:prstGeom prst="roundRect">
            <a:avLst>
              <a:gd name="adj" fmla="val 7122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Ver. 0.0.1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2010.00.00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License by (</a:t>
            </a:r>
            <a:r>
              <a:rPr lang="ko-KR" altLang="en-US" sz="1200" dirty="0" smtClean="0">
                <a:solidFill>
                  <a:schemeClr val="tx1"/>
                </a:solidFill>
              </a:rPr>
              <a:t>주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Fletamuto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제목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11-2.About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43042" y="2000240"/>
            <a:ext cx="6037230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사용자 패턴 분석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자주 사용되는 내역 등록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자동입력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음성인식</a:t>
            </a:r>
          </a:p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bg1"/>
                </a:solidFill>
              </a:rPr>
              <a:t>GSP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를 이용한 입력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문자인식</a:t>
            </a:r>
          </a:p>
          <a:p>
            <a:pPr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 </a:t>
            </a:r>
            <a:r>
              <a:rPr 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사용자 편의를 위한 입력 방안</a:t>
            </a:r>
            <a:endParaRPr lang="ko-KR" alt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2786050" y="2071678"/>
            <a:ext cx="2428892" cy="3786214"/>
            <a:chOff x="8001024" y="2000240"/>
            <a:chExt cx="2428892" cy="3786214"/>
          </a:xfrm>
        </p:grpSpPr>
        <p:sp useBgFill="1">
          <p:nvSpPr>
            <p:cNvPr id="6" name="직사각형 5"/>
            <p:cNvSpPr/>
            <p:nvPr/>
          </p:nvSpPr>
          <p:spPr>
            <a:xfrm>
              <a:off x="8001024" y="2000240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124672" y="2428868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2010-07-02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8143900" y="2857496"/>
              <a:ext cx="2160240" cy="34563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              교통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지하철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126800" y="4440684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출근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126800" y="5297940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Oval 33"/>
            <p:cNvSpPr>
              <a:spLocks noChangeArrowheads="1"/>
            </p:cNvSpPr>
            <p:nvPr/>
          </p:nvSpPr>
          <p:spPr bwMode="auto">
            <a:xfrm>
              <a:off x="9766454" y="4869160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358214" y="2011792"/>
              <a:ext cx="1714512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지출내역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0084278" y="20002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8001024" y="2000240"/>
              <a:ext cx="345638" cy="345638"/>
              <a:chOff x="909434" y="2009927"/>
              <a:chExt cx="345638" cy="345638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909434" y="2009927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오른쪽 화살표 18"/>
              <p:cNvSpPr/>
              <p:nvPr/>
            </p:nvSpPr>
            <p:spPr>
              <a:xfrm flipH="1">
                <a:off x="942123" y="2070906"/>
                <a:ext cx="259229" cy="230386"/>
              </a:xfrm>
              <a:prstGeom prst="rightArrow">
                <a:avLst/>
              </a:prstGeom>
              <a:solidFill>
                <a:schemeClr val="accent3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8143900" y="3286124"/>
              <a:ext cx="2160240" cy="35719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     \1,300         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   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천삼백원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8126800" y="4869312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태그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위쪽 화살표 설명선 23"/>
            <p:cNvSpPr/>
            <p:nvPr/>
          </p:nvSpPr>
          <p:spPr>
            <a:xfrm>
              <a:off x="8001024" y="5572140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5" name="그룹 85"/>
            <p:cNvGrpSpPr/>
            <p:nvPr/>
          </p:nvGrpSpPr>
          <p:grpSpPr>
            <a:xfrm>
              <a:off x="9786974" y="3714752"/>
              <a:ext cx="500066" cy="428628"/>
              <a:chOff x="324098" y="6309320"/>
              <a:chExt cx="500066" cy="428628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그룹 85"/>
            <p:cNvGrpSpPr/>
            <p:nvPr/>
          </p:nvGrpSpPr>
          <p:grpSpPr>
            <a:xfrm>
              <a:off x="9286908" y="3714752"/>
              <a:ext cx="500066" cy="428628"/>
              <a:chOff x="324098" y="6309320"/>
              <a:chExt cx="500066" cy="428628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85"/>
            <p:cNvGrpSpPr/>
            <p:nvPr/>
          </p:nvGrpSpPr>
          <p:grpSpPr>
            <a:xfrm>
              <a:off x="8786842" y="3714752"/>
              <a:ext cx="500066" cy="428628"/>
              <a:chOff x="324098" y="6309320"/>
              <a:chExt cx="500066" cy="428628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모서리가 둥근 직사각형 33"/>
            <p:cNvSpPr/>
            <p:nvPr/>
          </p:nvSpPr>
          <p:spPr>
            <a:xfrm>
              <a:off x="8143900" y="3714752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8786842" y="4143380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786842" y="4500570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72132" y="1857364"/>
            <a:ext cx="3714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사용자가 지출내역을 입력할 경우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시간에 대한 내역의 분포도를 파악하여 특정 지출내역의 지출내역이 입력될 확률이 높을 경우 해당 내역을 미리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6" name="Rectangle 289"/>
          <p:cNvSpPr>
            <a:spLocks noChangeAspect="1" noChangeArrowheads="1"/>
          </p:cNvSpPr>
          <p:nvPr/>
        </p:nvSpPr>
        <p:spPr bwMode="auto">
          <a:xfrm>
            <a:off x="571472" y="1928802"/>
            <a:ext cx="961436" cy="1248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패턴 분석 알고리즘 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2928926" y="3000372"/>
            <a:ext cx="2143140" cy="2143140"/>
            <a:chOff x="2928926" y="3714752"/>
            <a:chExt cx="2143140" cy="2143140"/>
          </a:xfrm>
        </p:grpSpPr>
        <p:sp useBgFill="1">
          <p:nvSpPr>
            <p:cNvPr id="36" name="직사각형 35"/>
            <p:cNvSpPr/>
            <p:nvPr/>
          </p:nvSpPr>
          <p:spPr>
            <a:xfrm>
              <a:off x="2928926" y="3714752"/>
              <a:ext cx="2143140" cy="214314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928926" y="5512254"/>
              <a:ext cx="107157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확인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4000496" y="5512254"/>
              <a:ext cx="107157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취소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000364" y="4143380"/>
              <a:ext cx="2000264" cy="1214446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         교통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지하철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	\1,200</a:t>
              </a: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출근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테크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회사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2928926" y="3714752"/>
              <a:ext cx="21431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지출내역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제목 65"/>
          <p:cNvSpPr>
            <a:spLocks noGrp="1"/>
          </p:cNvSpPr>
          <p:nvPr>
            <p:ph type="title"/>
          </p:nvPr>
        </p:nvSpPr>
        <p:spPr>
          <a:xfrm>
            <a:off x="642910" y="214290"/>
            <a:ext cx="8229600" cy="1143000"/>
          </a:xfrm>
        </p:spPr>
        <p:txBody>
          <a:bodyPr/>
          <a:lstStyle/>
          <a:p>
            <a:pPr algn="l" rtl="0" eaLnBrk="1" latinLnBrk="1" hangingPunct="1"/>
            <a:r>
              <a:rPr 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12-1 </a:t>
            </a:r>
            <a:r>
              <a:rPr 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사용자 패턴 분석</a:t>
            </a:r>
            <a:endParaRPr 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  \5,000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\1,200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12-2.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내역등록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5720" y="222610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출근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42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가장 많이 입력된 내역을 설정한다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분류를 지정하면 입력된 내역을 분석해 특정내역의 지출내역의 빈도수가 월등히 높을  경우 해당 내역을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12-3.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</a:t>
            </a:r>
            <a:r>
              <a:rPr lang="ko-KR" sz="40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선택시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내역 자동입력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 flipV="1">
            <a:off x="2983264" y="4929198"/>
            <a:ext cx="2160240" cy="829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점심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err="1" smtClean="0">
                <a:solidFill>
                  <a:schemeClr val="tx1"/>
                </a:solidFill>
              </a:rPr>
              <a:t>오천원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분류를 지정하면 입력된 내역을 분석해 특정내역의 지출내역의 빈도수가 월등히 높을  경우 해당 내역을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0" y="2143116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1643050"/>
            <a:ext cx="1214446" cy="92869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12-4-1.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음성인식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50" name="직사각형 49"/>
          <p:cNvSpPr/>
          <p:nvPr/>
        </p:nvSpPr>
        <p:spPr>
          <a:xfrm>
            <a:off x="3000364" y="4286256"/>
            <a:ext cx="2143140" cy="164307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00036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07193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000364" y="4286256"/>
            <a:ext cx="21431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음성인식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71802" y="4786322"/>
            <a:ext cx="200026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	\5,000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음성으로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익식할</a:t>
            </a:r>
            <a:r>
              <a:rPr lang="ko-KR" altLang="en-US" sz="2000" dirty="0" smtClean="0">
                <a:solidFill>
                  <a:schemeClr val="bg1"/>
                </a:solidFill>
              </a:rPr>
              <a:t> 수 있는 단어를 등록해 해당 해당 단어를 인식해 내역을 입력한다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0" y="2143116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1643050"/>
            <a:ext cx="1214446" cy="92869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034" y="4071942"/>
            <a:ext cx="1857388" cy="235745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00034" y="4071942"/>
            <a:ext cx="1857388" cy="42862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음식</a:t>
            </a:r>
            <a:r>
              <a:rPr lang="en-US" altLang="ko-KR" dirty="0" smtClean="0">
                <a:solidFill>
                  <a:schemeClr val="tx1"/>
                </a:solidFill>
              </a:rPr>
              <a:t>- \5,000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0034" y="4500570"/>
            <a:ext cx="1857388" cy="42862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지하철</a:t>
            </a:r>
            <a:r>
              <a:rPr lang="en-US" altLang="ko-KR" dirty="0" smtClean="0">
                <a:solidFill>
                  <a:schemeClr val="tx1"/>
                </a:solidFill>
              </a:rPr>
              <a:t>- \1,300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제목 5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12-4-2.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음성인식</a:t>
            </a:r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음성목록등록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59" name="직사각형 58"/>
          <p:cNvSpPr/>
          <p:nvPr/>
        </p:nvSpPr>
        <p:spPr>
          <a:xfrm>
            <a:off x="3000364" y="4214818"/>
            <a:ext cx="2143140" cy="171451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0036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07193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00364" y="4214818"/>
            <a:ext cx="21431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음성인식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071802" y="4643446"/>
            <a:ext cx="2000264" cy="78581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	\5,000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현금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428596" y="263163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2244" y="328612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장소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가산디지털단지역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52244" y="371475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4372" y="529794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2194026" y="57264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85786" y="264318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511850" y="263163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428596" y="2631630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54372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54372" y="57265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2214546" y="457200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1714480" y="457200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1214414" y="457200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571472" y="457200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214414" y="500063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14414" y="535782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퇴근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7158" y="1785926"/>
            <a:ext cx="2214578" cy="50006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GPS</a:t>
            </a:r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오른쪽 화살표 84"/>
          <p:cNvSpPr/>
          <p:nvPr/>
        </p:nvSpPr>
        <p:spPr>
          <a:xfrm>
            <a:off x="3071802" y="3000372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GPS</a:t>
            </a:r>
            <a:r>
              <a:rPr lang="ko-KR" altLang="en-US" sz="2000" dirty="0" smtClean="0">
                <a:solidFill>
                  <a:schemeClr val="bg1"/>
                </a:solidFill>
              </a:rPr>
              <a:t>장소를 등록하여 해당 장소로 이동할 경우 지출내역이 자동으로 입력된다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서비스모듈 실행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제목 5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12-5-1.GPS 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이용</a:t>
            </a:r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위치등록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87" name="그룹 52"/>
          <p:cNvGrpSpPr/>
          <p:nvPr/>
        </p:nvGrpSpPr>
        <p:grpSpPr>
          <a:xfrm>
            <a:off x="4214810" y="2003242"/>
            <a:ext cx="2428892" cy="3802022"/>
            <a:chOff x="1495036" y="2003242"/>
            <a:chExt cx="2428892" cy="3802022"/>
          </a:xfrm>
        </p:grpSpPr>
        <p:sp useBgFill="1">
          <p:nvSpPr>
            <p:cNvPr id="88" name="직사각형 87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90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91" name="TextBox 90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92" name="TextBox 91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갈매기형 수장 110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모서리가 둥근 직사각형 112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14" name="직사각형 113"/>
          <p:cNvSpPr/>
          <p:nvPr/>
        </p:nvSpPr>
        <p:spPr>
          <a:xfrm>
            <a:off x="4362816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577130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모서리가 접힌 도형 115"/>
          <p:cNvSpPr/>
          <p:nvPr/>
        </p:nvSpPr>
        <p:spPr>
          <a:xfrm>
            <a:off x="4434254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4505692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퇴근                 </a:t>
            </a:r>
            <a:r>
              <a:rPr lang="en-US" altLang="ko-KR" sz="1000" dirty="0" smtClean="0"/>
              <a:t>\1,300</a:t>
            </a:r>
          </a:p>
        </p:txBody>
      </p:sp>
      <p:sp>
        <p:nvSpPr>
          <p:cNvPr id="118" name="십자형 117"/>
          <p:cNvSpPr/>
          <p:nvPr/>
        </p:nvSpPr>
        <p:spPr>
          <a:xfrm rot="18820957">
            <a:off x="6183232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362816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434386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96136" y="256490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3195450" y="379774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15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1-1-5.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4400" kern="1200" dirty="0" smtClean="0">
              <a:solidFill>
                <a:srgbClr val="FFFFFF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GPS</a:t>
            </a:r>
            <a:r>
              <a:rPr lang="ko-KR" altLang="en-US" sz="2000" dirty="0" smtClean="0">
                <a:solidFill>
                  <a:schemeClr val="bg1"/>
                </a:solidFill>
              </a:rPr>
              <a:t>장소를 등록하여 해당 장소로 이동할 경우 지출내역이 자동으로 입력된다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Rectangle 289"/>
          <p:cNvSpPr>
            <a:spLocks noChangeAspect="1" noChangeArrowheads="1"/>
          </p:cNvSpPr>
          <p:nvPr/>
        </p:nvSpPr>
        <p:spPr bwMode="auto">
          <a:xfrm>
            <a:off x="571472" y="1928802"/>
            <a:ext cx="961436" cy="1248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2143108" y="278605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장소를 자동으로 인식해 분류 및 금액이 자동으로 입력된다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12-5-2.GPS 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이용</a:t>
            </a:r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자동입력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96" name="그룹 52"/>
          <p:cNvGrpSpPr/>
          <p:nvPr/>
        </p:nvGrpSpPr>
        <p:grpSpPr>
          <a:xfrm>
            <a:off x="4071934" y="2003242"/>
            <a:ext cx="2428892" cy="3802022"/>
            <a:chOff x="1495036" y="2003242"/>
            <a:chExt cx="2428892" cy="3802022"/>
          </a:xfrm>
        </p:grpSpPr>
        <p:sp useBgFill="1">
          <p:nvSpPr>
            <p:cNvPr id="97" name="직사각형 96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99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100" name="TextBox 99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101" name="TextBox 100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갈매기형 수장 120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모서리가 둥근 직사각형 122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24" name="직사각형 123"/>
          <p:cNvSpPr/>
          <p:nvPr/>
        </p:nvSpPr>
        <p:spPr>
          <a:xfrm>
            <a:off x="4219940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434254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모서리가 접힌 도형 125"/>
          <p:cNvSpPr/>
          <p:nvPr/>
        </p:nvSpPr>
        <p:spPr>
          <a:xfrm>
            <a:off x="4291378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4362816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                      </a:t>
            </a:r>
            <a:r>
              <a:rPr lang="en-US" altLang="ko-KR" sz="1000" dirty="0" smtClean="0"/>
              <a:t>\1,300</a:t>
            </a:r>
          </a:p>
        </p:txBody>
      </p:sp>
      <p:sp>
        <p:nvSpPr>
          <p:cNvPr id="128" name="십자형 127"/>
          <p:cNvSpPr/>
          <p:nvPr/>
        </p:nvSpPr>
        <p:spPr>
          <a:xfrm rot="18820957">
            <a:off x="6040356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219940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291510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59" name="직사각형 58"/>
          <p:cNvSpPr/>
          <p:nvPr/>
        </p:nvSpPr>
        <p:spPr>
          <a:xfrm>
            <a:off x="407193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9558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9558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19771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9771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583736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29124" y="2011792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5518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66"/>
          <p:cNvGrpSpPr/>
          <p:nvPr/>
        </p:nvGrpSpPr>
        <p:grpSpPr>
          <a:xfrm>
            <a:off x="4071934" y="2000240"/>
            <a:ext cx="345638" cy="345638"/>
            <a:chOff x="909434" y="2009927"/>
            <a:chExt cx="345638" cy="34563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19771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\5,500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오천오백원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19771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위쪽 화살표 설명선 71"/>
          <p:cNvSpPr/>
          <p:nvPr/>
        </p:nvSpPr>
        <p:spPr>
          <a:xfrm>
            <a:off x="407193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5857884" y="3714752"/>
            <a:ext cx="500066" cy="428628"/>
            <a:chOff x="324098" y="6309320"/>
            <a:chExt cx="500066" cy="42862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5357818" y="3714752"/>
            <a:ext cx="500066" cy="428628"/>
            <a:chOff x="324098" y="6309320"/>
            <a:chExt cx="500066" cy="42862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4857752" y="3714752"/>
            <a:ext cx="500066" cy="428628"/>
            <a:chOff x="324098" y="6309320"/>
            <a:chExt cx="500066" cy="42862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421481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5775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75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카라에</a:t>
            </a:r>
            <a:r>
              <a:rPr lang="ko-KR" altLang="en-US" sz="2000" dirty="0" smtClean="0">
                <a:solidFill>
                  <a:schemeClr val="bg1"/>
                </a:solidFill>
              </a:rPr>
              <a:t> 찍힌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문자를인식해</a:t>
            </a:r>
            <a:r>
              <a:rPr lang="ko-KR" altLang="en-US" sz="2000" dirty="0" smtClean="0">
                <a:solidFill>
                  <a:schemeClr val="bg1"/>
                </a:solidFill>
              </a:rPr>
              <a:t> 금액을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2143108" y="278605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영수증을 인식해 금액을 지정한다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786446" y="2000240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71472" y="1857364"/>
            <a:ext cx="1000132" cy="78581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6" name="제목 3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12-6 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문자인식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14348" y="274638"/>
            <a:ext cx="7972452" cy="1143000"/>
          </a:xfrm>
        </p:spPr>
        <p:txBody>
          <a:bodyPr/>
          <a:lstStyle/>
          <a:p>
            <a:pPr algn="l" rtl="0" eaLnBrk="1" latinLnBrk="1" hangingPunct="1"/>
            <a:r>
              <a:rPr 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13 </a:t>
            </a:r>
            <a:r>
              <a:rPr 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기타 편집화면</a:t>
            </a:r>
            <a:endParaRPr 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1428728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6545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11901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02614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57258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갈매기형 수장 105"/>
          <p:cNvSpPr/>
          <p:nvPr/>
        </p:nvSpPr>
        <p:spPr>
          <a:xfrm>
            <a:off x="350157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428728" y="271462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의류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428728" y="235743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음식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785918" y="200025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분류 편집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428728" y="200025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오른쪽 화살표 110"/>
          <p:cNvSpPr/>
          <p:nvPr/>
        </p:nvSpPr>
        <p:spPr>
          <a:xfrm flipH="1">
            <a:off x="1474448" y="2063807"/>
            <a:ext cx="259229" cy="230386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33256" y="3060258"/>
            <a:ext cx="2067174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의약품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511982" y="235743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7" name="제목 6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13-1.</a:t>
            </a:r>
            <a:r>
              <a:rPr 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별 수정화면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3500430" y="271462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500430" y="306780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428728" y="3433010"/>
            <a:ext cx="2067174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세금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495902" y="3440552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9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제목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분류의 제목을 표시하며 클릭 시 내용을 수정할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클리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시 해당하는 분류를 삭제한다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추가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새로운 분류를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2143108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500430" y="20117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3500430" y="1998527"/>
            <a:ext cx="345638" cy="345638"/>
            <a:chOff x="2872611" y="1998527"/>
            <a:chExt cx="345638" cy="345638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덧셈 기호 95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3" name="Oval 33"/>
          <p:cNvSpPr>
            <a:spLocks noChangeArrowheads="1"/>
          </p:cNvSpPr>
          <p:nvPr/>
        </p:nvSpPr>
        <p:spPr bwMode="auto">
          <a:xfrm>
            <a:off x="342899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428992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1428728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6545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11901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02614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57258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갈매기형 수장 105"/>
          <p:cNvSpPr/>
          <p:nvPr/>
        </p:nvSpPr>
        <p:spPr>
          <a:xfrm>
            <a:off x="350157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428728" y="271462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0"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 용돈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 \50,000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428728" y="235743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프로젝트비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\100,000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785918" y="200025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428728" y="200025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오른쪽 화살표 110"/>
          <p:cNvSpPr/>
          <p:nvPr/>
        </p:nvSpPr>
        <p:spPr>
          <a:xfrm flipH="1">
            <a:off x="1474448" y="2063807"/>
            <a:ext cx="259229" cy="230386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33256" y="3060258"/>
            <a:ext cx="2067174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라이센스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\500,000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511982" y="235743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7" name="제목 66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816952" cy="936105"/>
          </a:xfrm>
        </p:spPr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13-2.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</a:t>
            </a:r>
            <a:r>
              <a:rPr 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편집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3500430" y="271462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500430" y="306780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9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제목과 금액을 표시하며 클릭 시 내용을 수정할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항목을 삭제한다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 추가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새로운 항목을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2143108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511982" y="1998527"/>
            <a:ext cx="345638" cy="345638"/>
            <a:chOff x="2872611" y="1998527"/>
            <a:chExt cx="345638" cy="345638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덧셈 기호 28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3" name="Oval 33"/>
          <p:cNvSpPr>
            <a:spLocks noChangeArrowheads="1"/>
          </p:cNvSpPr>
          <p:nvPr/>
        </p:nvSpPr>
        <p:spPr bwMode="auto">
          <a:xfrm>
            <a:off x="342899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428992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26" name="직사각형 25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오른쪽 화살표 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3195450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071802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71802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\2,500,000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이백오십만원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7180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8073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89663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7180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180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07180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89663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8073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88073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689663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89663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88073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수입금액이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071802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86248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1-1-6.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 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1-1-7.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반복 주기</a:t>
            </a:r>
            <a:endParaRPr lang="ko-KR" altLang="ko-KR" sz="44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9124" y="1714488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반복 수입리스트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반복으로 입력된 수입목록 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가격이 표시된다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제외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클릭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시 리스트에서 제외된다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반복 지출 적용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리스트에 포함된 내용을 적용한다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창닫기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내용을 적용시키지 않으며 재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시작시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다시 창의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  <a:latin typeface="굴림"/>
                <a:ea typeface="굴림"/>
              </a:rPr>
              <a:t>1-1-8.</a:t>
            </a:r>
            <a:r>
              <a:rPr lang="ko-KR" altLang="ko-KR" dirty="0" smtClean="0">
                <a:solidFill>
                  <a:srgbClr val="FFFFFF"/>
                </a:solidFill>
                <a:latin typeface="굴림"/>
                <a:ea typeface="굴림"/>
              </a:rPr>
              <a:t>수입 반복 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알림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95036" y="2003242"/>
            <a:ext cx="2428892" cy="3802022"/>
            <a:chOff x="1495036" y="2003242"/>
            <a:chExt cx="2428892" cy="3802022"/>
          </a:xfrm>
        </p:grpSpPr>
        <p:sp useBgFill="1">
          <p:nvSpPr>
            <p:cNvPr id="32" name="직사각형 31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4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5" name="TextBox 34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6" name="TextBox 35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갈매기형 수장 61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4" name="직사각형 53"/>
          <p:cNvSpPr/>
          <p:nvPr/>
        </p:nvSpPr>
        <p:spPr>
          <a:xfrm>
            <a:off x="1643042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857356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접힌 도형 65"/>
          <p:cNvSpPr/>
          <p:nvPr/>
        </p:nvSpPr>
        <p:spPr>
          <a:xfrm>
            <a:off x="1714480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1785918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2010-09-25  </a:t>
            </a:r>
            <a:r>
              <a:rPr lang="ko-KR" altLang="en-US" sz="1000" dirty="0" smtClean="0"/>
              <a:t>월급</a:t>
            </a:r>
            <a:endParaRPr lang="en-US" altLang="ko-KR" sz="1000" dirty="0" smtClean="0"/>
          </a:p>
          <a:p>
            <a:r>
              <a:rPr lang="ko-KR" altLang="en-US" sz="1000" dirty="0" err="1" smtClean="0"/>
              <a:t>플레타뮤토</a:t>
            </a:r>
            <a:r>
              <a:rPr lang="en-US" altLang="ko-KR" sz="1000" dirty="0" smtClean="0"/>
              <a:t>     \2,500,000</a:t>
            </a:r>
          </a:p>
        </p:txBody>
      </p:sp>
      <p:sp>
        <p:nvSpPr>
          <p:cNvPr id="71" name="십자형 70"/>
          <p:cNvSpPr/>
          <p:nvPr/>
        </p:nvSpPr>
        <p:spPr>
          <a:xfrm rot="18820957">
            <a:off x="3463458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43042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714612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643042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286116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1571604" y="53578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714612" y="53587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276305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91924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3053518" y="3490751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2929870" y="2285992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2" name="위쪽 화살표 설명선 211"/>
          <p:cNvSpPr/>
          <p:nvPr/>
        </p:nvSpPr>
        <p:spPr>
          <a:xfrm>
            <a:off x="2929870" y="3643314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72746" y="444068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용돈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\50,000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72746" y="401205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프로젝트비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\100,000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072746" y="486931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라이센스</a:t>
            </a:r>
            <a:r>
              <a:rPr lang="ko-KR" altLang="en-US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\500,000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715016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16" name="위쪽/아래쪽 화살표 215"/>
          <p:cNvSpPr/>
          <p:nvPr/>
        </p:nvSpPr>
        <p:spPr>
          <a:xfrm>
            <a:off x="5144448" y="3857628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5004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수입화면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수입을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3000364" y="55721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1-1-9.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수입 화면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981004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981004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98313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98313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1858300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858300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858300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362278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858300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292892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83132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\50,000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8313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1857356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5" name="그룹 85"/>
          <p:cNvGrpSpPr/>
          <p:nvPr/>
        </p:nvGrpSpPr>
        <p:grpSpPr>
          <a:xfrm>
            <a:off x="3643306" y="3714752"/>
            <a:ext cx="500066" cy="428628"/>
            <a:chOff x="324098" y="6309320"/>
            <a:chExt cx="500066" cy="42862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그룹 85"/>
          <p:cNvGrpSpPr/>
          <p:nvPr/>
        </p:nvGrpSpPr>
        <p:grpSpPr>
          <a:xfrm>
            <a:off x="3143240" y="3714752"/>
            <a:ext cx="500066" cy="428628"/>
            <a:chOff x="324098" y="6309320"/>
            <a:chExt cx="500066" cy="428628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85"/>
          <p:cNvGrpSpPr/>
          <p:nvPr/>
        </p:nvGrpSpPr>
        <p:grpSpPr>
          <a:xfrm>
            <a:off x="2643174" y="3714752"/>
            <a:ext cx="500066" cy="428628"/>
            <a:chOff x="324098" y="6309320"/>
            <a:chExt cx="500066" cy="428628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5" name="모서리가 둥근 직사각형 104"/>
          <p:cNvSpPr/>
          <p:nvPr/>
        </p:nvSpPr>
        <p:spPr>
          <a:xfrm>
            <a:off x="200023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64317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부제목 2"/>
          <p:cNvSpPr txBox="1">
            <a:spLocks/>
          </p:cNvSpPr>
          <p:nvPr/>
        </p:nvSpPr>
        <p:spPr>
          <a:xfrm>
            <a:off x="5643602" y="1500174"/>
            <a:ext cx="3500398" cy="5143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지출 내용을 저장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날짜를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지출분류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지출금액을 입력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관한 메모를 기입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지출을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10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테그설정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대한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테그를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지출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등록 또는 추가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400049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1858300" y="478632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9</a:t>
            </a:r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185830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10</a:t>
            </a: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1858300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11</a:t>
            </a: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858300" y="32156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858300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64317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제목 4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오른쪽 화살표 32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위쪽 화살표 설명선 3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9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77" name="그림 76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4000505"/>
            <a:ext cx="2428892" cy="1785950"/>
          </a:xfrm>
          <a:prstGeom prst="rect">
            <a:avLst/>
          </a:prstGeom>
        </p:spPr>
      </p:pic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428596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상위분류와 하위분류로 구분된다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85786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1850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859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42976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12985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84489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714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142976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71472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057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42976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교통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14480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159861" y="3332987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취미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문화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650540" y="404003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71538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450981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5810" y="142873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14480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43042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285984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43108" y="40400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경조사비</a:t>
            </a:r>
            <a:endParaRPr lang="ko-KR" altLang="en-US" sz="1000" dirty="0"/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00430" y="331754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지하철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43372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버스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714876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택시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1339430" y="1803785"/>
            <a:ext cx="607223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500034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24298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제목 5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142976" y="436561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71472" y="436561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2462" y="476182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차량</a:t>
            </a:r>
            <a:endParaRPr lang="en-US" altLang="ko-KR" sz="10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1071538" y="476182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생활용품</a:t>
            </a:r>
            <a:endParaRPr lang="ko-KR" altLang="en-US" sz="10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1714480" y="436510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43042" y="476182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2285984" y="436510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330654" y="476182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의복</a:t>
            </a:r>
            <a:endParaRPr lang="ko-KR" altLang="en-US" sz="10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142976" y="508569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71472" y="508569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1560" y="548190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미용</a:t>
            </a:r>
            <a:endParaRPr lang="en-US" altLang="ko-KR" sz="10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1071538" y="5481905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교육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육아</a:t>
            </a:r>
            <a:endParaRPr lang="ko-KR" altLang="en-US" sz="10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1714480" y="508518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43042" y="5481905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세금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이자</a:t>
            </a:r>
            <a:endParaRPr lang="ko-KR" altLang="en-US" sz="1000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2285984" y="508518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30654" y="548190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보험</a:t>
            </a:r>
            <a:endParaRPr lang="ko-KR" altLang="en-US" sz="10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1142976" y="5785465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571472" y="5785465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714480" y="5784959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285984" y="5784959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621166" y="3674267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622661" y="407098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기타</a:t>
            </a:r>
            <a:endParaRPr lang="en-US" altLang="ko-KR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\5,0,000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2614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2614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476579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12614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786314" y="3714752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286248" y="3714752"/>
            <a:ext cx="500066" cy="428628"/>
            <a:chOff x="324098" y="6309320"/>
            <a:chExt cx="500066" cy="42862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786182" y="3714752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314324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78618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78618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05470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5470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469435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05470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위쪽 화살표 설명선 51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4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1474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1474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124012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000364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0364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\50,000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오만원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0036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80929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618225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00036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00036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00036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618225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80929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80929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618225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618225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80929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000364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14810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제목 9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5" name="제목 12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Main </a:t>
            </a:r>
            <a:r>
              <a:rPr lang="ko-KR" altLang="en-US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화면</a:t>
            </a:r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-1836712" y="3573016"/>
            <a:ext cx="914400" cy="9144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175" name="직사각형 174"/>
          <p:cNvSpPr/>
          <p:nvPr/>
        </p:nvSpPr>
        <p:spPr>
          <a:xfrm>
            <a:off x="2347111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145" name="직사각형 144"/>
          <p:cNvSpPr/>
          <p:nvPr/>
        </p:nvSpPr>
        <p:spPr>
          <a:xfrm>
            <a:off x="107504" y="2111963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289"/>
          <p:cNvSpPr>
            <a:spLocks noChangeAspect="1" noChangeArrowheads="1"/>
          </p:cNvSpPr>
          <p:nvPr/>
        </p:nvSpPr>
        <p:spPr bwMode="auto">
          <a:xfrm>
            <a:off x="154152" y="4603461"/>
            <a:ext cx="979609" cy="5291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rgbClr val="4D4D4D"/>
                </a:solidFill>
                <a:ea typeface="HY중고딕" pitchFamily="18" charset="-127"/>
              </a:rPr>
              <a:t>수입</a:t>
            </a:r>
            <a:endParaRPr lang="ko-KR" altLang="en-US" sz="1400" b="1" dirty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7" name="Rectangle 289"/>
          <p:cNvSpPr>
            <a:spLocks noChangeAspect="1" noChangeArrowheads="1"/>
          </p:cNvSpPr>
          <p:nvPr/>
        </p:nvSpPr>
        <p:spPr bwMode="auto">
          <a:xfrm>
            <a:off x="1197081" y="4603461"/>
            <a:ext cx="999480" cy="5291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247280" y="4912483"/>
            <a:ext cx="790275" cy="190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323721" y="4912483"/>
            <a:ext cx="790275" cy="190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879249" y="2196681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045060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210872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376682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093837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3434906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3600716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3264704" y="2196681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54152" y="3856138"/>
            <a:ext cx="2042409" cy="574427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95443" y="4176780"/>
            <a:ext cx="1709641" cy="18996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295443" y="4176780"/>
            <a:ext cx="1076441" cy="189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\70,000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308564" y="4176780"/>
            <a:ext cx="696520" cy="189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\300,000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81802" y="3919964"/>
            <a:ext cx="1404156" cy="19147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000" dirty="0" smtClean="0">
                <a:solidFill>
                  <a:schemeClr val="tx1"/>
                </a:solidFill>
              </a:rPr>
              <a:t> 예산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1210872" y="3913012"/>
            <a:ext cx="319126" cy="1914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>
            <a:spLocks noChangeAspect="1"/>
          </p:cNvSpPr>
          <p:nvPr/>
        </p:nvSpPr>
        <p:spPr>
          <a:xfrm>
            <a:off x="154152" y="2707283"/>
            <a:ext cx="2042409" cy="102120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217977" y="3090235"/>
            <a:ext cx="1914758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수입</a:t>
            </a:r>
            <a:r>
              <a:rPr lang="en-US" altLang="ko-KR" sz="700" dirty="0" smtClean="0">
                <a:solidFill>
                  <a:schemeClr val="tx1"/>
                </a:solidFill>
              </a:rPr>
              <a:t>(00</a:t>
            </a:r>
            <a:r>
              <a:rPr lang="ko-KR" altLang="en-US" sz="700" dirty="0" smtClean="0">
                <a:solidFill>
                  <a:schemeClr val="tx1"/>
                </a:solidFill>
              </a:rPr>
              <a:t>건</a:t>
            </a:r>
            <a:r>
              <a:rPr lang="en-US" altLang="ko-KR" sz="700" dirty="0" smtClean="0">
                <a:solidFill>
                  <a:schemeClr val="tx1"/>
                </a:solidFill>
              </a:rPr>
              <a:t>)	     \234,567,000</a:t>
            </a: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217977" y="3409361"/>
            <a:ext cx="1914758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지출</a:t>
            </a:r>
            <a:r>
              <a:rPr lang="en-US" altLang="ko-KR" sz="700" dirty="0" smtClean="0">
                <a:solidFill>
                  <a:schemeClr val="tx1"/>
                </a:solidFill>
              </a:rPr>
              <a:t>(00</a:t>
            </a:r>
            <a:r>
              <a:rPr lang="ko-KR" altLang="en-US" sz="700" dirty="0" smtClean="0">
                <a:solidFill>
                  <a:schemeClr val="tx1"/>
                </a:solidFill>
              </a:rPr>
              <a:t>건</a:t>
            </a:r>
            <a:r>
              <a:rPr lang="en-US" altLang="ko-KR" sz="700" dirty="0" smtClean="0">
                <a:solidFill>
                  <a:schemeClr val="tx1"/>
                </a:solidFill>
              </a:rPr>
              <a:t>)	     \234,567,000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17977" y="2771109"/>
            <a:ext cx="957379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</a:rPr>
              <a:t>2010-09-28</a:t>
            </a:r>
          </a:p>
        </p:txBody>
      </p:sp>
      <p:sp>
        <p:nvSpPr>
          <p:cNvPr id="174" name="모서리가 둥근 직사각형 173"/>
          <p:cNvSpPr>
            <a:spLocks noChangeAspect="1"/>
          </p:cNvSpPr>
          <p:nvPr/>
        </p:nvSpPr>
        <p:spPr>
          <a:xfrm>
            <a:off x="217977" y="2388157"/>
            <a:ext cx="1914758" cy="25530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 useBgFill="1">
        <p:nvSpPr>
          <p:cNvPr id="176" name="직사각형 175"/>
          <p:cNvSpPr/>
          <p:nvPr/>
        </p:nvSpPr>
        <p:spPr>
          <a:xfrm>
            <a:off x="4583862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7" name="Rectangle 289"/>
          <p:cNvSpPr>
            <a:spLocks noChangeArrowheads="1"/>
          </p:cNvSpPr>
          <p:nvPr/>
        </p:nvSpPr>
        <p:spPr bwMode="auto">
          <a:xfrm>
            <a:off x="4698511" y="2956017"/>
            <a:ext cx="1914758" cy="1913990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000" b="1" dirty="0" smtClean="0">
                <a:solidFill>
                  <a:srgbClr val="4D4D4D"/>
                </a:solidFill>
                <a:ea typeface="HY중고딕" pitchFamily="18" charset="-127"/>
              </a:rPr>
              <a:t>6</a:t>
            </a:r>
            <a:r>
              <a:rPr lang="ko-KR" altLang="en-US" sz="10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0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4784636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186659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5990704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5588682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2" name="갈매기형 수장 181"/>
          <p:cNvSpPr/>
          <p:nvPr/>
        </p:nvSpPr>
        <p:spPr>
          <a:xfrm>
            <a:off x="6412105" y="522090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5694186" y="2322816"/>
            <a:ext cx="915919" cy="3165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일별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4698511" y="2336831"/>
            <a:ext cx="995674" cy="3063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월별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5" name="갈매기형 수장 184"/>
          <p:cNvSpPr/>
          <p:nvPr/>
        </p:nvSpPr>
        <p:spPr>
          <a:xfrm>
            <a:off x="6406872" y="3019337"/>
            <a:ext cx="76591" cy="153180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6" name="갈매기형 수장 185"/>
          <p:cNvSpPr/>
          <p:nvPr/>
        </p:nvSpPr>
        <p:spPr>
          <a:xfrm flipH="1">
            <a:off x="4901741" y="3019337"/>
            <a:ext cx="76591" cy="153180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187" name="차트 186"/>
          <p:cNvGraphicFramePr/>
          <p:nvPr/>
        </p:nvGraphicFramePr>
        <p:xfrm>
          <a:off x="4685746" y="3145977"/>
          <a:ext cx="1914758" cy="1709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8" name="TextBox 187"/>
          <p:cNvSpPr txBox="1"/>
          <p:nvPr/>
        </p:nvSpPr>
        <p:spPr>
          <a:xfrm>
            <a:off x="5694185" y="372811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 </a:t>
            </a:r>
            <a:r>
              <a:rPr lang="en-US" altLang="ko-KR" sz="1000" dirty="0" smtClean="0"/>
              <a:t>50%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4775101" y="380470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 </a:t>
            </a:r>
            <a:r>
              <a:rPr lang="en-US" altLang="ko-KR" sz="1000" dirty="0" smtClean="0"/>
              <a:t>20%</a:t>
            </a:r>
            <a:endParaRPr lang="ko-KR" altLang="en-US" sz="1000" dirty="0"/>
          </a:p>
        </p:txBody>
      </p:sp>
      <p:sp>
        <p:nvSpPr>
          <p:cNvPr id="190" name="TextBox 189"/>
          <p:cNvSpPr txBox="1"/>
          <p:nvPr/>
        </p:nvSpPr>
        <p:spPr>
          <a:xfrm>
            <a:off x="4657466" y="3421755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문화생활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4851692" y="3191983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4698511" y="4865857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\350,000</a:t>
            </a: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5375000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5881879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5543959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5712919" y="2196176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9" name="Oval 33"/>
          <p:cNvSpPr>
            <a:spLocks noChangeArrowheads="1"/>
          </p:cNvSpPr>
          <p:nvPr/>
        </p:nvSpPr>
        <p:spPr bwMode="auto">
          <a:xfrm>
            <a:off x="4801973" y="2676196"/>
            <a:ext cx="189123" cy="189123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10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4710502" y="2639416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지출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\1,455,000</a:t>
            </a:r>
          </a:p>
        </p:txBody>
      </p:sp>
      <p:sp useBgFill="1">
        <p:nvSpPr>
          <p:cNvPr id="204" name="직사각형 203"/>
          <p:cNvSpPr/>
          <p:nvPr/>
        </p:nvSpPr>
        <p:spPr>
          <a:xfrm>
            <a:off x="6854795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6969444" y="4762458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부채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6969444" y="4407806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자산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213" name="차트 212"/>
          <p:cNvGraphicFramePr/>
          <p:nvPr/>
        </p:nvGraphicFramePr>
        <p:xfrm>
          <a:off x="6918115" y="2643458"/>
          <a:ext cx="2067939" cy="1723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4" name="TextBox 213"/>
          <p:cNvSpPr txBox="1"/>
          <p:nvPr/>
        </p:nvSpPr>
        <p:spPr>
          <a:xfrm>
            <a:off x="7308807" y="3525897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자산 </a:t>
            </a:r>
            <a:r>
              <a:rPr lang="en-US" altLang="ko-KR" sz="1000" dirty="0" smtClean="0"/>
              <a:t>65%</a:t>
            </a:r>
            <a:endParaRPr lang="ko-KR" altLang="en-US" sz="1000" dirty="0"/>
          </a:p>
        </p:txBody>
      </p:sp>
      <p:sp>
        <p:nvSpPr>
          <p:cNvPr id="215" name="TextBox 214"/>
          <p:cNvSpPr txBox="1"/>
          <p:nvPr/>
        </p:nvSpPr>
        <p:spPr>
          <a:xfrm>
            <a:off x="7942007" y="3280375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부채 </a:t>
            </a:r>
            <a:r>
              <a:rPr lang="en-US" altLang="ko-KR" sz="1000" dirty="0" smtClean="0"/>
              <a:t>35%</a:t>
            </a:r>
            <a:endParaRPr lang="ko-KR" altLang="en-US" sz="1000" dirty="0"/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6854795" y="2337097"/>
            <a:ext cx="2152881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총 자산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\4,567,000</a:t>
            </a:r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7053893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7455916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8259961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7857938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9" name="갈매기형 수장 228"/>
          <p:cNvSpPr/>
          <p:nvPr/>
        </p:nvSpPr>
        <p:spPr>
          <a:xfrm>
            <a:off x="8681361" y="522090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7634378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8141257" y="2196176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7803337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7972297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479443" y="2322816"/>
            <a:ext cx="915919" cy="3165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부채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2483768" y="2336831"/>
            <a:ext cx="995674" cy="3063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242" name="직사각형 241"/>
          <p:cNvSpPr/>
          <p:nvPr/>
        </p:nvSpPr>
        <p:spPr>
          <a:xfrm>
            <a:off x="2483768" y="2636912"/>
            <a:ext cx="1944216" cy="2448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525222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927245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731290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329267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갈매기형 수장 71"/>
          <p:cNvSpPr/>
          <p:nvPr/>
        </p:nvSpPr>
        <p:spPr>
          <a:xfrm>
            <a:off x="4152690" y="521822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568868" y="2852936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568868" y="3429000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분류                      펀드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568868" y="3986735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날짜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68868" y="4531439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금액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\10,00,000</a:t>
            </a:r>
          </a:p>
        </p:txBody>
      </p:sp>
      <p:sp>
        <p:nvSpPr>
          <p:cNvPr id="248" name="모서리가 둥근 직사각형 247"/>
          <p:cNvSpPr>
            <a:spLocks noChangeAspect="1"/>
          </p:cNvSpPr>
          <p:nvPr/>
        </p:nvSpPr>
        <p:spPr>
          <a:xfrm>
            <a:off x="251520" y="2388157"/>
            <a:ext cx="1440160" cy="248755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91022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693045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497090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095067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갈매기형 수장 90"/>
          <p:cNvSpPr/>
          <p:nvPr/>
        </p:nvSpPr>
        <p:spPr>
          <a:xfrm>
            <a:off x="1918490" y="521822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357422" y="3000372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929058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2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현금버튼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현금으로 지출방법이 설정되며 기본으로 설정된다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현금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국민카드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6078500" y="1571612"/>
            <a:ext cx="3065500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카드로 지출방법이 설정되며 카드선택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신용카드를 선택하면 일시불 및 할부 개월을 선택하는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팝업창이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571868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95516" y="228599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95516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29058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55122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571868" y="1857364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697644" y="314324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571868" y="5429264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85"/>
          <p:cNvGrpSpPr/>
          <p:nvPr/>
        </p:nvGrpSpPr>
        <p:grpSpPr>
          <a:xfrm>
            <a:off x="5286380" y="5000636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85"/>
          <p:cNvGrpSpPr/>
          <p:nvPr/>
        </p:nvGrpSpPr>
        <p:grpSpPr>
          <a:xfrm>
            <a:off x="4786314" y="5000636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85"/>
          <p:cNvGrpSpPr/>
          <p:nvPr/>
        </p:nvGrpSpPr>
        <p:grpSpPr>
          <a:xfrm>
            <a:off x="4286248" y="5000636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643306" y="5000636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71868" y="3143248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71868" y="314324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643306" y="3214686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214810" y="3214686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97644" y="371475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71868" y="3714752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43306" y="3786190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214810" y="3786190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1111-2334-XXXX-2222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주유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신용카드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005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위쪽 화살표 설명선 69"/>
          <p:cNvSpPr/>
          <p:nvPr/>
        </p:nvSpPr>
        <p:spPr>
          <a:xfrm>
            <a:off x="214282" y="642939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1" name="그룹 85"/>
          <p:cNvGrpSpPr/>
          <p:nvPr/>
        </p:nvGrpSpPr>
        <p:grpSpPr>
          <a:xfrm>
            <a:off x="1928794" y="6000768"/>
            <a:ext cx="500066" cy="428628"/>
            <a:chOff x="324098" y="6309320"/>
            <a:chExt cx="500066" cy="428628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85"/>
          <p:cNvGrpSpPr/>
          <p:nvPr/>
        </p:nvGrpSpPr>
        <p:grpSpPr>
          <a:xfrm>
            <a:off x="1428728" y="6000768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85"/>
          <p:cNvGrpSpPr/>
          <p:nvPr/>
        </p:nvGrpSpPr>
        <p:grpSpPr>
          <a:xfrm>
            <a:off x="928662" y="6000768"/>
            <a:ext cx="500066" cy="428628"/>
            <a:chOff x="324098" y="6309320"/>
            <a:chExt cx="500066" cy="428628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285720" y="600076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4282" y="4143380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14282" y="632479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428728" y="632479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428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85720" y="4214818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5722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40058" y="471488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1428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85720" y="4786322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57224" y="4786322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1111-2334-XXXX-2222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주유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신용카드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 rot="8844254">
            <a:off x="2312918" y="3508872"/>
            <a:ext cx="152454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0034" y="3857628"/>
            <a:ext cx="1785950" cy="235745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00034" y="385762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일시불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00034" y="421481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00034" y="457200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00034" y="5857892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36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순서도: 연결자 98"/>
          <p:cNvSpPr/>
          <p:nvPr/>
        </p:nvSpPr>
        <p:spPr>
          <a:xfrm>
            <a:off x="1285852" y="5357826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순서도: 연결자 108"/>
          <p:cNvSpPr/>
          <p:nvPr/>
        </p:nvSpPr>
        <p:spPr>
          <a:xfrm>
            <a:off x="1285852" y="55007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순서도: 연결자 109"/>
          <p:cNvSpPr/>
          <p:nvPr/>
        </p:nvSpPr>
        <p:spPr>
          <a:xfrm>
            <a:off x="1285852" y="56531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00034" y="492919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571868" y="428625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571868" y="485776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71868" y="5324658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86314" y="5324658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00232" y="3357562"/>
            <a:ext cx="1357322" cy="50006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신용카드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500166" y="15716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4071934" y="37147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50043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786314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285984" y="235743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제목 1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1-2-4-1.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보통예금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계좌로 지출방법이 설정되며 계좌선택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선택하면 계좌가 지정된다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71802" y="22859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95450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5450" y="314324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28992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55056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" name="그룹 24"/>
          <p:cNvGrpSpPr/>
          <p:nvPr/>
        </p:nvGrpSpPr>
        <p:grpSpPr>
          <a:xfrm>
            <a:off x="3071802" y="2285992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197578" y="3571876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071802" y="5857892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4786314" y="5429264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85"/>
          <p:cNvGrpSpPr/>
          <p:nvPr/>
        </p:nvGrpSpPr>
        <p:grpSpPr>
          <a:xfrm>
            <a:off x="4286248" y="5429264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5"/>
          <p:cNvGrpSpPr/>
          <p:nvPr/>
        </p:nvGrpSpPr>
        <p:grpSpPr>
          <a:xfrm>
            <a:off x="3786182" y="5429264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143240" y="5429264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71802" y="3571876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071802" y="357187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143240" y="3643314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714744" y="3643314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6444334533XXXXX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19757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7180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43240" y="4214818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71474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342424234234XXXX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7180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071802" y="528638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1802" y="5753286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86248" y="5753286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000100" y="16439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571868" y="41433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000364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286248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1214414" y="314324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제목 6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1-2-4-2.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태그를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태그가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899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태그선택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5505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7180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86182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56191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14678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43240" y="292893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86182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아기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357686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주택</a:t>
            </a:r>
            <a:endParaRPr lang="en-US" altLang="ko-KR" sz="1000" dirty="0" smtClean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3094187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507206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314324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1149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테크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1-2-5.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태그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 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9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1-2-6.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반복 주기</a:t>
            </a:r>
            <a:endParaRPr lang="ko-KR" altLang="ko-KR" sz="44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9124" y="1714488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반복 지출리스트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반복으로 입력된 지출목록 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가격이 표시된다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제외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클릭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시 리스트에서 제외된다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반복 지출 적용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리스트에 포함된 내용을 적용한다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창닫기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내용을 적용시키지 않으며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재시작시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다시 창의 띄운다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  <a:latin typeface="굴림"/>
                <a:ea typeface="굴림"/>
              </a:rPr>
              <a:t>1-2-7.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지출</a:t>
            </a:r>
            <a:r>
              <a:rPr lang="ko-KR" altLang="ko-KR" dirty="0" smtClean="0">
                <a:solidFill>
                  <a:srgbClr val="FFFFFF"/>
                </a:solidFill>
                <a:latin typeface="굴림"/>
                <a:ea typeface="굴림"/>
              </a:rPr>
              <a:t> 반복 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알림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2" name="그룹 52"/>
          <p:cNvGrpSpPr/>
          <p:nvPr/>
        </p:nvGrpSpPr>
        <p:grpSpPr>
          <a:xfrm>
            <a:off x="1495036" y="2003242"/>
            <a:ext cx="2428892" cy="3802022"/>
            <a:chOff x="1495036" y="2003242"/>
            <a:chExt cx="2428892" cy="3802022"/>
          </a:xfrm>
        </p:grpSpPr>
        <p:sp useBgFill="1">
          <p:nvSpPr>
            <p:cNvPr id="32" name="직사각형 31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4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5" name="TextBox 34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6" name="TextBox 35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갈매기형 수장 61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4" name="직사각형 53"/>
          <p:cNvSpPr/>
          <p:nvPr/>
        </p:nvSpPr>
        <p:spPr>
          <a:xfrm>
            <a:off x="1643042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857356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지출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접힌 도형 65"/>
          <p:cNvSpPr/>
          <p:nvPr/>
        </p:nvSpPr>
        <p:spPr>
          <a:xfrm>
            <a:off x="1714480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1785918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 </a:t>
            </a:r>
            <a:r>
              <a:rPr lang="ko-KR" altLang="en-US" sz="1000" dirty="0" smtClean="0"/>
              <a:t>음식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점심</a:t>
            </a:r>
            <a:endParaRPr lang="en-US" altLang="ko-KR" sz="1000" dirty="0" smtClean="0"/>
          </a:p>
          <a:p>
            <a:r>
              <a:rPr lang="ko-KR" altLang="en-US" sz="1000" dirty="0" smtClean="0"/>
              <a:t>순두부찌개</a:t>
            </a:r>
            <a:r>
              <a:rPr lang="en-US" altLang="ko-KR" sz="1000" dirty="0" smtClean="0"/>
              <a:t>     \6,000</a:t>
            </a:r>
          </a:p>
        </p:txBody>
      </p:sp>
      <p:sp>
        <p:nvSpPr>
          <p:cNvPr id="71" name="십자형 70"/>
          <p:cNvSpPr/>
          <p:nvPr/>
        </p:nvSpPr>
        <p:spPr>
          <a:xfrm rot="18820957">
            <a:off x="3463458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모서리가 접힌 도형 77"/>
          <p:cNvSpPr/>
          <p:nvPr/>
        </p:nvSpPr>
        <p:spPr>
          <a:xfrm>
            <a:off x="1714480" y="4286256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1785918" y="4357693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     \1,300</a:t>
            </a:r>
          </a:p>
        </p:txBody>
      </p:sp>
      <p:sp>
        <p:nvSpPr>
          <p:cNvPr id="80" name="십자형 79"/>
          <p:cNvSpPr/>
          <p:nvPr/>
        </p:nvSpPr>
        <p:spPr>
          <a:xfrm rot="18820957">
            <a:off x="3463458" y="4320721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접힌 도형 80"/>
          <p:cNvSpPr/>
          <p:nvPr/>
        </p:nvSpPr>
        <p:spPr>
          <a:xfrm>
            <a:off x="1714480" y="4857760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785918" y="4929197"/>
            <a:ext cx="16430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퇴근</a:t>
            </a:r>
            <a:r>
              <a:rPr lang="en-US" altLang="ko-KR" sz="1000" dirty="0" smtClean="0"/>
              <a:t>     \1,300</a:t>
            </a:r>
          </a:p>
        </p:txBody>
      </p:sp>
      <p:sp>
        <p:nvSpPr>
          <p:cNvPr id="83" name="십자형 82"/>
          <p:cNvSpPr/>
          <p:nvPr/>
        </p:nvSpPr>
        <p:spPr>
          <a:xfrm rot="18820957">
            <a:off x="3463458" y="4892225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43042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714612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643042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286116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1571604" y="53578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714612" y="53587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  \5,000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\1,200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1-2-8.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지출 화면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직사각형 31"/>
          <p:cNvSpPr/>
          <p:nvPr/>
        </p:nvSpPr>
        <p:spPr>
          <a:xfrm>
            <a:off x="1714480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843828" y="485277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부채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grpSp>
        <p:nvGrpSpPr>
          <p:cNvPr id="3" name="그룹 72"/>
          <p:cNvGrpSpPr/>
          <p:nvPr/>
        </p:nvGrpSpPr>
        <p:grpSpPr>
          <a:xfrm>
            <a:off x="1857356" y="5369378"/>
            <a:ext cx="2008937" cy="345638"/>
            <a:chOff x="7923929" y="5240576"/>
            <a:chExt cx="2008937" cy="34563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7923929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8377493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9284621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8831057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갈매기형 수장 78"/>
            <p:cNvSpPr/>
            <p:nvPr/>
          </p:nvSpPr>
          <p:spPr>
            <a:xfrm>
              <a:off x="9760047" y="528395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1843828" y="44526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81" name="차트 80"/>
          <p:cNvGraphicFramePr/>
          <p:nvPr/>
        </p:nvGraphicFramePr>
        <p:xfrm>
          <a:off x="1785918" y="2786058"/>
          <a:ext cx="2333059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2226699" y="357187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자산 </a:t>
            </a:r>
            <a:r>
              <a:rPr lang="en-US" altLang="ko-KR" sz="1200" dirty="0" smtClean="0"/>
              <a:t>65%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941079" y="329487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부채 </a:t>
            </a:r>
            <a:r>
              <a:rPr lang="en-US" altLang="ko-KR" sz="1200" dirty="0" smtClean="0"/>
              <a:t>35%</a:t>
            </a:r>
            <a:endParaRPr lang="ko-KR" altLang="en-US" sz="1200" dirty="0"/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2261474" y="29980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Oval 33"/>
          <p:cNvSpPr>
            <a:spLocks noChangeArrowheads="1"/>
          </p:cNvSpPr>
          <p:nvPr/>
        </p:nvSpPr>
        <p:spPr bwMode="auto">
          <a:xfrm>
            <a:off x="1714480" y="42942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828112" y="2000240"/>
            <a:ext cx="4315888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자산에서 부채금액을 제외한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자산대비 부채비율을 원형그래프로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자산보기로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합산한 금액을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부채보기로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71670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5" name="그룹 24"/>
          <p:cNvGrpSpPr/>
          <p:nvPr/>
        </p:nvGrpSpPr>
        <p:grpSpPr>
          <a:xfrm>
            <a:off x="1714480" y="2000240"/>
            <a:ext cx="345638" cy="345638"/>
            <a:chOff x="909434" y="2009927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14480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714480" y="2357430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총 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\4,567,000</a:t>
            </a: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5716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화면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직사각형 35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2668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18024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8737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3380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562799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629514" y="481121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금융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	   \89,000,000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629514" y="441985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부동산  </a:t>
            </a:r>
            <a:r>
              <a:rPr lang="en-US" altLang="ko-KR" sz="1200" dirty="0" smtClean="0">
                <a:solidFill>
                  <a:schemeClr val="tx1"/>
                </a:solidFill>
              </a:rPr>
              <a:t>	 \123,567,000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1543104" y="2357430"/>
          <a:ext cx="2333059" cy="206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802333" y="3469352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부동산 </a:t>
            </a:r>
            <a:r>
              <a:rPr lang="en-US" altLang="ko-KR" sz="1000" dirty="0" smtClean="0"/>
              <a:t>70%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2839248" y="3286124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금융 </a:t>
            </a:r>
            <a:r>
              <a:rPr lang="en-US" altLang="ko-KR" sz="1000" dirty="0" smtClean="0"/>
              <a:t>25%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57356" y="19985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자산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\123,567,000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500166" y="19985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43174" y="285749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500298" y="2571744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보석 </a:t>
            </a:r>
            <a:r>
              <a:rPr lang="en-US" altLang="ko-KR" sz="1000" dirty="0" smtClean="0"/>
              <a:t>5%</a:t>
            </a:r>
            <a:endParaRPr lang="ko-KR" altLang="en-US" sz="10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1526689" y="2062077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위쪽/아래쪽 화살표 75"/>
          <p:cNvSpPr/>
          <p:nvPr/>
        </p:nvSpPr>
        <p:spPr>
          <a:xfrm>
            <a:off x="3786182" y="4429132"/>
            <a:ext cx="71438" cy="71609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975152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1543104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583420" y="1998527"/>
            <a:ext cx="345638" cy="345638"/>
            <a:chOff x="2872611" y="1998527"/>
            <a:chExt cx="345638" cy="345638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덧셈 기호 87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부제목 2"/>
          <p:cNvSpPr txBox="1">
            <a:spLocks/>
          </p:cNvSpPr>
          <p:nvPr/>
        </p:nvSpPr>
        <p:spPr>
          <a:xfrm>
            <a:off x="4929190" y="2143116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상세비율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자산에 대한 목록을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자산목록 리스트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자신을 등록하는 화면으로 이동한다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1903144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비교화면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3500430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2555776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상위분류와 하위분류로 구분된다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12966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639030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55577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270156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840165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411669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69865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15237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금융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270156" y="332707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부동산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3841660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400646" y="333298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기타</a:t>
            </a:r>
            <a:endParaRPr lang="en-US" altLang="ko-KR" sz="1000" dirty="0" smtClean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2578161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3466610" y="1803785"/>
            <a:ext cx="607223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2627214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455698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제목 3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71294" y="142717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자산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\123,567,000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697358" y="1427178"/>
            <a:ext cx="345638" cy="345638"/>
            <a:chOff x="2872611" y="1998527"/>
            <a:chExt cx="345638" cy="345638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덧셈 기호 50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7984" y="1556792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수입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비교 부분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총 수입에서 지출을 뺀 금액을 표시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지출 비교 화면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으로 이동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금일 날짜가 표시되며 클릭 시 달력을 띄운다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총 금액 표시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총액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건수를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지출 목록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생활비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생활비를 지출된 액수에 따라 그래프 형식으로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클릭 시 지출목록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계획 리스트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비용이 보여지며 클릭 시 입력화면으로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32" name="직사각형 31"/>
          <p:cNvSpPr/>
          <p:nvPr/>
        </p:nvSpPr>
        <p:spPr>
          <a:xfrm>
            <a:off x="1495036" y="200324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ectangle 289"/>
          <p:cNvSpPr>
            <a:spLocks noChangeAspect="1" noChangeArrowheads="1"/>
          </p:cNvSpPr>
          <p:nvPr/>
        </p:nvSpPr>
        <p:spPr bwMode="auto">
          <a:xfrm>
            <a:off x="1619672" y="4790591"/>
            <a:ext cx="1033192" cy="5970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수입</a:t>
            </a:r>
            <a:endParaRPr lang="ko-KR" altLang="en-US" b="1" dirty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4" name="Rectangle 289"/>
          <p:cNvSpPr>
            <a:spLocks noChangeAspect="1" noChangeArrowheads="1"/>
          </p:cNvSpPr>
          <p:nvPr/>
        </p:nvSpPr>
        <p:spPr bwMode="auto">
          <a:xfrm>
            <a:off x="2724302" y="4790591"/>
            <a:ext cx="1055610" cy="5970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5" name="TextBox 34"/>
          <p:cNvSpPr txBox="1">
            <a:spLocks noChangeAspect="1"/>
          </p:cNvSpPr>
          <p:nvPr/>
        </p:nvSpPr>
        <p:spPr>
          <a:xfrm>
            <a:off x="1652732" y="5139231"/>
            <a:ext cx="891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6" name="TextBox 35"/>
          <p:cNvSpPr txBox="1">
            <a:spLocks noChangeAspect="1"/>
          </p:cNvSpPr>
          <p:nvPr/>
        </p:nvSpPr>
        <p:spPr>
          <a:xfrm>
            <a:off x="2867178" y="5139231"/>
            <a:ext cx="891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365723" y="207525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52792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739861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26929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619672" y="3947458"/>
            <a:ext cx="2160240" cy="64807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07070" y="4309208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07070" y="4309208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850078" y="4309208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691680" y="4019466"/>
            <a:ext cx="1584176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이번달</a:t>
            </a:r>
            <a:r>
              <a:rPr lang="ko-KR" altLang="en-US" sz="1000" dirty="0">
                <a:solidFill>
                  <a:schemeClr val="tx1"/>
                </a:solidFill>
              </a:rPr>
              <a:t> 예산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783200" y="4051270"/>
            <a:ext cx="360040" cy="1635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>
            <a:spLocks noChangeAspect="1"/>
          </p:cNvSpPr>
          <p:nvPr/>
        </p:nvSpPr>
        <p:spPr>
          <a:xfrm>
            <a:off x="1547664" y="2636912"/>
            <a:ext cx="2304256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619672" y="3068960"/>
            <a:ext cx="216024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수입</a:t>
            </a:r>
            <a:r>
              <a:rPr lang="en-US" altLang="ko-KR" sz="1000" dirty="0" smtClean="0">
                <a:solidFill>
                  <a:schemeClr val="tx1"/>
                </a:solidFill>
              </a:rPr>
              <a:t>(00</a:t>
            </a:r>
            <a:r>
              <a:rPr lang="ko-KR" altLang="en-US" sz="1000" dirty="0" smtClean="0">
                <a:solidFill>
                  <a:schemeClr val="tx1"/>
                </a:solidFill>
              </a:rPr>
              <a:t>건</a:t>
            </a:r>
            <a:r>
              <a:rPr lang="en-US" altLang="ko-KR" sz="1000" dirty="0" smtClean="0">
                <a:solidFill>
                  <a:schemeClr val="tx1"/>
                </a:solidFill>
              </a:rPr>
              <a:t>)	     \234,567,000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619672" y="3429000"/>
            <a:ext cx="216024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지출</a:t>
            </a:r>
            <a:r>
              <a:rPr lang="en-US" altLang="ko-KR" sz="1000" dirty="0" smtClean="0">
                <a:solidFill>
                  <a:schemeClr val="tx1"/>
                </a:solidFill>
              </a:rPr>
              <a:t>(00</a:t>
            </a:r>
            <a:r>
              <a:rPr lang="ko-KR" altLang="en-US" sz="1000" dirty="0" smtClean="0">
                <a:solidFill>
                  <a:schemeClr val="tx1"/>
                </a:solidFill>
              </a:rPr>
              <a:t>건</a:t>
            </a:r>
            <a:r>
              <a:rPr lang="en-US" altLang="ko-KR" sz="1000" dirty="0" smtClean="0">
                <a:solidFill>
                  <a:schemeClr val="tx1"/>
                </a:solidFill>
              </a:rPr>
              <a:t>)	     \234,567,000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619672" y="2708920"/>
            <a:ext cx="108012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2010-09-28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698967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152531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59659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606095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갈매기형 수장 61"/>
          <p:cNvSpPr/>
          <p:nvPr/>
        </p:nvSpPr>
        <p:spPr>
          <a:xfrm>
            <a:off x="3535085" y="550300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3" name="모서리가 둥근 직사각형 62"/>
          <p:cNvSpPr>
            <a:spLocks noChangeAspect="1"/>
          </p:cNvSpPr>
          <p:nvPr/>
        </p:nvSpPr>
        <p:spPr>
          <a:xfrm>
            <a:off x="1619672" y="2291274"/>
            <a:ext cx="2160240" cy="20162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>
            <a:spLocks noChangeAspect="1"/>
          </p:cNvSpPr>
          <p:nvPr/>
        </p:nvSpPr>
        <p:spPr>
          <a:xfrm>
            <a:off x="1619672" y="2291274"/>
            <a:ext cx="1512168" cy="20162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1547664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1547664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547664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1694334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2699792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475656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2627784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43042" y="2563764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42" y="3206706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4645156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571604" y="30638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45737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자산내역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285984" y="2635202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643042" y="3921086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8496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571604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619672" y="523619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81842" y="5296078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3860478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예금일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예금 </a:t>
            </a:r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모서리가 둥근 직사각형 66"/>
          <p:cNvSpPr/>
          <p:nvPr/>
        </p:nvSpPr>
        <p:spPr>
          <a:xfrm>
            <a:off x="1643042" y="3150658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0792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예금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19672" y="2564904"/>
            <a:ext cx="2160240" cy="43204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81842" y="2636912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43042" y="516061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은</a:t>
            </a:r>
            <a:r>
              <a:rPr lang="ko-KR" altLang="en-US" sz="1200" dirty="0">
                <a:solidFill>
                  <a:schemeClr val="tx1"/>
                </a:solidFill>
              </a:rPr>
              <a:t>행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571604" y="50131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75856" y="5661248"/>
            <a:ext cx="2160240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38026" y="5733256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643042" y="450855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만기일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en-US" altLang="ko-KR" sz="1200" dirty="0" smtClean="0">
                <a:solidFill>
                  <a:schemeClr val="tx1"/>
                </a:solidFill>
              </a:rPr>
              <a:t>2011-07-02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571604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44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3860478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시</a:t>
            </a:r>
            <a:r>
              <a:rPr lang="ko-KR" altLang="en-US" sz="1200" dirty="0">
                <a:solidFill>
                  <a:schemeClr val="tx1"/>
                </a:solidFill>
              </a:rPr>
              <a:t>작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적금 </a:t>
            </a:r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모서리가 둥근 직사각형 66"/>
          <p:cNvSpPr/>
          <p:nvPr/>
        </p:nvSpPr>
        <p:spPr>
          <a:xfrm>
            <a:off x="1643042" y="3150658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월 납입금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\400,000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사</a:t>
            </a:r>
            <a:r>
              <a:rPr lang="ko-KR" altLang="en-US" sz="1000" dirty="0" err="1">
                <a:solidFill>
                  <a:schemeClr val="tx1"/>
                </a:solidFill>
              </a:rPr>
              <a:t>십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0792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적금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19672" y="2564904"/>
            <a:ext cx="2160240" cy="43204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81842" y="2636912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43042" y="516061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계좌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571604" y="50131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419872" y="5661248"/>
            <a:ext cx="2160240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82042" y="5733256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643042" y="450855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만기일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en-US" altLang="ko-KR" sz="1200" dirty="0" smtClean="0">
                <a:solidFill>
                  <a:schemeClr val="tx1"/>
                </a:solidFill>
              </a:rPr>
              <a:t>2013-07-02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571604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7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적금 </a:t>
            </a:r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주식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19672" y="2564904"/>
            <a:ext cx="2160240" cy="43204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종목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81842" y="2636912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43042" y="516061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판매처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미래에셋</a:t>
            </a:r>
            <a:r>
              <a:rPr lang="ko-KR" altLang="en-US" sz="1200" dirty="0" smtClean="0">
                <a:solidFill>
                  <a:schemeClr val="tx1"/>
                </a:solidFill>
              </a:rPr>
              <a:t> 증권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571604" y="50131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419872" y="5661248"/>
            <a:ext cx="2160240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82042" y="5733256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643042" y="319277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1571604" y="31213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19672" y="3876976"/>
            <a:ext cx="2160240" cy="43204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81842" y="3948984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643042" y="4508550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주당 가격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\40,000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571604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46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펀</a:t>
            </a:r>
            <a:r>
              <a:rPr lang="ko-KR" altLang="en-US" sz="1200" dirty="0">
                <a:solidFill>
                  <a:schemeClr val="tx1"/>
                </a:solidFill>
              </a:rPr>
              <a:t>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펀드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19672" y="2564904"/>
            <a:ext cx="2160240" cy="43204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81842" y="2636912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43042" y="4584548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판매처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미래에셋</a:t>
            </a:r>
            <a:r>
              <a:rPr lang="ko-KR" altLang="en-US" sz="1200" dirty="0" smtClean="0">
                <a:solidFill>
                  <a:schemeClr val="tx1"/>
                </a:solidFill>
              </a:rPr>
              <a:t> 증권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571604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19672" y="5229200"/>
            <a:ext cx="2160240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81842" y="5301208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643042" y="319277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643042" y="3860478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매입 가격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\40,000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571604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8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보험 </a:t>
            </a:r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rtl="0" eaLnBrk="1" latinLnBrk="1" hangingPunct="1"/>
            <a:r>
              <a:rPr lang="en-US" altLang="ko-KR" sz="32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32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</a:t>
            </a:r>
            <a:r>
              <a:rPr lang="ko-KR" altLang="ko-KR" sz="32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화면</a:t>
            </a:r>
            <a:r>
              <a:rPr lang="en-US" altLang="ko-KR" sz="32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– </a:t>
            </a:r>
            <a:r>
              <a:rPr lang="ko-KR" altLang="en-US" sz="32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저축성</a:t>
            </a:r>
            <a:r>
              <a:rPr lang="ko-KR" altLang="en-US" sz="32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보험</a:t>
            </a:r>
            <a:endParaRPr lang="ko-KR" altLang="ko-KR" sz="3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19672" y="2564904"/>
            <a:ext cx="2160240" cy="43204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81842" y="2636912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43042" y="523262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보험사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동부화제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571604" y="50851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75856" y="5589240"/>
            <a:ext cx="2160240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38026" y="5661248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643042" y="319277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643042" y="4508550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월 납입금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\400,000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사</a:t>
            </a:r>
            <a:r>
              <a:rPr lang="ko-KR" altLang="en-US" sz="1000" dirty="0" err="1">
                <a:solidFill>
                  <a:schemeClr val="tx1"/>
                </a:solidFill>
              </a:rPr>
              <a:t>십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1571604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619672" y="386667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만기일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en-US" altLang="ko-KR" sz="1200" dirty="0" smtClean="0">
                <a:solidFill>
                  <a:schemeClr val="tx1"/>
                </a:solidFill>
              </a:rPr>
              <a:t>2030-07-02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31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\15,0,000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십오만원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4" name="모서리가 둥근 직사각형 93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3143240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143240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000364" y="3714752"/>
            <a:ext cx="2428892" cy="2071702"/>
            <a:chOff x="5643570" y="4643446"/>
            <a:chExt cx="2428892" cy="207170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69346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769346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7409000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769346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위쪽 화살표 설명선 47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7429520" y="4643446"/>
              <a:ext cx="500066" cy="428628"/>
              <a:chOff x="324098" y="6309320"/>
              <a:chExt cx="500066" cy="42862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6929454" y="4643446"/>
              <a:ext cx="500066" cy="428628"/>
              <a:chOff x="324098" y="6309320"/>
              <a:chExt cx="500066" cy="428628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6429388" y="4643446"/>
              <a:ext cx="500066" cy="428628"/>
              <a:chOff x="324098" y="6309320"/>
              <a:chExt cx="500066" cy="42862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모서리가 둥근 직사각형 78"/>
            <p:cNvSpPr/>
            <p:nvPr/>
          </p:nvSpPr>
          <p:spPr>
            <a:xfrm>
              <a:off x="5786446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429388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9388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697908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97908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/>
          </p:nvSpPr>
          <p:spPr bwMode="auto">
            <a:xfrm>
              <a:off x="7337562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697908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위쪽 화살표 설명선 51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85"/>
            <p:cNvGrpSpPr/>
            <p:nvPr/>
          </p:nvGrpSpPr>
          <p:grpSpPr>
            <a:xfrm>
              <a:off x="7358082" y="4643446"/>
              <a:ext cx="500066" cy="428628"/>
              <a:chOff x="324098" y="6309320"/>
              <a:chExt cx="500066" cy="428628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85"/>
            <p:cNvGrpSpPr/>
            <p:nvPr/>
          </p:nvGrpSpPr>
          <p:grpSpPr>
            <a:xfrm>
              <a:off x="6858016" y="4643446"/>
              <a:ext cx="500066" cy="428628"/>
              <a:chOff x="324098" y="6309320"/>
              <a:chExt cx="500066" cy="4286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85"/>
            <p:cNvGrpSpPr/>
            <p:nvPr/>
          </p:nvGrpSpPr>
          <p:grpSpPr>
            <a:xfrm>
              <a:off x="6357950" y="4643446"/>
              <a:ext cx="500066" cy="428628"/>
              <a:chOff x="324098" y="6309320"/>
              <a:chExt cx="500066" cy="42862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모서리가 둥근 직사각형 63"/>
            <p:cNvSpPr/>
            <p:nvPr/>
          </p:nvSpPr>
          <p:spPr>
            <a:xfrm>
              <a:off x="5715008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357950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57950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767218" y="4646106"/>
              <a:ext cx="2160240" cy="30860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\25,00,000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43570" y="4714884"/>
              <a:ext cx="2428892" cy="200026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643570" y="4643446"/>
              <a:ext cx="2428892" cy="5000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chemeClr val="tx1"/>
                  </a:solidFill>
                </a:rPr>
                <a:t>\150,000</a:t>
              </a:r>
            </a:p>
            <a:p>
              <a:pPr algn="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십오만원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4357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5250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61431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4357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4357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4357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61431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250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5250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261431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61431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45250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43570" y="6396228"/>
              <a:ext cx="121444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58016" y="6396228"/>
              <a:ext cx="1212345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제목 9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97578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97578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7578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840520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97578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3" name="제목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직사각형 33"/>
          <p:cNvSpPr/>
          <p:nvPr/>
        </p:nvSpPr>
        <p:spPr>
          <a:xfrm>
            <a:off x="200023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5524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0881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1593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6237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409136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58080" y="481121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모기지론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\39,000,000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58080" y="441985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신용대출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\99,567,000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2071670" y="2357430"/>
          <a:ext cx="2333059" cy="206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330899" y="3469352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신용대출 </a:t>
            </a:r>
            <a:r>
              <a:rPr lang="en-US" altLang="ko-KR" sz="800" dirty="0" smtClean="0"/>
              <a:t>70%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3367814" y="3424328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모기지론 </a:t>
            </a:r>
            <a:r>
              <a:rPr lang="en-US" altLang="ko-KR" sz="800" dirty="0" smtClean="0"/>
              <a:t>25%</a:t>
            </a:r>
            <a:endParaRPr lang="ko-KR" altLang="en-US" sz="8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5742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부채    </a:t>
            </a:r>
            <a:r>
              <a:rPr lang="en-US" altLang="ko-KR" sz="1000" dirty="0" smtClean="0">
                <a:solidFill>
                  <a:schemeClr val="tx1"/>
                </a:solidFill>
              </a:rPr>
              <a:t>\89,000,000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08348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00023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덧셈 기호 57"/>
          <p:cNvSpPr/>
          <p:nvPr/>
        </p:nvSpPr>
        <p:spPr>
          <a:xfrm>
            <a:off x="4129206" y="2052360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29285" y="3049430"/>
            <a:ext cx="1243033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마이너스통장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3194995" y="2864485"/>
            <a:ext cx="683264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기타 </a:t>
            </a:r>
            <a:r>
              <a:rPr lang="en-US" altLang="ko-KR" sz="800" dirty="0" smtClean="0"/>
              <a:t>5%</a:t>
            </a:r>
            <a:endParaRPr lang="ko-KR" altLang="en-US" sz="8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2026755" y="2063790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2270398" y="19168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257838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2074324" y="4295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6" name="위쪽/아래쪽 화살표 85"/>
          <p:cNvSpPr/>
          <p:nvPr/>
        </p:nvSpPr>
        <p:spPr>
          <a:xfrm>
            <a:off x="4357686" y="4429132"/>
            <a:ext cx="71438" cy="71438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8" name="TextBox 8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89" name="위쪽/아래쪽 화살표 8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부제목 2"/>
          <p:cNvSpPr txBox="1">
            <a:spLocks/>
          </p:cNvSpPr>
          <p:nvPr/>
        </p:nvSpPr>
        <p:spPr>
          <a:xfrm>
            <a:off x="5143504" y="20002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상세비율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 상세금액을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추가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부채를 입력할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비교화면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400049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71472" y="378619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신용대출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금융하위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74307" y="33175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모기지론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000496" y="332707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신용대출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500562" y="3325655"/>
            <a:ext cx="954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마이너스통장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288932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115616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2825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 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분류를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추가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 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 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버튼을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클릭하면 해당하는 분류가 선택된다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</a:t>
            </a: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사용되는 수입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등록 또는 추가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24651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97257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889324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603704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173713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745217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32200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603704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032200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48785" y="28889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급여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532266" y="28984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사업소득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101490" y="289702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상여금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571767" y="290435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아르바이트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021370" y="36114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용돈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532103" y="3611407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빌린 돈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2911709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4889588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296076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위쪽 화살표 설명선 26"/>
          <p:cNvSpPr/>
          <p:nvPr/>
        </p:nvSpPr>
        <p:spPr>
          <a:xfrm>
            <a:off x="2896734" y="559095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Rectangle 289"/>
          <p:cNvSpPr>
            <a:spLocks noChangeAspect="1" noChangeArrowheads="1"/>
          </p:cNvSpPr>
          <p:nvPr/>
        </p:nvSpPr>
        <p:spPr bwMode="auto">
          <a:xfrm>
            <a:off x="658488" y="2492896"/>
            <a:ext cx="1033192" cy="5970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수입</a:t>
            </a:r>
            <a:endParaRPr lang="ko-KR" altLang="en-US" b="1" dirty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9" name="TextBox 28"/>
          <p:cNvSpPr txBox="1">
            <a:spLocks noChangeAspect="1"/>
          </p:cNvSpPr>
          <p:nvPr/>
        </p:nvSpPr>
        <p:spPr>
          <a:xfrm>
            <a:off x="691548" y="2841536"/>
            <a:ext cx="891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93288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08167" y="36114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대출금</a:t>
            </a:r>
            <a:endParaRPr lang="ko-KR" altLang="en-US" sz="10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763519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1767" y="361140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현금서비스</a:t>
            </a:r>
            <a:endParaRPr lang="ko-KR" altLang="en-US" sz="10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603704" y="399975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032200" y="399975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49362" y="439597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임대소득</a:t>
            </a:r>
            <a:endParaRPr lang="en-US" altLang="ko-KR" sz="10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3588336" y="439597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연금</a:t>
            </a:r>
            <a:endParaRPr lang="ko-KR" altLang="en-US" sz="10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193288" y="399975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08167" y="439597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퇴직금</a:t>
            </a:r>
            <a:endParaRPr lang="ko-KR" altLang="en-US" sz="10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4763519" y="399975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27999" y="439597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기타소득</a:t>
            </a:r>
            <a:endParaRPr lang="ko-KR" altLang="en-US" sz="1000" dirty="0"/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771800" y="547044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43042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42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571604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부채내역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285984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643042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571604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부채내역 등록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부채내역 등록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대출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32" name="직사각형 31"/>
          <p:cNvSpPr/>
          <p:nvPr/>
        </p:nvSpPr>
        <p:spPr>
          <a:xfrm>
            <a:off x="1571604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95252" y="50851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928794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695252" y="285293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695252" y="3516550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대출금액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</a:t>
            </a:r>
            <a:r>
              <a:rPr lang="en-US" altLang="ko-KR" sz="1200" dirty="0" smtClean="0">
                <a:solidFill>
                  <a:schemeClr val="tx1"/>
                </a:solidFill>
              </a:rPr>
              <a:t>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654858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571604" y="2152803"/>
            <a:ext cx="345638" cy="345638"/>
            <a:chOff x="909434" y="2009927"/>
            <a:chExt cx="345638" cy="345638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오른쪽 화살표 3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2357422" y="5145070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95252" y="4365104"/>
            <a:ext cx="216024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대출기관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4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\1,500,000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143240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3071802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143240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3071802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" name="그룹 92"/>
          <p:cNvGrpSpPr/>
          <p:nvPr/>
        </p:nvGrpSpPr>
        <p:grpSpPr>
          <a:xfrm>
            <a:off x="3000364" y="3714752"/>
            <a:ext cx="2428892" cy="2071702"/>
            <a:chOff x="5643570" y="4643446"/>
            <a:chExt cx="2428892" cy="207170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69346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769346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7409000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769346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위쪽 화살표 설명선 47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85"/>
            <p:cNvGrpSpPr/>
            <p:nvPr/>
          </p:nvGrpSpPr>
          <p:grpSpPr>
            <a:xfrm>
              <a:off x="7429520" y="4643446"/>
              <a:ext cx="500066" cy="428628"/>
              <a:chOff x="324098" y="6309320"/>
              <a:chExt cx="500066" cy="42862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6929454" y="4643446"/>
              <a:ext cx="500066" cy="428628"/>
              <a:chOff x="324098" y="6309320"/>
              <a:chExt cx="500066" cy="428628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85"/>
            <p:cNvGrpSpPr/>
            <p:nvPr/>
          </p:nvGrpSpPr>
          <p:grpSpPr>
            <a:xfrm>
              <a:off x="6429388" y="4643446"/>
              <a:ext cx="500066" cy="428628"/>
              <a:chOff x="324098" y="6309320"/>
              <a:chExt cx="500066" cy="42862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모서리가 둥근 직사각형 78"/>
            <p:cNvSpPr/>
            <p:nvPr/>
          </p:nvSpPr>
          <p:spPr>
            <a:xfrm>
              <a:off x="5786446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429388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9388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697908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97908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/>
          </p:nvSpPr>
          <p:spPr bwMode="auto">
            <a:xfrm>
              <a:off x="7337562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697908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위쪽 화살표 설명선 51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85"/>
            <p:cNvGrpSpPr/>
            <p:nvPr/>
          </p:nvGrpSpPr>
          <p:grpSpPr>
            <a:xfrm>
              <a:off x="7358082" y="4643446"/>
              <a:ext cx="500066" cy="428628"/>
              <a:chOff x="324098" y="6309320"/>
              <a:chExt cx="500066" cy="428628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85"/>
            <p:cNvGrpSpPr/>
            <p:nvPr/>
          </p:nvGrpSpPr>
          <p:grpSpPr>
            <a:xfrm>
              <a:off x="6858016" y="4643446"/>
              <a:ext cx="500066" cy="428628"/>
              <a:chOff x="324098" y="6309320"/>
              <a:chExt cx="500066" cy="4286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5"/>
            <p:cNvGrpSpPr/>
            <p:nvPr/>
          </p:nvGrpSpPr>
          <p:grpSpPr>
            <a:xfrm>
              <a:off x="6357950" y="4643446"/>
              <a:ext cx="500066" cy="428628"/>
              <a:chOff x="324098" y="6309320"/>
              <a:chExt cx="500066" cy="42862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모서리가 둥근 직사각형 63"/>
            <p:cNvSpPr/>
            <p:nvPr/>
          </p:nvSpPr>
          <p:spPr>
            <a:xfrm>
              <a:off x="5715008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357950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57950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767218" y="4646106"/>
              <a:ext cx="2160240" cy="30860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\25,00,000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43570" y="4714884"/>
              <a:ext cx="2428892" cy="200026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643570" y="4643446"/>
              <a:ext cx="2428892" cy="5000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chemeClr val="tx1"/>
                  </a:solidFill>
                </a:rPr>
                <a:t>\1,500,000</a:t>
              </a:r>
            </a:p>
            <a:p>
              <a:pPr algn="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백오십만원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4357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5250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61431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4357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4357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4357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61431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250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5250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261431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61431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45250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43570" y="6396228"/>
              <a:ext cx="121444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58016" y="6396228"/>
              <a:ext cx="1212345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제목 9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7578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97578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3214678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14678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57620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직사각형 61"/>
          <p:cNvSpPr/>
          <p:nvPr/>
        </p:nvSpPr>
        <p:spPr>
          <a:xfrm>
            <a:off x="2857488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21428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509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8866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79578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4222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27121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7147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2010-06-28 </a:t>
            </a:r>
            <a:r>
              <a:rPr lang="ko-KR" altLang="en-US" sz="1100" dirty="0" smtClean="0">
                <a:solidFill>
                  <a:schemeClr val="tx1"/>
                </a:solidFill>
              </a:rPr>
              <a:t>지출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37930" y="2500306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순두부찌개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\6,000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음식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점심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커피	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\4,500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음식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음료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ko-KR" altLang="en-US" sz="1200" dirty="0" err="1" smtClean="0">
                <a:solidFill>
                  <a:prstClr val="black"/>
                </a:solidFill>
              </a:rPr>
              <a:t>ㅁㅁㅁㅁㅁ</a:t>
            </a:r>
            <a:r>
              <a:rPr lang="ko-KR" altLang="en-US" sz="1200" dirty="0" smtClean="0">
                <a:solidFill>
                  <a:prstClr val="black"/>
                </a:solidFill>
              </a:rPr>
              <a:t>	       </a:t>
            </a:r>
            <a:r>
              <a:rPr lang="en-US" altLang="ko-KR" sz="1200" dirty="0" smtClean="0">
                <a:solidFill>
                  <a:prstClr val="black"/>
                </a:solidFill>
              </a:rPr>
              <a:t>\12,000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문화생활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영화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XXXXX</a:t>
            </a:r>
            <a:r>
              <a:rPr lang="ko-KR" altLang="en-US" sz="1200" dirty="0" smtClean="0">
                <a:solidFill>
                  <a:prstClr val="black"/>
                </a:solidFill>
              </a:rPr>
              <a:t>	</a:t>
            </a:r>
            <a:r>
              <a:rPr lang="en-US" altLang="ko-KR" sz="1200" dirty="0" smtClean="0">
                <a:solidFill>
                  <a:prstClr val="black"/>
                </a:solidFill>
              </a:rPr>
              <a:t>         \5,000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AAAAA:  BBBB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29753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25834" y="194035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467544" y="3429000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67544" y="3861048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67544" y="4293096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337930" y="476549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   total   \34,500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덧셈 기호 72"/>
          <p:cNvSpPr/>
          <p:nvPr/>
        </p:nvSpPr>
        <p:spPr>
          <a:xfrm>
            <a:off x="2343256" y="198092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500034" y="2996952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309939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5295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46008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00652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35511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14678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2010-06-28 </a:t>
            </a:r>
            <a:r>
              <a:rPr lang="ko-KR" altLang="en-US" sz="1100" dirty="0" smtClean="0">
                <a:solidFill>
                  <a:schemeClr val="tx1"/>
                </a:solidFill>
              </a:rPr>
              <a:t>수입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2226" y="2498023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월 급여</a:t>
            </a:r>
            <a:r>
              <a:rPr lang="en-US" altLang="ko-KR" sz="1200" dirty="0" smtClean="0">
                <a:solidFill>
                  <a:schemeClr val="tx1"/>
                </a:solidFill>
              </a:rPr>
              <a:t>	   \3,000,000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급여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AA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프로젝트	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\500,000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상여금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94074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857488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3131840" y="2942548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131840" y="3374596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3002226" y="476549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   total   \ 3,500,000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덧셈 기호 88"/>
          <p:cNvSpPr/>
          <p:nvPr/>
        </p:nvSpPr>
        <p:spPr>
          <a:xfrm>
            <a:off x="4986462" y="198092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95" name="TextBox 94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6" name="위쪽/아래쪽 화살표 95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7" name="위쪽/아래쪽 화살표 96"/>
          <p:cNvSpPr/>
          <p:nvPr/>
        </p:nvSpPr>
        <p:spPr>
          <a:xfrm>
            <a:off x="2428860" y="2571744"/>
            <a:ext cx="71438" cy="214314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위쪽/아래쪽 화살표 97"/>
          <p:cNvSpPr/>
          <p:nvPr/>
        </p:nvSpPr>
        <p:spPr>
          <a:xfrm>
            <a:off x="4067944" y="4147916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부제목 2"/>
          <p:cNvSpPr txBox="1">
            <a:spLocks/>
          </p:cNvSpPr>
          <p:nvPr/>
        </p:nvSpPr>
        <p:spPr>
          <a:xfrm>
            <a:off x="5364088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화면인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추가 버튼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금일날짜가 찍힌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입력화면으로 이동함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상세 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금일 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출력된 상세 목록이 보여지는 부분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각각의 상세 항목을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touch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각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항목을 수정할 수 있는 화면으로 이동함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0" name="오른쪽 화살표 99"/>
          <p:cNvSpPr/>
          <p:nvPr/>
        </p:nvSpPr>
        <p:spPr>
          <a:xfrm flipH="1">
            <a:off x="271554" y="2003904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오른쪽 화살표 100"/>
          <p:cNvSpPr/>
          <p:nvPr/>
        </p:nvSpPr>
        <p:spPr>
          <a:xfrm flipH="1">
            <a:off x="2888806" y="1985375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Oval 33"/>
          <p:cNvSpPr>
            <a:spLocks noChangeArrowheads="1"/>
          </p:cNvSpPr>
          <p:nvPr/>
        </p:nvSpPr>
        <p:spPr bwMode="auto">
          <a:xfrm>
            <a:off x="2786994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4858696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2929870" y="24288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843808" y="46443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제목 4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금일 수입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825850" y="2795549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825850" y="3212976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43722" y="3634460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843722" y="4061506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6" name="Rectangle 289"/>
          <p:cNvSpPr>
            <a:spLocks noChangeArrowheads="1"/>
          </p:cNvSpPr>
          <p:nvPr/>
        </p:nvSpPr>
        <p:spPr bwMode="auto">
          <a:xfrm>
            <a:off x="1272324" y="2857496"/>
            <a:ext cx="2160240" cy="2159373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600" b="1" dirty="0" smtClean="0">
                <a:solidFill>
                  <a:srgbClr val="4D4D4D"/>
                </a:solidFill>
                <a:ea typeface="HY중고딕" pitchFamily="18" charset="-127"/>
              </a:rPr>
              <a:t>6</a:t>
            </a:r>
            <a:r>
              <a:rPr lang="ko-KR" altLang="en-US" sz="16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395649" y="2143116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272324" y="2158928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갈매기형 수장 104"/>
          <p:cNvSpPr/>
          <p:nvPr/>
        </p:nvSpPr>
        <p:spPr>
          <a:xfrm>
            <a:off x="3199706" y="2928934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갈매기형 수장 105"/>
          <p:cNvSpPr/>
          <p:nvPr/>
        </p:nvSpPr>
        <p:spPr>
          <a:xfrm flipH="1">
            <a:off x="1501609" y="292893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7" name="차트 106"/>
          <p:cNvGraphicFramePr/>
          <p:nvPr/>
        </p:nvGraphicFramePr>
        <p:xfrm>
          <a:off x="1257922" y="3071810"/>
          <a:ext cx="2160240" cy="192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395648" y="3728582"/>
            <a:ext cx="750590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358733" y="3814992"/>
            <a:ext cx="750590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226017" y="3382944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445143" y="3123715"/>
            <a:ext cx="873701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72324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\350,000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035542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607406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226163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416784" y="200024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위쪽/아래쪽 화살표 45"/>
          <p:cNvSpPr/>
          <p:nvPr/>
        </p:nvSpPr>
        <p:spPr>
          <a:xfrm>
            <a:off x="2266034" y="508419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113906" y="20716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389050" y="254180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329930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185914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분리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지출총액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지출총액을 표시한다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,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지출비율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금액별로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85852" y="250030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\1,455,000</a:t>
            </a: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1214414" y="24288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제목 3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직사각형 39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89376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42940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50068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96504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25494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406728" y="2424496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240089" y="2424496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476361" y="1927089"/>
            <a:ext cx="173831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\350,000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637847" y="3929066"/>
            <a:ext cx="259229" cy="1261655"/>
          </a:xfrm>
          <a:prstGeom prst="rect">
            <a:avLst/>
          </a:prstGeom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69895" y="2857496"/>
            <a:ext cx="259229" cy="2333226"/>
          </a:xfrm>
          <a:prstGeom prst="rect">
            <a:avLst/>
          </a:prstGeom>
          <a:solidFill>
            <a:srgbClr val="6D8838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01943" y="3286124"/>
            <a:ext cx="259229" cy="191465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33991" y="3714752"/>
            <a:ext cx="259229" cy="14860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17791" y="3954120"/>
            <a:ext cx="2500327" cy="2132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378618" y="5205646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447628" y="4362284"/>
            <a:ext cx="67941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아침 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\50,000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34154" y="3336799"/>
            <a:ext cx="746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점심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\200,000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73657" y="3685361"/>
            <a:ext cx="746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저녁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\120,000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20482" y="4114486"/>
            <a:ext cx="67941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음료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\80,000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78618" y="2338087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6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142976" y="1927089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1183666" y="1990639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76" name="TextBox 75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77" name="위쪽/아래쪽 화살표 76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121441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위쪽/아래쪽 화살표 79"/>
          <p:cNvSpPr/>
          <p:nvPr/>
        </p:nvSpPr>
        <p:spPr>
          <a:xfrm rot="16200000">
            <a:off x="2246380" y="4325860"/>
            <a:ext cx="150644" cy="19288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지출금액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 이름과 지출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하위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분류별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지출비율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분류에 포함된 하위 분류 상세 지출 금액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396718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직사각형 32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1268752" y="2503324"/>
            <a:ext cx="2160240" cy="2640188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486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021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093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557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1847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1355164" y="2864336"/>
            <a:ext cx="1987418" cy="159550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305667" y="2149422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257322" y="2151666"/>
            <a:ext cx="1036915" cy="357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월별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00800" y="2532004"/>
            <a:ext cx="138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일일사용금액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441571" y="2936344"/>
            <a:ext cx="18146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2010-06-30</a:t>
            </a:r>
          </a:p>
          <a:p>
            <a:r>
              <a:rPr lang="ko-KR" altLang="en-US" sz="1000" dirty="0" smtClean="0"/>
              <a:t>순두부찌개</a:t>
            </a:r>
            <a:r>
              <a:rPr lang="en-US" altLang="ko-KR" sz="1000" dirty="0" smtClean="0"/>
              <a:t>	       \6,000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점심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커피  </a:t>
            </a:r>
            <a:r>
              <a:rPr lang="en-US" altLang="ko-KR" sz="1000" dirty="0" smtClean="0">
                <a:solidFill>
                  <a:srgbClr val="FF0000"/>
                </a:solidFill>
              </a:rPr>
              <a:t>	       \4,500</a:t>
            </a:r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음식</a:t>
            </a:r>
            <a:r>
              <a:rPr lang="en-US" altLang="ko-KR" sz="700" dirty="0" smtClean="0">
                <a:solidFill>
                  <a:srgbClr val="FF0000"/>
                </a:solidFill>
              </a:rPr>
              <a:t>: </a:t>
            </a:r>
            <a:r>
              <a:rPr lang="ko-KR" altLang="en-US" sz="700" dirty="0" smtClean="0">
                <a:solidFill>
                  <a:srgbClr val="FF0000"/>
                </a:solidFill>
              </a:rPr>
              <a:t>음료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endParaRPr lang="en-US" altLang="ko-KR" sz="700" dirty="0" smtClean="0"/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\12,000</a:t>
            </a:r>
            <a:endParaRPr lang="ko-KR" altLang="en-US" sz="100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974430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546294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165051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355672" y="200024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Oval 33"/>
          <p:cNvSpPr>
            <a:spLocks noChangeArrowheads="1"/>
          </p:cNvSpPr>
          <p:nvPr/>
        </p:nvSpPr>
        <p:spPr bwMode="auto">
          <a:xfrm>
            <a:off x="1254350" y="27203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지출한 금액표시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사용내용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낭비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클릭하면 붉은 색으로 표시된다</a:t>
            </a:r>
            <a:r>
              <a:rPr lang="en-US" altLang="ko-KR" sz="140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4" name="모서리가 접힌 도형 33"/>
          <p:cNvSpPr/>
          <p:nvPr/>
        </p:nvSpPr>
        <p:spPr>
          <a:xfrm>
            <a:off x="1357290" y="4500570"/>
            <a:ext cx="1987418" cy="642942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28728" y="4572008"/>
            <a:ext cx="181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2010-06-29</a:t>
            </a:r>
          </a:p>
          <a:p>
            <a:r>
              <a:rPr lang="ko-KR" altLang="en-US" sz="1000" dirty="0" smtClean="0"/>
              <a:t>김치찌개</a:t>
            </a:r>
            <a:r>
              <a:rPr lang="en-US" altLang="ko-KR" sz="1000" dirty="0" smtClean="0"/>
              <a:t>	       \5,000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 : </a:t>
            </a:r>
            <a:r>
              <a:rPr lang="ko-KR" altLang="en-US" sz="700" dirty="0" smtClean="0"/>
              <a:t>점심</a:t>
            </a:r>
            <a:endParaRPr lang="en-US" altLang="ko-KR" sz="700" dirty="0" smtClean="0"/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일별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712629" y="3284984"/>
            <a:ext cx="472106" cy="144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낭비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712629" y="4005064"/>
            <a:ext cx="472106" cy="144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낭비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712629" y="3667683"/>
            <a:ext cx="472106" cy="14401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낭비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12629" y="4951212"/>
            <a:ext cx="472106" cy="144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낭비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2634724" y="354154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갈매기형 수장 75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142976" y="2297544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총 사용금액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\1,455,000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5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285852" y="2786058"/>
            <a:ext cx="2160240" cy="7858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신용카드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총 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\855,000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결제예정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\650,000</a:t>
            </a: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285852" y="3714752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체크카드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\255,000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계좌금액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\6,455,000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285852" y="4572008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삼성카드            선불카드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428728" y="5000636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226230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428728" y="5000636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571736" y="5000636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1214414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1" name="Oval 33"/>
          <p:cNvSpPr>
            <a:spLocks noChangeArrowheads="1"/>
          </p:cNvSpPr>
          <p:nvPr/>
        </p:nvSpPr>
        <p:spPr bwMode="auto">
          <a:xfrm>
            <a:off x="1214414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2" name="Oval 33"/>
          <p:cNvSpPr>
            <a:spLocks noChangeArrowheads="1"/>
          </p:cNvSpPr>
          <p:nvPr/>
        </p:nvSpPr>
        <p:spPr bwMode="auto">
          <a:xfrm>
            <a:off x="1214414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4500562" y="1988840"/>
            <a:ext cx="4643438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사용한 카드 총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기준의 사용한 카드의 총 금액을 표시하며 클릭하면 사용 금액 리스트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총 금액을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결제될 금액을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체크카드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총 금액을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표시연결된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계좌의 잔액을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선불카드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충전된 금액에서 사용된 금액을 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164304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00023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카드사용내역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643042" y="2000240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000628" y="2285992"/>
            <a:ext cx="3571868" cy="1928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출력되는 카드내역의 달을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사용내역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할부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금액에 대한 내용을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편집 삭제를 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40" name="모서리가 접힌 도형 39"/>
          <p:cNvSpPr/>
          <p:nvPr/>
        </p:nvSpPr>
        <p:spPr>
          <a:xfrm>
            <a:off x="1870202" y="2786058"/>
            <a:ext cx="1987418" cy="85041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56609" y="2858065"/>
            <a:ext cx="1814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신한카드</a:t>
            </a:r>
            <a:r>
              <a:rPr lang="ko-KR" altLang="en-US" sz="1100" dirty="0" smtClean="0"/>
              <a:t>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	       \1,400</a:t>
            </a:r>
          </a:p>
          <a:p>
            <a:r>
              <a:rPr lang="ko-KR" altLang="en-US" sz="1000" dirty="0" smtClean="0"/>
              <a:t>교통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</p:txBody>
      </p:sp>
      <p:sp>
        <p:nvSpPr>
          <p:cNvPr id="44" name="모서리가 접힌 도형 43"/>
          <p:cNvSpPr/>
          <p:nvPr/>
        </p:nvSpPr>
        <p:spPr>
          <a:xfrm>
            <a:off x="1857356" y="3850787"/>
            <a:ext cx="1987418" cy="1571636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943763" y="3922794"/>
            <a:ext cx="18146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2010-08-20</a:t>
            </a:r>
          </a:p>
          <a:p>
            <a:r>
              <a:rPr lang="ko-KR" altLang="en-US" sz="1100" dirty="0" smtClean="0"/>
              <a:t>삼성카드            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개월</a:t>
            </a:r>
            <a:endParaRPr lang="en-US" altLang="ko-KR" sz="1100" dirty="0" smtClean="0"/>
          </a:p>
          <a:p>
            <a:r>
              <a:rPr lang="ko-KR" altLang="en-US" sz="1000" dirty="0" smtClean="0"/>
              <a:t>컴퓨터</a:t>
            </a:r>
            <a:r>
              <a:rPr lang="en-US" altLang="ko-KR" sz="1000" dirty="0" smtClean="0"/>
              <a:t>	   \901,400</a:t>
            </a:r>
          </a:p>
          <a:p>
            <a:r>
              <a:rPr lang="ko-KR" altLang="en-US" sz="1000" dirty="0" smtClean="0"/>
              <a:t>생활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가전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100" dirty="0" smtClean="0"/>
              <a:t>국민카드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스테이크</a:t>
            </a:r>
            <a:r>
              <a:rPr lang="en-US" altLang="ko-KR" sz="1000" dirty="0" smtClean="0"/>
              <a:t>	     \56,400</a:t>
            </a:r>
          </a:p>
          <a:p>
            <a:r>
              <a:rPr lang="ko-KR" altLang="en-US" sz="1000" dirty="0" smtClean="0"/>
              <a:t>음식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저녁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cxnSp>
        <p:nvCxnSpPr>
          <p:cNvPr id="66" name="직선 연결선 65"/>
          <p:cNvCxnSpPr>
            <a:stCxn id="50" idx="1"/>
            <a:endCxn id="50" idx="3"/>
          </p:cNvCxnSpPr>
          <p:nvPr/>
        </p:nvCxnSpPr>
        <p:spPr>
          <a:xfrm rot="10800000" flipH="1">
            <a:off x="1943762" y="4684541"/>
            <a:ext cx="1814601" cy="15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갈매기형 수장 66"/>
          <p:cNvSpPr/>
          <p:nvPr/>
        </p:nvSpPr>
        <p:spPr>
          <a:xfrm>
            <a:off x="3914086" y="24288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갈매기형 수장 68"/>
          <p:cNvSpPr/>
          <p:nvPr/>
        </p:nvSpPr>
        <p:spPr>
          <a:xfrm flipH="1">
            <a:off x="1747447" y="24288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57356" y="2357430"/>
            <a:ext cx="1987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 </a:t>
            </a:r>
            <a:r>
              <a:rPr lang="en-US" altLang="ko-KR" sz="1400" b="1" dirty="0" smtClean="0">
                <a:latin typeface="+mj-lt"/>
              </a:rPr>
              <a:t>8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8598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785918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사용리스트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711060" y="19156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834708" y="414504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068250" y="1925379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834708" y="269561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834708" y="3337042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836836" y="48001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794314" y="1925379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711060" y="1925379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568184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3619936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783442" y="32665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783442" y="406300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783442" y="47067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수입 내용을 저장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수입이 들어온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수입이 들어온 날짜를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수입금액을 입력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수입에 관한 메모를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수입을 설정한다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1784396" y="25624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1996812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6878" y="4204932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7" name="모서리가 둥근 직사각형 116"/>
          <p:cNvSpPr/>
          <p:nvPr/>
        </p:nvSpPr>
        <p:spPr>
          <a:xfrm>
            <a:off x="4726428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결제일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결제일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청구 예정금액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청구될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달 청구 예정금액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다음달에 청구될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한도액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카드한도액을 표시하며 그래프로 보여준다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7182" y="2214554"/>
            <a:ext cx="2160240" cy="7858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신용카드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총 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\855,000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결제예정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\650,000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1000100" y="3571876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357430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00430" y="2357430"/>
            <a:ext cx="135732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86050" y="2928934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00430" y="2643182"/>
            <a:ext cx="135732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매월 </a:t>
            </a:r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86050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청구 예정금액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86050" y="4429132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다음달 청구 예정금액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86050" y="5072074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한도액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49"/>
          <p:cNvGrpSpPr/>
          <p:nvPr/>
        </p:nvGrpSpPr>
        <p:grpSpPr>
          <a:xfrm>
            <a:off x="2786050" y="5357826"/>
            <a:ext cx="2071702" cy="214314"/>
            <a:chOff x="2857488" y="5000636"/>
            <a:chExt cx="1928826" cy="214314"/>
          </a:xfrm>
        </p:grpSpPr>
        <p:sp>
          <p:nvSpPr>
            <p:cNvPr id="46" name="직사각형 45"/>
            <p:cNvSpPr/>
            <p:nvPr/>
          </p:nvSpPr>
          <p:spPr>
            <a:xfrm>
              <a:off x="2857488" y="5000636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57488" y="5000636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0496" y="5000636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3714744" y="5072074"/>
            <a:ext cx="1143008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86050" y="3214686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786050" y="3500438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\255,000</a:t>
            </a: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71461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335755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3357554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8" name="Oval 33"/>
          <p:cNvSpPr>
            <a:spLocks noChangeArrowheads="1"/>
          </p:cNvSpPr>
          <p:nvPr/>
        </p:nvSpPr>
        <p:spPr bwMode="auto">
          <a:xfrm>
            <a:off x="2714612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2714612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71461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714612" y="43576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714612" y="50720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786050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\2,055,000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786050" y="4714884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\1,055,000</a:t>
            </a:r>
          </a:p>
        </p:txBody>
      </p:sp>
      <p:sp>
        <p:nvSpPr>
          <p:cNvPr id="40" name="제목 3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신용카드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78592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78592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785926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7" name="모서리가 둥근 직사각형 116"/>
          <p:cNvSpPr/>
          <p:nvPr/>
        </p:nvSpPr>
        <p:spPr>
          <a:xfrm>
            <a:off x="4726428" y="17859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 잔액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결재계좌의 잔액을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1000100" y="3429000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428868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00430" y="2428868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언제나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86050" y="3357562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86050" y="457200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결재계좌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6050" y="4857760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\32,433,453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71461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335755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714612" y="4572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86050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86050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\255,000</a:t>
            </a: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271461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86050" y="3071810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Oval 33"/>
          <p:cNvSpPr>
            <a:spLocks noChangeArrowheads="1"/>
          </p:cNvSpPr>
          <p:nvPr/>
        </p:nvSpPr>
        <p:spPr bwMode="auto">
          <a:xfrm>
            <a:off x="2714612" y="30003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14282" y="2214554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체크카드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\255,000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계좌금액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\6,455,000</a:t>
            </a: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체크카드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바닥글 개체 틀 4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42" name="직사각형 41"/>
          <p:cNvSpPr/>
          <p:nvPr/>
        </p:nvSpPr>
        <p:spPr>
          <a:xfrm>
            <a:off x="2857488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14678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삼성카드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857488" y="1928802"/>
            <a:ext cx="345638" cy="345638"/>
            <a:chOff x="909434" y="2009927"/>
            <a:chExt cx="345638" cy="34563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오른쪽 화살표 52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494074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남은 금액을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충전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잔액을 재 설정한다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1000100" y="3429000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000364" y="2500306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삼성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714744" y="2500306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바로바로</a:t>
            </a:r>
            <a:r>
              <a:rPr lang="ko-KR" altLang="en-US" sz="1200" dirty="0" smtClean="0">
                <a:solidFill>
                  <a:schemeClr val="tx1"/>
                </a:solidFill>
              </a:rPr>
              <a:t> 선불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0364" y="3429000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000364" y="4714884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남은금액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\300,000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2928926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3571868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000364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000364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\700,000</a:t>
            </a: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000364" y="314324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928926" y="307181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85720" y="2285992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삼성카드            선불카드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28596" y="2714620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28596" y="2714620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571604" y="2714620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1428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000364" y="4929198"/>
            <a:ext cx="2088802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충전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Oval 33"/>
          <p:cNvSpPr>
            <a:spLocks noChangeArrowheads="1"/>
          </p:cNvSpPr>
          <p:nvPr/>
        </p:nvSpPr>
        <p:spPr bwMode="auto">
          <a:xfrm>
            <a:off x="2928926" y="4572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5" name="Oval 33"/>
          <p:cNvSpPr>
            <a:spLocks noChangeArrowheads="1"/>
          </p:cNvSpPr>
          <p:nvPr/>
        </p:nvSpPr>
        <p:spPr bwMode="auto">
          <a:xfrm>
            <a:off x="2928926" y="478632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제목 3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5-4.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선불카드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카드편집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572132" y="1643050"/>
            <a:ext cx="3571868" cy="4643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새로운 카드를 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수정이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가능한 창으로 이동한다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카드삭제를 묻는 창을 띄운 후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43174" y="228599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42886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신한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7554" y="242886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57554" y="264318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1111-1111-1111-1111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43174" y="300037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786050" y="314324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57554" y="314324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연아사랑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57554" y="335756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2222-2222-2222-2222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43174" y="371475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786050" y="385762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삼성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357554" y="385762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357554" y="407194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3333-3333-3333-333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000100" y="222610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0" name="오른쪽 화살표 69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714612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328611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3286116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71487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4286248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" name="그룹 93"/>
          <p:cNvGrpSpPr/>
          <p:nvPr/>
        </p:nvGrpSpPr>
        <p:grpSpPr>
          <a:xfrm>
            <a:off x="4643438" y="3143248"/>
            <a:ext cx="285752" cy="214314"/>
            <a:chOff x="4643438" y="3143248"/>
            <a:chExt cx="285752" cy="214314"/>
          </a:xfrm>
        </p:grpSpPr>
        <p:sp>
          <p:nvSpPr>
            <p:cNvPr id="86" name="직사각형 85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&quot;없음&quot; 기호 91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94"/>
          <p:cNvGrpSpPr/>
          <p:nvPr/>
        </p:nvGrpSpPr>
        <p:grpSpPr>
          <a:xfrm>
            <a:off x="4643438" y="2428868"/>
            <a:ext cx="285752" cy="214314"/>
            <a:chOff x="4643438" y="3143248"/>
            <a:chExt cx="285752" cy="214314"/>
          </a:xfrm>
        </p:grpSpPr>
        <p:sp>
          <p:nvSpPr>
            <p:cNvPr id="96" name="직사각형 95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&quot;없음&quot; 기호 96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97"/>
          <p:cNvGrpSpPr/>
          <p:nvPr/>
        </p:nvGrpSpPr>
        <p:grpSpPr>
          <a:xfrm>
            <a:off x="4643438" y="3857628"/>
            <a:ext cx="285752" cy="214314"/>
            <a:chOff x="4643438" y="3143248"/>
            <a:chExt cx="285752" cy="214314"/>
          </a:xfrm>
        </p:grpSpPr>
        <p:sp>
          <p:nvSpPr>
            <p:cNvPr id="99" name="직사각형 98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&quot;없음&quot; 기호 99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1" name="Oval 33"/>
          <p:cNvSpPr>
            <a:spLocks noChangeArrowheads="1"/>
          </p:cNvSpPr>
          <p:nvPr/>
        </p:nvSpPr>
        <p:spPr bwMode="auto">
          <a:xfrm>
            <a:off x="457200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1" name="제목 4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726428" y="1928802"/>
            <a:ext cx="345638" cy="345638"/>
            <a:chOff x="2872611" y="1998527"/>
            <a:chExt cx="345638" cy="345638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덧셈 기호 46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4643438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청구금액이 결재되는 계좌를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결제일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결제일을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청구기간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청구되는 기간을 설정한다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한도액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카드를 사용할 수 있는 최대 금액을 입력한다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 useBgFill="1">
        <p:nvSpPr>
          <p:cNvPr id="102" name="직사각형 101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81004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981004" y="285749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983132" y="4290398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결제일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983132" y="5214950"/>
            <a:ext cx="2160240" cy="417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한도액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\10,000,000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1858300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858300" y="41433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신용카드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오른쪽 화살표 11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858300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1857356" y="27870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983132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983132" y="478632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청구기간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4" name="Oval 33"/>
          <p:cNvSpPr>
            <a:spLocks noChangeArrowheads="1"/>
          </p:cNvSpPr>
          <p:nvPr/>
        </p:nvSpPr>
        <p:spPr bwMode="auto">
          <a:xfrm>
            <a:off x="1857356" y="32156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38" name="Oval 33"/>
          <p:cNvSpPr>
            <a:spLocks noChangeArrowheads="1"/>
          </p:cNvSpPr>
          <p:nvPr/>
        </p:nvSpPr>
        <p:spPr bwMode="auto">
          <a:xfrm>
            <a:off x="1858300" y="47158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643174" y="292893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786050" y="4357694"/>
            <a:ext cx="1285884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071802" y="2500306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000232" y="3786190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결재계좌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714612" y="3857628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714612" y="4857760"/>
            <a:ext cx="714380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전전월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순서도: 병합 149"/>
          <p:cNvSpPr/>
          <p:nvPr/>
        </p:nvSpPr>
        <p:spPr>
          <a:xfrm>
            <a:off x="3214678" y="492919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3428992" y="4857760"/>
            <a:ext cx="428628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3929058" y="4786322"/>
            <a:ext cx="1000132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부터</a:t>
            </a:r>
            <a:r>
              <a:rPr lang="ko-KR" altLang="en-US" sz="1200" dirty="0" smtClean="0">
                <a:solidFill>
                  <a:schemeClr val="tx1"/>
                </a:solidFill>
              </a:rPr>
              <a:t> 한달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7" name="순서도: 병합 146"/>
          <p:cNvSpPr/>
          <p:nvPr/>
        </p:nvSpPr>
        <p:spPr>
          <a:xfrm>
            <a:off x="3786182" y="492919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순서도: 병합 152"/>
          <p:cNvSpPr/>
          <p:nvPr/>
        </p:nvSpPr>
        <p:spPr>
          <a:xfrm>
            <a:off x="3786182" y="4429132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3431120" y="5786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768950" y="5715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714612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857356" y="51435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38" name="제목 3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신용카드 수정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02" name="직사각형 101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81004" y="257080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981004" y="321374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체크카드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오른쪽 화살표 11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858300" y="24298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1857356" y="30727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983132" y="384513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34" name="Oval 33"/>
          <p:cNvSpPr>
            <a:spLocks noChangeArrowheads="1"/>
          </p:cNvSpPr>
          <p:nvPr/>
        </p:nvSpPr>
        <p:spPr bwMode="auto">
          <a:xfrm>
            <a:off x="1857356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643174" y="328518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071802" y="264223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000232" y="4488074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714612" y="4559512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000232" y="5131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2643174" y="5202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858300" y="50015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1858300" y="43586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청구금액이 결재되는 계좌를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5-7.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체크카드 수정 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40" name="직사각형 39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981004" y="257080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981004" y="321374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체크카드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오른쪽 화살표 4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1858300" y="24298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1857356" y="30727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983132" y="384513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1857356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643174" y="328518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71802" y="264223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000232" y="4488074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충전금액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00232" y="5131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643174" y="5202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1858300" y="50015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1858300" y="43586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61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충전금액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사용할 수 있는 금액을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5-8.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선불카드 수정 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715008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카드사를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56" name="직사각형 55"/>
          <p:cNvSpPr/>
          <p:nvPr/>
        </p:nvSpPr>
        <p:spPr>
          <a:xfrm>
            <a:off x="2893207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250397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976461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893207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607587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77596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36083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74241" y="30317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국민카드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3464711" y="304132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IBK</a:t>
            </a:r>
            <a:r>
              <a:rPr lang="ko-KR" altLang="en-US" sz="1000" dirty="0" smtClean="0"/>
              <a:t>카드</a:t>
            </a:r>
            <a:endParaRPr lang="en-US" altLang="ko-KR" sz="10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4046521" y="303990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삼성카드</a:t>
            </a:r>
            <a:endParaRPr lang="en-US" altLang="ko-KR" sz="1000" dirty="0" smtClean="0"/>
          </a:p>
        </p:txBody>
      </p:sp>
      <p:sp>
        <p:nvSpPr>
          <p:cNvPr id="66" name="오른쪽 화살표 65"/>
          <p:cNvSpPr/>
          <p:nvPr/>
        </p:nvSpPr>
        <p:spPr>
          <a:xfrm flipH="1">
            <a:off x="2915592" y="2213480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2964645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786314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43438" y="303990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신한카드</a:t>
            </a:r>
            <a:endParaRPr lang="en-US" altLang="ko-KR" sz="1000" dirty="0" smtClean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607588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177597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036084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74241" y="37461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제일카드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3464712" y="3755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하나카드</a:t>
            </a:r>
            <a:endParaRPr lang="en-US" altLang="ko-KR" sz="10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4046522" y="375428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현대카드</a:t>
            </a:r>
            <a:endParaRPr lang="en-US" altLang="ko-KR" sz="1000" dirty="0" smtClean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786315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43439" y="375428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농협카드</a:t>
            </a:r>
            <a:endParaRPr lang="en-US" altLang="ko-KR" sz="1000" dirty="0" smtClean="0"/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4857752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08424" y="228599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0166" y="2357430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제목 3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5-9.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643570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카드사를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85720" y="235743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983264" y="443327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결제일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83264" y="5357826"/>
            <a:ext cx="2160240" cy="417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한도액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\10,000,000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14678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3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83264" y="511034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청구기간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43306" y="307181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86182" y="4500570"/>
            <a:ext cx="1285884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71934" y="2643182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0364" y="3929066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3714744" y="4000504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714744" y="5214950"/>
            <a:ext cx="714380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전전월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순서도: 병합 84"/>
          <p:cNvSpPr/>
          <p:nvPr/>
        </p:nvSpPr>
        <p:spPr>
          <a:xfrm>
            <a:off x="4214810" y="528638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429124" y="5214950"/>
            <a:ext cx="428628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순서도: 병합 86"/>
          <p:cNvSpPr/>
          <p:nvPr/>
        </p:nvSpPr>
        <p:spPr>
          <a:xfrm>
            <a:off x="4786314" y="528638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순서도: 병합 88"/>
          <p:cNvSpPr/>
          <p:nvPr/>
        </p:nvSpPr>
        <p:spPr>
          <a:xfrm>
            <a:off x="4786314" y="457200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857488" y="4071942"/>
            <a:ext cx="2428892" cy="185738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99"/>
          <p:cNvGrpSpPr/>
          <p:nvPr/>
        </p:nvGrpSpPr>
        <p:grpSpPr>
          <a:xfrm>
            <a:off x="2857488" y="5038906"/>
            <a:ext cx="2428892" cy="318920"/>
            <a:chOff x="2857488" y="4824592"/>
            <a:chExt cx="2214578" cy="318920"/>
          </a:xfrm>
        </p:grpSpPr>
        <p:sp>
          <p:nvSpPr>
            <p:cNvPr id="95" name="직사각형 94"/>
            <p:cNvSpPr/>
            <p:nvPr/>
          </p:nvSpPr>
          <p:spPr>
            <a:xfrm>
              <a:off x="2857488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286116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714744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143372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572000" y="4824592"/>
              <a:ext cx="50006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07"/>
          <p:cNvGrpSpPr/>
          <p:nvPr/>
        </p:nvGrpSpPr>
        <p:grpSpPr>
          <a:xfrm>
            <a:off x="2857488" y="5324658"/>
            <a:ext cx="2428892" cy="318920"/>
            <a:chOff x="2857488" y="4824592"/>
            <a:chExt cx="2214578" cy="318920"/>
          </a:xfrm>
        </p:grpSpPr>
        <p:sp>
          <p:nvSpPr>
            <p:cNvPr id="109" name="직사각형 108"/>
            <p:cNvSpPr/>
            <p:nvPr/>
          </p:nvSpPr>
          <p:spPr>
            <a:xfrm>
              <a:off x="2857488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286116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714744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143372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572000" y="4824592"/>
              <a:ext cx="50006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2857488" y="4512122"/>
            <a:ext cx="2428892" cy="4885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928926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857488" y="4071942"/>
            <a:ext cx="2428892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500430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071934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643438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000364" y="4071942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카드번호입력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857488" y="561041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071934" y="561041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제목 5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5-10.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번호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14678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3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43306" y="307181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71934" y="2643182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0364" y="3929066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2" name="위쪽 화살표 설명선 51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572000" y="5286388"/>
            <a:ext cx="500066" cy="428628"/>
            <a:chOff x="324098" y="6309320"/>
            <a:chExt cx="500066" cy="428628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071934" y="5286388"/>
            <a:ext cx="500066" cy="428628"/>
            <a:chOff x="324098" y="6309320"/>
            <a:chExt cx="500066" cy="42862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571868" y="5286388"/>
            <a:ext cx="500066" cy="428628"/>
            <a:chOff x="324098" y="6309320"/>
            <a:chExt cx="500066" cy="42862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2928926" y="528638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57488" y="3429000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857488" y="342900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28926" y="3500438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500430" y="350043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6444334533XXXXX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983264" y="400050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857488" y="400050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928926" y="4071942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00430" y="4071942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342424234234XXXX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857488" y="457200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857488" y="5143512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857488" y="561041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71934" y="561041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3357554" y="40005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2786050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4071934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40058" y="2356486"/>
            <a:ext cx="2160240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결재계좌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054438" y="2427924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선택하면 계좌가 지정된다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423028" y="19270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564916" y="4523522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780218" y="1936779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급여내역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546676" y="249382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567044" y="509958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506282" y="1936779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423028" y="1936779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682932" y="162880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227086" y="4583408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급여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546676" y="307844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수령</a:t>
            </a:r>
            <a:r>
              <a:rPr lang="ko-KR" altLang="en-US" sz="1200" dirty="0">
                <a:solidFill>
                  <a:schemeClr val="tx1"/>
                </a:solidFill>
              </a:rPr>
              <a:t>액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\2,500,000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46676" y="3671188"/>
            <a:ext cx="2160240" cy="56430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실 수령액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\2,300,000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공제액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                    </a:t>
            </a:r>
            <a:r>
              <a:rPr lang="en-US" altLang="ko-KR" sz="1000" dirty="0" smtClean="0">
                <a:solidFill>
                  <a:srgbClr val="FF0000"/>
                </a:solidFill>
              </a:rPr>
              <a:t>\-200,000</a:t>
            </a: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급여가 들어온 날짜는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수령액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월급에서 들어온 돈을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실 수령액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수령액에서 세금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연금등을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제외한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월급에 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관한 메모를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수입을 설정한다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기입한 내역을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1439991" y="238714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1439991" y="297175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1439991" y="356450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1439991" y="441683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Oval 33"/>
          <p:cNvSpPr>
            <a:spLocks noChangeArrowheads="1"/>
          </p:cNvSpPr>
          <p:nvPr/>
        </p:nvSpPr>
        <p:spPr bwMode="auto">
          <a:xfrm>
            <a:off x="3388045" y="182040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1439991" y="499290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21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2558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093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6165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629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갈매기형 수장 73"/>
          <p:cNvSpPr/>
          <p:nvPr/>
        </p:nvSpPr>
        <p:spPr>
          <a:xfrm>
            <a:off x="40919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029302" y="2297544"/>
            <a:ext cx="2428892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총 잔액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\21,455,000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00023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172178" y="2786058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내 주머니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\20,000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172178" y="3643314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국민은행 보통계좌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\3,332,345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172178" y="4500570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기업은행 보통계좌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\18,352,875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72376" y="2928934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72376" y="3786190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72376" y="4643446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위쪽/아래쪽 화살표 22"/>
          <p:cNvSpPr/>
          <p:nvPr/>
        </p:nvSpPr>
        <p:spPr>
          <a:xfrm>
            <a:off x="4386756" y="2786058"/>
            <a:ext cx="214314" cy="250033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총 잔액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계좌의 총 잔액을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계좌정보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계좌에 대한 이름 및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잔액등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필요한 내용을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해당계좌에서 다른 계좌로 이동한다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143108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3571868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4071934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제목 2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 상세정보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은행마크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계좌에 대한 은행 마크를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계좌종류를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해당계좌에서 다른 계좌로 이동한다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14546" y="2643182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28926" y="2643182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14546" y="3571876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14546" y="3286124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214546" y="4071942"/>
            <a:ext cx="2088802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잔액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214546" y="4929198"/>
            <a:ext cx="2088802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\700,000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214546" y="4643446"/>
            <a:ext cx="135732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857488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07167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2071670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071670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071670" y="464344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상세정보 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 상세정보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은행선택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계좌가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계설된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은행을 고른다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이름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계좌이름을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번호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계좌번호를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종류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계좌종류를 표시 및 선택한다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잔액을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부가적인 사항을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추가되거나 수정된 사항을 저장한다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195318" y="24404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95318" y="294048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꾸준히 모으자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072614" y="2369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2071670" y="2869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97446" y="3440552"/>
            <a:ext cx="2160240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2071670" y="3370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857488" y="301192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86116" y="251185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05278" y="5226502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97446" y="5155064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197446" y="400050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종류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197446" y="457200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잔액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\1,340,000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643174" y="3500438"/>
            <a:ext cx="1643074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Oval 33"/>
          <p:cNvSpPr>
            <a:spLocks noChangeArrowheads="1"/>
          </p:cNvSpPr>
          <p:nvPr/>
        </p:nvSpPr>
        <p:spPr bwMode="auto">
          <a:xfrm>
            <a:off x="2071670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2071670" y="44291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071670" y="50720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4000496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643174" y="5214950"/>
            <a:ext cx="1643074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순서도: 병합 72"/>
          <p:cNvSpPr/>
          <p:nvPr/>
        </p:nvSpPr>
        <p:spPr>
          <a:xfrm>
            <a:off x="4000496" y="4143380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입력 및 수정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부제목 2"/>
          <p:cNvSpPr txBox="1">
            <a:spLocks/>
          </p:cNvSpPr>
          <p:nvPr/>
        </p:nvSpPr>
        <p:spPr>
          <a:xfrm>
            <a:off x="5715008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개설된 은행을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를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9" name="직사각형 28"/>
          <p:cNvSpPr/>
          <p:nvPr/>
        </p:nvSpPr>
        <p:spPr>
          <a:xfrm>
            <a:off x="2893207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50397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76461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893207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607587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177596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36083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74241" y="30317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국민은행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464711" y="304132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기업은행</a:t>
            </a:r>
            <a:endParaRPr lang="en-US" altLang="ko-KR" sz="10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046521" y="303990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신한은행</a:t>
            </a:r>
            <a:endParaRPr lang="en-US" altLang="ko-KR" sz="1000" dirty="0" smtClean="0"/>
          </a:p>
        </p:txBody>
      </p:sp>
      <p:sp>
        <p:nvSpPr>
          <p:cNvPr id="46" name="오른쪽 화살표 45"/>
          <p:cNvSpPr/>
          <p:nvPr/>
        </p:nvSpPr>
        <p:spPr>
          <a:xfrm flipH="1">
            <a:off x="2915592" y="2213480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2964645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786314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3438" y="303990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하나은행</a:t>
            </a:r>
            <a:endParaRPr lang="en-US" altLang="ko-KR" sz="1000" dirty="0" smtClean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607588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77597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36084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74241" y="37461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제일은행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464712" y="3755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외환은행</a:t>
            </a:r>
            <a:endParaRPr lang="en-US" altLang="ko-KR" sz="1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4189397" y="375428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농협</a:t>
            </a:r>
            <a:endParaRPr lang="en-US" altLang="ko-KR" sz="1000" dirty="0" smtClean="0"/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4857752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오른쪽 화살표 62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08424" y="23564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499222" y="2427924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개설된 은행 선택 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2558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093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6165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629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갈매기형 수장 73"/>
          <p:cNvSpPr/>
          <p:nvPr/>
        </p:nvSpPr>
        <p:spPr>
          <a:xfrm>
            <a:off x="40919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이체할 계좌를 선택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이체금액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 금액을 기입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설정사항 적용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43108" y="307181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43108" y="278605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계좌선택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43108" y="3938186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143108" y="422393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07261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2072614" y="38667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82346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995936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6-4.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이동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(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이체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)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058010" y="285749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일별 사용 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58010" y="23689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285853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리포트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955185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43608" y="336911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043608" y="38446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별 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043608" y="43576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태그 별 지출 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899592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899592" y="32154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899592" y="37147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899592" y="42148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4860032" y="1340768"/>
            <a:ext cx="3744416" cy="54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금액을 막대 그래프형식으로 비교 월별 비교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금액을 보여주는 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자산변동 추이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변동 사항을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사용내역을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태그 별 지출 내역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태그 별 지출내역을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이용 변동 추이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카드사별 이용 내역을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낭비 내역 보기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낭비로 체크된 내용을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월간별로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54438" y="486931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비율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899592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제목 3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목록 보기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483768" y="530120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카드별</a:t>
            </a:r>
            <a:r>
              <a:rPr lang="ko-KR" altLang="en-US" sz="1200" dirty="0" smtClean="0">
                <a:solidFill>
                  <a:schemeClr val="tx1"/>
                </a:solidFill>
              </a:rPr>
              <a:t> 이용 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2328922" y="51467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483768" y="587727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월간 낭비 내역보기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2328922" y="577058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971600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172529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005890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03648" y="3000372"/>
            <a:ext cx="259229" cy="18794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62877" y="3286125"/>
            <a:ext cx="259229" cy="1593672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8994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144419" y="4904025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4419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덧셈 기호 73"/>
          <p:cNvSpPr/>
          <p:nvPr/>
        </p:nvSpPr>
        <p:spPr>
          <a:xfrm>
            <a:off x="1403648" y="3464322"/>
            <a:ext cx="259229" cy="259229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뺄셈 기호 74"/>
          <p:cNvSpPr/>
          <p:nvPr/>
        </p:nvSpPr>
        <p:spPr>
          <a:xfrm>
            <a:off x="1662877" y="3705721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94925" y="3500438"/>
            <a:ext cx="259229" cy="13793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54153" y="3987810"/>
            <a:ext cx="259229" cy="891986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덧셈 기호 77"/>
          <p:cNvSpPr/>
          <p:nvPr/>
        </p:nvSpPr>
        <p:spPr>
          <a:xfrm>
            <a:off x="2094925" y="3581272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뺄셈 기호 78"/>
          <p:cNvSpPr/>
          <p:nvPr/>
        </p:nvSpPr>
        <p:spPr>
          <a:xfrm>
            <a:off x="2354153" y="3987810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86201" y="3728581"/>
            <a:ext cx="259229" cy="115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2786201" y="3722181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55768" y="4939011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81334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786201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039893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319824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028872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731171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422448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47664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수입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지출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071670" y="4000504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442915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12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금액을 막대그래프 형식으로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지출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57160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102917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072108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5568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0924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6163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281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091803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273037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106398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373925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00740" y="3786190"/>
            <a:ext cx="402105" cy="642942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19502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243484" y="4929198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244927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029170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1069860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57798" y="3286124"/>
            <a:ext cx="402105" cy="500066"/>
            <a:chOff x="428596" y="3071810"/>
            <a:chExt cx="259229" cy="1879424"/>
          </a:xfrm>
        </p:grpSpPr>
        <p:sp>
          <p:nvSpPr>
            <p:cNvPr id="49" name="직사각형 48"/>
            <p:cNvSpPr/>
            <p:nvPr/>
          </p:nvSpPr>
          <p:spPr>
            <a:xfrm>
              <a:off x="428596" y="3071810"/>
              <a:ext cx="259229" cy="18794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덧셈 기호 73"/>
            <p:cNvSpPr/>
            <p:nvPr/>
          </p:nvSpPr>
          <p:spPr>
            <a:xfrm>
              <a:off x="428596" y="3071810"/>
              <a:ext cx="259229" cy="259229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474389" y="4939011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00740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815120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648172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수입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지출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172178" y="4143380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1000100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1072108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714876" y="1988840"/>
            <a:ext cx="4286280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수입에 대한 지출차액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수입과 지출의 차액을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지출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243484" y="3786190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841643" y="3121212"/>
            <a:ext cx="402105" cy="664978"/>
            <a:chOff x="428596" y="3071810"/>
            <a:chExt cx="259229" cy="1879424"/>
          </a:xfrm>
        </p:grpSpPr>
        <p:sp>
          <p:nvSpPr>
            <p:cNvPr id="57" name="직사각형 56"/>
            <p:cNvSpPr/>
            <p:nvPr/>
          </p:nvSpPr>
          <p:spPr>
            <a:xfrm>
              <a:off x="428596" y="3071810"/>
              <a:ext cx="259229" cy="18794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428596" y="3071810"/>
              <a:ext cx="259229" cy="259229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 rot="16200000">
            <a:off x="1457798" y="2803683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\+245,600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 rot="16200000">
            <a:off x="2779060" y="2660807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\+345,600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 rot="16200000">
            <a:off x="2154553" y="4161005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\+525,000</a:t>
            </a:r>
            <a:endParaRPr lang="ko-KR" altLang="en-US" sz="1000" dirty="0"/>
          </a:p>
        </p:txBody>
      </p:sp>
      <p:sp>
        <p:nvSpPr>
          <p:cNvPr id="67" name="덧셈 기호 66"/>
          <p:cNvSpPr/>
          <p:nvPr/>
        </p:nvSpPr>
        <p:spPr>
          <a:xfrm>
            <a:off x="1029170" y="2571744"/>
            <a:ext cx="285752" cy="285752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뺄셈 기호 67"/>
          <p:cNvSpPr/>
          <p:nvPr/>
        </p:nvSpPr>
        <p:spPr>
          <a:xfrm>
            <a:off x="1029170" y="4714884"/>
            <a:ext cx="285752" cy="285752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00872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3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4" name="직사각형 43"/>
          <p:cNvSpPr/>
          <p:nvPr/>
        </p:nvSpPr>
        <p:spPr>
          <a:xfrm>
            <a:off x="1714480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843828" y="485277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grpSp>
        <p:nvGrpSpPr>
          <p:cNvPr id="46" name="그룹 72"/>
          <p:cNvGrpSpPr/>
          <p:nvPr/>
        </p:nvGrpSpPr>
        <p:grpSpPr>
          <a:xfrm>
            <a:off x="1857356" y="5369378"/>
            <a:ext cx="2008937" cy="345638"/>
            <a:chOff x="7923929" y="5240576"/>
            <a:chExt cx="2008937" cy="34563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7923929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8377493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9284621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8831057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갈매기형 수장 55"/>
            <p:cNvSpPr/>
            <p:nvPr/>
          </p:nvSpPr>
          <p:spPr>
            <a:xfrm>
              <a:off x="9760047" y="528395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모서리가 둥근 직사각형 60"/>
          <p:cNvSpPr/>
          <p:nvPr/>
        </p:nvSpPr>
        <p:spPr>
          <a:xfrm>
            <a:off x="1843828" y="44526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63" name="차트 62"/>
          <p:cNvGraphicFramePr/>
          <p:nvPr/>
        </p:nvGraphicFramePr>
        <p:xfrm>
          <a:off x="1785918" y="2786058"/>
          <a:ext cx="2333059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2226699" y="357187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수입 </a:t>
            </a:r>
            <a:r>
              <a:rPr lang="en-US" altLang="ko-KR" sz="1200" dirty="0" smtClean="0"/>
              <a:t>65%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2941079" y="329487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지출 </a:t>
            </a:r>
            <a:r>
              <a:rPr lang="en-US" altLang="ko-KR" sz="1200" dirty="0" smtClean="0"/>
              <a:t>35%</a:t>
            </a:r>
            <a:endParaRPr lang="ko-KR" altLang="en-US" sz="1200" dirty="0"/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61474" y="29980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1714480" y="42942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071670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6" name="그룹 24"/>
          <p:cNvGrpSpPr/>
          <p:nvPr/>
        </p:nvGrpSpPr>
        <p:grpSpPr>
          <a:xfrm>
            <a:off x="1714480" y="2000240"/>
            <a:ext cx="345638" cy="345638"/>
            <a:chOff x="909434" y="2009927"/>
            <a:chExt cx="345638" cy="34563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오른쪽 화살표 7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1714480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714480" y="2357430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소득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\567,000</a:t>
            </a:r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15716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4828112" y="2000240"/>
            <a:ext cx="4315888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소득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수입에서 지출을 제외한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수입대비 지출비율을 원형그래프로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월 수입보기로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월 지출보기로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[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월별 사용금액 화면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]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월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6" name="Rectangle 289"/>
          <p:cNvSpPr>
            <a:spLocks noChangeArrowheads="1"/>
          </p:cNvSpPr>
          <p:nvPr/>
        </p:nvSpPr>
        <p:spPr bwMode="auto">
          <a:xfrm>
            <a:off x="1272324" y="3000372"/>
            <a:ext cx="2160240" cy="2000264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600" b="1" dirty="0" smtClean="0">
                <a:solidFill>
                  <a:srgbClr val="4D4D4D"/>
                </a:solidFill>
                <a:ea typeface="HY중고딕" pitchFamily="18" charset="-127"/>
              </a:rPr>
              <a:t>8</a:t>
            </a:r>
            <a:r>
              <a:rPr lang="ko-KR" altLang="en-US" sz="16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갈매기형 수장 104"/>
          <p:cNvSpPr/>
          <p:nvPr/>
        </p:nvSpPr>
        <p:spPr>
          <a:xfrm>
            <a:off x="3199706" y="311330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갈매기형 수장 105"/>
          <p:cNvSpPr/>
          <p:nvPr/>
        </p:nvSpPr>
        <p:spPr>
          <a:xfrm flipH="1">
            <a:off x="1501609" y="3113305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7" name="차트 106"/>
          <p:cNvGraphicFramePr/>
          <p:nvPr/>
        </p:nvGraphicFramePr>
        <p:xfrm>
          <a:off x="1285852" y="3357562"/>
          <a:ext cx="2160240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214546" y="4214818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월급 </a:t>
            </a:r>
            <a:r>
              <a:rPr lang="en-US" altLang="ko-KR" sz="1200" dirty="0" smtClean="0"/>
              <a:t>90%</a:t>
            </a:r>
            <a:endParaRPr lang="ko-KR" alt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644183" y="3223439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상여금 </a:t>
            </a:r>
            <a:r>
              <a:rPr lang="en-US" altLang="ko-KR" sz="1200" dirty="0" smtClean="0"/>
              <a:t>10%</a:t>
            </a:r>
            <a:endParaRPr lang="ko-KR" altLang="en-US" sz="12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72324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월급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\2,350,000</a:t>
            </a:r>
          </a:p>
        </p:txBody>
      </p:sp>
      <p:sp>
        <p:nvSpPr>
          <p:cNvPr id="46" name="위쪽/아래쪽 화살표 45"/>
          <p:cNvSpPr/>
          <p:nvPr/>
        </p:nvSpPr>
        <p:spPr>
          <a:xfrm>
            <a:off x="2266034" y="508419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389050" y="232748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500166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grpSp>
        <p:nvGrpSpPr>
          <p:cNvPr id="2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869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 분리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수입총액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수입총액을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수입비율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수입 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수입금액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수입한 분류 항목을 금액별로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85852" y="2643182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\2,455,000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2395649" y="2285992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272324" y="2301804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214414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월별 수입금액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331640" y="19270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688830" y="1936779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실 수령액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14894" y="1936779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331640" y="1936779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682932" y="162880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1-1-1-1.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급여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실 수령액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475656" y="327804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보험            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\-50,000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475656" y="378096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세</a:t>
            </a:r>
            <a:r>
              <a:rPr lang="ko-KR" altLang="en-US" sz="1200" dirty="0">
                <a:solidFill>
                  <a:schemeClr val="tx1"/>
                </a:solidFill>
              </a:rPr>
              <a:t>금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\-30,000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475656" y="4278061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연금           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\-110,000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475656" y="477178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기타            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\-10,000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55288" y="2420888"/>
            <a:ext cx="2160240" cy="720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411760" y="5243602"/>
            <a:ext cx="1214446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rgbClr val="FF0000"/>
                </a:solidFill>
              </a:rPr>
              <a:t>     \-200,000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52259" y="2492896"/>
            <a:ext cx="1939621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tx2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\</a:t>
            </a:r>
            <a:r>
              <a:rPr lang="en-US" altLang="ko-KR" sz="1400" b="1" dirty="0">
                <a:solidFill>
                  <a:schemeClr val="tx2"/>
                </a:solidFill>
              </a:rPr>
              <a:t>2,300,000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2259" y="2863969"/>
            <a:ext cx="206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/>
              <a:t>2,5000,000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-200,000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실 수령액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수령액에서 세금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연금등을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제외한 금액을 표시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보험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월급에서 보험으로 지출된 액수를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세금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월급에서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세금으로 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액수를 기입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연금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월급에서 세금으로 지출된 액수를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기타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기타로 지출된 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액수를 기입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1439991" y="238714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Oval 33"/>
          <p:cNvSpPr>
            <a:spLocks noChangeArrowheads="1"/>
          </p:cNvSpPr>
          <p:nvPr/>
        </p:nvSpPr>
        <p:spPr bwMode="auto">
          <a:xfrm>
            <a:off x="1410188" y="317136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410188" y="36742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1410188" y="41713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1410188" y="46650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9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직사각형 32"/>
          <p:cNvSpPr/>
          <p:nvPr/>
        </p:nvSpPr>
        <p:spPr>
          <a:xfrm>
            <a:off x="192879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2054570" y="2717638"/>
            <a:ext cx="2160240" cy="2640188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3443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8799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9512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4156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7055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2140982" y="3007213"/>
            <a:ext cx="1987418" cy="778977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86618" y="2674880"/>
            <a:ext cx="138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일일수입금액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227389" y="3079220"/>
            <a:ext cx="18146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월급</a:t>
            </a:r>
            <a:r>
              <a:rPr lang="en-US" altLang="ko-KR" sz="1000" dirty="0" smtClean="0"/>
              <a:t>	 \2,555,000</a:t>
            </a:r>
          </a:p>
          <a:p>
            <a:endParaRPr lang="en-US" altLang="ko-KR" sz="1000" dirty="0" smtClean="0"/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수입 금액표시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2174868" y="239892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28598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0" name="그룹 24"/>
          <p:cNvGrpSpPr/>
          <p:nvPr/>
        </p:nvGrpSpPr>
        <p:grpSpPr>
          <a:xfrm>
            <a:off x="1928794" y="2000240"/>
            <a:ext cx="345638" cy="345638"/>
            <a:chOff x="909434" y="2009927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3181467" y="2357430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058142" y="2373242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89972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모서리가 접힌 도형 41"/>
          <p:cNvSpPr/>
          <p:nvPr/>
        </p:nvSpPr>
        <p:spPr>
          <a:xfrm>
            <a:off x="2143108" y="3929066"/>
            <a:ext cx="1987418" cy="778977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214546" y="4000504"/>
            <a:ext cx="18146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방세</a:t>
            </a:r>
            <a:r>
              <a:rPr lang="en-US" altLang="ko-KR" sz="1000" dirty="0" smtClean="0"/>
              <a:t>	 \555,000</a:t>
            </a:r>
          </a:p>
          <a:p>
            <a:endParaRPr lang="en-US" altLang="ko-KR" sz="1000" dirty="0" smtClean="0"/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일별 수입금액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869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자산변동사항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3" name="차트 32"/>
          <p:cNvGraphicFramePr/>
          <p:nvPr/>
        </p:nvGraphicFramePr>
        <p:xfrm>
          <a:off x="1071538" y="2714620"/>
          <a:ext cx="2500330" cy="250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85852" y="2643182"/>
            <a:ext cx="50006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만원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142976" y="2285992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\1,355,400 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평균 월간 증가율 </a:t>
            </a:r>
            <a:r>
              <a:rPr lang="en-US" altLang="ko-KR" sz="1200" dirty="0" smtClean="0">
                <a:solidFill>
                  <a:schemeClr val="tx1"/>
                </a:solidFill>
              </a:rPr>
              <a:t>5.1%</a:t>
            </a: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4788024" y="1988840"/>
            <a:ext cx="435597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자산에서 부채를 제외한 총액과 월간 증가율을  표시한다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자산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부채 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비율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기준으로 만원단위로 증가 추이를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2143108" y="30003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왼쪽/오른쪽 화살표 49"/>
          <p:cNvSpPr/>
          <p:nvPr/>
        </p:nvSpPr>
        <p:spPr>
          <a:xfrm>
            <a:off x="1500166" y="5143512"/>
            <a:ext cx="2143140" cy="71438"/>
          </a:xfrm>
          <a:prstGeom prst="left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1428728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26230" y="1928802"/>
            <a:ext cx="345638" cy="345638"/>
          </a:xfrm>
          <a:prstGeom prst="round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자산변동 추이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172529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005890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자산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부채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03648" y="3429000"/>
            <a:ext cx="259229" cy="14507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62877" y="3143248"/>
            <a:ext cx="259229" cy="1736549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8994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144419" y="4904025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4419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덧셈 기호 73"/>
          <p:cNvSpPr/>
          <p:nvPr/>
        </p:nvSpPr>
        <p:spPr>
          <a:xfrm>
            <a:off x="1403648" y="3598399"/>
            <a:ext cx="259229" cy="259229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뺄셈 기호 74"/>
          <p:cNvSpPr/>
          <p:nvPr/>
        </p:nvSpPr>
        <p:spPr>
          <a:xfrm>
            <a:off x="1662877" y="3705721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94925" y="3500438"/>
            <a:ext cx="259229" cy="13793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54153" y="3987810"/>
            <a:ext cx="259229" cy="891986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덧셈 기호 77"/>
          <p:cNvSpPr/>
          <p:nvPr/>
        </p:nvSpPr>
        <p:spPr>
          <a:xfrm>
            <a:off x="2094925" y="3581272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뺄셈 기호 78"/>
          <p:cNvSpPr/>
          <p:nvPr/>
        </p:nvSpPr>
        <p:spPr>
          <a:xfrm>
            <a:off x="2354153" y="3987810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86201" y="3728581"/>
            <a:ext cx="259229" cy="115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2786201" y="3722181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55768" y="4939011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8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81334" y="4938315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9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786201" y="4938315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039893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319824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028872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731171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422448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47664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자산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부채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071670" y="4000504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442915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12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금액을 막대그래프 형식으로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 자산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부채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57160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자산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비교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항목별 변동 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286248" y="1988840"/>
            <a:ext cx="4857752" cy="3440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61538" y="271462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071538" y="328612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71538" y="386918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71538" y="451212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929606" y="25726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928662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92866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928662" y="44291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39" name="직사각형 38"/>
          <p:cNvSpPr/>
          <p:nvPr/>
        </p:nvSpPr>
        <p:spPr>
          <a:xfrm>
            <a:off x="285720" y="3143248"/>
            <a:ext cx="2143140" cy="214314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57224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27233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98737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85720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57224" y="392957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85720" y="392957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2305" y="360330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857224" y="361282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교통</a:t>
            </a:r>
            <a:endParaRPr lang="en-US" altLang="ko-KR" sz="10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1428728" y="36114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</a:t>
            </a:r>
            <a:endParaRPr lang="en-US" altLang="ko-KR" sz="10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1874109" y="361873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문화생활</a:t>
            </a:r>
            <a:endParaRPr lang="en-US" altLang="ko-KR" sz="1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364788" y="432578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785786" y="43257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</a:t>
            </a:r>
            <a:endParaRPr lang="ko-KR" altLang="en-US" sz="10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428728" y="392906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57290" y="43257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00232" y="392906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57356" y="43257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경조사비</a:t>
            </a:r>
            <a:endParaRPr lang="ko-KR" altLang="en-US" sz="10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5720" y="464344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4282" y="503203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785786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 useBgFill="1">
        <p:nvSpPr>
          <p:cNvPr id="83" name="직사각형 82"/>
          <p:cNvSpPr/>
          <p:nvPr/>
        </p:nvSpPr>
        <p:spPr>
          <a:xfrm>
            <a:off x="300036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22687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68044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58757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413400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갈매기형 수장 87"/>
          <p:cNvSpPr/>
          <p:nvPr/>
        </p:nvSpPr>
        <p:spPr>
          <a:xfrm>
            <a:off x="5062997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5244231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 flipH="1">
            <a:off x="3128268" y="232748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345119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16121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오른쪽 화살표 97"/>
          <p:cNvSpPr/>
          <p:nvPr/>
        </p:nvSpPr>
        <p:spPr>
          <a:xfrm flipH="1">
            <a:off x="3041054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Oval 33"/>
          <p:cNvSpPr>
            <a:spLocks noChangeArrowheads="1"/>
          </p:cNvSpPr>
          <p:nvPr/>
        </p:nvSpPr>
        <p:spPr bwMode="auto">
          <a:xfrm>
            <a:off x="297129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2928926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4214810" y="32861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오른쪽 화살표 50"/>
          <p:cNvSpPr/>
          <p:nvPr/>
        </p:nvSpPr>
        <p:spPr>
          <a:xfrm>
            <a:off x="2214546" y="3500438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083618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해당분류에 해당하는 변동 내역을 알려주는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분류가 있을 경우 하위분류를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57158" y="164305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0" name="오른쪽 화살표 69"/>
          <p:cNvSpPr/>
          <p:nvPr/>
        </p:nvSpPr>
        <p:spPr>
          <a:xfrm rot="5400000">
            <a:off x="928662" y="2214554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5000628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9" name="제목 5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7-6-1.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선택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24" name="직사각형 123"/>
          <p:cNvSpPr/>
          <p:nvPr/>
        </p:nvSpPr>
        <p:spPr>
          <a:xfrm>
            <a:off x="300036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322687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68044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458757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13400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갈매기형 수장 128"/>
          <p:cNvSpPr/>
          <p:nvPr/>
        </p:nvSpPr>
        <p:spPr>
          <a:xfrm>
            <a:off x="5062997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갈매기형 수장 129"/>
          <p:cNvSpPr/>
          <p:nvPr/>
        </p:nvSpPr>
        <p:spPr>
          <a:xfrm>
            <a:off x="5244231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1" name="갈매기형 수장 130"/>
          <p:cNvSpPr/>
          <p:nvPr/>
        </p:nvSpPr>
        <p:spPr>
          <a:xfrm flipH="1">
            <a:off x="3077592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345119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216121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오른쪽 화살표 134"/>
          <p:cNvSpPr/>
          <p:nvPr/>
        </p:nvSpPr>
        <p:spPr>
          <a:xfrm flipH="1">
            <a:off x="3041054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Oval 33"/>
          <p:cNvSpPr>
            <a:spLocks noChangeArrowheads="1"/>
          </p:cNvSpPr>
          <p:nvPr/>
        </p:nvSpPr>
        <p:spPr bwMode="auto">
          <a:xfrm>
            <a:off x="478631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138" name="차트 137"/>
          <p:cNvGraphicFramePr/>
          <p:nvPr/>
        </p:nvGraphicFramePr>
        <p:xfrm>
          <a:off x="2928926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 useBgFill="1">
        <p:nvSpPr>
          <p:cNvPr id="139" name="직사각형 138"/>
          <p:cNvSpPr/>
          <p:nvPr/>
        </p:nvSpPr>
        <p:spPr>
          <a:xfrm>
            <a:off x="214282" y="3570457"/>
            <a:ext cx="2000264" cy="78581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928662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1498671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357158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85720" y="41019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지하철</a:t>
            </a:r>
            <a:endParaRPr lang="ko-KR" alt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928662" y="411147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버스</a:t>
            </a:r>
            <a:endParaRPr lang="en-US" altLang="ko-KR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1500166" y="411005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택시</a:t>
            </a:r>
            <a:endParaRPr lang="en-US" altLang="ko-KR" sz="1000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00100" y="1868916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 rot="5400000">
            <a:off x="714348" y="2428868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2071670" y="3214686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상위분류에 하위분류를 겹쳐서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하위항목별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하위항복의 월간 변동 사항을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500034" y="35718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72066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7-6-2.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선택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355715" y="2214554"/>
            <a:ext cx="1928826" cy="3143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406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355715" y="2428868"/>
          <a:ext cx="2000264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구간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월간 항목 사용내역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하는 항목의 월간 총액을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항목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일별로 항목 리스트의 상세 내역을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-608698" y="4036223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>
            <a:off x="-322152" y="4035429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오른쪽 화살표 72"/>
          <p:cNvSpPr/>
          <p:nvPr/>
        </p:nvSpPr>
        <p:spPr>
          <a:xfrm>
            <a:off x="1785918" y="292893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74" name="직사각형 73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사용내역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오른쪽 화살표 88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접힌 도형 106"/>
          <p:cNvSpPr/>
          <p:nvPr/>
        </p:nvSpPr>
        <p:spPr>
          <a:xfrm>
            <a:off x="3156086" y="2714620"/>
            <a:ext cx="1987418" cy="99899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242493" y="2786627"/>
            <a:ext cx="18146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\1,500</a:t>
            </a:r>
            <a:endParaRPr lang="ko-KR" altLang="en-US" sz="1000" dirty="0"/>
          </a:p>
        </p:txBody>
      </p:sp>
      <p:sp>
        <p:nvSpPr>
          <p:cNvPr id="110" name="모서리가 접힌 도형 109"/>
          <p:cNvSpPr/>
          <p:nvPr/>
        </p:nvSpPr>
        <p:spPr>
          <a:xfrm>
            <a:off x="3143240" y="3856487"/>
            <a:ext cx="1987418" cy="142876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229647" y="3928493"/>
            <a:ext cx="18146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ko-KR" altLang="en-US" sz="1000" dirty="0" smtClean="0"/>
              <a:t>택시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	       \5,500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택시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\7,000</a:t>
            </a:r>
            <a:endParaRPr lang="ko-KR" altLang="en-US" sz="1000" dirty="0"/>
          </a:p>
        </p:txBody>
      </p:sp>
      <p:sp>
        <p:nvSpPr>
          <p:cNvPr id="112" name="위쪽/아래쪽 화살표 111"/>
          <p:cNvSpPr/>
          <p:nvPr/>
        </p:nvSpPr>
        <p:spPr>
          <a:xfrm>
            <a:off x="5143504" y="2643182"/>
            <a:ext cx="142876" cy="2786082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164304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28926" y="2297544"/>
            <a:ext cx="2428891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지출 총액 </a:t>
            </a:r>
            <a:r>
              <a:rPr lang="en-US" altLang="ko-KR" sz="1200" dirty="0" smtClean="0">
                <a:solidFill>
                  <a:schemeClr val="tx1"/>
                </a:solidFill>
              </a:rPr>
              <a:t>: \250,000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2857488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071802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7-6-3.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월간 리스트보기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 useBgFill="1">
        <p:nvSpPr>
          <p:cNvPr id="18" name="직사각형 17"/>
          <p:cNvSpPr/>
          <p:nvPr/>
        </p:nvSpPr>
        <p:spPr>
          <a:xfrm>
            <a:off x="142844" y="2786058"/>
            <a:ext cx="2428892" cy="14287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0034" y="278605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테마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2844" y="278605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57224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27233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20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2305" y="36747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아기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857224" y="368426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자동차</a:t>
            </a:r>
            <a:endParaRPr lang="en-US" altLang="ko-KR" sz="1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428728" y="368284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34" name="오른쪽 화살표 33"/>
          <p:cNvSpPr/>
          <p:nvPr/>
        </p:nvSpPr>
        <p:spPr>
          <a:xfrm flipH="1">
            <a:off x="165229" y="285642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000232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87714" y="368284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학교</a:t>
            </a:r>
            <a:endParaRPr lang="ko-KR" altLang="en-US" sz="1000" dirty="0"/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928662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 useBgFill="1">
        <p:nvSpPr>
          <p:cNvPr id="43" name="직사각형 42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갈매기형 수장 47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갈매기형 수장 48"/>
          <p:cNvSpPr/>
          <p:nvPr/>
        </p:nvSpPr>
        <p:spPr>
          <a:xfrm>
            <a:off x="5172793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갈매기형 수장 49"/>
          <p:cNvSpPr/>
          <p:nvPr/>
        </p:nvSpPr>
        <p:spPr>
          <a:xfrm flipH="1">
            <a:off x="3006154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44683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89985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000628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7" name="차트 56"/>
          <p:cNvGraphicFramePr/>
          <p:nvPr/>
        </p:nvGraphicFramePr>
        <p:xfrm>
          <a:off x="2857488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오른쪽 화살표 34"/>
          <p:cNvSpPr/>
          <p:nvPr/>
        </p:nvSpPr>
        <p:spPr>
          <a:xfrm>
            <a:off x="2143108" y="3000372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해당테마에 해당하는 변동 내역을 알려주는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39" name="제목 38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/>
          <a:p>
            <a:pPr algn="l"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7-7.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테마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지출 변동 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355715" y="2214554"/>
            <a:ext cx="1928826" cy="3143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406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355715" y="2428868"/>
          <a:ext cx="2000264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구간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테마 사용내역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하는 테마의 월간 총액을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테마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일별로 항목 리스트의 상세 내역을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-608698" y="4036223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>
            <a:off x="-322152" y="4035429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오른쪽 화살표 72"/>
          <p:cNvSpPr/>
          <p:nvPr/>
        </p:nvSpPr>
        <p:spPr>
          <a:xfrm>
            <a:off x="1785918" y="292893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74" name="직사각형 73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사용내역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오른쪽 화살표 88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접힌 도형 106"/>
          <p:cNvSpPr/>
          <p:nvPr/>
        </p:nvSpPr>
        <p:spPr>
          <a:xfrm>
            <a:off x="3156086" y="2714620"/>
            <a:ext cx="1987418" cy="99899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242493" y="2786627"/>
            <a:ext cx="18146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주유  </a:t>
            </a:r>
            <a:r>
              <a:rPr lang="en-US" altLang="ko-KR" sz="1000" dirty="0" smtClean="0"/>
              <a:t>	     \50,000</a:t>
            </a:r>
          </a:p>
          <a:p>
            <a:r>
              <a:rPr lang="ko-KR" altLang="en-US" sz="700" dirty="0" smtClean="0"/>
              <a:t>차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주유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\50,000</a:t>
            </a:r>
            <a:endParaRPr lang="ko-KR" altLang="en-US" sz="1000" dirty="0"/>
          </a:p>
        </p:txBody>
      </p:sp>
      <p:sp>
        <p:nvSpPr>
          <p:cNvPr id="110" name="모서리가 접힌 도형 109"/>
          <p:cNvSpPr/>
          <p:nvPr/>
        </p:nvSpPr>
        <p:spPr>
          <a:xfrm>
            <a:off x="3143240" y="3856487"/>
            <a:ext cx="1987418" cy="142876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229647" y="3928493"/>
            <a:ext cx="18146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자동차 용품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기타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용품</a:t>
            </a:r>
            <a:endParaRPr lang="en-US" altLang="ko-KR" sz="700" dirty="0" smtClean="0"/>
          </a:p>
          <a:p>
            <a:r>
              <a:rPr lang="ko-KR" altLang="en-US" sz="1000" dirty="0" err="1" smtClean="0"/>
              <a:t>톨비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	       \5,500</a:t>
            </a:r>
          </a:p>
          <a:p>
            <a:r>
              <a:rPr lang="ko-KR" altLang="en-US" sz="700" dirty="0" smtClean="0"/>
              <a:t>차</a:t>
            </a:r>
            <a:r>
              <a:rPr lang="en-US" altLang="ko-KR" sz="700" dirty="0" smtClean="0"/>
              <a:t>: </a:t>
            </a:r>
            <a:r>
              <a:rPr lang="ko-KR" altLang="en-US" sz="700" dirty="0" err="1" smtClean="0"/>
              <a:t>톨비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\7,000</a:t>
            </a:r>
            <a:endParaRPr lang="ko-KR" altLang="en-US" sz="1000" dirty="0"/>
          </a:p>
        </p:txBody>
      </p:sp>
      <p:sp>
        <p:nvSpPr>
          <p:cNvPr id="112" name="위쪽/아래쪽 화살표 111"/>
          <p:cNvSpPr/>
          <p:nvPr/>
        </p:nvSpPr>
        <p:spPr>
          <a:xfrm>
            <a:off x="5143504" y="2643182"/>
            <a:ext cx="142876" cy="2786082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164304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28926" y="2297544"/>
            <a:ext cx="2428891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지출 총액 </a:t>
            </a:r>
            <a:r>
              <a:rPr lang="en-US" altLang="ko-KR" sz="1200" dirty="0" smtClean="0">
                <a:solidFill>
                  <a:schemeClr val="tx1"/>
                </a:solidFill>
              </a:rPr>
              <a:t>: \250,000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2857488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071802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7-7-1.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테마</a:t>
            </a:r>
            <a:r>
              <a:rPr lang="en-US" altLang="ko-KR" sz="3600" kern="1200" baseline="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월간 리스트보기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7-8.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비율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21" name="직사각형 20"/>
          <p:cNvSpPr/>
          <p:nvPr/>
        </p:nvSpPr>
        <p:spPr>
          <a:xfrm>
            <a:off x="207110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Rectangle 289"/>
          <p:cNvSpPr>
            <a:spLocks noChangeArrowheads="1"/>
          </p:cNvSpPr>
          <p:nvPr/>
        </p:nvSpPr>
        <p:spPr bwMode="auto">
          <a:xfrm>
            <a:off x="2200448" y="2636912"/>
            <a:ext cx="2160240" cy="2363724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9761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5117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5830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0474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갈매기형 수장 26"/>
          <p:cNvSpPr/>
          <p:nvPr/>
        </p:nvSpPr>
        <p:spPr>
          <a:xfrm>
            <a:off x="4133733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46" name="차트 45"/>
          <p:cNvGraphicFramePr/>
          <p:nvPr/>
        </p:nvGraphicFramePr>
        <p:xfrm>
          <a:off x="2213976" y="2492896"/>
          <a:ext cx="2160240" cy="2507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모서리가 둥근 직사각형 48"/>
          <p:cNvSpPr/>
          <p:nvPr/>
        </p:nvSpPr>
        <p:spPr>
          <a:xfrm>
            <a:off x="2200448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현금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\1,350,000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428290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비율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55" name="그룹 24"/>
          <p:cNvGrpSpPr/>
          <p:nvPr/>
        </p:nvGrpSpPr>
        <p:grpSpPr>
          <a:xfrm>
            <a:off x="2071100" y="1928802"/>
            <a:ext cx="345638" cy="345638"/>
            <a:chOff x="909434" y="2009927"/>
            <a:chExt cx="345638" cy="34563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오른쪽 화살표 5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갈매기형 수장 61"/>
          <p:cNvSpPr/>
          <p:nvPr/>
        </p:nvSpPr>
        <p:spPr>
          <a:xfrm>
            <a:off x="4261586" y="239208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갈매기형 수장 62"/>
          <p:cNvSpPr/>
          <p:nvPr/>
        </p:nvSpPr>
        <p:spPr>
          <a:xfrm flipH="1">
            <a:off x="2145623" y="237050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03780" y="2348880"/>
            <a:ext cx="165618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2010</a:t>
            </a:r>
            <a:r>
              <a:rPr lang="ko-KR" altLang="en-US" sz="1400" dirty="0" smtClean="0">
                <a:solidFill>
                  <a:schemeClr val="tx1"/>
                </a:solidFill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부제목 2"/>
          <p:cNvSpPr txBox="1">
            <a:spLocks/>
          </p:cNvSpPr>
          <p:nvPr/>
        </p:nvSpPr>
        <p:spPr>
          <a:xfrm>
            <a:off x="5724128" y="1772816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지출방법의 비율을 표시할 달을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비율 항복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방법에 따른 비율을 그래프로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 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방법의 리스트를 금액과 같이 표시하면 클릭 시 항목에 대항하는 지출 리스트화면으로 이동한다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97173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2619804" y="29969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115748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351020" y="184482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74668" y="478689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708210" y="185451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474668" y="255464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474668" y="3218258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대출금액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</a:t>
            </a:r>
            <a:r>
              <a:rPr lang="en-US" altLang="ko-KR" sz="1200" dirty="0" smtClean="0">
                <a:solidFill>
                  <a:schemeClr val="tx1"/>
                </a:solidFill>
              </a:rPr>
              <a:t>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34274" y="185451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351020" y="1854511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 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대출한 날짜를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대출한 액수를 기입한다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</a:t>
            </a: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 받은 기관을 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메모를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136838" y="4846778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입력화면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대출금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74668" y="4066812"/>
            <a:ext cx="216024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대출기관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406638" y="244795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1383709" y="30737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383709" y="396012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1383709" y="468020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61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1907134" y="194704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133649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2587213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3494341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40777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갈매기형 수장 87"/>
          <p:cNvSpPr/>
          <p:nvPr/>
        </p:nvSpPr>
        <p:spPr>
          <a:xfrm>
            <a:off x="3969767" y="538761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4151001" y="236730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 flipH="1">
            <a:off x="2035038" y="234572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251889" y="194704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카드사용액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22891" y="228089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907134" y="194704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오른쪽 화살표 97"/>
          <p:cNvSpPr/>
          <p:nvPr/>
        </p:nvSpPr>
        <p:spPr>
          <a:xfrm flipH="1">
            <a:off x="1947824" y="201059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990388" y="1947042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카드를 선택하는 창이 나타나고 카드를 선택하면 선택한 카드의 변동내역을 그래프에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9" name="제목 5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7-9.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카드사용 변동 추이</a:t>
            </a:r>
            <a:endParaRPr lang="ko-KR" altLang="en-US" dirty="0"/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97971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3275856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3851920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73" name="차트 72"/>
          <p:cNvGraphicFramePr/>
          <p:nvPr/>
        </p:nvGraphicFramePr>
        <p:xfrm>
          <a:off x="1835696" y="2564904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직사각형 66"/>
          <p:cNvSpPr/>
          <p:nvPr/>
        </p:nvSpPr>
        <p:spPr>
          <a:xfrm>
            <a:off x="1907134" y="194704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년과 달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년도와 달을 표시하며 전달이나 다음달로 이동할 수 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낭</a:t>
            </a: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비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낭비목록을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9" name="제목 5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7-10.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월간 낭비내역 보기</a:t>
            </a:r>
            <a:endParaRPr lang="ko-KR" altLang="en-US" dirty="0"/>
          </a:p>
        </p:txBody>
      </p:sp>
      <p:sp>
        <p:nvSpPr>
          <p:cNvPr id="22" name="갈매기형 수장 21"/>
          <p:cNvSpPr/>
          <p:nvPr/>
        </p:nvSpPr>
        <p:spPr>
          <a:xfrm>
            <a:off x="4117570" y="237160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갈매기형 수장 22"/>
          <p:cNvSpPr/>
          <p:nvPr/>
        </p:nvSpPr>
        <p:spPr>
          <a:xfrm flipH="1">
            <a:off x="2001607" y="235002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59764" y="2328403"/>
            <a:ext cx="165618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2010</a:t>
            </a:r>
            <a:r>
              <a:rPr lang="ko-KR" altLang="en-US" sz="1400" dirty="0" smtClean="0">
                <a:solidFill>
                  <a:schemeClr val="tx1"/>
                </a:solidFill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251889" y="194704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 목록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907134" y="194704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947824" y="201059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051720" y="3140968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순두부찌개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	         \6,000</a:t>
            </a:r>
          </a:p>
          <a:p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음식</a:t>
            </a:r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점심</a:t>
            </a:r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커피	        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\4,500</a:t>
            </a:r>
          </a:p>
          <a:p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음식</a:t>
            </a:r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음료</a:t>
            </a:r>
          </a:p>
          <a:p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0"/>
            <a:r>
              <a:rPr lang="ko-KR" alt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ㅁㅁㅁㅁㅁ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	      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\12,000</a:t>
            </a:r>
          </a:p>
          <a:p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문화생활</a:t>
            </a:r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영화</a:t>
            </a:r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0"/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XXXXX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         \5,000</a:t>
            </a:r>
          </a:p>
          <a:p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</a:rPr>
              <a:t>AAAAA:  BBBB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579569" y="1193851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20508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265865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356577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311221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갈매기형 수장 94"/>
          <p:cNvSpPr/>
          <p:nvPr/>
        </p:nvSpPr>
        <p:spPr>
          <a:xfrm>
            <a:off x="404120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077438" y="2636912"/>
            <a:ext cx="2136586" cy="36004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</a:rPr>
              <a:t>\800,000</a:t>
            </a:r>
            <a:r>
              <a:rPr lang="en-US" altLang="ko-KR" sz="900" b="1" dirty="0" smtClean="0">
                <a:solidFill>
                  <a:schemeClr val="accent3">
                    <a:lumMod val="50000"/>
                  </a:schemeClr>
                </a:solidFill>
              </a:rPr>
              <a:t>/2,000,000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(20%)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1970753" y="303428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7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164304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00023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 결산 리포트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643042" y="2000240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000628" y="2285992"/>
            <a:ext cx="3571868" cy="287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 전과 이 후 달의 결산 리포트로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결산 리포트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종합 결산 리포트 내용이다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부채를 전월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년평균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대비 하여 증감을 나타낸다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지출항목 중 전월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년평균에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비해 늘어난 항목과 감소한 항목을 보여 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67" name="갈매기형 수장 66"/>
          <p:cNvSpPr/>
          <p:nvPr/>
        </p:nvSpPr>
        <p:spPr>
          <a:xfrm>
            <a:off x="3914086" y="24288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갈매기형 수장 68"/>
          <p:cNvSpPr/>
          <p:nvPr/>
        </p:nvSpPr>
        <p:spPr>
          <a:xfrm flipH="1">
            <a:off x="1747447" y="24288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57356" y="2357430"/>
            <a:ext cx="1987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 </a:t>
            </a:r>
            <a:r>
              <a:rPr lang="en-US" altLang="ko-KR" sz="1400" b="1" dirty="0" smtClean="0">
                <a:latin typeface="+mj-lt"/>
              </a:rPr>
              <a:t>8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8598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619672" y="25649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-11.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월별 결산 리포트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752600" y="2714625"/>
          <a:ext cx="2238375" cy="2773680"/>
        </p:xfrm>
        <a:graphic>
          <a:graphicData uri="http://schemas.openxmlformats.org/drawingml/2006/table">
            <a:tbl>
              <a:tblPr/>
              <a:tblGrid>
                <a:gridCol w="746125"/>
                <a:gridCol w="746125"/>
                <a:gridCol w="746125"/>
              </a:tblGrid>
              <a:tr h="37980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/>
                        <a:t>전</a:t>
                      </a:r>
                      <a:r>
                        <a:rPr lang="ko-KR" altLang="en-US" sz="1000" b="1" baseline="0" dirty="0" err="1" smtClean="0"/>
                        <a:t>월대비</a:t>
                      </a:r>
                      <a:endParaRPr lang="en-US" altLang="ko-KR" sz="1000" b="1" baseline="0" dirty="0" smtClean="0"/>
                    </a:p>
                    <a:p>
                      <a:pPr latinLnBrk="1"/>
                      <a:r>
                        <a:rPr lang="en-US" altLang="ko-KR" sz="1000" b="1" baseline="0" dirty="0" smtClean="0"/>
                        <a:t>(7</a:t>
                      </a:r>
                      <a:r>
                        <a:rPr lang="ko-KR" altLang="en-US" sz="1000" b="1" baseline="0" dirty="0" smtClean="0"/>
                        <a:t>월</a:t>
                      </a:r>
                      <a:r>
                        <a:rPr lang="en-US" altLang="ko-KR" sz="1000" b="1" baseline="0" dirty="0" smtClean="0"/>
                        <a:t>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/>
                        <a:t>년평균대비</a:t>
                      </a:r>
                      <a:r>
                        <a:rPr lang="ko-KR" altLang="en-US" sz="1000" b="1" dirty="0" smtClean="0"/>
                        <a:t> </a:t>
                      </a:r>
                      <a:r>
                        <a:rPr lang="en-US" altLang="ko-KR" sz="1000" b="1" dirty="0" smtClean="0"/>
                        <a:t>(2010)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수입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50,000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</a:t>
                      </a:r>
                      <a:endParaRPr lang="en-US" altLang="ko-KR" sz="1000" dirty="0" smtClean="0">
                        <a:solidFill>
                          <a:srgbClr val="FF33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20,000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원 감소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지출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30,000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</a:t>
                      </a:r>
                      <a:endParaRPr lang="en-US" altLang="ko-KR" sz="1000" dirty="0" smtClean="0">
                        <a:solidFill>
                          <a:srgbClr val="FF33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70,000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</a:t>
                      </a:r>
                      <a:endParaRPr lang="en-US" altLang="ko-KR" sz="1000" dirty="0" smtClean="0">
                        <a:solidFill>
                          <a:srgbClr val="FF33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자산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1,000,000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 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1,000,000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 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부채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500,000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 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300,000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원 감소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지출증가항목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음식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교통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쇼핑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음식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지출감소항목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집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의료비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의료비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77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205172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0508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5865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6577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1221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404120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408910" y="193443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051720" y="193443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2097440" y="199798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3497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 제목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설정된 예산의 월을 보여준다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 금액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예산의 총 금액을 표시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사용현황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진행중인 예산의 금액을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목표치금액과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 남을 금액을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8.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예산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4261586" y="239208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갈매기형 수장 32"/>
          <p:cNvSpPr/>
          <p:nvPr/>
        </p:nvSpPr>
        <p:spPr>
          <a:xfrm flipH="1">
            <a:off x="2145623" y="237050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03780" y="2348880"/>
            <a:ext cx="165618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2010</a:t>
            </a:r>
            <a:r>
              <a:rPr lang="ko-KR" altLang="en-US" sz="1400" dirty="0" smtClean="0">
                <a:solidFill>
                  <a:schemeClr val="tx1"/>
                </a:solidFill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09236" y="2708920"/>
            <a:ext cx="2138760" cy="449195"/>
            <a:chOff x="2209236" y="2708920"/>
            <a:chExt cx="2138760" cy="449195"/>
          </a:xfrm>
        </p:grpSpPr>
        <p:sp>
          <p:nvSpPr>
            <p:cNvPr id="4" name="직사각형 3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241034" y="2996952"/>
              <a:ext cx="2106962" cy="161163"/>
              <a:chOff x="2857488" y="5000636"/>
              <a:chExt cx="1979587" cy="214314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857488" y="5000636"/>
                <a:ext cx="819984" cy="2143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677472" y="5000636"/>
                <a:ext cx="1159603" cy="2143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총예산 </a:t>
              </a:r>
              <a:r>
                <a:rPr lang="en-US" altLang="ko-KR" sz="1200" dirty="0" smtClean="0"/>
                <a:t>:  \2,000,000</a:t>
              </a:r>
              <a:endParaRPr lang="ko-KR" altLang="en-US" sz="1200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209236" y="3267837"/>
            <a:ext cx="2138760" cy="449195"/>
            <a:chOff x="2209236" y="2708920"/>
            <a:chExt cx="2138760" cy="449195"/>
          </a:xfrm>
        </p:grpSpPr>
        <p:sp>
          <p:nvSpPr>
            <p:cNvPr id="61" name="직사각형 60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2241034" y="2985914"/>
              <a:ext cx="2106962" cy="172196"/>
              <a:chOff x="2857488" y="4985966"/>
              <a:chExt cx="1979587" cy="228986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857488" y="4985966"/>
                <a:ext cx="1039917" cy="22898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897405" y="5000636"/>
                <a:ext cx="939670" cy="2143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식비 </a:t>
              </a:r>
              <a:r>
                <a:rPr lang="en-US" altLang="ko-KR" sz="1200" dirty="0" smtClean="0"/>
                <a:t>:  \500,000</a:t>
              </a:r>
              <a:endParaRPr lang="ko-KR" altLang="en-US" sz="1200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209236" y="3824191"/>
            <a:ext cx="2138760" cy="449195"/>
            <a:chOff x="2209236" y="2708920"/>
            <a:chExt cx="2138760" cy="449195"/>
          </a:xfrm>
        </p:grpSpPr>
        <p:sp>
          <p:nvSpPr>
            <p:cNvPr id="69" name="직사각형 68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2241034" y="2985914"/>
              <a:ext cx="2106962" cy="172196"/>
              <a:chOff x="2857488" y="4985966"/>
              <a:chExt cx="1979587" cy="228986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2857488" y="4985966"/>
                <a:ext cx="1244658" cy="22898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4102146" y="5000636"/>
                <a:ext cx="734929" cy="2143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의복 </a:t>
              </a:r>
              <a:r>
                <a:rPr lang="en-US" altLang="ko-KR" sz="1200" dirty="0" smtClean="0"/>
                <a:t>:  \200,000</a:t>
              </a:r>
              <a:endParaRPr lang="ko-KR" altLang="en-US" sz="1200" dirty="0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2209236" y="4365104"/>
            <a:ext cx="2138760" cy="449195"/>
            <a:chOff x="2209236" y="2708920"/>
            <a:chExt cx="2138760" cy="449195"/>
          </a:xfrm>
        </p:grpSpPr>
        <p:sp>
          <p:nvSpPr>
            <p:cNvPr id="90" name="직사각형 89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2241034" y="2996940"/>
              <a:ext cx="2106962" cy="161164"/>
              <a:chOff x="2857488" y="5000636"/>
              <a:chExt cx="1979587" cy="214316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857489" y="5000636"/>
                <a:ext cx="622329" cy="2143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3479818" y="5000636"/>
                <a:ext cx="1357257" cy="2143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건강 </a:t>
              </a:r>
              <a:r>
                <a:rPr lang="en-US" altLang="ko-KR" sz="1200" dirty="0" smtClean="0"/>
                <a:t>:  \100,000</a:t>
              </a:r>
              <a:endParaRPr lang="ko-KR" altLang="en-US" sz="1200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217216" y="4924021"/>
            <a:ext cx="2138760" cy="449195"/>
            <a:chOff x="2209236" y="2708920"/>
            <a:chExt cx="2138760" cy="449195"/>
          </a:xfrm>
        </p:grpSpPr>
        <p:sp>
          <p:nvSpPr>
            <p:cNvPr id="55" name="직사각형 54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2241034" y="2996952"/>
              <a:ext cx="2106962" cy="161163"/>
              <a:chOff x="2857488" y="5000636"/>
              <a:chExt cx="1979587" cy="21431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857488" y="5000636"/>
                <a:ext cx="1135759" cy="2143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832344" y="5000636"/>
                <a:ext cx="1004731" cy="2143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교</a:t>
              </a:r>
              <a:r>
                <a:rPr lang="ko-KR" altLang="en-US" sz="1200" dirty="0"/>
                <a:t>통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\200,000</a:t>
              </a:r>
              <a:endParaRPr lang="ko-KR" altLang="en-US" sz="1200" dirty="0"/>
            </a:p>
          </p:txBody>
        </p:sp>
      </p:grp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051720" y="222534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2724785" y="260223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3" name="Oval 33"/>
          <p:cNvSpPr>
            <a:spLocks noChangeArrowheads="1"/>
          </p:cNvSpPr>
          <p:nvPr/>
        </p:nvSpPr>
        <p:spPr bwMode="auto">
          <a:xfrm>
            <a:off x="2125348" y="289026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199909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5245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0602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1315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5958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88577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56282" y="193443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예산설정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99092" y="193443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2044812" y="199798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예산 설정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한달 예산을 설정한다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별 예산 설정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분류에 따른 예산을 설정한다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8-1.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예산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설정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152458" y="2435290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174426" y="2527572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총 예산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843808" y="2527572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\2,000,000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Oval 33"/>
          <p:cNvSpPr>
            <a:spLocks noChangeArrowheads="1"/>
          </p:cNvSpPr>
          <p:nvPr/>
        </p:nvSpPr>
        <p:spPr bwMode="auto">
          <a:xfrm>
            <a:off x="2043544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152458" y="3011354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174426" y="3103636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식비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843808" y="3103636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\500,000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152458" y="3587418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174426" y="3679700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의복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43808" y="3679700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\200,000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152458" y="4149080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174426" y="4241362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건강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843808" y="4241362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\100,000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152458" y="4739546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174426" y="4831828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교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</a:rPr>
              <a:t>통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843808" y="4831828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\200,000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051916" y="2899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직사각형 24"/>
          <p:cNvSpPr/>
          <p:nvPr/>
        </p:nvSpPr>
        <p:spPr>
          <a:xfrm>
            <a:off x="18550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073351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26915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34043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0479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09469" y="54165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195736" y="1928381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조회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832168" y="192838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877888" y="199193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38330" y="192275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8" name="타원형 설명선 67"/>
          <p:cNvSpPr/>
          <p:nvPr/>
        </p:nvSpPr>
        <p:spPr>
          <a:xfrm flipH="1">
            <a:off x="4028292" y="2012207"/>
            <a:ext cx="144016" cy="144016"/>
          </a:xfrm>
          <a:prstGeom prst="wedgeEllipseCallout">
            <a:avLst>
              <a:gd name="adj1" fmla="val -51956"/>
              <a:gd name="adj2" fmla="val 8117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2249814" y="17872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4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DB(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부채등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검색할 내용을 입력하는 창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검색이 시작된다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조회된 내용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에서 검색된 내용을 리스트로 보여줌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상세 내용화면으로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0" name="모서리가 접힌 도형 29"/>
          <p:cNvSpPr/>
          <p:nvPr/>
        </p:nvSpPr>
        <p:spPr>
          <a:xfrm>
            <a:off x="1870202" y="2276302"/>
            <a:ext cx="2413766" cy="85041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56609" y="2348309"/>
            <a:ext cx="2203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지출   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신한카드</a:t>
            </a:r>
            <a:r>
              <a:rPr lang="ko-KR" altLang="en-US" sz="1100" dirty="0" smtClean="0"/>
              <a:t>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	       \1,400</a:t>
            </a:r>
          </a:p>
          <a:p>
            <a:r>
              <a:rPr lang="ko-KR" altLang="en-US" sz="1000" dirty="0" smtClean="0"/>
              <a:t>교통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</p:txBody>
      </p:sp>
      <p:sp>
        <p:nvSpPr>
          <p:cNvPr id="34" name="모서리가 접힌 도형 33"/>
          <p:cNvSpPr/>
          <p:nvPr/>
        </p:nvSpPr>
        <p:spPr>
          <a:xfrm>
            <a:off x="1870202" y="3140969"/>
            <a:ext cx="2413766" cy="72008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79712" y="3212976"/>
            <a:ext cx="220387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자산                   </a:t>
            </a:r>
            <a:r>
              <a:rPr lang="en-US" altLang="ko-KR" sz="1100" dirty="0" smtClean="0"/>
              <a:t>2010-07-30</a:t>
            </a:r>
          </a:p>
          <a:p>
            <a:r>
              <a:rPr lang="ko-KR" altLang="en-US" sz="1000" dirty="0" smtClean="0"/>
              <a:t>현대자동차</a:t>
            </a:r>
            <a:r>
              <a:rPr lang="en-US" altLang="ko-KR" sz="1000" dirty="0" smtClean="0"/>
              <a:t>	       \551,400</a:t>
            </a:r>
          </a:p>
          <a:p>
            <a:r>
              <a:rPr lang="ko-KR" altLang="en-US" sz="1000" dirty="0" smtClean="0"/>
              <a:t>금융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3851920" y="17872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90770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제목 3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9.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조회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4726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40082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30795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85439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783383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데이터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835696" y="350100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엑셀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파일로 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169168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835696" y="24928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835696" y="299695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가져오기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91680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69168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4248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1.DB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저장함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2.DB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저장된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가져옴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3.Excel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파일로 저장하기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excel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형식으로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DB(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지출내용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을 저장함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관리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클릭 시 영수증의 관리하는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관리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클릭 시 카드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관리하는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 </a:t>
            </a:r>
            <a:r>
              <a:rPr lang="en-US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(</a:t>
            </a:r>
            <a:r>
              <a:rPr lang="ko-KR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백업 및 복원</a:t>
            </a:r>
            <a:r>
              <a:rPr lang="en-US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)</a:t>
            </a:r>
            <a:r>
              <a:rPr lang="ko-KR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835696" y="400506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1691680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35696" y="45091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 </a:t>
            </a:r>
            <a:r>
              <a:rPr lang="en-US" altLang="ko-KR" sz="1200" dirty="0" smtClean="0">
                <a:solidFill>
                  <a:schemeClr val="tx1"/>
                </a:solidFill>
              </a:rPr>
              <a:t>SMS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691680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5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내장메모리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폴더 선택창을 띄운 후 내장메모리에 파일을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폴더 선택창을 띄운 후 외장메모리에 파일을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내보내기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44661" y="306896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835696" y="393305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외장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63688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763688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가져오기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내장메모리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폴더 선택창을 띄운 후 내장메모리에 파일을 가져온다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폴더 선택창을 띄운 후 외장메모리에 파일을 가져온다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가져오기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44661" y="306896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835696" y="393305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외장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63688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763688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저장된 영수증의 분류와 날짜 메모를 표시하여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영수증을 등록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영수증관리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9431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70608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372230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571604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95252" y="50851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28794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현금서비스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95252" y="285293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695252" y="3516550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인출금액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\3,00,000          </a:t>
            </a:r>
            <a:r>
              <a:rPr lang="ko-KR" altLang="en-US" sz="1000" dirty="0" err="1">
                <a:solidFill>
                  <a:schemeClr val="tx1"/>
                </a:solidFill>
              </a:rPr>
              <a:t>삼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654858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571604" y="2152803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현금 서비스 받은 날짜를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인출금액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인출한 액수를 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카드 선택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서비스를 받은 카드를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메모를 기입한다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357422" y="5145070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1-1-3.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입력화면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현금서비스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95252" y="4365104"/>
            <a:ext cx="216024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국민카드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6" name="Oval 33"/>
          <p:cNvSpPr>
            <a:spLocks noChangeArrowheads="1"/>
          </p:cNvSpPr>
          <p:nvPr/>
        </p:nvSpPr>
        <p:spPr bwMode="auto">
          <a:xfrm>
            <a:off x="1604293" y="27115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7" name="Oval 33"/>
          <p:cNvSpPr>
            <a:spLocks noChangeArrowheads="1"/>
          </p:cNvSpPr>
          <p:nvPr/>
        </p:nvSpPr>
        <p:spPr bwMode="auto">
          <a:xfrm>
            <a:off x="1604293" y="340986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604293" y="425841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1604293" y="49784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08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저장된 영수증의 분류와 날짜 메모를 표시하여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영수증을 등록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찍은 사진을 볼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영수증관리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9431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70608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372230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수정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저장된 영수증 내역을 수정할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 영수증을 삭제한다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영수증을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9359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십자형 19"/>
          <p:cNvSpPr/>
          <p:nvPr/>
        </p:nvSpPr>
        <p:spPr>
          <a:xfrm>
            <a:off x="3793592" y="1928802"/>
            <a:ext cx="357190" cy="357190"/>
          </a:xfrm>
          <a:prstGeom prst="plus">
            <a:avLst>
              <a:gd name="adj" fmla="val 3833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75856" y="2564904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2555776" y="22768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3131840" y="24928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432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사진 등록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사진을 등록 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등록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등록한 날짜를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영수증의 분류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분류를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영수증에 관한 내용을 기입한다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설정한 내용을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추가 및 수정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835696" y="430313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35696" y="313013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35696" y="370164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784430" y="354831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1784430" y="42210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Oval 33"/>
          <p:cNvSpPr>
            <a:spLocks noChangeArrowheads="1"/>
          </p:cNvSpPr>
          <p:nvPr/>
        </p:nvSpPr>
        <p:spPr bwMode="auto">
          <a:xfrm>
            <a:off x="1785384" y="29969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97866" y="4363020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835696" y="256490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사진등록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1785384" y="24317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94314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3707904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 </a:t>
            </a:r>
            <a:r>
              <a:rPr lang="en-US" altLang="ko-KR" sz="1200" dirty="0" smtClean="0">
                <a:solidFill>
                  <a:schemeClr val="tx1"/>
                </a:solidFill>
              </a:rPr>
              <a:t>SMS</a:t>
            </a:r>
            <a:r>
              <a:rPr lang="ko-KR" altLang="en-US" sz="1200" dirty="0" smtClean="0">
                <a:solidFill>
                  <a:schemeClr val="tx1"/>
                </a:solidFill>
              </a:rPr>
              <a:t>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카드사의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를 보여 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SMS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내용의 첫 부분이 보인다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설정 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설정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지출에 저장 되지 않은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에만 표시가 되며 터치 시 지출 작성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10-4.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–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SMS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관리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우리카드           </a:t>
            </a:r>
            <a:r>
              <a:rPr lang="en-US" altLang="ko-KR" sz="1100" dirty="0" smtClean="0"/>
              <a:t>2010-08-30</a:t>
            </a:r>
          </a:p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우리카드</a:t>
            </a:r>
            <a:r>
              <a:rPr lang="en-US" altLang="ko-KR" sz="1100" dirty="0" smtClean="0"/>
              <a:t>] </a:t>
            </a:r>
            <a:r>
              <a:rPr lang="ko-KR" altLang="en-US" sz="1100" dirty="0" smtClean="0"/>
              <a:t>홍길동님 </a:t>
            </a:r>
            <a:r>
              <a:rPr lang="en-US" altLang="ko-KR" sz="1100" dirty="0" smtClean="0"/>
              <a:t>50,000</a:t>
            </a:r>
            <a:r>
              <a:rPr lang="ko-KR" altLang="en-US" sz="1100" dirty="0" smtClean="0"/>
              <a:t>원</a:t>
            </a:r>
            <a:endParaRPr lang="en-US" altLang="ko-KR" sz="1100" dirty="0" smtClean="0"/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70608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" name="모서리가 접힌 도형 13"/>
          <p:cNvSpPr/>
          <p:nvPr/>
        </p:nvSpPr>
        <p:spPr>
          <a:xfrm>
            <a:off x="1763688" y="2852936"/>
            <a:ext cx="2376264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794314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35696" y="2924944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국민카드           </a:t>
            </a:r>
            <a:r>
              <a:rPr lang="en-US" altLang="ko-KR" sz="1100" dirty="0" smtClean="0"/>
              <a:t>2010-09-30</a:t>
            </a:r>
          </a:p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국민카드</a:t>
            </a:r>
            <a:r>
              <a:rPr lang="en-US" altLang="ko-KR" sz="1100" dirty="0" smtClean="0"/>
              <a:t>] </a:t>
            </a:r>
            <a:r>
              <a:rPr lang="ko-KR" altLang="en-US" sz="1100" dirty="0" smtClean="0"/>
              <a:t>홍길동님 </a:t>
            </a:r>
            <a:r>
              <a:rPr lang="en-US" altLang="ko-KR" sz="1100" dirty="0" smtClean="0"/>
              <a:t>50,000</a:t>
            </a:r>
            <a:r>
              <a:rPr lang="ko-KR" altLang="en-US" sz="1100" dirty="0" smtClean="0"/>
              <a:t>원</a:t>
            </a:r>
            <a:endParaRPr lang="en-US" altLang="ko-KR" sz="1100" dirty="0" smtClean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79912" y="234888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A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635896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399593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26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500900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수신이 설정 된 카드사 리스트를 보여 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Default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우리나라 카드사를 모두 등록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리스트를 선택 시 편집 화면으로 넘어 간다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수신 등록 된 카드사를 삭제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추가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추가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10-4-1.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SMS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설정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63688" y="2276872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5696" y="2420888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국민카드</a:t>
            </a:r>
            <a:endParaRPr lang="en-US" altLang="ko-KR" sz="1100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51920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십자형 19"/>
          <p:cNvSpPr/>
          <p:nvPr/>
        </p:nvSpPr>
        <p:spPr>
          <a:xfrm>
            <a:off x="3851920" y="1916832"/>
            <a:ext cx="357190" cy="357190"/>
          </a:xfrm>
          <a:prstGeom prst="plus">
            <a:avLst>
              <a:gd name="adj" fmla="val 3833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491880" y="2492896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19672" y="22768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3419872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7" name="모서리가 접힌 도형 16"/>
          <p:cNvSpPr/>
          <p:nvPr/>
        </p:nvSpPr>
        <p:spPr>
          <a:xfrm>
            <a:off x="1763688" y="2852936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91880" y="2996952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35696" y="2996952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우리카드</a:t>
            </a:r>
            <a:endParaRPr lang="en-US" altLang="ko-KR" sz="1100" dirty="0" smtClean="0"/>
          </a:p>
        </p:txBody>
      </p:sp>
      <p:sp>
        <p:nvSpPr>
          <p:cNvPr id="26" name="모서리가 접힌 도형 25"/>
          <p:cNvSpPr/>
          <p:nvPr/>
        </p:nvSpPr>
        <p:spPr>
          <a:xfrm>
            <a:off x="1763688" y="3429000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모서리가 접힌 도형 26"/>
          <p:cNvSpPr/>
          <p:nvPr/>
        </p:nvSpPr>
        <p:spPr>
          <a:xfrm>
            <a:off x="1763688" y="4005064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모서리가 접힌 도형 27"/>
          <p:cNvSpPr/>
          <p:nvPr/>
        </p:nvSpPr>
        <p:spPr>
          <a:xfrm>
            <a:off x="1763688" y="4581128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접힌 도형 28"/>
          <p:cNvSpPr/>
          <p:nvPr/>
        </p:nvSpPr>
        <p:spPr>
          <a:xfrm>
            <a:off x="1763688" y="5157192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91880" y="3573016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91880" y="4221088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491880" y="4725144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491880" y="5301208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35696" y="3573016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삼성카드</a:t>
            </a:r>
            <a:endParaRPr lang="en-US" altLang="ko-KR" sz="11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835696" y="4149080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현대카드</a:t>
            </a:r>
            <a:endParaRPr lang="en-US" altLang="ko-KR" sz="11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835696" y="4725144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신한카드</a:t>
            </a:r>
            <a:endParaRPr lang="en-US" altLang="ko-KR" sz="11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835696" y="5301208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롯데카드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10653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691680" y="1916832"/>
            <a:ext cx="2500900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이름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 추가할 카드사 이름을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전화번호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 추가할 카드사 전화 번호를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 작성 된 카드사를 저장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10-4-2.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SMS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추가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91680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69168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35696" y="249289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카드회사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35696" y="299695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전화번호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51920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27784" y="2564904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27784" y="3068960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25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691680" y="1916832"/>
            <a:ext cx="2500900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이름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 된 카드사 이름이 보여진다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편집을 원할 시 카드사 이름을 변경하여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전화번호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 된 카드사 전화번호가 보여진다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편집을 원할 시 카드사 전화번호를 변경 하여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변경 내용을 저장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10-4-2.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SMS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91680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69168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35696" y="249289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카드회사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35696" y="299695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전화번호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51920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27784" y="2564904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국민카드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27784" y="3068960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15881688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5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제목 4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12.</a:t>
            </a:r>
            <a:r>
              <a:rPr lang="ko-KR" altLang="en-US" sz="38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위젯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115616" y="2472328"/>
            <a:ext cx="3240360" cy="74064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47664" y="2749327"/>
            <a:ext cx="1584176" cy="3916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\-150,000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47232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오늘 지출금액</a:t>
            </a:r>
            <a:endParaRPr lang="ko-KR" altLang="en-US" sz="1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03848" y="2564904"/>
            <a:ext cx="720080" cy="5760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지출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이름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 된 카드사 이름이 보여진다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편집을 원할 시 카드사 이름을 변경하여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전화번호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 된 카드사 전화번호가 보여진다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편집을 원할 시 카드사 전화번호를 변경 하여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변경 내용을 저장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3097163" y="242316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1440979" y="235153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1455118" y="26734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" name="순서도: 추출 4"/>
          <p:cNvSpPr/>
          <p:nvPr/>
        </p:nvSpPr>
        <p:spPr>
          <a:xfrm rot="16200000">
            <a:off x="999238" y="2745557"/>
            <a:ext cx="583797" cy="207024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순서도: 추출 61"/>
          <p:cNvSpPr/>
          <p:nvPr/>
        </p:nvSpPr>
        <p:spPr>
          <a:xfrm rot="5400000">
            <a:off x="3888557" y="2718237"/>
            <a:ext cx="583797" cy="207024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제목 4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12.</a:t>
            </a:r>
            <a:r>
              <a:rPr lang="ko-KR" altLang="en-US" sz="38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위젯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115616" y="2472328"/>
            <a:ext cx="3240360" cy="74064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이름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 된 카드사 이름이 보여진다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편집을 원할 시 카드사 이름을 변경하여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전화번호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 된 카드사 전화번호가 보여진다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편집을 원할 시 카드사 전화번호를 변경 하여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변경 내용을 저장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" name="순서도: 추출 4"/>
          <p:cNvSpPr/>
          <p:nvPr/>
        </p:nvSpPr>
        <p:spPr>
          <a:xfrm rot="16200000">
            <a:off x="999238" y="2745557"/>
            <a:ext cx="583797" cy="207024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순서도: 추출 61"/>
          <p:cNvSpPr/>
          <p:nvPr/>
        </p:nvSpPr>
        <p:spPr>
          <a:xfrm rot="5400000">
            <a:off x="3888557" y="2718237"/>
            <a:ext cx="583797" cy="207024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75656" y="2746673"/>
            <a:ext cx="2520280" cy="391641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5656" y="246967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예산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475656" y="2746673"/>
            <a:ext cx="1440160" cy="3916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99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제목 4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12.</a:t>
            </a:r>
            <a:r>
              <a:rPr lang="ko-KR" altLang="en-US" sz="38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위젯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115616" y="2472328"/>
            <a:ext cx="3240360" cy="74064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이름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 된 카드사 이름이 보여진다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편집을 원할 시 카드사 이름을 변경하여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전화번호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 된 카드사 전화번호가 보여진다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편집을 원할 시 카드사 전화번호를 변경 하여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변경 내용을 저장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" name="순서도: 추출 4"/>
          <p:cNvSpPr/>
          <p:nvPr/>
        </p:nvSpPr>
        <p:spPr>
          <a:xfrm rot="16200000">
            <a:off x="999238" y="2745557"/>
            <a:ext cx="583797" cy="207024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순서도: 추출 61"/>
          <p:cNvSpPr/>
          <p:nvPr/>
        </p:nvSpPr>
        <p:spPr>
          <a:xfrm rot="5400000">
            <a:off x="3888557" y="2718237"/>
            <a:ext cx="583797" cy="207024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75656" y="2746673"/>
            <a:ext cx="2448272" cy="391641"/>
          </a:xfrm>
          <a:prstGeom prst="rect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5656" y="246967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475656" y="2746673"/>
            <a:ext cx="1368152" cy="3916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44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7978</TotalTime>
  <Words>4818</Words>
  <Application>Microsoft Office PowerPoint</Application>
  <PresentationFormat>화면 슬라이드 쇼(4:3)</PresentationFormat>
  <Paragraphs>2867</Paragraphs>
  <Slides>114</Slides>
  <Notes>114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114</vt:i4>
      </vt:variant>
    </vt:vector>
  </HeadingPairs>
  <TitlesOfParts>
    <vt:vector size="115" baseType="lpstr">
      <vt:lpstr>Office 테마</vt:lpstr>
      <vt:lpstr>재테크를 위한 어플리케이션</vt:lpstr>
      <vt:lpstr>Main 화면</vt:lpstr>
      <vt:lpstr>1.수입/지출 화면</vt:lpstr>
      <vt:lpstr>1-1-2.수입 입력화면 - 분류</vt:lpstr>
      <vt:lpstr>1-1.수입 입력화면</vt:lpstr>
      <vt:lpstr>1-1-1.수입 입력화면 - 급여</vt:lpstr>
      <vt:lpstr>1-1-1-1. 급여 – 실 수령액</vt:lpstr>
      <vt:lpstr>1-1-2.수입 입력화면 - 대출금</vt:lpstr>
      <vt:lpstr>1-1-3.수입 입력화면 - 현금서비스</vt:lpstr>
      <vt:lpstr>1-1-4.수입 입력화면 – 빌린 돈</vt:lpstr>
      <vt:lpstr>1-1-5.수입 입력화면 - 날짜</vt:lpstr>
      <vt:lpstr>1-1-6.수입 입력화면 - 금액</vt:lpstr>
      <vt:lpstr>1-1-7.수입 반복 주기</vt:lpstr>
      <vt:lpstr>1-1-8.수입 반복 알림</vt:lpstr>
      <vt:lpstr>1-1-9.자주 사용되는 수입 화면</vt:lpstr>
      <vt:lpstr>1-2.지출 입력화면</vt:lpstr>
      <vt:lpstr>1-2-1.지출 입력화면 - 날짜</vt:lpstr>
      <vt:lpstr>1-2-2.지출 입력화면 - 분류</vt:lpstr>
      <vt:lpstr>1-2-3.지출 입력화면 - 금액</vt:lpstr>
      <vt:lpstr>1-2-4. 지출방법-현금</vt:lpstr>
      <vt:lpstr>1-2-4-1. 지출방법-카드</vt:lpstr>
      <vt:lpstr>1-2-4-2. 지출방법-계좌</vt:lpstr>
      <vt:lpstr>1-2-5.지출 입력화면 - 태그</vt:lpstr>
      <vt:lpstr>1-2-6.지출 반복 주기</vt:lpstr>
      <vt:lpstr>1-2-7.지출 반복 알림</vt:lpstr>
      <vt:lpstr>1-2-8.자주 사용되는 지출 화면</vt:lpstr>
      <vt:lpstr>2.자산/부채 화면</vt:lpstr>
      <vt:lpstr>2-1.자산 분류 별 비교화면</vt:lpstr>
      <vt:lpstr>2-2-1.자산 입력화면 - 분류</vt:lpstr>
      <vt:lpstr>2-2.자산내역 등록 화면</vt:lpstr>
      <vt:lpstr>2-2.자산내역 등록 화면 - 예금</vt:lpstr>
      <vt:lpstr>2-2.자산내역 등록 화면 - 적금</vt:lpstr>
      <vt:lpstr>2-2.자산내역 등록 화면 - 주식</vt:lpstr>
      <vt:lpstr>2-2.자산내역 등록 화면 - 펀드</vt:lpstr>
      <vt:lpstr>2-2.자산내역 등록 화면 – 저축성 보험</vt:lpstr>
      <vt:lpstr>2-2-2.자산 입력화면 - 금액</vt:lpstr>
      <vt:lpstr>2-2-3.자산 입력화면 - 날짜</vt:lpstr>
      <vt:lpstr>2-3.부채 분류 별 비교화면</vt:lpstr>
      <vt:lpstr>2-4-1. 부채 입력화면 - 분류</vt:lpstr>
      <vt:lpstr>2-4.부채내역 등록 화면</vt:lpstr>
      <vt:lpstr>2-4.부채내역 등록 화면-대출</vt:lpstr>
      <vt:lpstr>2-4-2. 부채 입력화면 - 금액</vt:lpstr>
      <vt:lpstr>2-4-3. 부채 입력화면 - 날짜</vt:lpstr>
      <vt:lpstr>3.금일 수입/지출 화면</vt:lpstr>
      <vt:lpstr>4.월별 사용금액 화면</vt:lpstr>
      <vt:lpstr>4-1.월 분류 별 사용금액 화면</vt:lpstr>
      <vt:lpstr>4-2.일별 사용금액 화면</vt:lpstr>
      <vt:lpstr>5.카드 화면</vt:lpstr>
      <vt:lpstr>5-1.카드 – 사용리스트</vt:lpstr>
      <vt:lpstr>5-2.카드 – 신용카드 상세보기</vt:lpstr>
      <vt:lpstr>5-3.카드 – 체크카드 상세보기</vt:lpstr>
      <vt:lpstr>5-4.카드 – 선불카드 상세보기</vt:lpstr>
      <vt:lpstr>5-5.카드 – 카드편집</vt:lpstr>
      <vt:lpstr>5-6.카드 – 신용카드 수정 및 입력</vt:lpstr>
      <vt:lpstr>5-7.카드 – 체크카드 수정 및 입력</vt:lpstr>
      <vt:lpstr>5-8.카드 – 선불카드 수정 및 입력</vt:lpstr>
      <vt:lpstr>5-9.카드 – 카드사 선택</vt:lpstr>
      <vt:lpstr>5-10.카드 – 번호 선택</vt:lpstr>
      <vt:lpstr>5-11.카드 – 계좌 선택</vt:lpstr>
      <vt:lpstr>6.계좌 화면</vt:lpstr>
      <vt:lpstr>6-1.계좌 상세정보 보기</vt:lpstr>
      <vt:lpstr>6-2.계좌 입력 및 수정</vt:lpstr>
      <vt:lpstr>6-3.계좌 - 개설된 은행 선택 </vt:lpstr>
      <vt:lpstr>6-4.계좌 – 이동(이체)</vt:lpstr>
      <vt:lpstr>7.목록 보기</vt:lpstr>
      <vt:lpstr>7-1.년간 월별 수입/지출 비교</vt:lpstr>
      <vt:lpstr>7-2.년간 월별 수입/지출 비교</vt:lpstr>
      <vt:lpstr>7-3. 월 수입/지출 비교</vt:lpstr>
      <vt:lpstr>7-3-1.월별 수입금액 화면</vt:lpstr>
      <vt:lpstr>7-3-2.일별 수입금액 화면</vt:lpstr>
      <vt:lpstr>7-4.자산변동 추이</vt:lpstr>
      <vt:lpstr>7-5.년간 월별 자산/부채 비교</vt:lpstr>
      <vt:lpstr>7-6.항목별 변동 내역</vt:lpstr>
      <vt:lpstr>7-6-1.항목별 변동 내역-분류 선택</vt:lpstr>
      <vt:lpstr>7-6-2.항목별 변동 내역-분류 선택</vt:lpstr>
      <vt:lpstr>7-6-3.항목별 월간 리스트보기</vt:lpstr>
      <vt:lpstr>7-7.테마 별 지출 변동 </vt:lpstr>
      <vt:lpstr>7-7-1.테마 별 월간 리스트보기</vt:lpstr>
      <vt:lpstr>7-8.지출 비율</vt:lpstr>
      <vt:lpstr>7-9.카드사용 변동 추이</vt:lpstr>
      <vt:lpstr>7-10.월간 낭비내역 보기</vt:lpstr>
      <vt:lpstr>7-11. 월별 결산 리포트</vt:lpstr>
      <vt:lpstr>8.예산 화면</vt:lpstr>
      <vt:lpstr>8-1.예산 화면 - 설정</vt:lpstr>
      <vt:lpstr>9.조회 화면</vt:lpstr>
      <vt:lpstr>10. 데이터 관리 (백업 및 복원) 화면</vt:lpstr>
      <vt:lpstr>10-1. 데이터 관리 - 내보내기</vt:lpstr>
      <vt:lpstr>10-2. 데이터 관리 - 가져오기</vt:lpstr>
      <vt:lpstr>10-3. 데이터 관리 - 영수증관리</vt:lpstr>
      <vt:lpstr>10-3. 데이터 관리 - 영수증관리</vt:lpstr>
      <vt:lpstr>10-3-1. 영수증- 편집</vt:lpstr>
      <vt:lpstr>10-3-2. 영수증– 추가 및 수정</vt:lpstr>
      <vt:lpstr>10-4. 데이터 관리 – 카드 SMS 관리</vt:lpstr>
      <vt:lpstr>10-4-1. 카드 SMS - 카드사 설정</vt:lpstr>
      <vt:lpstr>10-4-2. 카드 SMS - 카드사 추가</vt:lpstr>
      <vt:lpstr>10-4-2. 카드 SMS - 카드사 편집</vt:lpstr>
      <vt:lpstr>12.위젯</vt:lpstr>
      <vt:lpstr>12.위젯</vt:lpstr>
      <vt:lpstr>12.위젯</vt:lpstr>
      <vt:lpstr>11.설정 화면</vt:lpstr>
      <vt:lpstr>11-1. 잠금설정 화면</vt:lpstr>
      <vt:lpstr>11-2.About 화면</vt:lpstr>
      <vt:lpstr>12 사용자 편의를 위한 입력 방안</vt:lpstr>
      <vt:lpstr>12-1 사용자 패턴 분석</vt:lpstr>
      <vt:lpstr>12-2.자주 사용되는 내역등록</vt:lpstr>
      <vt:lpstr>12-3.분류 선택시 내역 자동입력</vt:lpstr>
      <vt:lpstr>12-4-1.음성인식</vt:lpstr>
      <vt:lpstr>12-4-2.음성인식-음성목록등록</vt:lpstr>
      <vt:lpstr>12-5-1.GPS 이용-위치등록</vt:lpstr>
      <vt:lpstr>12-5-2.GPS 이용-자동입력</vt:lpstr>
      <vt:lpstr>12-6 문자인식</vt:lpstr>
      <vt:lpstr>13 기타 편집화면</vt:lpstr>
      <vt:lpstr>13-1.분류 별 수정화면</vt:lpstr>
      <vt:lpstr>13-2.자주 사용되는 화면 - 편집</vt:lpstr>
    </vt:vector>
  </TitlesOfParts>
  <Company>우리집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일반</dc:creator>
  <cp:lastModifiedBy>snoopy</cp:lastModifiedBy>
  <cp:revision>1023</cp:revision>
  <dcterms:created xsi:type="dcterms:W3CDTF">2010-06-22T10:48:09Z</dcterms:created>
  <dcterms:modified xsi:type="dcterms:W3CDTF">2010-10-07T09:06:01Z</dcterms:modified>
</cp:coreProperties>
</file>