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8" r:id="rId2"/>
    <p:sldId id="257" r:id="rId3"/>
    <p:sldId id="278" r:id="rId4"/>
    <p:sldId id="260" r:id="rId5"/>
    <p:sldId id="261" r:id="rId6"/>
    <p:sldId id="256" r:id="rId7"/>
    <p:sldId id="282" r:id="rId8"/>
    <p:sldId id="284" r:id="rId9"/>
    <p:sldId id="283" r:id="rId10"/>
    <p:sldId id="279" r:id="rId11"/>
    <p:sldId id="259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2" r:id="rId20"/>
    <p:sldId id="269" r:id="rId21"/>
    <p:sldId id="285" r:id="rId22"/>
    <p:sldId id="286" r:id="rId23"/>
    <p:sldId id="287" r:id="rId24"/>
    <p:sldId id="289" r:id="rId25"/>
    <p:sldId id="288" r:id="rId26"/>
    <p:sldId id="290" r:id="rId27"/>
    <p:sldId id="273" r:id="rId28"/>
    <p:sldId id="274" r:id="rId29"/>
    <p:sldId id="276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7C80"/>
    <a:srgbClr val="FFCC00"/>
    <a:srgbClr val="F78D35"/>
    <a:srgbClr val="6D88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0" autoAdjust="0"/>
    <p:restoredTop sz="94660"/>
  </p:normalViewPr>
  <p:slideViewPr>
    <p:cSldViewPr>
      <p:cViewPr varScale="1">
        <p:scale>
          <a:sx n="106" d="100"/>
          <a:sy n="106" d="100"/>
        </p:scale>
        <p:origin x="-3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70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70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11A0-D923-4C5D-9BBA-922A8495A396}" type="datetimeFigureOut">
              <a:rPr lang="ko-KR" altLang="en-US" smtClean="0"/>
              <a:pPr/>
              <a:t>2010-07-12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58EF1-56D6-489F-9151-D5289E9C46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72A54-BE0C-4CB8-A406-B02CE5F2A212}" type="datetimeFigureOut">
              <a:rPr lang="ko-KR" altLang="en-US" smtClean="0"/>
              <a:pPr/>
              <a:t>2010-07-12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E0B0D-1C99-4224-9A4F-F1F2469599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E0C7-D5B7-4B7B-BBCF-18FDA7BE8FC9}" type="datetime1">
              <a:rPr lang="ko-KR" altLang="en-US" smtClean="0"/>
              <a:pPr/>
              <a:t>2010-07-12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DF0D-A9E8-44E4-A187-9E8647C7310D}" type="datetime1">
              <a:rPr lang="ko-KR" altLang="en-US" smtClean="0"/>
              <a:pPr/>
              <a:t>2010-07-12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8358-882F-458E-A920-9B762F77CC12}" type="datetime1">
              <a:rPr lang="ko-KR" altLang="en-US" smtClean="0"/>
              <a:pPr/>
              <a:t>2010-07-12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6234-D84C-4BF1-9325-07618F1E1EFF}" type="datetime1">
              <a:rPr lang="ko-KR" altLang="en-US" smtClean="0"/>
              <a:pPr/>
              <a:t>2010-07-12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8620-8B1A-4BBE-96C3-C6F23F660684}" type="datetime1">
              <a:rPr lang="ko-KR" altLang="en-US" smtClean="0"/>
              <a:pPr/>
              <a:t>2010-07-12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BF25-334A-4A44-BED1-93C095CB5E17}" type="datetime1">
              <a:rPr lang="ko-KR" altLang="en-US" smtClean="0"/>
              <a:pPr/>
              <a:t>2010-07-12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1D9F-37DF-4E76-98CA-5835834E6AB2}" type="datetime1">
              <a:rPr lang="ko-KR" altLang="en-US" smtClean="0"/>
              <a:pPr/>
              <a:t>2010-07-12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09926-9467-4098-BADF-49C57AD2E5A1}" type="datetime1">
              <a:rPr lang="ko-KR" altLang="en-US" smtClean="0"/>
              <a:pPr/>
              <a:t>2010-07-12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3D7-C8DA-4AA6-80C6-077EC60A0374}" type="datetime1">
              <a:rPr lang="ko-KR" altLang="en-US" smtClean="0"/>
              <a:pPr/>
              <a:t>2010-07-12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FF95-D4E3-4314-AF28-1F3252DCF0BA}" type="datetime1">
              <a:rPr lang="ko-KR" altLang="en-US" smtClean="0"/>
              <a:pPr/>
              <a:t>2010-07-12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9C5C-189B-4700-B25B-BEC1BC05D2D5}" type="datetime1">
              <a:rPr lang="ko-KR" altLang="en-US" smtClean="0"/>
              <a:pPr/>
              <a:t>2010-07-12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01FA0-4A65-4B0F-8FBD-FCD56757F809}" type="datetime1">
              <a:rPr lang="ko-KR" altLang="en-US" smtClean="0"/>
              <a:pPr/>
              <a:t>2010-07-12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ddd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바탕체" pitchFamily="17" charset="-127"/>
                <a:ea typeface="바탕체" pitchFamily="17" charset="-127"/>
              </a:rPr>
              <a:t>Use Interface Guide line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8" name="모서리가 둥근 직사각형 7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재태크를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위한 어플리케이션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532440" y="6237312"/>
            <a:ext cx="895582" cy="395720"/>
            <a:chOff x="2934911" y="3400625"/>
            <a:chExt cx="895582" cy="395720"/>
          </a:xfrm>
        </p:grpSpPr>
        <p:sp>
          <p:nvSpPr>
            <p:cNvPr id="11" name="양쪽 모서리가 둥근 사각형 10"/>
            <p:cNvSpPr/>
            <p:nvPr/>
          </p:nvSpPr>
          <p:spPr>
            <a:xfrm rot="18256891">
              <a:off x="3244691" y="3201019"/>
              <a:ext cx="386195" cy="785408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양쪽 모서리가 둥근 사각형 11"/>
            <p:cNvSpPr/>
            <p:nvPr/>
          </p:nvSpPr>
          <p:spPr>
            <a:xfrm rot="18256891">
              <a:off x="3134517" y="3210544"/>
              <a:ext cx="386195" cy="785408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그림 57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9" name="모서리가 둥근 직사각형 58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자산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/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부채 등록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79512" y="1988840"/>
            <a:ext cx="2333059" cy="3640753"/>
            <a:chOff x="2815005" y="1988841"/>
            <a:chExt cx="2333059" cy="3640753"/>
          </a:xfrm>
        </p:grpSpPr>
        <p:grpSp>
          <p:nvGrpSpPr>
            <p:cNvPr id="95" name="그룹 48"/>
            <p:cNvGrpSpPr/>
            <p:nvPr/>
          </p:nvGrpSpPr>
          <p:grpSpPr>
            <a:xfrm>
              <a:off x="2815005" y="1988841"/>
              <a:ext cx="2333059" cy="3640753"/>
              <a:chOff x="107504" y="1988841"/>
              <a:chExt cx="2333059" cy="3640753"/>
            </a:xfrm>
          </p:grpSpPr>
          <p:grpSp>
            <p:nvGrpSpPr>
              <p:cNvPr id="100" name="그룹 46"/>
              <p:cNvGrpSpPr>
                <a:grpSpLocks noChangeAspect="1"/>
              </p:cNvGrpSpPr>
              <p:nvPr/>
            </p:nvGrpSpPr>
            <p:grpSpPr>
              <a:xfrm>
                <a:off x="107504" y="198884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105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6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7" name="Rectangle 289"/>
                <p:cNvSpPr>
                  <a:spLocks noChangeArrowheads="1"/>
                </p:cNvSpPr>
                <p:nvPr/>
              </p:nvSpPr>
              <p:spPr bwMode="auto">
                <a:xfrm>
                  <a:off x="1331640" y="3303616"/>
                  <a:ext cx="1800200" cy="1880546"/>
                </a:xfrm>
                <a:prstGeom prst="rect">
                  <a:avLst/>
                </a:prstGeom>
                <a:ln>
                  <a:solidFill>
                    <a:schemeClr val="accent3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algn="ctr">
                    <a:spcBef>
                      <a:spcPct val="0"/>
                    </a:spcBef>
                    <a:buFontTx/>
                    <a:buNone/>
                    <a:defRPr/>
                  </a:pPr>
                  <a:endParaRPr lang="en-US" altLang="ko-KR" sz="1400" b="1" dirty="0" smtClean="0">
                    <a:solidFill>
                      <a:srgbClr val="4D4D4D"/>
                    </a:solidFill>
                    <a:ea typeface="HY중고딕" pitchFamily="18" charset="-127"/>
                  </a:endParaRPr>
                </a:p>
              </p:txBody>
            </p:sp>
            <p:sp>
              <p:nvSpPr>
                <p:cNvPr id="108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갈매기형 수장 112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2278327" y="3087022"/>
                  <a:ext cx="864096" cy="187449"/>
                </a:xfrm>
                <a:prstGeom prst="roundRect">
                  <a:avLst/>
                </a:prstGeom>
                <a:no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부채</a:t>
                  </a:r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1331640" y="3015015"/>
                  <a:ext cx="936104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자산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1" name="모서리가 둥근 직사각형 100"/>
              <p:cNvSpPr/>
              <p:nvPr/>
            </p:nvSpPr>
            <p:spPr>
              <a:xfrm>
                <a:off x="251884" y="2953519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제목          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퓨쳐에셋펀드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모서리가 둥근 직사각형 101"/>
              <p:cNvSpPr/>
              <p:nvPr/>
            </p:nvSpPr>
            <p:spPr>
              <a:xfrm>
                <a:off x="251884" y="3385567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분류                      펀드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모서리가 둥근 직사각형 102"/>
              <p:cNvSpPr/>
              <p:nvPr/>
            </p:nvSpPr>
            <p:spPr>
              <a:xfrm>
                <a:off x="251884" y="3817615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날짜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	 2010-07-02</a:t>
                </a: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251884" y="4249663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금액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\10,00,000</a:t>
                </a:r>
              </a:p>
            </p:txBody>
          </p:sp>
        </p:grpSp>
        <p:sp>
          <p:nvSpPr>
            <p:cNvPr id="96" name="모서리가 둥근 직사각형 95"/>
            <p:cNvSpPr/>
            <p:nvPr/>
          </p:nvSpPr>
          <p:spPr>
            <a:xfrm>
              <a:off x="3640096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4024892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4211960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3832869" y="234888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2699792" y="1988840"/>
            <a:ext cx="2333059" cy="3640753"/>
            <a:chOff x="2815005" y="1988841"/>
            <a:chExt cx="2333059" cy="3640753"/>
          </a:xfrm>
        </p:grpSpPr>
        <p:grpSp>
          <p:nvGrpSpPr>
            <p:cNvPr id="117" name="그룹 48"/>
            <p:cNvGrpSpPr/>
            <p:nvPr/>
          </p:nvGrpSpPr>
          <p:grpSpPr>
            <a:xfrm>
              <a:off x="2815005" y="1988841"/>
              <a:ext cx="2333059" cy="3640753"/>
              <a:chOff x="107504" y="1988841"/>
              <a:chExt cx="2333059" cy="3640753"/>
            </a:xfrm>
          </p:grpSpPr>
          <p:grpSp>
            <p:nvGrpSpPr>
              <p:cNvPr id="122" name="그룹 46"/>
              <p:cNvGrpSpPr>
                <a:grpSpLocks noChangeAspect="1"/>
              </p:cNvGrpSpPr>
              <p:nvPr/>
            </p:nvGrpSpPr>
            <p:grpSpPr>
              <a:xfrm>
                <a:off x="107504" y="198884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127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28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29" name="Rectangle 289"/>
                <p:cNvSpPr>
                  <a:spLocks noChangeArrowheads="1"/>
                </p:cNvSpPr>
                <p:nvPr/>
              </p:nvSpPr>
              <p:spPr bwMode="auto">
                <a:xfrm>
                  <a:off x="1331640" y="3303616"/>
                  <a:ext cx="1800200" cy="1880546"/>
                </a:xfrm>
                <a:prstGeom prst="rect">
                  <a:avLst/>
                </a:prstGeom>
                <a:ln>
                  <a:solidFill>
                    <a:schemeClr val="accent3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algn="ctr">
                    <a:spcBef>
                      <a:spcPct val="0"/>
                    </a:spcBef>
                    <a:buFontTx/>
                    <a:buNone/>
                    <a:defRPr/>
                  </a:pPr>
                  <a:endParaRPr lang="en-US" altLang="ko-KR" sz="1400" b="1" dirty="0" smtClean="0">
                    <a:solidFill>
                      <a:srgbClr val="4D4D4D"/>
                    </a:solidFill>
                    <a:ea typeface="HY중고딕" pitchFamily="18" charset="-127"/>
                  </a:endParaRPr>
                </a:p>
              </p:txBody>
            </p:sp>
            <p:sp>
              <p:nvSpPr>
                <p:cNvPr id="130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갈매기형 수장 134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1319639" y="3087022"/>
                  <a:ext cx="864096" cy="187449"/>
                </a:xfrm>
                <a:prstGeom prst="roundRect">
                  <a:avLst/>
                </a:prstGeom>
                <a:no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smtClean="0">
                      <a:solidFill>
                        <a:schemeClr val="tx1"/>
                      </a:solidFill>
                    </a:rPr>
                    <a:t>자산</a:t>
                  </a:r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2194318" y="3015015"/>
                  <a:ext cx="936104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부채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3" name="모서리가 둥근 직사각형 122"/>
              <p:cNvSpPr/>
              <p:nvPr/>
            </p:nvSpPr>
            <p:spPr>
              <a:xfrm>
                <a:off x="251884" y="2953519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제목       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	    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질주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&amp;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>
                <a:off x="251884" y="3385567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분류                신용대출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모서리가 둥근 직사각형 124"/>
              <p:cNvSpPr/>
              <p:nvPr/>
            </p:nvSpPr>
            <p:spPr>
              <a:xfrm>
                <a:off x="251884" y="3817615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날짜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	 2010-07-02</a:t>
                </a:r>
              </a:p>
            </p:txBody>
          </p:sp>
          <p:sp>
            <p:nvSpPr>
              <p:cNvPr id="126" name="모서리가 둥근 직사각형 125"/>
              <p:cNvSpPr/>
              <p:nvPr/>
            </p:nvSpPr>
            <p:spPr>
              <a:xfrm>
                <a:off x="251884" y="4249663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금액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\40,00,000</a:t>
                </a:r>
              </a:p>
            </p:txBody>
          </p:sp>
        </p:grpSp>
        <p:sp>
          <p:nvSpPr>
            <p:cNvPr id="118" name="모서리가 둥근 직사각형 117"/>
            <p:cNvSpPr/>
            <p:nvPr/>
          </p:nvSpPr>
          <p:spPr>
            <a:xfrm>
              <a:off x="3640096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4024892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모서리가 둥근 직사각형 119"/>
            <p:cNvSpPr/>
            <p:nvPr/>
          </p:nvSpPr>
          <p:spPr>
            <a:xfrm>
              <a:off x="4211960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모서리가 둥근 직사각형 120"/>
            <p:cNvSpPr/>
            <p:nvPr/>
          </p:nvSpPr>
          <p:spPr>
            <a:xfrm>
              <a:off x="3832869" y="234888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1.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부채 분리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tab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tab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입력 화면 전환됨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제목 입력란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[touch,</a:t>
            </a:r>
            <a:r>
              <a:rPr kumimoji="0" lang="en-US" altLang="ko-KR" sz="12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edit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형식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]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부채의 제목 입력</a:t>
            </a:r>
            <a:r>
              <a:rPr lang="en-US" altLang="ko-KR" sz="12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 되는 부분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분류 부분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icon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분류 입력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 되는 부분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날짜 부분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[touch, select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날짜를 선택 입력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 되는 부분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 부분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[touch, edit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 입력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 되는 부분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2" name="Oval 33"/>
          <p:cNvSpPr>
            <a:spLocks noChangeArrowheads="1"/>
          </p:cNvSpPr>
          <p:nvPr/>
        </p:nvSpPr>
        <p:spPr bwMode="auto">
          <a:xfrm>
            <a:off x="107504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3" name="Oval 33"/>
          <p:cNvSpPr>
            <a:spLocks noChangeArrowheads="1"/>
          </p:cNvSpPr>
          <p:nvPr/>
        </p:nvSpPr>
        <p:spPr bwMode="auto">
          <a:xfrm>
            <a:off x="182166" y="27809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4" name="Oval 33"/>
          <p:cNvSpPr>
            <a:spLocks noChangeArrowheads="1"/>
          </p:cNvSpPr>
          <p:nvPr/>
        </p:nvSpPr>
        <p:spPr bwMode="auto">
          <a:xfrm>
            <a:off x="179512" y="32129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5" name="Oval 33"/>
          <p:cNvSpPr>
            <a:spLocks noChangeArrowheads="1"/>
          </p:cNvSpPr>
          <p:nvPr/>
        </p:nvSpPr>
        <p:spPr bwMode="auto">
          <a:xfrm>
            <a:off x="179512" y="36450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7" name="Oval 33"/>
          <p:cNvSpPr>
            <a:spLocks noChangeArrowheads="1"/>
          </p:cNvSpPr>
          <p:nvPr/>
        </p:nvSpPr>
        <p:spPr bwMode="auto">
          <a:xfrm>
            <a:off x="2627784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8" name="Oval 33"/>
          <p:cNvSpPr>
            <a:spLocks noChangeArrowheads="1"/>
          </p:cNvSpPr>
          <p:nvPr/>
        </p:nvSpPr>
        <p:spPr bwMode="auto">
          <a:xfrm>
            <a:off x="2699792" y="27809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9" name="Oval 33"/>
          <p:cNvSpPr>
            <a:spLocks noChangeArrowheads="1"/>
          </p:cNvSpPr>
          <p:nvPr/>
        </p:nvSpPr>
        <p:spPr bwMode="auto">
          <a:xfrm>
            <a:off x="2699792" y="32129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50" name="Oval 33"/>
          <p:cNvSpPr>
            <a:spLocks noChangeArrowheads="1"/>
          </p:cNvSpPr>
          <p:nvPr/>
        </p:nvSpPr>
        <p:spPr bwMode="auto">
          <a:xfrm>
            <a:off x="2699792" y="36450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51" name="Oval 33"/>
          <p:cNvSpPr>
            <a:spLocks noChangeArrowheads="1"/>
          </p:cNvSpPr>
          <p:nvPr/>
        </p:nvSpPr>
        <p:spPr bwMode="auto">
          <a:xfrm>
            <a:off x="179512" y="40770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52" name="Oval 33"/>
          <p:cNvSpPr>
            <a:spLocks noChangeArrowheads="1"/>
          </p:cNvSpPr>
          <p:nvPr/>
        </p:nvSpPr>
        <p:spPr bwMode="auto">
          <a:xfrm>
            <a:off x="2699792" y="40770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58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88" name="그룹 87"/>
          <p:cNvGrpSpPr/>
          <p:nvPr/>
        </p:nvGrpSpPr>
        <p:grpSpPr>
          <a:xfrm>
            <a:off x="971600" y="1988840"/>
            <a:ext cx="2333059" cy="3640752"/>
            <a:chOff x="5292080" y="1988840"/>
            <a:chExt cx="2333059" cy="3640752"/>
          </a:xfrm>
        </p:grpSpPr>
        <p:grpSp>
          <p:nvGrpSpPr>
            <p:cNvPr id="89" name="그룹 80"/>
            <p:cNvGrpSpPr>
              <a:grpSpLocks noChangeAspect="1"/>
            </p:cNvGrpSpPr>
            <p:nvPr/>
          </p:nvGrpSpPr>
          <p:grpSpPr>
            <a:xfrm>
              <a:off x="5292080" y="1988841"/>
              <a:ext cx="2333059" cy="3640753"/>
              <a:chOff x="1259632" y="2555280"/>
              <a:chExt cx="1944216" cy="3033960"/>
            </a:xfrm>
          </p:grpSpPr>
          <p:sp>
            <p:nvSpPr>
              <p:cNvPr id="9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9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96" name="Rectangle 289"/>
              <p:cNvSpPr>
                <a:spLocks noChangeArrowheads="1"/>
              </p:cNvSpPr>
              <p:nvPr/>
            </p:nvSpPr>
            <p:spPr bwMode="auto">
              <a:xfrm>
                <a:off x="1331640" y="3276058"/>
                <a:ext cx="1800200" cy="1802578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400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6</a:t>
                </a:r>
                <a:r>
                  <a:rPr lang="ko-KR" altLang="en-US" sz="1400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월</a:t>
                </a:r>
                <a:endParaRPr lang="en-US" altLang="ko-KR" sz="1400" b="1" dirty="0" smtClean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97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모서리가 둥근 직사각형 98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모서리가 둥근 직사각형 99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모서리가 둥근 직사각형 100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갈매기형 수장 10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모서리가 둥근 직사각형 102"/>
              <p:cNvSpPr/>
              <p:nvPr/>
            </p:nvSpPr>
            <p:spPr>
              <a:xfrm>
                <a:off x="2267744" y="3060033"/>
                <a:ext cx="864096" cy="187449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일별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1331640" y="2988027"/>
                <a:ext cx="936104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월별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갈매기형 수장 104"/>
              <p:cNvSpPr/>
              <p:nvPr/>
            </p:nvSpPr>
            <p:spPr>
              <a:xfrm>
                <a:off x="2987824" y="3348067"/>
                <a:ext cx="72008" cy="144016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갈매기형 수장 105"/>
              <p:cNvSpPr/>
              <p:nvPr/>
            </p:nvSpPr>
            <p:spPr>
              <a:xfrm flipH="1">
                <a:off x="1475656" y="3348067"/>
                <a:ext cx="72008" cy="144016"/>
              </a:xfrm>
              <a:prstGeom prst="chevron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107" name="차트 106"/>
              <p:cNvGraphicFramePr/>
              <p:nvPr/>
            </p:nvGraphicFramePr>
            <p:xfrm>
              <a:off x="1319639" y="3455380"/>
              <a:ext cx="1800200" cy="144016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108" name="TextBox 107"/>
              <p:cNvSpPr txBox="1"/>
              <p:nvPr/>
            </p:nvSpPr>
            <p:spPr>
              <a:xfrm>
                <a:off x="2267744" y="4005064"/>
                <a:ext cx="6254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음식 </a:t>
                </a:r>
                <a:r>
                  <a:rPr lang="en-US" altLang="ko-KR" sz="800" dirty="0" smtClean="0"/>
                  <a:t>50%</a:t>
                </a:r>
                <a:endParaRPr lang="ko-KR" altLang="en-US" sz="800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403648" y="4077072"/>
                <a:ext cx="6254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쇼핑 </a:t>
                </a:r>
                <a:r>
                  <a:rPr lang="en-US" altLang="ko-KR" sz="800" dirty="0" smtClean="0"/>
                  <a:t>20%</a:t>
                </a:r>
                <a:endParaRPr lang="ko-KR" altLang="en-US" sz="800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293051" y="3717032"/>
                <a:ext cx="83067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문화생활 </a:t>
                </a:r>
                <a:r>
                  <a:rPr lang="en-US" altLang="ko-KR" sz="800" dirty="0" smtClean="0"/>
                  <a:t>10%</a:t>
                </a:r>
                <a:endParaRPr lang="ko-KR" altLang="en-US" sz="800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475656" y="3501008"/>
                <a:ext cx="72808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통신비 </a:t>
                </a:r>
                <a:r>
                  <a:rPr lang="en-US" altLang="ko-KR" sz="800" dirty="0" smtClean="0"/>
                  <a:t>10%</a:t>
                </a:r>
                <a:endParaRPr lang="ko-KR" altLang="en-US" sz="800" dirty="0"/>
              </a:p>
            </p:txBody>
          </p:sp>
          <p:sp>
            <p:nvSpPr>
              <p:cNvPr id="112" name="모서리가 둥근 직사각형 111"/>
              <p:cNvSpPr/>
              <p:nvPr/>
            </p:nvSpPr>
            <p:spPr>
              <a:xfrm>
                <a:off x="1331640" y="4895540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음식  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\350,000</a:t>
                </a:r>
              </a:p>
            </p:txBody>
          </p:sp>
        </p:grpSp>
        <p:sp>
          <p:nvSpPr>
            <p:cNvPr id="90" name="모서리가 둥근 직사각형 89"/>
            <p:cNvSpPr/>
            <p:nvPr/>
          </p:nvSpPr>
          <p:spPr>
            <a:xfrm>
              <a:off x="6141708" y="234126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6713572" y="234126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6332329" y="234126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522950" y="234126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6" name="위쪽/아래쪽 화살표 45"/>
          <p:cNvSpPr/>
          <p:nvPr/>
        </p:nvSpPr>
        <p:spPr>
          <a:xfrm>
            <a:off x="2051720" y="4869160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모서리가 둥근 직사각형 112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3.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월별 사용금액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89959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1118270" y="27809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115616" y="32129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971600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119" name="TextBox 11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120" name="위쪽/아래쪽 화살표 11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 별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분리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tab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tab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화면 전환됨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변경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[touch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형식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]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현재 달을 표시 하고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,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좌우로 달 이동됨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지출비율 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지출한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대분류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항목을 비율로 표시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.[3-1.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월 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분류별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사용금액 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지출금액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[touch, select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지출한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대분류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항목을 금액별로 표시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[3-1.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월 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분류별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사용금액 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63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65" name="그룹 64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 dirty="0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갈매기형 수장 59"/>
            <p:cNvSpPr/>
            <p:nvPr/>
          </p:nvSpPr>
          <p:spPr>
            <a:xfrm>
              <a:off x="3093740" y="3267442"/>
              <a:ext cx="72008" cy="144016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갈매기형 수장 61"/>
            <p:cNvSpPr/>
            <p:nvPr/>
          </p:nvSpPr>
          <p:spPr>
            <a:xfrm flipH="1">
              <a:off x="1288207" y="3267442"/>
              <a:ext cx="72008" cy="144016"/>
            </a:xfrm>
            <a:prstGeom prst="chevron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566027" y="2852936"/>
              <a:ext cx="1605798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음식        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\350,000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619672" y="4460354"/>
              <a:ext cx="216024" cy="648072"/>
            </a:xfrm>
            <a:prstGeom prst="rect">
              <a:avLst/>
            </a:prstGeom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979712" y="3596258"/>
              <a:ext cx="216024" cy="1512168"/>
            </a:xfrm>
            <a:prstGeom prst="rect">
              <a:avLst/>
            </a:prstGeom>
            <a:solidFill>
              <a:srgbClr val="6D8838"/>
            </a:solidFill>
            <a:ln w="1270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339752" y="3884290"/>
              <a:ext cx="216024" cy="123252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699792" y="4244330"/>
              <a:ext cx="216024" cy="8724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rot="5400000">
              <a:off x="589844" y="4314812"/>
              <a:ext cx="1627609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1403648" y="5128617"/>
              <a:ext cx="1656184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1519089" y="4149080"/>
              <a:ext cx="1512168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1461156" y="4418062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아침 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\50,000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783261" y="3563491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점심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\200,000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149514" y="3853959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저녁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\120,000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521868" y="4211563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음료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\80,000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403648" y="3195434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+mj-lt"/>
                </a:rPr>
                <a:t>6</a:t>
              </a:r>
              <a:r>
                <a:rPr lang="ko-KR" altLang="en-US" sz="1400" b="1" dirty="0" smtClean="0">
                  <a:latin typeface="+mj-lt"/>
                </a:rPr>
                <a:t>월</a:t>
              </a:r>
              <a:endParaRPr lang="ko-KR" altLang="en-US" sz="1400" b="1" dirty="0">
                <a:latin typeface="+mj-lt"/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1288207" y="2852936"/>
              <a:ext cx="288032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오른쪽 화살표 95"/>
            <p:cNvSpPr/>
            <p:nvPr/>
          </p:nvSpPr>
          <p:spPr>
            <a:xfrm flipH="1">
              <a:off x="1322115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76" name="TextBox 75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77" name="위쪽/아래쪽 화살표 76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971600" y="30689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위쪽/아래쪽 화살표 79"/>
          <p:cNvSpPr/>
          <p:nvPr/>
        </p:nvSpPr>
        <p:spPr>
          <a:xfrm rot="16200000">
            <a:off x="2123728" y="4869160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3-1.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월 </a:t>
            </a:r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사용금액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지출금액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[display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분류 이름과 지출 총액 표시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하위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분류별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지출비율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막대그래프 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분류에 포함된 하위 분류 상세 지출 금액 표시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1259632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101" name="그룹 100"/>
          <p:cNvGrpSpPr/>
          <p:nvPr/>
        </p:nvGrpSpPr>
        <p:grpSpPr>
          <a:xfrm>
            <a:off x="971600" y="1988840"/>
            <a:ext cx="2333059" cy="3640752"/>
            <a:chOff x="10332640" y="2564904"/>
            <a:chExt cx="2333059" cy="3640752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0332640" y="2835682"/>
              <a:ext cx="2333059" cy="296123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0332640" y="5773608"/>
              <a:ext cx="2333059" cy="4320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6" name="Rectangle 289"/>
            <p:cNvSpPr>
              <a:spLocks noChangeArrowheads="1"/>
            </p:cNvSpPr>
            <p:nvPr/>
          </p:nvSpPr>
          <p:spPr bwMode="auto">
            <a:xfrm>
              <a:off x="10419050" y="3428028"/>
              <a:ext cx="2160240" cy="2280046"/>
            </a:xfrm>
            <a:prstGeom prst="rect">
              <a:avLst/>
            </a:prstGeom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ko-KR" sz="1400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0332640" y="2564904"/>
              <a:ext cx="2333059" cy="27077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0516217" y="581664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0969781" y="581664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11876909" y="581664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11423345" y="581664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12352335" y="5860018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모서리가 접힌 도형 49"/>
            <p:cNvSpPr/>
            <p:nvPr/>
          </p:nvSpPr>
          <p:spPr>
            <a:xfrm>
              <a:off x="10505462" y="3789041"/>
              <a:ext cx="1987418" cy="1442040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1455965" y="3074126"/>
              <a:ext cx="1123325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일별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0407620" y="3140086"/>
              <a:ext cx="1036915" cy="245387"/>
            </a:xfrm>
            <a:prstGeom prst="round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월별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851098" y="3456708"/>
              <a:ext cx="13825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 </a:t>
              </a:r>
              <a:r>
                <a:rPr lang="ko-KR" altLang="en-US" sz="1200" b="1" dirty="0" err="1" smtClean="0"/>
                <a:t>일일사용금액</a:t>
              </a:r>
              <a:endParaRPr lang="ko-KR" altLang="en-US" sz="12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591869" y="3861048"/>
              <a:ext cx="1814601" cy="1308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2010-06-30</a:t>
              </a:r>
            </a:p>
            <a:p>
              <a:r>
                <a:rPr lang="ko-KR" altLang="en-US" sz="1000" dirty="0" smtClean="0"/>
                <a:t>순두부찌개</a:t>
              </a:r>
              <a:r>
                <a:rPr lang="en-US" altLang="ko-KR" sz="1000" dirty="0" smtClean="0"/>
                <a:t>	       \6,000</a:t>
              </a:r>
            </a:p>
            <a:p>
              <a:r>
                <a:rPr lang="ko-KR" altLang="en-US" sz="700" dirty="0" smtClean="0"/>
                <a:t>음식</a:t>
              </a:r>
              <a:r>
                <a:rPr lang="en-US" altLang="ko-KR" sz="700" dirty="0" smtClean="0"/>
                <a:t>: </a:t>
              </a:r>
              <a:r>
                <a:rPr lang="ko-KR" altLang="en-US" sz="700" dirty="0" smtClean="0"/>
                <a:t>점심</a:t>
              </a:r>
              <a:endParaRPr lang="en-US" altLang="ko-KR" sz="700" dirty="0" smtClean="0"/>
            </a:p>
            <a:p>
              <a:r>
                <a:rPr lang="ko-KR" altLang="en-US" sz="1000" dirty="0" smtClean="0"/>
                <a:t>커피  </a:t>
              </a:r>
              <a:r>
                <a:rPr lang="en-US" altLang="ko-KR" sz="1000" dirty="0" smtClean="0"/>
                <a:t>	       \4,500</a:t>
              </a:r>
            </a:p>
            <a:p>
              <a:r>
                <a:rPr lang="ko-KR" altLang="en-US" sz="700" dirty="0" smtClean="0"/>
                <a:t>음식</a:t>
              </a:r>
              <a:r>
                <a:rPr lang="en-US" altLang="ko-KR" sz="700" dirty="0" smtClean="0"/>
                <a:t>: </a:t>
              </a:r>
              <a:r>
                <a:rPr lang="ko-KR" altLang="en-US" sz="700" dirty="0" smtClean="0"/>
                <a:t>음료</a:t>
              </a:r>
              <a:endParaRPr lang="en-US" altLang="ko-KR" sz="700" dirty="0" smtClean="0"/>
            </a:p>
            <a:p>
              <a:r>
                <a:rPr lang="ko-KR" altLang="en-US" sz="1000" dirty="0" smtClean="0"/>
                <a:t>지하철  </a:t>
              </a:r>
              <a:r>
                <a:rPr lang="en-US" altLang="ko-KR" sz="1000" dirty="0" smtClean="0"/>
                <a:t>	       \1,500</a:t>
              </a:r>
            </a:p>
            <a:p>
              <a:r>
                <a:rPr lang="ko-KR" altLang="en-US" sz="700" dirty="0" smtClean="0"/>
                <a:t>교통</a:t>
              </a:r>
              <a:r>
                <a:rPr lang="en-US" altLang="ko-KR" sz="700" dirty="0" smtClean="0"/>
                <a:t>: </a:t>
              </a:r>
              <a:r>
                <a:rPr lang="ko-KR" altLang="en-US" sz="700" dirty="0" smtClean="0"/>
                <a:t>지하철</a:t>
              </a:r>
              <a:endParaRPr lang="en-US" altLang="ko-KR" sz="700" dirty="0" smtClean="0"/>
            </a:p>
            <a:p>
              <a:r>
                <a:rPr lang="en-US" altLang="ko-KR" sz="700" dirty="0" smtClean="0"/>
                <a:t>------------------------------------</a:t>
              </a:r>
            </a:p>
            <a:p>
              <a:pPr lvl="0" algn="r"/>
              <a:r>
                <a:rPr lang="en-US" altLang="ko-KR" sz="1000" dirty="0" smtClean="0"/>
                <a:t>Total  \12,000</a:t>
              </a:r>
              <a:endParaRPr lang="ko-KR" altLang="en-US" sz="1000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0505459" y="5410160"/>
              <a:ext cx="1987421" cy="301861"/>
            </a:xfrm>
            <a:prstGeom prst="rect">
              <a:avLst/>
            </a:prstGeom>
            <a:ln w="19050"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00" dirty="0" smtClean="0"/>
                <a:t>  2010-06-30</a:t>
              </a: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11124728" y="2924944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11696592" y="2924944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11315349" y="2924944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11505970" y="2924944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3" name="Oval 33"/>
          <p:cNvSpPr>
            <a:spLocks noChangeArrowheads="1"/>
          </p:cNvSpPr>
          <p:nvPr/>
        </p:nvSpPr>
        <p:spPr bwMode="auto">
          <a:xfrm>
            <a:off x="1043608" y="30689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105" name="TextBox 104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106" name="위쪽/아래쪽 화살표 105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7" name="위쪽/아래쪽 화살표 106"/>
          <p:cNvSpPr/>
          <p:nvPr/>
        </p:nvSpPr>
        <p:spPr>
          <a:xfrm>
            <a:off x="2051720" y="4635030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3-2.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일별 사용금액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일일 지출한 금액표시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[touch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형식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]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현재 달에 </a:t>
            </a:r>
            <a:r>
              <a:rPr kumimoji="0" lang="ko-KR" altLang="en-US" sz="12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하루별로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사용한 목록들을 표시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사용내용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 표시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89" name="그룹 88"/>
          <p:cNvGrpSpPr/>
          <p:nvPr/>
        </p:nvGrpSpPr>
        <p:grpSpPr>
          <a:xfrm>
            <a:off x="971600" y="1988840"/>
            <a:ext cx="2333059" cy="3640752"/>
            <a:chOff x="7740352" y="1988840"/>
            <a:chExt cx="2333059" cy="3640752"/>
          </a:xfrm>
        </p:grpSpPr>
        <p:sp>
          <p:nvSpPr>
            <p:cNvPr id="53" name="AutoShape 60"/>
            <p:cNvSpPr>
              <a:spLocks noChangeArrowheads="1"/>
            </p:cNvSpPr>
            <p:nvPr/>
          </p:nvSpPr>
          <p:spPr bwMode="auto">
            <a:xfrm>
              <a:off x="7740352" y="2259618"/>
              <a:ext cx="2333059" cy="296123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8" name="AutoShape 60"/>
            <p:cNvSpPr>
              <a:spLocks noChangeArrowheads="1"/>
            </p:cNvSpPr>
            <p:nvPr/>
          </p:nvSpPr>
          <p:spPr bwMode="auto">
            <a:xfrm>
              <a:off x="7740352" y="1988840"/>
              <a:ext cx="2333059" cy="27077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7826762" y="499565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부채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\89,000,000</a:t>
              </a: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7740352" y="5197544"/>
              <a:ext cx="2333059" cy="432048"/>
              <a:chOff x="7740352" y="5197544"/>
              <a:chExt cx="2333059" cy="432048"/>
            </a:xfrm>
          </p:grpSpPr>
          <p:sp>
            <p:nvSpPr>
              <p:cNvPr id="74" name="AutoShape 60"/>
              <p:cNvSpPr>
                <a:spLocks noChangeArrowheads="1"/>
              </p:cNvSpPr>
              <p:nvPr/>
            </p:nvSpPr>
            <p:spPr bwMode="auto">
              <a:xfrm>
                <a:off x="7740352" y="5197544"/>
                <a:ext cx="2333059" cy="4320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7923929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>
                <a:off x="8377493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9284621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8831057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갈매기형 수장 78"/>
              <p:cNvSpPr/>
              <p:nvPr/>
            </p:nvSpPr>
            <p:spPr>
              <a:xfrm>
                <a:off x="9760047" y="5283954"/>
                <a:ext cx="172819" cy="259229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0" name="모서리가 둥근 직사각형 79"/>
            <p:cNvSpPr/>
            <p:nvPr/>
          </p:nvSpPr>
          <p:spPr>
            <a:xfrm>
              <a:off x="7826762" y="459553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자산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\123,567,000</a:t>
              </a:r>
            </a:p>
          </p:txBody>
        </p:sp>
        <p:graphicFrame>
          <p:nvGraphicFramePr>
            <p:cNvPr id="81" name="차트 80"/>
            <p:cNvGraphicFramePr/>
            <p:nvPr/>
          </p:nvGraphicFramePr>
          <p:xfrm>
            <a:off x="7740352" y="2872369"/>
            <a:ext cx="2333059" cy="17281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82" name="모서리가 둥근 직사각형 81"/>
            <p:cNvSpPr/>
            <p:nvPr/>
          </p:nvSpPr>
          <p:spPr>
            <a:xfrm>
              <a:off x="7826762" y="252673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자산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부채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999581" y="3601819"/>
              <a:ext cx="750590" cy="25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자산 </a:t>
              </a:r>
              <a:r>
                <a:rPr lang="en-US" altLang="ko-KR" sz="800" dirty="0" smtClean="0"/>
                <a:t>65%</a:t>
              </a:r>
              <a:endParaRPr lang="ko-KR" altLang="en-US" sz="8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036496" y="3530507"/>
              <a:ext cx="750590" cy="25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부채 </a:t>
              </a:r>
              <a:r>
                <a:rPr lang="en-US" altLang="ko-KR" sz="800" dirty="0" smtClean="0"/>
                <a:t>35%</a:t>
              </a:r>
              <a:endParaRPr lang="ko-KR" altLang="en-US" sz="800" dirty="0"/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8517876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8710519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9095804" y="234888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8903162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8" name="모서리가 둥근 직사각형 107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자산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/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부채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Oval 33"/>
          <p:cNvSpPr>
            <a:spLocks noChangeArrowheads="1"/>
          </p:cNvSpPr>
          <p:nvPr/>
        </p:nvSpPr>
        <p:spPr bwMode="auto">
          <a:xfrm>
            <a:off x="1475656" y="314096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1" name="Oval 33"/>
          <p:cNvSpPr>
            <a:spLocks noChangeArrowheads="1"/>
          </p:cNvSpPr>
          <p:nvPr/>
        </p:nvSpPr>
        <p:spPr bwMode="auto">
          <a:xfrm>
            <a:off x="971600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113" name="TextBox 112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114" name="위쪽/아래쪽 화살표 113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5" name="위쪽/아래쪽 화살표 114"/>
          <p:cNvSpPr/>
          <p:nvPr/>
        </p:nvSpPr>
        <p:spPr>
          <a:xfrm>
            <a:off x="2051720" y="4869160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비율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자산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비율을 표시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4-1.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자산 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분류별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비교화면</a:t>
            </a:r>
            <a:endParaRPr lang="ko-KR" altLang="en-US" sz="800" dirty="0" smtClean="0"/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,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4-2.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부채 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분류별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비교화면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[touch, select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자산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금액을 표시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4-1.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자산 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분류별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비교화면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4-2.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부채 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분류별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비교화면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74" name="그룹 73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331640" y="4907260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금융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	   \89,000,000</a:t>
              </a: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331640" y="4581128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부동산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\123,567,000</a:t>
              </a:r>
            </a:p>
          </p:txBody>
        </p:sp>
        <p:graphicFrame>
          <p:nvGraphicFramePr>
            <p:cNvPr id="46" name="차트 45"/>
            <p:cNvGraphicFramePr/>
            <p:nvPr/>
          </p:nvGraphicFramePr>
          <p:xfrm>
            <a:off x="1259632" y="3140968"/>
            <a:ext cx="1944216" cy="14401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9" name="TextBox 48"/>
            <p:cNvSpPr txBox="1"/>
            <p:nvPr/>
          </p:nvSpPr>
          <p:spPr>
            <a:xfrm>
              <a:off x="1475656" y="3789040"/>
              <a:ext cx="7280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부동산 </a:t>
              </a:r>
              <a:r>
                <a:rPr lang="en-US" altLang="ko-KR" sz="800" dirty="0" smtClean="0"/>
                <a:t>70%</a:t>
              </a:r>
              <a:endParaRPr lang="ko-KR" altLang="en-US" sz="8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39752" y="3751520"/>
              <a:ext cx="6254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금융 </a:t>
              </a:r>
              <a:r>
                <a:rPr lang="en-US" altLang="ko-KR" sz="800" dirty="0" smtClean="0"/>
                <a:t>25%</a:t>
              </a:r>
              <a:endParaRPr lang="ko-KR" altLang="en-US" sz="800" dirty="0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22413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자산     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\123,567,000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339752" y="3395092"/>
              <a:ext cx="6254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주식 </a:t>
              </a:r>
              <a:r>
                <a:rPr lang="en-US" altLang="ko-KR" sz="800" dirty="0" smtClean="0"/>
                <a:t>10%</a:t>
              </a:r>
              <a:endParaRPr lang="ko-KR" altLang="en-US" sz="8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195736" y="3284984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보석 </a:t>
              </a:r>
              <a:r>
                <a:rPr lang="en-US" altLang="ko-KR" sz="800" dirty="0" smtClean="0"/>
                <a:t>5%</a:t>
              </a:r>
              <a:endParaRPr lang="ko-KR" altLang="en-US" sz="800" dirty="0"/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6" name="위쪽/아래쪽 화살표 75"/>
          <p:cNvSpPr/>
          <p:nvPr/>
        </p:nvSpPr>
        <p:spPr>
          <a:xfrm>
            <a:off x="2123728" y="4662760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78" name="TextBox 77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79" name="위쪽/아래쪽 화살표 78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모서리가 둥근 직사각형 81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자산 </a:t>
            </a:r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비교화면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Oval 33"/>
          <p:cNvSpPr>
            <a:spLocks noChangeArrowheads="1"/>
          </p:cNvSpPr>
          <p:nvPr/>
        </p:nvSpPr>
        <p:spPr bwMode="auto">
          <a:xfrm>
            <a:off x="1403648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971600" y="42930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덧셈 기호 87"/>
          <p:cNvSpPr/>
          <p:nvPr/>
        </p:nvSpPr>
        <p:spPr>
          <a:xfrm>
            <a:off x="2915816" y="2393729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자산 금액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[display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자산 총액 표시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상세비율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자산중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상세 항목을 비율로 표시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4-1-1.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자산 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분류별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수정화면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상세금액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[touch, select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자산중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상세금액을 표시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4-1-1.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자산 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분류별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수정화면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1331640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83" name="그룹 82"/>
          <p:cNvGrpSpPr/>
          <p:nvPr/>
        </p:nvGrpSpPr>
        <p:grpSpPr>
          <a:xfrm>
            <a:off x="755576" y="1988841"/>
            <a:ext cx="2333059" cy="3640752"/>
            <a:chOff x="1259632" y="2555280"/>
            <a:chExt cx="2333059" cy="3640752"/>
          </a:xfrm>
        </p:grpSpPr>
        <p:grpSp>
          <p:nvGrpSpPr>
            <p:cNvPr id="59" name="그룹 58"/>
            <p:cNvGrpSpPr>
              <a:grpSpLocks noChangeAspect="1"/>
            </p:cNvGrpSpPr>
            <p:nvPr/>
          </p:nvGrpSpPr>
          <p:grpSpPr>
            <a:xfrm>
              <a:off x="1259632" y="2555280"/>
              <a:ext cx="2333059" cy="3640752"/>
              <a:chOff x="1259632" y="2555280"/>
              <a:chExt cx="1944216" cy="3033960"/>
            </a:xfrm>
          </p:grpSpPr>
          <p:sp>
            <p:nvSpPr>
              <p:cNvPr id="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저편한아파트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\89,000,000</a:t>
                </a: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구로 토지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 \123,567,000</a:t>
                </a: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부동산     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\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12,567,000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모서리가 둥근 직사각형 72"/>
            <p:cNvSpPr/>
            <p:nvPr/>
          </p:nvSpPr>
          <p:spPr>
            <a:xfrm>
              <a:off x="3167988" y="2912451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E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1331640" y="412279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선산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	  \10,567,000</a:t>
              </a: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3347864" y="1988841"/>
            <a:ext cx="2333059" cy="3640753"/>
            <a:chOff x="971600" y="1988841"/>
            <a:chExt cx="2333059" cy="3640753"/>
          </a:xfrm>
        </p:grpSpPr>
        <p:sp>
          <p:nvSpPr>
            <p:cNvPr id="85" name="갈매기형 수장 84"/>
            <p:cNvSpPr/>
            <p:nvPr/>
          </p:nvSpPr>
          <p:spPr>
            <a:xfrm>
              <a:off x="989888" y="3356992"/>
              <a:ext cx="72008" cy="144016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86" name="그룹 99"/>
            <p:cNvGrpSpPr/>
            <p:nvPr/>
          </p:nvGrpSpPr>
          <p:grpSpPr>
            <a:xfrm>
              <a:off x="971600" y="1988841"/>
              <a:ext cx="2333059" cy="3640753"/>
              <a:chOff x="1259632" y="2555281"/>
              <a:chExt cx="2333059" cy="3640753"/>
            </a:xfrm>
          </p:grpSpPr>
          <p:grpSp>
            <p:nvGrpSpPr>
              <p:cNvPr id="96" name="그룹 58"/>
              <p:cNvGrpSpPr>
                <a:grpSpLocks noChangeAspect="1"/>
              </p:cNvGrpSpPr>
              <p:nvPr/>
            </p:nvGrpSpPr>
            <p:grpSpPr>
              <a:xfrm>
                <a:off x="1259632" y="255528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99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0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1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갈매기형 수장 105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1619672" y="3539108"/>
                  <a:ext cx="1512168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46800" rIns="0" rtlCol="0" anchor="ctr"/>
                <a:lstStyle/>
                <a:p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저편한아파트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\89,000,000</a:t>
                  </a:r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1619672" y="3212976"/>
                  <a:ext cx="1512168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구로 토지 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\123,567,000</a:t>
                  </a:r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1619672" y="2852936"/>
                  <a:ext cx="1224136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부동산    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\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12,567,000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1331640" y="2852936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오른쪽 화살표 110"/>
                <p:cNvSpPr/>
                <p:nvPr/>
              </p:nvSpPr>
              <p:spPr>
                <a:xfrm flipH="1">
                  <a:off x="1369740" y="2905894"/>
                  <a:ext cx="216024" cy="191988"/>
                </a:xfrm>
                <a:prstGeom prst="rightArrow">
                  <a:avLst/>
                </a:prstGeom>
                <a:solidFill>
                  <a:schemeClr val="bg1"/>
                </a:solidFill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7" name="모서리가 둥근 직사각형 96"/>
              <p:cNvSpPr/>
              <p:nvPr/>
            </p:nvSpPr>
            <p:spPr>
              <a:xfrm>
                <a:off x="3167988" y="2912451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accent3"/>
                    </a:solidFill>
                  </a:rPr>
                  <a:t>S</a:t>
                </a:r>
                <a:endParaRPr lang="ko-KR" altLang="en-US" sz="2000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>
                <a:off x="1696208" y="4122792"/>
                <a:ext cx="1795672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100" dirty="0" smtClean="0">
                    <a:solidFill>
                      <a:schemeClr val="tx1"/>
                    </a:solidFill>
                  </a:rPr>
                  <a:t>선산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          \10,567,000</a:t>
                </a:r>
              </a:p>
            </p:txBody>
          </p:sp>
        </p:grpSp>
        <p:grpSp>
          <p:nvGrpSpPr>
            <p:cNvPr id="87" name="그룹 122"/>
            <p:cNvGrpSpPr/>
            <p:nvPr/>
          </p:nvGrpSpPr>
          <p:grpSpPr>
            <a:xfrm>
              <a:off x="1061896" y="2780928"/>
              <a:ext cx="345638" cy="345638"/>
              <a:chOff x="1288207" y="3380919"/>
              <a:chExt cx="345638" cy="345638"/>
            </a:xfrm>
          </p:grpSpPr>
          <p:sp>
            <p:nvSpPr>
              <p:cNvPr id="94" name="모서리가 둥근 직사각형 93"/>
              <p:cNvSpPr/>
              <p:nvPr/>
            </p:nvSpPr>
            <p:spPr>
              <a:xfrm>
                <a:off x="1288207" y="3380919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>
                <a:off x="1350690" y="3627880"/>
                <a:ext cx="216024" cy="45719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8" name="그룹 125"/>
            <p:cNvGrpSpPr/>
            <p:nvPr/>
          </p:nvGrpSpPr>
          <p:grpSpPr>
            <a:xfrm>
              <a:off x="1061896" y="3169543"/>
              <a:ext cx="345638" cy="345638"/>
              <a:chOff x="1293084" y="3769534"/>
              <a:chExt cx="345638" cy="345638"/>
            </a:xfrm>
          </p:grpSpPr>
          <p:sp>
            <p:nvSpPr>
              <p:cNvPr id="92" name="모서리가 둥근 직사각형 91"/>
              <p:cNvSpPr/>
              <p:nvPr/>
            </p:nvSpPr>
            <p:spPr>
              <a:xfrm>
                <a:off x="1293084" y="3769534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모서리가 둥근 직사각형 92"/>
              <p:cNvSpPr/>
              <p:nvPr/>
            </p:nvSpPr>
            <p:spPr>
              <a:xfrm>
                <a:off x="1355567" y="4016495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9" name="그룹 128"/>
            <p:cNvGrpSpPr/>
            <p:nvPr/>
          </p:nvGrpSpPr>
          <p:grpSpPr>
            <a:xfrm>
              <a:off x="1061896" y="3563872"/>
              <a:ext cx="345638" cy="345638"/>
              <a:chOff x="1293084" y="3769534"/>
              <a:chExt cx="345638" cy="345638"/>
            </a:xfrm>
          </p:grpSpPr>
          <p:sp>
            <p:nvSpPr>
              <p:cNvPr id="90" name="모서리가 둥근 직사각형 89"/>
              <p:cNvSpPr/>
              <p:nvPr/>
            </p:nvSpPr>
            <p:spPr>
              <a:xfrm>
                <a:off x="1293084" y="3769534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모서리가 둥근 직사각형 90"/>
              <p:cNvSpPr/>
              <p:nvPr/>
            </p:nvSpPr>
            <p:spPr>
              <a:xfrm>
                <a:off x="1355567" y="4016495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7" name="모서리가 둥근 직사각형 76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4-1-1.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자산 </a:t>
            </a:r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수정화면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5940152" y="1988841"/>
            <a:ext cx="2333059" cy="3640753"/>
            <a:chOff x="251520" y="1988841"/>
            <a:chExt cx="2333059" cy="3640753"/>
          </a:xfrm>
        </p:grpSpPr>
        <p:grpSp>
          <p:nvGrpSpPr>
            <p:cNvPr id="80" name="그룹 57"/>
            <p:cNvGrpSpPr>
              <a:grpSpLocks noChangeAspect="1"/>
            </p:cNvGrpSpPr>
            <p:nvPr/>
          </p:nvGrpSpPr>
          <p:grpSpPr>
            <a:xfrm>
              <a:off x="251520" y="1988841"/>
              <a:ext cx="2333059" cy="3640753"/>
              <a:chOff x="1259632" y="2555280"/>
              <a:chExt cx="1944216" cy="3033960"/>
            </a:xfrm>
          </p:grpSpPr>
          <p:sp>
            <p:nvSpPr>
              <p:cNvPr id="118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19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20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21" name="모서리가 둥근 직사각형 120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갈매기형 수장 124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모서리가 둥근 직사각형 125"/>
              <p:cNvSpPr/>
              <p:nvPr/>
            </p:nvSpPr>
            <p:spPr>
              <a:xfrm>
                <a:off x="1619672" y="2852936"/>
                <a:ext cx="1200133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저편한아파트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모서리가 둥근 직사각형 126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모서리가 둥근 직사각형 127"/>
              <p:cNvSpPr/>
              <p:nvPr/>
            </p:nvSpPr>
            <p:spPr>
              <a:xfrm>
                <a:off x="1331640" y="357301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날짜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	    2009-09-09</a:t>
                </a:r>
              </a:p>
            </p:txBody>
          </p:sp>
          <p:sp>
            <p:nvSpPr>
              <p:cNvPr id="129" name="모서리가 둥근 직사각형 128"/>
              <p:cNvSpPr/>
              <p:nvPr/>
            </p:nvSpPr>
            <p:spPr>
              <a:xfrm>
                <a:off x="1331640" y="393305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금액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 \89,000,000</a:t>
                </a:r>
              </a:p>
            </p:txBody>
          </p:sp>
        </p:grpSp>
        <p:sp>
          <p:nvSpPr>
            <p:cNvPr id="81" name="모서리가 둥근 직사각형 80"/>
            <p:cNvSpPr/>
            <p:nvPr/>
          </p:nvSpPr>
          <p:spPr>
            <a:xfrm>
              <a:off x="2138130" y="234499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82" name="오른쪽 화살표 81"/>
            <p:cNvSpPr/>
            <p:nvPr/>
          </p:nvSpPr>
          <p:spPr>
            <a:xfrm flipH="1">
              <a:off x="378393" y="2396067"/>
              <a:ext cx="259229" cy="230386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323528" y="2780928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분류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아파트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74" name="그룹 73"/>
          <p:cNvGrpSpPr>
            <a:grpSpLocks noChangeAspect="1"/>
          </p:cNvGrpSpPr>
          <p:nvPr/>
        </p:nvGrpSpPr>
        <p:grpSpPr>
          <a:xfrm>
            <a:off x="971600" y="1988840"/>
            <a:ext cx="2400648" cy="3640752"/>
            <a:chOff x="1259632" y="2555280"/>
            <a:chExt cx="2000540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331640" y="4907260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모기지론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\39,000,000</a:t>
              </a: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331640" y="4581128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신용대출   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\99,567,000</a:t>
              </a:r>
            </a:p>
          </p:txBody>
        </p:sp>
        <p:graphicFrame>
          <p:nvGraphicFramePr>
            <p:cNvPr id="46" name="차트 45"/>
            <p:cNvGraphicFramePr/>
            <p:nvPr/>
          </p:nvGraphicFramePr>
          <p:xfrm>
            <a:off x="1259632" y="3140968"/>
            <a:ext cx="1944216" cy="14401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9" name="TextBox 48"/>
            <p:cNvSpPr txBox="1"/>
            <p:nvPr/>
          </p:nvSpPr>
          <p:spPr>
            <a:xfrm>
              <a:off x="1475656" y="3789040"/>
              <a:ext cx="8306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신용대출 </a:t>
              </a:r>
              <a:r>
                <a:rPr lang="en-US" altLang="ko-KR" sz="800" dirty="0" smtClean="0"/>
                <a:t>70%</a:t>
              </a:r>
              <a:endParaRPr lang="ko-KR" altLang="en-US" sz="8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39752" y="3751520"/>
              <a:ext cx="8306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모기지론 </a:t>
              </a:r>
              <a:r>
                <a:rPr lang="en-US" altLang="ko-KR" sz="800" dirty="0" smtClean="0"/>
                <a:t>25%</a:t>
              </a:r>
              <a:endParaRPr lang="ko-KR" altLang="en-US" sz="800" dirty="0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22413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부채   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\89,000,000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덧셈 기호 57"/>
            <p:cNvSpPr/>
            <p:nvPr/>
          </p:nvSpPr>
          <p:spPr>
            <a:xfrm>
              <a:off x="2881908" y="2896369"/>
              <a:ext cx="216024" cy="216024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224311" y="3439105"/>
              <a:ext cx="10358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마이너스통장 </a:t>
              </a:r>
              <a:r>
                <a:rPr lang="en-US" altLang="ko-KR" sz="800" dirty="0" smtClean="0"/>
                <a:t>10%</a:t>
              </a:r>
              <a:endParaRPr lang="ko-KR" altLang="en-US" sz="8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195736" y="3284984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기타 </a:t>
              </a:r>
              <a:r>
                <a:rPr lang="en-US" altLang="ko-KR" sz="800" dirty="0" smtClean="0"/>
                <a:t>5%</a:t>
              </a:r>
              <a:endParaRPr lang="ko-KR" altLang="en-US" sz="800" dirty="0"/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모서리가 둥근 직사각형 7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4-2.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부채 </a:t>
            </a:r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비교화면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1331640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4" name="Oval 33"/>
          <p:cNvSpPr>
            <a:spLocks noChangeArrowheads="1"/>
          </p:cNvSpPr>
          <p:nvPr/>
        </p:nvSpPr>
        <p:spPr bwMode="auto">
          <a:xfrm>
            <a:off x="147831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5" name="Oval 33"/>
          <p:cNvSpPr>
            <a:spLocks noChangeArrowheads="1"/>
          </p:cNvSpPr>
          <p:nvPr/>
        </p:nvSpPr>
        <p:spPr bwMode="auto">
          <a:xfrm>
            <a:off x="974254" y="42957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6" name="위쪽/아래쪽 화살표 85"/>
          <p:cNvSpPr/>
          <p:nvPr/>
        </p:nvSpPr>
        <p:spPr>
          <a:xfrm>
            <a:off x="2051720" y="4653136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8" name="TextBox 87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89" name="위쪽/아래쪽 화살표 88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부채 금액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[display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부채 총액 표시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상세비율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부채항목을 비율로 표시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4-2-1.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부채 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분류별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수정화면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상세금액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[touch, select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부채 상세금액을 표시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4-2-1.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부채 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분류별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수정화면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73" name="그룹 72"/>
          <p:cNvGrpSpPr/>
          <p:nvPr/>
        </p:nvGrpSpPr>
        <p:grpSpPr>
          <a:xfrm>
            <a:off x="3363494" y="1988841"/>
            <a:ext cx="2333059" cy="3640753"/>
            <a:chOff x="971600" y="1988841"/>
            <a:chExt cx="2333059" cy="3640753"/>
          </a:xfrm>
        </p:grpSpPr>
        <p:sp>
          <p:nvSpPr>
            <p:cNvPr id="76" name="갈매기형 수장 75"/>
            <p:cNvSpPr/>
            <p:nvPr/>
          </p:nvSpPr>
          <p:spPr>
            <a:xfrm>
              <a:off x="989888" y="3356992"/>
              <a:ext cx="72008" cy="144016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83" name="그룹 99"/>
            <p:cNvGrpSpPr/>
            <p:nvPr/>
          </p:nvGrpSpPr>
          <p:grpSpPr>
            <a:xfrm>
              <a:off x="971600" y="1988841"/>
              <a:ext cx="2333059" cy="3640753"/>
              <a:chOff x="1259632" y="2555281"/>
              <a:chExt cx="2333059" cy="3640753"/>
            </a:xfrm>
          </p:grpSpPr>
          <p:grpSp>
            <p:nvGrpSpPr>
              <p:cNvPr id="93" name="그룹 58"/>
              <p:cNvGrpSpPr>
                <a:grpSpLocks noChangeAspect="1"/>
              </p:cNvGrpSpPr>
              <p:nvPr/>
            </p:nvGrpSpPr>
            <p:grpSpPr>
              <a:xfrm>
                <a:off x="1259632" y="255528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96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7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8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갈매기형 수장 102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1619672" y="3539108"/>
                  <a:ext cx="1512168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46800" rIns="90000" rtlCol="0" anchor="ctr"/>
                <a:lstStyle/>
                <a:p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ㅁㅁㅁ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        \89,000,000</a:t>
                  </a:r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1619672" y="3212976"/>
                  <a:ext cx="1512168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ㅇㅇㅇ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    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 \123,567,000</a:t>
                  </a:r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1619672" y="2852936"/>
                  <a:ext cx="1224136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신용대출 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\99,567,000</a:t>
                  </a:r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1331640" y="2852936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오른쪽 화살표 107"/>
                <p:cNvSpPr/>
                <p:nvPr/>
              </p:nvSpPr>
              <p:spPr>
                <a:xfrm flipH="1">
                  <a:off x="1369740" y="2905894"/>
                  <a:ext cx="216024" cy="191988"/>
                </a:xfrm>
                <a:prstGeom prst="rightArrow">
                  <a:avLst/>
                </a:prstGeom>
                <a:solidFill>
                  <a:schemeClr val="bg1"/>
                </a:solidFill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4" name="모서리가 둥근 직사각형 93"/>
              <p:cNvSpPr/>
              <p:nvPr/>
            </p:nvSpPr>
            <p:spPr>
              <a:xfrm>
                <a:off x="3167988" y="2912451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accent3"/>
                    </a:solidFill>
                  </a:rPr>
                  <a:t>S</a:t>
                </a:r>
                <a:endParaRPr lang="ko-KR" altLang="en-US" sz="2000" b="1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84" name="그룹 122"/>
            <p:cNvGrpSpPr/>
            <p:nvPr/>
          </p:nvGrpSpPr>
          <p:grpSpPr>
            <a:xfrm>
              <a:off x="1061896" y="2780928"/>
              <a:ext cx="345638" cy="345638"/>
              <a:chOff x="1288207" y="3380919"/>
              <a:chExt cx="345638" cy="345638"/>
            </a:xfrm>
          </p:grpSpPr>
          <p:sp>
            <p:nvSpPr>
              <p:cNvPr id="91" name="모서리가 둥근 직사각형 90"/>
              <p:cNvSpPr/>
              <p:nvPr/>
            </p:nvSpPr>
            <p:spPr>
              <a:xfrm>
                <a:off x="1288207" y="3380919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모서리가 둥근 직사각형 91"/>
              <p:cNvSpPr/>
              <p:nvPr/>
            </p:nvSpPr>
            <p:spPr>
              <a:xfrm>
                <a:off x="1350690" y="3627880"/>
                <a:ext cx="216024" cy="45719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5" name="그룹 125"/>
            <p:cNvGrpSpPr/>
            <p:nvPr/>
          </p:nvGrpSpPr>
          <p:grpSpPr>
            <a:xfrm>
              <a:off x="1061896" y="3169543"/>
              <a:ext cx="345638" cy="345638"/>
              <a:chOff x="1293084" y="3769534"/>
              <a:chExt cx="345638" cy="345638"/>
            </a:xfrm>
          </p:grpSpPr>
          <p:sp>
            <p:nvSpPr>
              <p:cNvPr id="89" name="모서리가 둥근 직사각형 88"/>
              <p:cNvSpPr/>
              <p:nvPr/>
            </p:nvSpPr>
            <p:spPr>
              <a:xfrm>
                <a:off x="1293084" y="3769534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모서리가 둥근 직사각형 89"/>
              <p:cNvSpPr/>
              <p:nvPr/>
            </p:nvSpPr>
            <p:spPr>
              <a:xfrm>
                <a:off x="1355567" y="4016495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7" name="그룹 126"/>
          <p:cNvGrpSpPr/>
          <p:nvPr/>
        </p:nvGrpSpPr>
        <p:grpSpPr>
          <a:xfrm>
            <a:off x="744463" y="1988841"/>
            <a:ext cx="2333059" cy="3640752"/>
            <a:chOff x="582757" y="1988840"/>
            <a:chExt cx="2333059" cy="3640752"/>
          </a:xfrm>
        </p:grpSpPr>
        <p:grpSp>
          <p:nvGrpSpPr>
            <p:cNvPr id="59" name="그룹 58"/>
            <p:cNvGrpSpPr>
              <a:grpSpLocks noChangeAspect="1"/>
            </p:cNvGrpSpPr>
            <p:nvPr/>
          </p:nvGrpSpPr>
          <p:grpSpPr>
            <a:xfrm>
              <a:off x="582757" y="1988840"/>
              <a:ext cx="2333059" cy="3640752"/>
              <a:chOff x="1259632" y="2555280"/>
              <a:chExt cx="1944216" cy="3033960"/>
            </a:xfrm>
          </p:grpSpPr>
          <p:sp>
            <p:nvSpPr>
              <p:cNvPr id="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ㅁㅁㅁ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\89,000,000</a:t>
                </a: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ㅇㅇㅇ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    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\123,567,000</a:t>
                </a: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</a:rPr>
                  <a:t>신용대출      </a:t>
                </a:r>
                <a:r>
                  <a:rPr lang="en-US" altLang="ko-KR" sz="900" dirty="0" smtClean="0">
                    <a:solidFill>
                      <a:schemeClr val="tx1"/>
                    </a:solidFill>
                  </a:rPr>
                  <a:t>\99,567,000</a:t>
                </a: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9" name="모서리가 둥근 직사각형 108"/>
            <p:cNvSpPr/>
            <p:nvPr/>
          </p:nvSpPr>
          <p:spPr>
            <a:xfrm>
              <a:off x="2489117" y="234888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E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5885834" y="1988841"/>
            <a:ext cx="2333059" cy="3640753"/>
            <a:chOff x="251520" y="1988841"/>
            <a:chExt cx="2333059" cy="3640753"/>
          </a:xfrm>
        </p:grpSpPr>
        <p:grpSp>
          <p:nvGrpSpPr>
            <p:cNvPr id="111" name="그룹 57"/>
            <p:cNvGrpSpPr>
              <a:grpSpLocks noChangeAspect="1"/>
            </p:cNvGrpSpPr>
            <p:nvPr/>
          </p:nvGrpSpPr>
          <p:grpSpPr>
            <a:xfrm>
              <a:off x="251520" y="1988841"/>
              <a:ext cx="2333059" cy="3640753"/>
              <a:chOff x="1259632" y="2555280"/>
              <a:chExt cx="1944216" cy="3033960"/>
            </a:xfrm>
          </p:grpSpPr>
          <p:sp>
            <p:nvSpPr>
              <p:cNvPr id="115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16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17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18" name="모서리가 둥근 직사각형 117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모서리가 둥근 직사각형 118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모서리가 둥근 직사각형 119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모서리가 둥근 직사각형 120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갈매기형 수장 12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>
                <a:off x="1619672" y="2852936"/>
                <a:ext cx="1200133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학자금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모서리가 둥근 직사각형 124"/>
              <p:cNvSpPr/>
              <p:nvPr/>
            </p:nvSpPr>
            <p:spPr>
              <a:xfrm>
                <a:off x="1331640" y="357301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날짜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	    2009-08-09</a:t>
                </a:r>
              </a:p>
            </p:txBody>
          </p:sp>
          <p:sp>
            <p:nvSpPr>
              <p:cNvPr id="126" name="모서리가 둥근 직사각형 125"/>
              <p:cNvSpPr/>
              <p:nvPr/>
            </p:nvSpPr>
            <p:spPr>
              <a:xfrm>
                <a:off x="1331640" y="393305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금액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   \8,000,000</a:t>
                </a:r>
              </a:p>
            </p:txBody>
          </p:sp>
        </p:grpSp>
        <p:sp>
          <p:nvSpPr>
            <p:cNvPr id="112" name="모서리가 둥근 직사각형 111"/>
            <p:cNvSpPr/>
            <p:nvPr/>
          </p:nvSpPr>
          <p:spPr>
            <a:xfrm>
              <a:off x="2138130" y="234499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113" name="오른쪽 화살표 112"/>
            <p:cNvSpPr/>
            <p:nvPr/>
          </p:nvSpPr>
          <p:spPr>
            <a:xfrm flipH="1">
              <a:off x="378393" y="2396067"/>
              <a:ext cx="259229" cy="230386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323528" y="2780928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분류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신용대출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31" name="모서리가 둥근 직사각형 130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4-2-1.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부채 </a:t>
            </a:r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수정화면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</p:txBody>
      </p:sp>
      <p:grpSp>
        <p:nvGrpSpPr>
          <p:cNvPr id="58" name="그룹 57"/>
          <p:cNvGrpSpPr/>
          <p:nvPr/>
        </p:nvGrpSpPr>
        <p:grpSpPr>
          <a:xfrm>
            <a:off x="971600" y="1988840"/>
            <a:ext cx="2333059" cy="3640752"/>
            <a:chOff x="1259632" y="2555280"/>
            <a:chExt cx="2333059" cy="3640752"/>
          </a:xfrm>
        </p:grpSpPr>
        <p:grpSp>
          <p:nvGrpSpPr>
            <p:cNvPr id="10" name="그룹 43"/>
            <p:cNvGrpSpPr>
              <a:grpSpLocks noChangeAspect="1"/>
            </p:cNvGrpSpPr>
            <p:nvPr/>
          </p:nvGrpSpPr>
          <p:grpSpPr>
            <a:xfrm>
              <a:off x="1259632" y="2555280"/>
              <a:ext cx="2333059" cy="3640752"/>
              <a:chOff x="1259632" y="2555280"/>
              <a:chExt cx="1944216" cy="3033960"/>
            </a:xfrm>
          </p:grpSpPr>
          <p:sp>
            <p:nvSpPr>
              <p:cNvPr id="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월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일별 사용 금액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년간 월별 수입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지출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619672" y="2852936"/>
                <a:ext cx="1512168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리포트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모서리가 둥근 직사각형 45"/>
            <p:cNvSpPr/>
            <p:nvPr/>
          </p:nvSpPr>
          <p:spPr>
            <a:xfrm>
              <a:off x="1331640" y="414908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자산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부채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1331640" y="455743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분류별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사용내역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331640" y="4965095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신용카드사별 지출내역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9" name="모서리가 둥근 직사각형 58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5.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리포트 메인 메뉴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899592" y="26395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899592" y="30689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Oval 33"/>
          <p:cNvSpPr>
            <a:spLocks noChangeArrowheads="1"/>
          </p:cNvSpPr>
          <p:nvPr/>
        </p:nvSpPr>
        <p:spPr bwMode="auto">
          <a:xfrm>
            <a:off x="899592" y="342900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899592" y="38610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899592" y="42930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년간 월별 수입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1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년간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지출된 금액을 막대 그래프형식으로 비교 월별 비교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5-1.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년간 월별 수입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지출 비교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사용 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월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사용 금액을 보여주는 버튼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상세금액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사용자의 자산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부채를 보여주는 버튼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사용내역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사용내역을 보여주는 버튼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신용카드사별 사용내역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신용카드사별 사용내역을 보여주는 버튼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그림 144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143" name="그룹 142"/>
          <p:cNvGrpSpPr/>
          <p:nvPr/>
        </p:nvGrpSpPr>
        <p:grpSpPr>
          <a:xfrm>
            <a:off x="323528" y="1988840"/>
            <a:ext cx="2333059" cy="3638500"/>
            <a:chOff x="323528" y="1988840"/>
            <a:chExt cx="2333059" cy="3638500"/>
          </a:xfrm>
        </p:grpSpPr>
        <p:grpSp>
          <p:nvGrpSpPr>
            <p:cNvPr id="119" name="그룹 118"/>
            <p:cNvGrpSpPr/>
            <p:nvPr/>
          </p:nvGrpSpPr>
          <p:grpSpPr>
            <a:xfrm>
              <a:off x="323528" y="1988840"/>
              <a:ext cx="2333059" cy="3638500"/>
              <a:chOff x="323528" y="1988840"/>
              <a:chExt cx="2333059" cy="3638500"/>
            </a:xfrm>
          </p:grpSpPr>
          <p:sp>
            <p:nvSpPr>
              <p:cNvPr id="4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2262014"/>
                <a:ext cx="2333059" cy="296123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5195292"/>
                <a:ext cx="2333059" cy="4320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6" name="Rectangle 289"/>
              <p:cNvSpPr>
                <a:spLocks noChangeAspect="1" noChangeArrowheads="1"/>
              </p:cNvSpPr>
              <p:nvPr/>
            </p:nvSpPr>
            <p:spPr bwMode="auto">
              <a:xfrm>
                <a:off x="442212" y="2954281"/>
                <a:ext cx="961436" cy="1248519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ko-KR" altLang="en-US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수입</a:t>
                </a:r>
                <a:endParaRPr lang="ko-KR" altLang="en-US" b="1" dirty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7" name="Rectangle 289"/>
              <p:cNvSpPr>
                <a:spLocks noChangeAspect="1" noChangeArrowheads="1"/>
              </p:cNvSpPr>
              <p:nvPr/>
            </p:nvSpPr>
            <p:spPr bwMode="auto">
              <a:xfrm>
                <a:off x="1577881" y="2954281"/>
                <a:ext cx="961436" cy="1248519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ko-KR" altLang="en-US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지출</a:t>
                </a:r>
                <a:endParaRPr lang="en-US" altLang="ko-KR" b="1" dirty="0" smtClean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8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1988840"/>
                <a:ext cx="2333059" cy="27077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>
                <a:spLocks noChangeAspect="1"/>
              </p:cNvSpPr>
              <p:nvPr/>
            </p:nvSpPr>
            <p:spPr>
              <a:xfrm>
                <a:off x="507105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>
                <a:spLocks noChangeAspect="1"/>
              </p:cNvSpPr>
              <p:nvPr/>
            </p:nvSpPr>
            <p:spPr>
              <a:xfrm>
                <a:off x="960669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>
                <a:spLocks noChangeAspect="1"/>
              </p:cNvSpPr>
              <p:nvPr/>
            </p:nvSpPr>
            <p:spPr>
              <a:xfrm>
                <a:off x="1867797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>
                <a:spLocks noChangeAspect="1"/>
              </p:cNvSpPr>
              <p:nvPr/>
            </p:nvSpPr>
            <p:spPr>
              <a:xfrm>
                <a:off x="1414233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모서리가 둥근 직사각형 32"/>
              <p:cNvSpPr>
                <a:spLocks noChangeAspect="1"/>
              </p:cNvSpPr>
              <p:nvPr/>
            </p:nvSpPr>
            <p:spPr>
              <a:xfrm>
                <a:off x="405061" y="4274808"/>
                <a:ext cx="2160240" cy="864096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2010-06-28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수입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(00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건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	\234,567,000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지출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(00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건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	\234,567,000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>
                <a:spLocks noChangeAspect="1"/>
              </p:cNvSpPr>
              <p:nvPr/>
            </p:nvSpPr>
            <p:spPr>
              <a:xfrm>
                <a:off x="473957" y="4005644"/>
                <a:ext cx="8915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\1,234,567,000</a:t>
                </a:r>
                <a:endParaRPr lang="ko-KR" altLang="en-US" sz="800" dirty="0"/>
              </a:p>
            </p:txBody>
          </p:sp>
          <p:sp>
            <p:nvSpPr>
              <p:cNvPr id="44" name="모서리가 둥근 직사각형 43"/>
              <p:cNvSpPr>
                <a:spLocks noChangeAspect="1"/>
              </p:cNvSpPr>
              <p:nvPr/>
            </p:nvSpPr>
            <p:spPr>
              <a:xfrm>
                <a:off x="755576" y="2503183"/>
                <a:ext cx="1468963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/>
              <p:cNvSpPr txBox="1">
                <a:spLocks noChangeAspect="1"/>
              </p:cNvSpPr>
              <p:nvPr/>
            </p:nvSpPr>
            <p:spPr>
              <a:xfrm>
                <a:off x="1610147" y="4005064"/>
                <a:ext cx="8915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\1,234,567,000</a:t>
                </a:r>
                <a:endParaRPr lang="ko-KR" altLang="en-US" sz="800" dirty="0"/>
              </a:p>
            </p:txBody>
          </p:sp>
        </p:grpSp>
        <p:sp>
          <p:nvSpPr>
            <p:cNvPr id="120" name="모서리가 둥근 직사각형 119"/>
            <p:cNvSpPr/>
            <p:nvPr/>
          </p:nvSpPr>
          <p:spPr>
            <a:xfrm>
              <a:off x="1141587" y="2334022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모서리가 둥근 직사각형 120"/>
            <p:cNvSpPr/>
            <p:nvPr/>
          </p:nvSpPr>
          <p:spPr>
            <a:xfrm>
              <a:off x="1328656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1515725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모서리가 둥근 직사각형 122"/>
            <p:cNvSpPr/>
            <p:nvPr/>
          </p:nvSpPr>
          <p:spPr>
            <a:xfrm>
              <a:off x="1702793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2815005" y="1988841"/>
            <a:ext cx="2333059" cy="3640753"/>
            <a:chOff x="2815005" y="1988841"/>
            <a:chExt cx="2333059" cy="3640753"/>
          </a:xfrm>
        </p:grpSpPr>
        <p:grpSp>
          <p:nvGrpSpPr>
            <p:cNvPr id="49" name="그룹 48"/>
            <p:cNvGrpSpPr/>
            <p:nvPr/>
          </p:nvGrpSpPr>
          <p:grpSpPr>
            <a:xfrm>
              <a:off x="2815005" y="1988841"/>
              <a:ext cx="2333059" cy="3640753"/>
              <a:chOff x="107504" y="1988841"/>
              <a:chExt cx="2333059" cy="3640753"/>
            </a:xfrm>
          </p:grpSpPr>
          <p:grpSp>
            <p:nvGrpSpPr>
              <p:cNvPr id="52" name="그룹 46"/>
              <p:cNvGrpSpPr>
                <a:grpSpLocks noChangeAspect="1"/>
              </p:cNvGrpSpPr>
              <p:nvPr/>
            </p:nvGrpSpPr>
            <p:grpSpPr>
              <a:xfrm>
                <a:off x="107504" y="198884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64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5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6" name="Rectangle 289"/>
                <p:cNvSpPr>
                  <a:spLocks noChangeArrowheads="1"/>
                </p:cNvSpPr>
                <p:nvPr/>
              </p:nvSpPr>
              <p:spPr bwMode="auto">
                <a:xfrm>
                  <a:off x="1331640" y="3303616"/>
                  <a:ext cx="1800200" cy="1880546"/>
                </a:xfrm>
                <a:prstGeom prst="rect">
                  <a:avLst/>
                </a:prstGeom>
                <a:ln>
                  <a:solidFill>
                    <a:schemeClr val="accent3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algn="ctr">
                    <a:spcBef>
                      <a:spcPct val="0"/>
                    </a:spcBef>
                    <a:buFontTx/>
                    <a:buNone/>
                    <a:defRPr/>
                  </a:pPr>
                  <a:endParaRPr lang="en-US" altLang="ko-KR" sz="1400" b="1" dirty="0" smtClean="0">
                    <a:solidFill>
                      <a:srgbClr val="4D4D4D"/>
                    </a:solidFill>
                    <a:ea typeface="HY중고딕" pitchFamily="18" charset="-127"/>
                  </a:endParaRPr>
                </a:p>
              </p:txBody>
            </p:sp>
            <p:sp>
              <p:nvSpPr>
                <p:cNvPr id="67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8" name="모서리가 둥근 직사각형 67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모서리가 둥근 직사각형 68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갈매기형 수장 71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모서리가 둥근 직사각형 72"/>
                <p:cNvSpPr/>
                <p:nvPr/>
              </p:nvSpPr>
              <p:spPr>
                <a:xfrm>
                  <a:off x="2267744" y="3087022"/>
                  <a:ext cx="864096" cy="187449"/>
                </a:xfrm>
                <a:prstGeom prst="roundRect">
                  <a:avLst/>
                </a:prstGeom>
                <a:no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부채</a:t>
                  </a:r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모서리가 둥근 직사각형 73"/>
                <p:cNvSpPr/>
                <p:nvPr/>
              </p:nvSpPr>
              <p:spPr>
                <a:xfrm>
                  <a:off x="1331640" y="3015015"/>
                  <a:ext cx="936104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자산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8" name="모서리가 둥근 직사각형 57"/>
              <p:cNvSpPr/>
              <p:nvPr/>
            </p:nvSpPr>
            <p:spPr>
              <a:xfrm>
                <a:off x="251884" y="2953519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제목          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퓨쳐에셋펀드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>
                <a:off x="251884" y="3385567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분류                      펀드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>
                <a:off x="251884" y="3817615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날짜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	 2010-07-02</a:t>
                </a: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251884" y="4249663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금액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\10,00,000</a:t>
                </a:r>
              </a:p>
            </p:txBody>
          </p:sp>
        </p:grpSp>
        <p:sp>
          <p:nvSpPr>
            <p:cNvPr id="126" name="모서리가 둥근 직사각형 125"/>
            <p:cNvSpPr/>
            <p:nvPr/>
          </p:nvSpPr>
          <p:spPr>
            <a:xfrm>
              <a:off x="3640096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4024892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모서리가 둥근 직사각형 127"/>
            <p:cNvSpPr/>
            <p:nvPr/>
          </p:nvSpPr>
          <p:spPr>
            <a:xfrm>
              <a:off x="4211960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3832869" y="234888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5292080" y="1988840"/>
            <a:ext cx="2333059" cy="3640752"/>
            <a:chOff x="5292080" y="1988840"/>
            <a:chExt cx="2333059" cy="3640752"/>
          </a:xfrm>
        </p:grpSpPr>
        <p:grpSp>
          <p:nvGrpSpPr>
            <p:cNvPr id="81" name="그룹 80"/>
            <p:cNvGrpSpPr>
              <a:grpSpLocks noChangeAspect="1"/>
            </p:cNvGrpSpPr>
            <p:nvPr/>
          </p:nvGrpSpPr>
          <p:grpSpPr>
            <a:xfrm>
              <a:off x="5292080" y="1988840"/>
              <a:ext cx="2333059" cy="3640752"/>
              <a:chOff x="1259632" y="2555280"/>
              <a:chExt cx="1944216" cy="3033960"/>
            </a:xfrm>
          </p:grpSpPr>
          <p:sp>
            <p:nvSpPr>
              <p:cNvPr id="8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6" name="Rectangle 289"/>
              <p:cNvSpPr>
                <a:spLocks noChangeArrowheads="1"/>
              </p:cNvSpPr>
              <p:nvPr/>
            </p:nvSpPr>
            <p:spPr bwMode="auto">
              <a:xfrm>
                <a:off x="1331640" y="3276058"/>
                <a:ext cx="1800200" cy="1802578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400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6</a:t>
                </a:r>
                <a:r>
                  <a:rPr lang="ko-KR" altLang="en-US" sz="1400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월</a:t>
                </a:r>
                <a:endParaRPr lang="en-US" altLang="ko-KR" sz="1400" b="1" dirty="0" smtClean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87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8" name="모서리가 둥근 직사각형 87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모서리가 둥근 직사각형 88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모서리가 둥근 직사각형 89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모서리가 둥근 직사각형 90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갈매기형 수장 9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모서리가 둥근 직사각형 92"/>
              <p:cNvSpPr/>
              <p:nvPr/>
            </p:nvSpPr>
            <p:spPr>
              <a:xfrm>
                <a:off x="2267744" y="3060033"/>
                <a:ext cx="864096" cy="187449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일별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모서리가 둥근 직사각형 93"/>
              <p:cNvSpPr/>
              <p:nvPr/>
            </p:nvSpPr>
            <p:spPr>
              <a:xfrm>
                <a:off x="1331640" y="2988027"/>
                <a:ext cx="936104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월별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갈매기형 수장 94"/>
              <p:cNvSpPr/>
              <p:nvPr/>
            </p:nvSpPr>
            <p:spPr>
              <a:xfrm>
                <a:off x="2987824" y="3348067"/>
                <a:ext cx="72008" cy="144016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갈매기형 수장 95"/>
              <p:cNvSpPr/>
              <p:nvPr/>
            </p:nvSpPr>
            <p:spPr>
              <a:xfrm flipH="1">
                <a:off x="1475656" y="3348067"/>
                <a:ext cx="72008" cy="144016"/>
              </a:xfrm>
              <a:prstGeom prst="chevron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97" name="차트 96"/>
              <p:cNvGraphicFramePr/>
              <p:nvPr/>
            </p:nvGraphicFramePr>
            <p:xfrm>
              <a:off x="1319639" y="3455380"/>
              <a:ext cx="1800200" cy="144016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98" name="TextBox 97"/>
              <p:cNvSpPr txBox="1"/>
              <p:nvPr/>
            </p:nvSpPr>
            <p:spPr>
              <a:xfrm>
                <a:off x="2267744" y="4005064"/>
                <a:ext cx="6254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음식 </a:t>
                </a:r>
                <a:r>
                  <a:rPr lang="en-US" altLang="ko-KR" sz="800" dirty="0" smtClean="0"/>
                  <a:t>50%</a:t>
                </a:r>
                <a:endParaRPr lang="ko-KR" altLang="en-US" sz="800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403648" y="4077072"/>
                <a:ext cx="6254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쇼핑 </a:t>
                </a:r>
                <a:r>
                  <a:rPr lang="en-US" altLang="ko-KR" sz="800" dirty="0" smtClean="0"/>
                  <a:t>20%</a:t>
                </a:r>
                <a:endParaRPr lang="ko-KR" altLang="en-US" sz="800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293051" y="3717032"/>
                <a:ext cx="83067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문화생활 </a:t>
                </a:r>
                <a:r>
                  <a:rPr lang="en-US" altLang="ko-KR" sz="800" dirty="0" smtClean="0"/>
                  <a:t>10%</a:t>
                </a:r>
                <a:endParaRPr lang="ko-KR" altLang="en-US" sz="800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475656" y="3501008"/>
                <a:ext cx="72808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통신비 </a:t>
                </a:r>
                <a:r>
                  <a:rPr lang="en-US" altLang="ko-KR" sz="800" dirty="0" smtClean="0"/>
                  <a:t>10%</a:t>
                </a:r>
                <a:endParaRPr lang="ko-KR" altLang="en-US" sz="800" dirty="0"/>
              </a:p>
            </p:txBody>
          </p:sp>
          <p:sp>
            <p:nvSpPr>
              <p:cNvPr id="102" name="모서리가 둥근 직사각형 101"/>
              <p:cNvSpPr/>
              <p:nvPr/>
            </p:nvSpPr>
            <p:spPr>
              <a:xfrm>
                <a:off x="1331640" y="4895540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음식  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\350,000</a:t>
                </a:r>
              </a:p>
            </p:txBody>
          </p:sp>
        </p:grpSp>
        <p:sp>
          <p:nvSpPr>
            <p:cNvPr id="130" name="모서리가 둥근 직사각형 129"/>
            <p:cNvSpPr/>
            <p:nvPr/>
          </p:nvSpPr>
          <p:spPr>
            <a:xfrm>
              <a:off x="6141708" y="234126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6713572" y="234126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4" name="모서리가 둥근 직사각형 133"/>
            <p:cNvSpPr/>
            <p:nvPr/>
          </p:nvSpPr>
          <p:spPr>
            <a:xfrm>
              <a:off x="6332329" y="234126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6522950" y="234126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7740352" y="1988840"/>
            <a:ext cx="2333059" cy="3640752"/>
            <a:chOff x="7740352" y="1988840"/>
            <a:chExt cx="2333059" cy="3640752"/>
          </a:xfrm>
        </p:grpSpPr>
        <p:sp>
          <p:nvSpPr>
            <p:cNvPr id="104" name="AutoShape 60"/>
            <p:cNvSpPr>
              <a:spLocks noChangeArrowheads="1"/>
            </p:cNvSpPr>
            <p:nvPr/>
          </p:nvSpPr>
          <p:spPr bwMode="auto">
            <a:xfrm>
              <a:off x="7740352" y="2259618"/>
              <a:ext cx="2333059" cy="296123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106" name="AutoShape 60"/>
            <p:cNvSpPr>
              <a:spLocks noChangeArrowheads="1"/>
            </p:cNvSpPr>
            <p:nvPr/>
          </p:nvSpPr>
          <p:spPr bwMode="auto">
            <a:xfrm>
              <a:off x="7740352" y="1988840"/>
              <a:ext cx="2333059" cy="27077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7826762" y="499565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부채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\89,000,000</a:t>
              </a:r>
            </a:p>
          </p:txBody>
        </p:sp>
        <p:grpSp>
          <p:nvGrpSpPr>
            <p:cNvPr id="136" name="그룹 135"/>
            <p:cNvGrpSpPr/>
            <p:nvPr/>
          </p:nvGrpSpPr>
          <p:grpSpPr>
            <a:xfrm>
              <a:off x="7740352" y="5197544"/>
              <a:ext cx="2333059" cy="432048"/>
              <a:chOff x="7740352" y="5197544"/>
              <a:chExt cx="2333059" cy="432048"/>
            </a:xfrm>
          </p:grpSpPr>
          <p:sp>
            <p:nvSpPr>
              <p:cNvPr id="105" name="AutoShape 60"/>
              <p:cNvSpPr>
                <a:spLocks noChangeArrowheads="1"/>
              </p:cNvSpPr>
              <p:nvPr/>
            </p:nvSpPr>
            <p:spPr bwMode="auto">
              <a:xfrm>
                <a:off x="7740352" y="5197544"/>
                <a:ext cx="2333059" cy="4320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07" name="모서리가 둥근 직사각형 106"/>
              <p:cNvSpPr/>
              <p:nvPr/>
            </p:nvSpPr>
            <p:spPr>
              <a:xfrm>
                <a:off x="7923929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모서리가 둥근 직사각형 107"/>
              <p:cNvSpPr/>
              <p:nvPr/>
            </p:nvSpPr>
            <p:spPr>
              <a:xfrm>
                <a:off x="8377493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모서리가 둥근 직사각형 108"/>
              <p:cNvSpPr/>
              <p:nvPr/>
            </p:nvSpPr>
            <p:spPr>
              <a:xfrm>
                <a:off x="9284621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모서리가 둥근 직사각형 109"/>
              <p:cNvSpPr/>
              <p:nvPr/>
            </p:nvSpPr>
            <p:spPr>
              <a:xfrm>
                <a:off x="8831057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갈매기형 수장 110"/>
              <p:cNvSpPr/>
              <p:nvPr/>
            </p:nvSpPr>
            <p:spPr>
              <a:xfrm>
                <a:off x="9760047" y="5283954"/>
                <a:ext cx="172819" cy="259229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3" name="모서리가 둥근 직사각형 112"/>
            <p:cNvSpPr/>
            <p:nvPr/>
          </p:nvSpPr>
          <p:spPr>
            <a:xfrm>
              <a:off x="7826762" y="459553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자산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\123,567,000</a:t>
              </a:r>
            </a:p>
          </p:txBody>
        </p:sp>
        <p:graphicFrame>
          <p:nvGraphicFramePr>
            <p:cNvPr id="114" name="차트 113"/>
            <p:cNvGraphicFramePr/>
            <p:nvPr/>
          </p:nvGraphicFramePr>
          <p:xfrm>
            <a:off x="7740352" y="2872369"/>
            <a:ext cx="2333059" cy="17281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15" name="모서리가 둥근 직사각형 114"/>
            <p:cNvSpPr/>
            <p:nvPr/>
          </p:nvSpPr>
          <p:spPr>
            <a:xfrm>
              <a:off x="7826762" y="252673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자산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부채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999581" y="3601819"/>
              <a:ext cx="750590" cy="25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자산 </a:t>
              </a:r>
              <a:r>
                <a:rPr lang="en-US" altLang="ko-KR" sz="800" dirty="0" smtClean="0"/>
                <a:t>65%</a:t>
              </a:r>
              <a:endParaRPr lang="ko-KR" altLang="en-US" sz="8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9036496" y="3530507"/>
              <a:ext cx="750590" cy="25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부채 </a:t>
              </a:r>
              <a:r>
                <a:rPr lang="en-US" altLang="ko-KR" sz="800" dirty="0" smtClean="0"/>
                <a:t>35%</a:t>
              </a:r>
              <a:endParaRPr lang="ko-KR" altLang="en-US" sz="800" dirty="0"/>
            </a:p>
          </p:txBody>
        </p:sp>
        <p:sp>
          <p:nvSpPr>
            <p:cNvPr id="137" name="모서리가 둥근 직사각형 136"/>
            <p:cNvSpPr/>
            <p:nvPr/>
          </p:nvSpPr>
          <p:spPr>
            <a:xfrm>
              <a:off x="8517876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8710519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1" name="모서리가 둥근 직사각형 140"/>
            <p:cNvSpPr/>
            <p:nvPr/>
          </p:nvSpPr>
          <p:spPr>
            <a:xfrm>
              <a:off x="9095804" y="234888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8903162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4" name="갈매기형 수장 143"/>
          <p:cNvSpPr/>
          <p:nvPr/>
        </p:nvSpPr>
        <p:spPr>
          <a:xfrm>
            <a:off x="2311177" y="52865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Main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그림 72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81" name="그룹 80"/>
          <p:cNvGrpSpPr/>
          <p:nvPr/>
        </p:nvGrpSpPr>
        <p:grpSpPr>
          <a:xfrm>
            <a:off x="971600" y="1988840"/>
            <a:ext cx="2333059" cy="3640752"/>
            <a:chOff x="1259632" y="2555280"/>
            <a:chExt cx="2333059" cy="3640752"/>
          </a:xfrm>
        </p:grpSpPr>
        <p:grpSp>
          <p:nvGrpSpPr>
            <p:cNvPr id="65" name="그룹 64"/>
            <p:cNvGrpSpPr>
              <a:grpSpLocks noChangeAspect="1"/>
            </p:cNvGrpSpPr>
            <p:nvPr/>
          </p:nvGrpSpPr>
          <p:grpSpPr>
            <a:xfrm>
              <a:off x="1259632" y="2555280"/>
              <a:ext cx="2333059" cy="3640752"/>
              <a:chOff x="1259632" y="2555280"/>
              <a:chExt cx="1944216" cy="3033960"/>
            </a:xfrm>
          </p:grpSpPr>
          <p:sp>
            <p:nvSpPr>
              <p:cNvPr id="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 dirty="0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갈매기형 수장 59"/>
              <p:cNvSpPr/>
              <p:nvPr/>
            </p:nvSpPr>
            <p:spPr>
              <a:xfrm>
                <a:off x="3093740" y="3267442"/>
                <a:ext cx="72008" cy="144016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갈매기형 수장 61"/>
              <p:cNvSpPr/>
              <p:nvPr/>
            </p:nvSpPr>
            <p:spPr>
              <a:xfrm flipH="1">
                <a:off x="1288207" y="3267442"/>
                <a:ext cx="72008" cy="144016"/>
              </a:xfrm>
              <a:prstGeom prst="chevron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585788" y="2852936"/>
                <a:ext cx="1556337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년간 월별 수입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지출 비교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1619672" y="3789040"/>
                <a:ext cx="216024" cy="117537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>
                <a:solidFill>
                  <a:schemeClr val="lt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835696" y="4005064"/>
                <a:ext cx="216024" cy="959346"/>
              </a:xfrm>
              <a:prstGeom prst="rect">
                <a:avLst/>
              </a:prstGeom>
              <a:solidFill>
                <a:srgbClr val="FF7C80"/>
              </a:solidFill>
              <a:ln w="12700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3" name="직선 연결선 82"/>
              <p:cNvCxnSpPr/>
              <p:nvPr/>
            </p:nvCxnSpPr>
            <p:spPr>
              <a:xfrm rot="16200000" flipH="1">
                <a:off x="810631" y="4382057"/>
                <a:ext cx="1186036" cy="2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>
                <a:off x="1403648" y="4984601"/>
                <a:ext cx="1656184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1403648" y="3195434"/>
                <a:ext cx="16561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+mj-lt"/>
                  </a:rPr>
                  <a:t>2010 </a:t>
                </a:r>
                <a:r>
                  <a:rPr lang="ko-KR" altLang="en-US" sz="1400" b="1" dirty="0" smtClean="0">
                    <a:latin typeface="+mj-lt"/>
                  </a:rPr>
                  <a:t>년</a:t>
                </a:r>
                <a:endParaRPr lang="ko-KR" altLang="en-US" sz="1400" b="1" dirty="0">
                  <a:latin typeface="+mj-lt"/>
                </a:endParaRPr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>
                <a:off x="1298492" y="2852936"/>
                <a:ext cx="288032" cy="28803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오른쪽 화살표 95"/>
              <p:cNvSpPr/>
              <p:nvPr/>
            </p:nvSpPr>
            <p:spPr>
              <a:xfrm flipH="1">
                <a:off x="133240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덧셈 기호 73"/>
              <p:cNvSpPr/>
              <p:nvPr/>
            </p:nvSpPr>
            <p:spPr>
              <a:xfrm>
                <a:off x="1619672" y="3784848"/>
                <a:ext cx="216024" cy="216024"/>
              </a:xfrm>
              <a:prstGeom prst="mathPlus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뺄셈 기호 74"/>
              <p:cNvSpPr/>
              <p:nvPr/>
            </p:nvSpPr>
            <p:spPr>
              <a:xfrm>
                <a:off x="1835696" y="3986014"/>
                <a:ext cx="216024" cy="216024"/>
              </a:xfrm>
              <a:prstGeom prst="mathMinus">
                <a:avLst/>
              </a:prstGeom>
              <a:ln>
                <a:solidFill>
                  <a:srgbClr val="FF7C8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2195736" y="3861048"/>
                <a:ext cx="216024" cy="110336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>
                <a:solidFill>
                  <a:schemeClr val="lt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2411760" y="4221088"/>
                <a:ext cx="216024" cy="743322"/>
              </a:xfrm>
              <a:prstGeom prst="rect">
                <a:avLst/>
              </a:prstGeom>
              <a:solidFill>
                <a:srgbClr val="FF7C80"/>
              </a:solidFill>
              <a:ln w="12700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덧셈 기호 77"/>
              <p:cNvSpPr/>
              <p:nvPr/>
            </p:nvSpPr>
            <p:spPr>
              <a:xfrm>
                <a:off x="2195736" y="3882307"/>
                <a:ext cx="216024" cy="194765"/>
              </a:xfrm>
              <a:prstGeom prst="mathPlus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뺄셈 기호 78"/>
              <p:cNvSpPr/>
              <p:nvPr/>
            </p:nvSpPr>
            <p:spPr>
              <a:xfrm>
                <a:off x="2411760" y="4221088"/>
                <a:ext cx="216024" cy="216024"/>
              </a:xfrm>
              <a:prstGeom prst="mathMinus">
                <a:avLst/>
              </a:prstGeom>
              <a:ln>
                <a:solidFill>
                  <a:srgbClr val="FF7C8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2771800" y="4005064"/>
                <a:ext cx="216024" cy="95934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>
                <a:solidFill>
                  <a:schemeClr val="lt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덧셈 기호 81"/>
              <p:cNvSpPr/>
              <p:nvPr/>
            </p:nvSpPr>
            <p:spPr>
              <a:xfrm>
                <a:off x="2771800" y="3999731"/>
                <a:ext cx="216024" cy="194765"/>
              </a:xfrm>
              <a:prstGeom prst="mathPlus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663105" y="5013756"/>
                <a:ext cx="34336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/>
                  <a:t>1</a:t>
                </a:r>
                <a:r>
                  <a:rPr lang="ko-KR" altLang="en-US" sz="800" dirty="0" smtClean="0"/>
                  <a:t>월</a:t>
                </a:r>
                <a:endParaRPr lang="ko-KR" altLang="en-US" sz="8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267744" y="5013176"/>
                <a:ext cx="34336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/>
                  <a:t>2</a:t>
                </a:r>
                <a:r>
                  <a:rPr lang="ko-KR" altLang="en-US" sz="800" dirty="0" smtClean="0"/>
                  <a:t>월</a:t>
                </a:r>
                <a:endParaRPr lang="ko-KR" altLang="en-US" sz="8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771800" y="5013176"/>
                <a:ext cx="34336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/>
                  <a:t>3</a:t>
                </a:r>
                <a:r>
                  <a:rPr lang="ko-KR" altLang="en-US" sz="800" dirty="0" smtClean="0"/>
                  <a:t>월</a:t>
                </a:r>
                <a:endParaRPr lang="ko-KR" altLang="en-US" sz="8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 rot="16200000">
                <a:off x="1316543" y="4479215"/>
                <a:ext cx="83708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\23,456,000</a:t>
                </a:r>
                <a:endParaRPr lang="ko-KR" altLang="en-US" sz="9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 rot="16200000">
                <a:off x="1549819" y="4511275"/>
                <a:ext cx="77296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\3,456,000</a:t>
                </a:r>
                <a:endParaRPr lang="ko-KR" altLang="en-US" sz="900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 rot="16200000">
                <a:off x="2140692" y="4511275"/>
                <a:ext cx="77296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\3,456,000</a:t>
                </a:r>
                <a:endParaRPr lang="ko-KR" altLang="en-US" sz="900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 rot="16200000">
                <a:off x="1892608" y="4479215"/>
                <a:ext cx="83708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\23,456,000</a:t>
                </a:r>
                <a:endParaRPr lang="ko-KR" altLang="en-US" sz="900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 rot="16200000">
                <a:off x="2468672" y="4479215"/>
                <a:ext cx="83708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\23,456,000</a:t>
                </a:r>
                <a:endParaRPr lang="ko-KR" altLang="en-US" sz="9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739685" y="3403393"/>
                <a:ext cx="10801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총 수입</a:t>
                </a:r>
                <a:r>
                  <a:rPr lang="en-US" altLang="ko-KR" sz="900" dirty="0" smtClean="0"/>
                  <a:t>: \00,000,000</a:t>
                </a:r>
              </a:p>
              <a:p>
                <a:r>
                  <a:rPr lang="ko-KR" altLang="en-US" sz="900" dirty="0" smtClean="0"/>
                  <a:t>총 지출</a:t>
                </a:r>
                <a:r>
                  <a:rPr lang="en-US" altLang="ko-KR" sz="900" dirty="0" smtClean="0"/>
                  <a:t>: \00,000,000</a:t>
                </a:r>
                <a:endParaRPr lang="ko-KR" altLang="en-US" sz="900" dirty="0"/>
              </a:p>
            </p:txBody>
          </p:sp>
        </p:grpSp>
        <p:cxnSp>
          <p:nvCxnSpPr>
            <p:cNvPr id="68" name="직선 연결선 67"/>
            <p:cNvCxnSpPr/>
            <p:nvPr/>
          </p:nvCxnSpPr>
          <p:spPr>
            <a:xfrm>
              <a:off x="1547664" y="4725144"/>
              <a:ext cx="1814601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위쪽/아래쪽 화살표 83"/>
          <p:cNvSpPr/>
          <p:nvPr/>
        </p:nvSpPr>
        <p:spPr>
          <a:xfrm rot="16200000">
            <a:off x="2123728" y="4869160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899592" y="27089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97160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3" name="모서리가 둥근 직사각형 102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5-1.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년간 월별 수입</a:t>
            </a:r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/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비교</a:t>
            </a:r>
            <a:r>
              <a:rPr lang="en-US" altLang="ko-KR" sz="13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(</a:t>
            </a:r>
            <a:r>
              <a:rPr lang="ko-KR" altLang="en-US" sz="13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리포트메뉴</a:t>
            </a:r>
            <a:r>
              <a:rPr lang="en-US" altLang="ko-KR" sz="13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년도 표시 및 년간 이동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년도를 표시함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년도를 변경함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막대그래프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12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개월동안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사용된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금액을 막대그래프 형식으로 표시함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3000" y="-1143000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755576" y="1988840"/>
            <a:ext cx="2333059" cy="3640752"/>
            <a:chOff x="971600" y="1988840"/>
            <a:chExt cx="2333059" cy="3640752"/>
          </a:xfrm>
        </p:grpSpPr>
        <p:grpSp>
          <p:nvGrpSpPr>
            <p:cNvPr id="3" name="그룹 48"/>
            <p:cNvGrpSpPr>
              <a:grpSpLocks noChangeAspect="1"/>
            </p:cNvGrpSpPr>
            <p:nvPr/>
          </p:nvGrpSpPr>
          <p:grpSpPr>
            <a:xfrm>
              <a:off x="971600" y="1988840"/>
              <a:ext cx="2333059" cy="3640752"/>
              <a:chOff x="1259632" y="2555280"/>
              <a:chExt cx="1944216" cy="3033960"/>
            </a:xfrm>
          </p:grpSpPr>
          <p:sp>
            <p:nvSpPr>
              <p:cNvPr id="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331640" y="35354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음주 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안하기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</a:t>
                </a:r>
                <a:r>
                  <a:rPr lang="en-US" altLang="ko-KR" sz="1200" dirty="0" smtClean="0">
                    <a:solidFill>
                      <a:srgbClr val="FF0000"/>
                    </a:solidFill>
                  </a:rPr>
                  <a:t>\-50,000</a:t>
                </a: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20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억 만들기    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\8,000,000</a:t>
                </a: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계획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>
                <a:off x="1331640" y="386369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담뱃값 줄이기 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\10,500</a:t>
                </a:r>
              </a:p>
            </p:txBody>
          </p:sp>
        </p:grpSp>
        <p:sp>
          <p:nvSpPr>
            <p:cNvPr id="24" name="모서리가 둥근 직사각형 23"/>
            <p:cNvSpPr/>
            <p:nvPr/>
          </p:nvSpPr>
          <p:spPr>
            <a:xfrm>
              <a:off x="2870967" y="2340398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E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3383868" y="1988840"/>
            <a:ext cx="2333059" cy="3640752"/>
            <a:chOff x="2843808" y="1988840"/>
            <a:chExt cx="2333059" cy="3640752"/>
          </a:xfrm>
        </p:grpSpPr>
        <p:grpSp>
          <p:nvGrpSpPr>
            <p:cNvPr id="30" name="그룹 29"/>
            <p:cNvGrpSpPr/>
            <p:nvPr/>
          </p:nvGrpSpPr>
          <p:grpSpPr>
            <a:xfrm>
              <a:off x="2843808" y="1988840"/>
              <a:ext cx="2333059" cy="3640752"/>
              <a:chOff x="971600" y="1988840"/>
              <a:chExt cx="2333059" cy="3640752"/>
            </a:xfrm>
          </p:grpSpPr>
          <p:grpSp>
            <p:nvGrpSpPr>
              <p:cNvPr id="31" name="그룹 48"/>
              <p:cNvGrpSpPr>
                <a:grpSpLocks noChangeAspect="1"/>
              </p:cNvGrpSpPr>
              <p:nvPr/>
            </p:nvGrpSpPr>
            <p:grpSpPr>
              <a:xfrm>
                <a:off x="971600" y="198884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34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5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6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7" name="모서리가 둥근 직사각형 36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모서리가 둥근 직사각형 37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모서리가 둥근 직사각형 38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모서리가 둥근 직사각형 39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갈매기형 수장 40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모서리가 둥근 직사각형 41"/>
                <p:cNvSpPr/>
                <p:nvPr/>
              </p:nvSpPr>
              <p:spPr>
                <a:xfrm>
                  <a:off x="1620920" y="3535408"/>
                  <a:ext cx="1510920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음주 </a:t>
                  </a:r>
                  <a:r>
                    <a:rPr lang="ko-KR" altLang="en-US" sz="1200" dirty="0" err="1" smtClean="0">
                      <a:solidFill>
                        <a:schemeClr val="tx1"/>
                      </a:solidFill>
                    </a:rPr>
                    <a:t>안하기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  </a:t>
                  </a:r>
                  <a:r>
                    <a:rPr lang="en-US" altLang="ko-KR" sz="1200" dirty="0" smtClean="0">
                      <a:solidFill>
                        <a:srgbClr val="FF0000"/>
                      </a:solidFill>
                    </a:rPr>
                    <a:t>\-50,000</a:t>
                  </a:r>
                </a:p>
              </p:txBody>
            </p:sp>
            <p:sp>
              <p:nvSpPr>
                <p:cNvPr id="44" name="모서리가 둥근 직사각형 43"/>
                <p:cNvSpPr/>
                <p:nvPr/>
              </p:nvSpPr>
              <p:spPr>
                <a:xfrm>
                  <a:off x="1620920" y="3212976"/>
                  <a:ext cx="1510920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1</a:t>
                  </a:r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억 만들기 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\8,000,000</a:t>
                  </a:r>
                </a:p>
              </p:txBody>
            </p:sp>
            <p:sp>
              <p:nvSpPr>
                <p:cNvPr id="46" name="모서리가 둥근 직사각형 45"/>
                <p:cNvSpPr/>
                <p:nvPr/>
              </p:nvSpPr>
              <p:spPr>
                <a:xfrm>
                  <a:off x="1619672" y="2852936"/>
                  <a:ext cx="1224136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계획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모서리가 둥근 직사각형 46"/>
                <p:cNvSpPr/>
                <p:nvPr/>
              </p:nvSpPr>
              <p:spPr>
                <a:xfrm>
                  <a:off x="1331640" y="2852936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오른쪽 화살표 48"/>
                <p:cNvSpPr/>
                <p:nvPr/>
              </p:nvSpPr>
              <p:spPr>
                <a:xfrm flipH="1">
                  <a:off x="1369740" y="2905894"/>
                  <a:ext cx="216024" cy="191988"/>
                </a:xfrm>
                <a:prstGeom prst="rightArrow">
                  <a:avLst/>
                </a:prstGeom>
                <a:solidFill>
                  <a:schemeClr val="bg1"/>
                </a:solidFill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모서리가 둥근 직사각형 53"/>
                <p:cNvSpPr/>
                <p:nvPr/>
              </p:nvSpPr>
              <p:spPr>
                <a:xfrm>
                  <a:off x="1620920" y="3863698"/>
                  <a:ext cx="1510920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담뱃값 줄이기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 \10,500</a:t>
                  </a:r>
                </a:p>
              </p:txBody>
            </p:sp>
          </p:grpSp>
          <p:sp>
            <p:nvSpPr>
              <p:cNvPr id="33" name="모서리가 둥근 직사각형 32"/>
              <p:cNvSpPr/>
              <p:nvPr/>
            </p:nvSpPr>
            <p:spPr>
              <a:xfrm>
                <a:off x="2870967" y="2340398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accent3"/>
                    </a:solidFill>
                  </a:rPr>
                  <a:t>S</a:t>
                </a:r>
                <a:endParaRPr lang="ko-KR" altLang="en-US" sz="2000" b="1" dirty="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57" name="모서리가 둥근 직사각형 56"/>
            <p:cNvSpPr/>
            <p:nvPr/>
          </p:nvSpPr>
          <p:spPr>
            <a:xfrm>
              <a:off x="2942975" y="278092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3005458" y="3027889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2942975" y="3169543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005458" y="3416504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2933922" y="355491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2996405" y="3801871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3275440" y="3956602"/>
              <a:ext cx="180020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추가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2929039" y="3956602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덧셈 기호 66"/>
            <p:cNvSpPr/>
            <p:nvPr/>
          </p:nvSpPr>
          <p:spPr>
            <a:xfrm>
              <a:off x="2970110" y="4008494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6.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계획 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6012160" y="1988840"/>
            <a:ext cx="2333059" cy="3640752"/>
            <a:chOff x="5508104" y="1988840"/>
            <a:chExt cx="2333059" cy="3640752"/>
          </a:xfrm>
        </p:grpSpPr>
        <p:grpSp>
          <p:nvGrpSpPr>
            <p:cNvPr id="93" name="그룹 67"/>
            <p:cNvGrpSpPr/>
            <p:nvPr/>
          </p:nvGrpSpPr>
          <p:grpSpPr>
            <a:xfrm>
              <a:off x="5508104" y="1988841"/>
              <a:ext cx="2333059" cy="3640753"/>
              <a:chOff x="971600" y="1988841"/>
              <a:chExt cx="2333059" cy="3640753"/>
            </a:xfrm>
          </p:grpSpPr>
          <p:grpSp>
            <p:nvGrpSpPr>
              <p:cNvPr id="95" name="그룹 48"/>
              <p:cNvGrpSpPr>
                <a:grpSpLocks noChangeAspect="1"/>
              </p:cNvGrpSpPr>
              <p:nvPr/>
            </p:nvGrpSpPr>
            <p:grpSpPr>
              <a:xfrm>
                <a:off x="971600" y="198884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97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8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9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갈매기형 수장 103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1331640" y="3535408"/>
                  <a:ext cx="1800200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분류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1331640" y="3212976"/>
                  <a:ext cx="1800200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제목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1619672" y="2852936"/>
                  <a:ext cx="1224136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계획 추가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1331640" y="2852936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오른쪽 화살표 108"/>
                <p:cNvSpPr/>
                <p:nvPr/>
              </p:nvSpPr>
              <p:spPr>
                <a:xfrm flipH="1">
                  <a:off x="1369740" y="2905894"/>
                  <a:ext cx="216024" cy="191988"/>
                </a:xfrm>
                <a:prstGeom prst="rightArrow">
                  <a:avLst/>
                </a:prstGeom>
                <a:solidFill>
                  <a:schemeClr val="bg1"/>
                </a:solidFill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1331640" y="3863698"/>
                  <a:ext cx="1800200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금액                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   \10,500</a:t>
                  </a:r>
                </a:p>
              </p:txBody>
            </p:sp>
          </p:grpSp>
          <p:sp>
            <p:nvSpPr>
              <p:cNvPr id="96" name="모서리가 둥근 직사각형 95"/>
              <p:cNvSpPr/>
              <p:nvPr/>
            </p:nvSpPr>
            <p:spPr>
              <a:xfrm>
                <a:off x="2870967" y="2340398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accent3"/>
                    </a:solidFill>
                  </a:rPr>
                  <a:t>S</a:t>
                </a:r>
                <a:endParaRPr lang="ko-KR" altLang="en-US" sz="2000" b="1" dirty="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94" name="모서리가 둥근 직사각형 93"/>
            <p:cNvSpPr/>
            <p:nvPr/>
          </p:nvSpPr>
          <p:spPr>
            <a:xfrm>
              <a:off x="5589165" y="395116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목표일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2010-08-31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0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69" name="그룹 68"/>
          <p:cNvGrpSpPr/>
          <p:nvPr/>
        </p:nvGrpSpPr>
        <p:grpSpPr>
          <a:xfrm>
            <a:off x="971600" y="1988840"/>
            <a:ext cx="2333059" cy="3640752"/>
            <a:chOff x="251520" y="1988840"/>
            <a:chExt cx="2333059" cy="3640752"/>
          </a:xfrm>
        </p:grpSpPr>
        <p:grpSp>
          <p:nvGrpSpPr>
            <p:cNvPr id="3" name="그룹 24"/>
            <p:cNvGrpSpPr/>
            <p:nvPr/>
          </p:nvGrpSpPr>
          <p:grpSpPr>
            <a:xfrm>
              <a:off x="251520" y="1988840"/>
              <a:ext cx="2333059" cy="3640752"/>
              <a:chOff x="971600" y="1988840"/>
              <a:chExt cx="2333059" cy="3640752"/>
            </a:xfrm>
          </p:grpSpPr>
          <p:grpSp>
            <p:nvGrpSpPr>
              <p:cNvPr id="6" name="그룹 48"/>
              <p:cNvGrpSpPr>
                <a:grpSpLocks noChangeAspect="1"/>
              </p:cNvGrpSpPr>
              <p:nvPr/>
            </p:nvGrpSpPr>
            <p:grpSpPr>
              <a:xfrm>
                <a:off x="971600" y="1988840"/>
                <a:ext cx="2333059" cy="3640752"/>
                <a:chOff x="1259632" y="2555280"/>
                <a:chExt cx="1944216" cy="3033960"/>
              </a:xfrm>
            </p:grpSpPr>
            <p:sp>
              <p:nvSpPr>
                <p:cNvPr id="4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8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27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모서리가 둥근 직사각형 28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갈매기형 수장 31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모서리가 둥근 직사각형 50"/>
                <p:cNvSpPr/>
                <p:nvPr/>
              </p:nvSpPr>
              <p:spPr>
                <a:xfrm>
                  <a:off x="1619672" y="2852936"/>
                  <a:ext cx="1224136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rIns="90000" rtlCol="0" anchor="ctr"/>
                <a:lstStyle/>
                <a:p>
                  <a:r>
                    <a:rPr lang="ko-KR" altLang="en-US" sz="12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조회</a:t>
                  </a:r>
                  <a:endParaRPr lang="en-US" altLang="ko-KR" sz="1200" dirty="0" smtClean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1331640" y="2852936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오른쪽 화살표 74"/>
                <p:cNvSpPr/>
                <p:nvPr/>
              </p:nvSpPr>
              <p:spPr>
                <a:xfrm flipH="1">
                  <a:off x="1369740" y="2905894"/>
                  <a:ext cx="216024" cy="191988"/>
                </a:xfrm>
                <a:prstGeom prst="rightArrow">
                  <a:avLst/>
                </a:prstGeom>
                <a:solidFill>
                  <a:schemeClr val="bg1"/>
                </a:solidFill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4" name="모서리가 둥근 직사각형 23"/>
              <p:cNvSpPr/>
              <p:nvPr/>
            </p:nvSpPr>
            <p:spPr>
              <a:xfrm>
                <a:off x="2870967" y="2340398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 dirty="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68" name="타원형 설명선 67"/>
            <p:cNvSpPr/>
            <p:nvPr/>
          </p:nvSpPr>
          <p:spPr>
            <a:xfrm flipH="1">
              <a:off x="2240849" y="2429853"/>
              <a:ext cx="144016" cy="144016"/>
            </a:xfrm>
            <a:prstGeom prst="wedgeEllipseCallout">
              <a:avLst>
                <a:gd name="adj1" fmla="val -51956"/>
                <a:gd name="adj2" fmla="val 81174"/>
              </a:avLst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061538" y="2736103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ㅁㅁㅁ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7.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조회 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1331640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3" name="Oval 33"/>
          <p:cNvSpPr>
            <a:spLocks noChangeArrowheads="1"/>
          </p:cNvSpPr>
          <p:nvPr/>
        </p:nvSpPr>
        <p:spPr bwMode="auto">
          <a:xfrm>
            <a:off x="917522" y="259179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4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입력창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edit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DB(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부채등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검색할 내용을 입력하는 창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조회된 내용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DB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에서 검색된 내용을 리스트로 보여줌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0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6" name="그룹 48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00167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설정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394683" y="2727138"/>
            <a:ext cx="178227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잠금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8.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설정 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43608" y="3896480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결산일 설정        매월 말일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43608" y="3515410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데이터 관리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43608" y="4280603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About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1043608" y="2726064"/>
            <a:ext cx="345638" cy="345638"/>
            <a:chOff x="-540568" y="2780928"/>
            <a:chExt cx="345638" cy="34563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-540568" y="278092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ON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-478085" y="3027889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043608" y="3123644"/>
            <a:ext cx="345638" cy="345638"/>
            <a:chOff x="-540568" y="3169543"/>
            <a:chExt cx="345638" cy="34563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-540568" y="3169543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OFF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-478085" y="3416504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모서리가 둥근 직사각형 39"/>
          <p:cNvSpPr/>
          <p:nvPr/>
        </p:nvSpPr>
        <p:spPr>
          <a:xfrm>
            <a:off x="1394683" y="3122680"/>
            <a:ext cx="1791056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 바탕화면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899592" y="30087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2" name="Oval 33"/>
          <p:cNvSpPr>
            <a:spLocks noChangeArrowheads="1"/>
          </p:cNvSpPr>
          <p:nvPr/>
        </p:nvSpPr>
        <p:spPr bwMode="auto">
          <a:xfrm>
            <a:off x="899592" y="338593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899592" y="379169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5" name="Oval 33"/>
          <p:cNvSpPr>
            <a:spLocks noChangeArrowheads="1"/>
          </p:cNvSpPr>
          <p:nvPr/>
        </p:nvSpPr>
        <p:spPr bwMode="auto">
          <a:xfrm>
            <a:off x="908736" y="41791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잠금설정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On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Password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.[8-1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잠금설정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바탕화면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On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금액이 바탕화면에 표시됨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데이터 관리 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DB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에 저장된 내용을 관리함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.[8-2.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데이터 관리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백업 및 복원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결산일 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 선택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5.About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version, license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8-3.About 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7" name="Oval 33"/>
          <p:cNvSpPr>
            <a:spLocks noChangeArrowheads="1"/>
          </p:cNvSpPr>
          <p:nvPr/>
        </p:nvSpPr>
        <p:spPr bwMode="auto">
          <a:xfrm>
            <a:off x="917522" y="261008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0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00167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잠금설정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061538" y="2736103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비밀번호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       ****</a:t>
            </a:r>
          </a:p>
        </p:txBody>
      </p:sp>
      <p:sp>
        <p:nvSpPr>
          <p:cNvPr id="89" name="모서리가 둥근 직사각형 88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8-1.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</a:t>
            </a:r>
            <a:r>
              <a:rPr lang="ko-KR" altLang="en-US" sz="38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잠금설정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3" name="Oval 33"/>
          <p:cNvSpPr>
            <a:spLocks noChangeArrowheads="1"/>
          </p:cNvSpPr>
          <p:nvPr/>
        </p:nvSpPr>
        <p:spPr bwMode="auto">
          <a:xfrm>
            <a:off x="917522" y="259179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52573" y="312847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비밀번호 확인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****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43608" y="352437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899592" y="29996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899592" y="34316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0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00167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데이터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관리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061538" y="2736103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Excel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파일로 저장하기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8-2.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데이터 관리 </a:t>
            </a:r>
            <a:r>
              <a:rPr lang="en-US" altLang="ko-KR" sz="3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(</a:t>
            </a:r>
            <a:r>
              <a:rPr lang="ko-KR" altLang="en-US" sz="3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백업 및 복원</a:t>
            </a:r>
            <a:r>
              <a:rPr lang="en-US" altLang="ko-KR" sz="3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)</a:t>
            </a:r>
            <a:r>
              <a:rPr lang="ko-KR" altLang="en-US" sz="3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3" name="Oval 33"/>
          <p:cNvSpPr>
            <a:spLocks noChangeArrowheads="1"/>
          </p:cNvSpPr>
          <p:nvPr/>
        </p:nvSpPr>
        <p:spPr bwMode="auto">
          <a:xfrm>
            <a:off x="917522" y="259179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52573" y="312847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DB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 내보내기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43608" y="352437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DB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 가져오기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899592" y="29996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899592" y="34316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1.Excel 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파일로 저장하기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excel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형식으로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지출내용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을 저장함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2.DB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내보내기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파일의 모든 내용들을 저장함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3.DB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가져오기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저장된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파일의 모든 내용들을 가져옴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0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00167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About</a:t>
              </a: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061538" y="2736102"/>
            <a:ext cx="2160240" cy="2421089"/>
          </a:xfrm>
          <a:prstGeom prst="roundRect">
            <a:avLst>
              <a:gd name="adj" fmla="val 7122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Ver. 0.0.1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2010.00.00</a:t>
            </a: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License by (</a:t>
            </a:r>
            <a:r>
              <a:rPr lang="ko-KR" altLang="en-US" sz="1200" dirty="0" smtClean="0">
                <a:solidFill>
                  <a:schemeClr val="tx1"/>
                </a:solidFill>
              </a:rPr>
              <a:t>주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Fletamuto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9" name="모서리가 둥근 직사각형 88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8-3.About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그림 70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971600" y="2259618"/>
            <a:ext cx="2333059" cy="296123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971600" y="1988840"/>
            <a:ext cx="2333059" cy="27077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403648" y="2358504"/>
            <a:ext cx="1468963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분류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872611" y="235850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058010" y="235850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오른쪽 화살표 73"/>
          <p:cNvSpPr/>
          <p:nvPr/>
        </p:nvSpPr>
        <p:spPr>
          <a:xfrm flipH="1">
            <a:off x="1103730" y="2409577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638722" y="280541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142778" y="280541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646834" y="280541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134666" y="280541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619672" y="347445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123728" y="347445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627784" y="347445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1115616" y="347445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53133" y="319402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점심식사</a:t>
            </a:r>
            <a:endParaRPr lang="ko-KR" alt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1610147" y="320355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지하철</a:t>
            </a:r>
            <a:endParaRPr lang="en-US" altLang="ko-KR" sz="800" dirty="0" smtClean="0"/>
          </a:p>
        </p:txBody>
      </p:sp>
      <p:sp>
        <p:nvSpPr>
          <p:cNvPr id="85" name="TextBox 84"/>
          <p:cNvSpPr txBox="1"/>
          <p:nvPr/>
        </p:nvSpPr>
        <p:spPr>
          <a:xfrm>
            <a:off x="2161828" y="321307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커피</a:t>
            </a:r>
            <a:endParaRPr lang="en-US" altLang="ko-KR" sz="800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2627784" y="320946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기름값</a:t>
            </a:r>
            <a:endParaRPr lang="en-US" altLang="ko-KR" sz="800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1115616" y="387067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음식</a:t>
            </a:r>
            <a:endParaRPr lang="en-US" altLang="ko-KR" sz="800" dirty="0" smtClean="0"/>
          </a:p>
        </p:txBody>
      </p:sp>
      <p:sp>
        <p:nvSpPr>
          <p:cNvPr id="88" name="TextBox 87"/>
          <p:cNvSpPr txBox="1"/>
          <p:nvPr/>
        </p:nvSpPr>
        <p:spPr>
          <a:xfrm>
            <a:off x="1547664" y="387067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2123728" y="387067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2555776" y="387067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</a:t>
            </a:r>
            <a:endParaRPr lang="ko-KR" altLang="en-US" sz="800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1619672" y="415870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123728" y="415870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627784" y="415870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115616" y="415870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115616" y="455491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ㅁㅁ</a:t>
            </a:r>
            <a:endParaRPr lang="en-US" altLang="ko-KR" sz="800" dirty="0" smtClean="0"/>
          </a:p>
        </p:txBody>
      </p:sp>
      <p:sp>
        <p:nvSpPr>
          <p:cNvPr id="96" name="TextBox 95"/>
          <p:cNvSpPr txBox="1"/>
          <p:nvPr/>
        </p:nvSpPr>
        <p:spPr>
          <a:xfrm>
            <a:off x="1547664" y="455491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ㄱㄱㄱ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2123728" y="455491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ㄷㄷ</a:t>
            </a:r>
            <a:endParaRPr lang="ko-KR" alt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2555776" y="455491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ㄴㄴㄴㄴ</a:t>
            </a:r>
            <a:endParaRPr lang="ko-KR" altLang="en-US" sz="800" dirty="0"/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1619672" y="479907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123728" y="479907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627784" y="479907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115616" y="479907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분류 메뉴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2" name="Oval 33"/>
          <p:cNvSpPr>
            <a:spLocks noChangeArrowheads="1"/>
          </p:cNvSpPr>
          <p:nvPr/>
        </p:nvSpPr>
        <p:spPr bwMode="auto">
          <a:xfrm>
            <a:off x="965110" y="2692383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위쪽/아래쪽 화살표 54"/>
          <p:cNvSpPr/>
          <p:nvPr/>
        </p:nvSpPr>
        <p:spPr>
          <a:xfrm>
            <a:off x="2123728" y="4869160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58" name="TextBox 57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59" name="위쪽/아래쪽 화살표 58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0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즐겨사용하는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분류 목록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선택한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즐겨사용하는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하위분류 아이콘목록 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분류목록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상위분류 아이콘 목록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971600" y="519754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043608" y="3410712"/>
            <a:ext cx="2160240" cy="176224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97160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그림 101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2339752" y="1988840"/>
            <a:ext cx="2333059" cy="3640752"/>
            <a:chOff x="1259632" y="2555280"/>
            <a:chExt cx="2333059" cy="3640752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826058"/>
              <a:ext cx="2333059" cy="296123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763984"/>
              <a:ext cx="2333059" cy="4320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2333059" cy="27077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43209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896773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803901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350337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3279327" y="585039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213373" y="3376042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1691680" y="2924944"/>
              <a:ext cx="1468963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분류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3160643" y="292494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1346042" y="292494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오른쪽 화살표 73"/>
            <p:cNvSpPr/>
            <p:nvPr/>
          </p:nvSpPr>
          <p:spPr>
            <a:xfrm flipH="1">
              <a:off x="1391762" y="2976017"/>
              <a:ext cx="259229" cy="230386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2056368" y="3380919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음식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1674535" y="3380919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1288207" y="3380919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1350690" y="3627880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3218250" y="376465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2061245" y="3769534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교통비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1679412" y="3769534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1293084" y="3769534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1355567" y="4016495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3218250" y="416813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2061245" y="4173007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쇼핑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1679412" y="4173007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1293084" y="4173007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1355567" y="4419968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3218250" y="4556745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2061245" y="4561622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문화생활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1679412" y="4561622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0" name="모서리가 둥근 직사각형 119"/>
            <p:cNvSpPr/>
            <p:nvPr/>
          </p:nvSpPr>
          <p:spPr>
            <a:xfrm>
              <a:off x="1293084" y="4561622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1" name="모서리가 둥근 직사각형 120"/>
            <p:cNvSpPr/>
            <p:nvPr/>
          </p:nvSpPr>
          <p:spPr>
            <a:xfrm>
              <a:off x="1355567" y="4808583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모서리가 둥근 직사각형 122"/>
            <p:cNvSpPr/>
            <p:nvPr/>
          </p:nvSpPr>
          <p:spPr>
            <a:xfrm>
              <a:off x="3218250" y="4950693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4" name="모서리가 둥근 직사각형 123"/>
            <p:cNvSpPr/>
            <p:nvPr/>
          </p:nvSpPr>
          <p:spPr>
            <a:xfrm>
              <a:off x="2061245" y="4955570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회비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5" name="모서리가 둥근 직사각형 124"/>
            <p:cNvSpPr/>
            <p:nvPr/>
          </p:nvSpPr>
          <p:spPr>
            <a:xfrm>
              <a:off x="1679412" y="495557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1293084" y="495557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1355567" y="5202531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0" name="모서리가 둥근 직사각형 129"/>
            <p:cNvSpPr/>
            <p:nvPr/>
          </p:nvSpPr>
          <p:spPr>
            <a:xfrm>
              <a:off x="2061245" y="5349518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추가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1" name="모서리가 둥근 직사각형 130"/>
            <p:cNvSpPr/>
            <p:nvPr/>
          </p:nvSpPr>
          <p:spPr>
            <a:xfrm>
              <a:off x="1679412" y="534951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5" name="순서도: 병합 134"/>
            <p:cNvSpPr/>
            <p:nvPr/>
          </p:nvSpPr>
          <p:spPr>
            <a:xfrm>
              <a:off x="3275856" y="3491483"/>
              <a:ext cx="216024" cy="144016"/>
            </a:xfrm>
            <a:prstGeom prst="flowChartMerg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6" name="덧셈 기호 135"/>
            <p:cNvSpPr/>
            <p:nvPr/>
          </p:nvSpPr>
          <p:spPr>
            <a:xfrm>
              <a:off x="1720483" y="5392266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7" name="순서도: 병합 136"/>
            <p:cNvSpPr/>
            <p:nvPr/>
          </p:nvSpPr>
          <p:spPr>
            <a:xfrm>
              <a:off x="3285381" y="3880098"/>
              <a:ext cx="216024" cy="144016"/>
            </a:xfrm>
            <a:prstGeom prst="flowChartMerg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순서도: 병합 137"/>
            <p:cNvSpPr/>
            <p:nvPr/>
          </p:nvSpPr>
          <p:spPr>
            <a:xfrm>
              <a:off x="3285381" y="4283571"/>
              <a:ext cx="216024" cy="144016"/>
            </a:xfrm>
            <a:prstGeom prst="flowChartMerg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9" name="순서도: 병합 138"/>
            <p:cNvSpPr/>
            <p:nvPr/>
          </p:nvSpPr>
          <p:spPr>
            <a:xfrm>
              <a:off x="3285381" y="4672186"/>
              <a:ext cx="216024" cy="144016"/>
            </a:xfrm>
            <a:prstGeom prst="flowChartMerg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순서도: 병합 139"/>
            <p:cNvSpPr/>
            <p:nvPr/>
          </p:nvSpPr>
          <p:spPr>
            <a:xfrm>
              <a:off x="3285381" y="5066134"/>
              <a:ext cx="216024" cy="144016"/>
            </a:xfrm>
            <a:prstGeom prst="flowChartMerg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4" name="모서리가 둥근 직사각형 103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9-1.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 수정</a:t>
            </a:r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5004048" y="1988840"/>
            <a:ext cx="2333059" cy="3640752"/>
            <a:chOff x="1259632" y="2555280"/>
            <a:chExt cx="2333059" cy="3640752"/>
          </a:xfrm>
        </p:grpSpPr>
        <p:sp>
          <p:nvSpPr>
            <p:cNvPr id="129" name="AutoShape 60"/>
            <p:cNvSpPr>
              <a:spLocks noChangeArrowheads="1"/>
            </p:cNvSpPr>
            <p:nvPr/>
          </p:nvSpPr>
          <p:spPr bwMode="auto">
            <a:xfrm>
              <a:off x="1259632" y="2826058"/>
              <a:ext cx="2333059" cy="296123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132" name="AutoShape 60"/>
            <p:cNvSpPr>
              <a:spLocks noChangeArrowheads="1"/>
            </p:cNvSpPr>
            <p:nvPr/>
          </p:nvSpPr>
          <p:spPr bwMode="auto">
            <a:xfrm>
              <a:off x="1259632" y="5763984"/>
              <a:ext cx="2333059" cy="4320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133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2333059" cy="27077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134" name="모서리가 둥근 직사각형 133"/>
            <p:cNvSpPr/>
            <p:nvPr/>
          </p:nvSpPr>
          <p:spPr>
            <a:xfrm>
              <a:off x="1443209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모서리가 둥근 직사각형 140"/>
            <p:cNvSpPr/>
            <p:nvPr/>
          </p:nvSpPr>
          <p:spPr>
            <a:xfrm>
              <a:off x="1896773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2803901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모서리가 둥근 직사각형 142"/>
            <p:cNvSpPr/>
            <p:nvPr/>
          </p:nvSpPr>
          <p:spPr>
            <a:xfrm>
              <a:off x="2350337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갈매기형 수장 143"/>
            <p:cNvSpPr/>
            <p:nvPr/>
          </p:nvSpPr>
          <p:spPr>
            <a:xfrm>
              <a:off x="3279327" y="585039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5" name="모서리가 둥근 직사각형 144"/>
            <p:cNvSpPr/>
            <p:nvPr/>
          </p:nvSpPr>
          <p:spPr>
            <a:xfrm>
              <a:off x="3213373" y="3376042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6" name="모서리가 둥근 직사각형 145"/>
            <p:cNvSpPr/>
            <p:nvPr/>
          </p:nvSpPr>
          <p:spPr>
            <a:xfrm>
              <a:off x="1691680" y="2924944"/>
              <a:ext cx="1468963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음식 분류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7" name="모서리가 둥근 직사각형 146"/>
            <p:cNvSpPr/>
            <p:nvPr/>
          </p:nvSpPr>
          <p:spPr>
            <a:xfrm>
              <a:off x="3160643" y="292494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148" name="모서리가 둥근 직사각형 147"/>
            <p:cNvSpPr/>
            <p:nvPr/>
          </p:nvSpPr>
          <p:spPr>
            <a:xfrm>
              <a:off x="1346042" y="292494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9" name="오른쪽 화살표 148"/>
            <p:cNvSpPr/>
            <p:nvPr/>
          </p:nvSpPr>
          <p:spPr>
            <a:xfrm flipH="1">
              <a:off x="1391762" y="2976017"/>
              <a:ext cx="259229" cy="230386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0" name="모서리가 둥근 직사각형 149"/>
            <p:cNvSpPr/>
            <p:nvPr/>
          </p:nvSpPr>
          <p:spPr>
            <a:xfrm>
              <a:off x="2056368" y="3380919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아침식사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1" name="모서리가 둥근 직사각형 150"/>
            <p:cNvSpPr/>
            <p:nvPr/>
          </p:nvSpPr>
          <p:spPr>
            <a:xfrm>
              <a:off x="1674535" y="3380919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52" name="그룹 75"/>
            <p:cNvGrpSpPr/>
            <p:nvPr/>
          </p:nvGrpSpPr>
          <p:grpSpPr>
            <a:xfrm>
              <a:off x="1288207" y="3380919"/>
              <a:ext cx="345638" cy="345638"/>
              <a:chOff x="1288207" y="3380919"/>
              <a:chExt cx="345638" cy="345638"/>
            </a:xfrm>
          </p:grpSpPr>
          <p:sp>
            <p:nvSpPr>
              <p:cNvPr id="182" name="모서리가 둥근 직사각형 181"/>
              <p:cNvSpPr/>
              <p:nvPr/>
            </p:nvSpPr>
            <p:spPr>
              <a:xfrm>
                <a:off x="1288207" y="3380919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모서리가 둥근 직사각형 182"/>
              <p:cNvSpPr/>
              <p:nvPr/>
            </p:nvSpPr>
            <p:spPr>
              <a:xfrm>
                <a:off x="1350690" y="3627880"/>
                <a:ext cx="216024" cy="45719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3" name="포인트가 7개인 별 152"/>
            <p:cNvSpPr/>
            <p:nvPr/>
          </p:nvSpPr>
          <p:spPr>
            <a:xfrm>
              <a:off x="3275856" y="3438525"/>
              <a:ext cx="216024" cy="216024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4" name="모서리가 둥근 직사각형 153"/>
            <p:cNvSpPr/>
            <p:nvPr/>
          </p:nvSpPr>
          <p:spPr>
            <a:xfrm>
              <a:off x="3218250" y="376465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5" name="모서리가 둥근 직사각형 154"/>
            <p:cNvSpPr/>
            <p:nvPr/>
          </p:nvSpPr>
          <p:spPr>
            <a:xfrm>
              <a:off x="2061245" y="3769534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점심식사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6" name="모서리가 둥근 직사각형 155"/>
            <p:cNvSpPr/>
            <p:nvPr/>
          </p:nvSpPr>
          <p:spPr>
            <a:xfrm>
              <a:off x="1679412" y="3769534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57" name="그룹 76"/>
            <p:cNvGrpSpPr/>
            <p:nvPr/>
          </p:nvGrpSpPr>
          <p:grpSpPr>
            <a:xfrm>
              <a:off x="1293084" y="3769534"/>
              <a:ext cx="345638" cy="345638"/>
              <a:chOff x="1293084" y="3769534"/>
              <a:chExt cx="345638" cy="345638"/>
            </a:xfrm>
          </p:grpSpPr>
          <p:sp>
            <p:nvSpPr>
              <p:cNvPr id="180" name="모서리가 둥근 직사각형 179"/>
              <p:cNvSpPr/>
              <p:nvPr/>
            </p:nvSpPr>
            <p:spPr>
              <a:xfrm>
                <a:off x="1293084" y="3769534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모서리가 둥근 직사각형 180"/>
              <p:cNvSpPr/>
              <p:nvPr/>
            </p:nvSpPr>
            <p:spPr>
              <a:xfrm>
                <a:off x="1355567" y="4016495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8" name="포인트가 7개인 별 157"/>
            <p:cNvSpPr/>
            <p:nvPr/>
          </p:nvSpPr>
          <p:spPr>
            <a:xfrm>
              <a:off x="3280733" y="3827140"/>
              <a:ext cx="216024" cy="216024"/>
            </a:xfrm>
            <a:prstGeom prst="star7">
              <a:avLst/>
            </a:prstGeom>
            <a:solidFill>
              <a:srgbClr val="FFCC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>
            <a:xfrm>
              <a:off x="3218250" y="416813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0" name="모서리가 둥근 직사각형 159"/>
            <p:cNvSpPr/>
            <p:nvPr/>
          </p:nvSpPr>
          <p:spPr>
            <a:xfrm>
              <a:off x="2061245" y="4173007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저녁식사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1" name="모서리가 둥근 직사각형 160"/>
            <p:cNvSpPr/>
            <p:nvPr/>
          </p:nvSpPr>
          <p:spPr>
            <a:xfrm>
              <a:off x="1679412" y="4173007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2" name="모서리가 둥근 직사각형 161"/>
            <p:cNvSpPr/>
            <p:nvPr/>
          </p:nvSpPr>
          <p:spPr>
            <a:xfrm>
              <a:off x="1293084" y="4173007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3" name="모서리가 둥근 직사각형 162"/>
            <p:cNvSpPr/>
            <p:nvPr/>
          </p:nvSpPr>
          <p:spPr>
            <a:xfrm>
              <a:off x="1355567" y="441996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4" name="포인트가 7개인 별 163"/>
            <p:cNvSpPr/>
            <p:nvPr/>
          </p:nvSpPr>
          <p:spPr>
            <a:xfrm>
              <a:off x="3275856" y="4221088"/>
              <a:ext cx="216024" cy="216024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5" name="모서리가 둥근 직사각형 164"/>
            <p:cNvSpPr/>
            <p:nvPr/>
          </p:nvSpPr>
          <p:spPr>
            <a:xfrm>
              <a:off x="3218250" y="4556745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6" name="모서리가 둥근 직사각형 165"/>
            <p:cNvSpPr/>
            <p:nvPr/>
          </p:nvSpPr>
          <p:spPr>
            <a:xfrm>
              <a:off x="2061245" y="4561622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커피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7" name="모서리가 둥근 직사각형 166"/>
            <p:cNvSpPr/>
            <p:nvPr/>
          </p:nvSpPr>
          <p:spPr>
            <a:xfrm>
              <a:off x="1679412" y="4561622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8" name="모서리가 둥근 직사각형 167"/>
            <p:cNvSpPr/>
            <p:nvPr/>
          </p:nvSpPr>
          <p:spPr>
            <a:xfrm>
              <a:off x="1293084" y="4561622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9" name="모서리가 둥근 직사각형 168"/>
            <p:cNvSpPr/>
            <p:nvPr/>
          </p:nvSpPr>
          <p:spPr>
            <a:xfrm>
              <a:off x="1355567" y="4808583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0" name="포인트가 7개인 별 169"/>
            <p:cNvSpPr/>
            <p:nvPr/>
          </p:nvSpPr>
          <p:spPr>
            <a:xfrm>
              <a:off x="3280733" y="4619228"/>
              <a:ext cx="216024" cy="216024"/>
            </a:xfrm>
            <a:prstGeom prst="star7">
              <a:avLst/>
            </a:prstGeom>
            <a:solidFill>
              <a:srgbClr val="FFCC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1" name="모서리가 둥근 직사각형 170"/>
            <p:cNvSpPr/>
            <p:nvPr/>
          </p:nvSpPr>
          <p:spPr>
            <a:xfrm>
              <a:off x="3218250" y="4950693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2" name="모서리가 둥근 직사각형 171"/>
            <p:cNvSpPr/>
            <p:nvPr/>
          </p:nvSpPr>
          <p:spPr>
            <a:xfrm>
              <a:off x="2061245" y="4955570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과자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3" name="모서리가 둥근 직사각형 172"/>
            <p:cNvSpPr/>
            <p:nvPr/>
          </p:nvSpPr>
          <p:spPr>
            <a:xfrm>
              <a:off x="1679412" y="495557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4" name="모서리가 둥근 직사각형 173"/>
            <p:cNvSpPr/>
            <p:nvPr/>
          </p:nvSpPr>
          <p:spPr>
            <a:xfrm>
              <a:off x="1293084" y="495557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5" name="모서리가 둥근 직사각형 174"/>
            <p:cNvSpPr/>
            <p:nvPr/>
          </p:nvSpPr>
          <p:spPr>
            <a:xfrm>
              <a:off x="1355567" y="5202531"/>
              <a:ext cx="216024" cy="45719"/>
            </a:xfrm>
            <a:prstGeom prst="roundRect">
              <a:avLst/>
            </a:prstGeom>
            <a:solidFill>
              <a:srgbClr val="FF33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6" name="포인트가 7개인 별 175"/>
            <p:cNvSpPr/>
            <p:nvPr/>
          </p:nvSpPr>
          <p:spPr>
            <a:xfrm>
              <a:off x="3280733" y="5013176"/>
              <a:ext cx="216024" cy="216024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7" name="모서리가 둥근 직사각형 176"/>
            <p:cNvSpPr/>
            <p:nvPr/>
          </p:nvSpPr>
          <p:spPr>
            <a:xfrm>
              <a:off x="2061245" y="5349518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추가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8" name="모서리가 둥근 직사각형 177"/>
            <p:cNvSpPr/>
            <p:nvPr/>
          </p:nvSpPr>
          <p:spPr>
            <a:xfrm>
              <a:off x="1679412" y="534951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9" name="덧셈 기호 178"/>
            <p:cNvSpPr/>
            <p:nvPr/>
          </p:nvSpPr>
          <p:spPr>
            <a:xfrm>
              <a:off x="1720483" y="5392266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4" name="위쪽/아래쪽 화살표 183"/>
          <p:cNvSpPr/>
          <p:nvPr/>
        </p:nvSpPr>
        <p:spPr>
          <a:xfrm>
            <a:off x="1619672" y="4941168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85" name="그룹 184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186" name="TextBox 185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187" name="위쪽/아래쪽 화살표 186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8" name="위쪽/아래쪽 화살표 187"/>
          <p:cNvSpPr/>
          <p:nvPr/>
        </p:nvSpPr>
        <p:spPr>
          <a:xfrm>
            <a:off x="4283968" y="4941168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63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400" dirty="0" smtClean="0"/>
              <a:t>현재 선택된 아이콘 표시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971600" y="1988840"/>
            <a:ext cx="2333059" cy="3640752"/>
            <a:chOff x="1259632" y="2555280"/>
            <a:chExt cx="2333059" cy="3640752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826058"/>
              <a:ext cx="2333059" cy="296123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763984"/>
              <a:ext cx="2333059" cy="4320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2333059" cy="27077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43209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896773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803901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350337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3279327" y="585039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1691680" y="2924944"/>
              <a:ext cx="1468963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분류 선택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3160643" y="292494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1346042" y="292494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오른쪽 화살표 73"/>
            <p:cNvSpPr/>
            <p:nvPr/>
          </p:nvSpPr>
          <p:spPr>
            <a:xfrm flipH="1">
              <a:off x="1391762" y="2976017"/>
              <a:ext cx="259229" cy="230386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1926754" y="3371850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2430810" y="3371850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2934866" y="3371850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1422698" y="3371850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1926754" y="386297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2430810" y="386297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2934866" y="386297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1422698" y="386297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1924487" y="4340721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2428543" y="4340721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2932599" y="4340721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1420431" y="4340721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1936279" y="4825385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2440335" y="4825385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2944391" y="4825385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1432223" y="4825385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1943537" y="530313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2447593" y="530313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2951649" y="530313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1439481" y="530313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순서도: 연결자 105"/>
            <p:cNvSpPr/>
            <p:nvPr/>
          </p:nvSpPr>
          <p:spPr>
            <a:xfrm>
              <a:off x="2915816" y="3861048"/>
              <a:ext cx="144016" cy="14401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7C8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6" name="모서리가 둥근 직사각형 65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9-2.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 아이콘 선택 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427984" y="198884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화면 표시 부분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[slide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메인화면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변경시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현재 화면 표시 부분이 진하게 표시됨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입력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지출내역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비교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월 수입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지출 비교 부분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[image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총 수입에서 지출을 뺀 금액을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image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로 표시함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사용한 수입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표시 부분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[touch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형식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]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월 수입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지출 금액</a:t>
            </a:r>
            <a:r>
              <a:rPr kumimoji="0" lang="ko-KR" altLang="en-US" sz="12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총액을 보여줌</a:t>
            </a:r>
            <a:r>
              <a:rPr kumimoji="0" lang="en-US" altLang="ko-KR" sz="12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 </a:t>
            </a:r>
            <a:r>
              <a:rPr kumimoji="0" lang="ko-KR" altLang="en-US" sz="12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각 </a:t>
            </a:r>
            <a:r>
              <a:rPr kumimoji="0" lang="en-US" altLang="ko-KR" sz="12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menu touch</a:t>
            </a:r>
            <a:r>
              <a:rPr kumimoji="0" lang="ko-KR" altLang="en-US" sz="12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시 해당 </a:t>
            </a:r>
            <a:r>
              <a:rPr kumimoji="0" lang="en-US" altLang="ko-KR" sz="12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menu</a:t>
            </a:r>
            <a:r>
              <a:rPr kumimoji="0" lang="ko-KR" altLang="en-US" sz="12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로 이동함</a:t>
            </a:r>
            <a:r>
              <a:rPr kumimoji="0" lang="en-US" altLang="ko-KR" sz="12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.[1-1.</a:t>
            </a:r>
            <a:r>
              <a:rPr kumimoji="0" lang="ko-KR" altLang="en-US" sz="12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수입 입력화면</a:t>
            </a:r>
            <a:r>
              <a:rPr kumimoji="0" lang="en-US" altLang="ko-KR" sz="12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, 1-2.</a:t>
            </a:r>
            <a:r>
              <a:rPr kumimoji="0" lang="ko-KR" altLang="en-US" sz="12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지출 입력화면</a:t>
            </a:r>
            <a:r>
              <a:rPr kumimoji="0" lang="en-US" altLang="ko-KR" sz="12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]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총 금액 표시 부분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 총액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건수를 표시함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각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menu touch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금일 상세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menu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[1-3.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기본 메뉴 구성 부분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홈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계획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설정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971600" y="1988840"/>
            <a:ext cx="2333059" cy="3638500"/>
            <a:chOff x="323528" y="1988840"/>
            <a:chExt cx="2333059" cy="3638500"/>
          </a:xfrm>
        </p:grpSpPr>
        <p:grpSp>
          <p:nvGrpSpPr>
            <p:cNvPr id="79" name="그룹 118"/>
            <p:cNvGrpSpPr/>
            <p:nvPr/>
          </p:nvGrpSpPr>
          <p:grpSpPr>
            <a:xfrm>
              <a:off x="323528" y="1988840"/>
              <a:ext cx="2333059" cy="3638500"/>
              <a:chOff x="323528" y="1988840"/>
              <a:chExt cx="2333059" cy="3638500"/>
            </a:xfrm>
          </p:grpSpPr>
          <p:sp>
            <p:nvSpPr>
              <p:cNvPr id="84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2262014"/>
                <a:ext cx="2333059" cy="296123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5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5195292"/>
                <a:ext cx="2333059" cy="4320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6" name="Rectangle 289"/>
              <p:cNvSpPr>
                <a:spLocks noChangeAspect="1" noChangeArrowheads="1"/>
              </p:cNvSpPr>
              <p:nvPr/>
            </p:nvSpPr>
            <p:spPr bwMode="auto">
              <a:xfrm>
                <a:off x="442212" y="2954281"/>
                <a:ext cx="961436" cy="1248519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ko-KR" altLang="en-US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수입</a:t>
                </a:r>
                <a:endParaRPr lang="ko-KR" altLang="en-US" b="1" dirty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87" name="Rectangle 289"/>
              <p:cNvSpPr>
                <a:spLocks noChangeAspect="1" noChangeArrowheads="1"/>
              </p:cNvSpPr>
              <p:nvPr/>
            </p:nvSpPr>
            <p:spPr bwMode="auto">
              <a:xfrm>
                <a:off x="1577881" y="2954281"/>
                <a:ext cx="961436" cy="1248519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ko-KR" altLang="en-US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지출</a:t>
                </a:r>
                <a:endParaRPr lang="en-US" altLang="ko-KR" b="1" dirty="0" smtClean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88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1988840"/>
                <a:ext cx="2333059" cy="27077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9" name="모서리가 둥근 직사각형 88"/>
              <p:cNvSpPr>
                <a:spLocks noChangeAspect="1"/>
              </p:cNvSpPr>
              <p:nvPr/>
            </p:nvSpPr>
            <p:spPr>
              <a:xfrm>
                <a:off x="507105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모서리가 둥근 직사각형 89"/>
              <p:cNvSpPr>
                <a:spLocks noChangeAspect="1"/>
              </p:cNvSpPr>
              <p:nvPr/>
            </p:nvSpPr>
            <p:spPr>
              <a:xfrm>
                <a:off x="960669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모서리가 둥근 직사각형 90"/>
              <p:cNvSpPr>
                <a:spLocks noChangeAspect="1"/>
              </p:cNvSpPr>
              <p:nvPr/>
            </p:nvSpPr>
            <p:spPr>
              <a:xfrm>
                <a:off x="1867797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모서리가 둥근 직사각형 91"/>
              <p:cNvSpPr>
                <a:spLocks noChangeAspect="1"/>
              </p:cNvSpPr>
              <p:nvPr/>
            </p:nvSpPr>
            <p:spPr>
              <a:xfrm>
                <a:off x="1414233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갈매기형 수장 92"/>
              <p:cNvSpPr>
                <a:spLocks noChangeAspect="1"/>
              </p:cNvSpPr>
              <p:nvPr/>
            </p:nvSpPr>
            <p:spPr>
              <a:xfrm>
                <a:off x="2343223" y="5283954"/>
                <a:ext cx="172819" cy="259229"/>
              </a:xfrm>
              <a:prstGeom prst="chevron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모서리가 둥근 직사각형 93"/>
              <p:cNvSpPr>
                <a:spLocks noChangeAspect="1"/>
              </p:cNvSpPr>
              <p:nvPr/>
            </p:nvSpPr>
            <p:spPr>
              <a:xfrm>
                <a:off x="405061" y="4274808"/>
                <a:ext cx="2160240" cy="864096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2010-06-28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수입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(00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건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	\234,567,000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지출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(00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건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	\234,567,000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/>
              <p:cNvSpPr txBox="1">
                <a:spLocks noChangeAspect="1"/>
              </p:cNvSpPr>
              <p:nvPr/>
            </p:nvSpPr>
            <p:spPr>
              <a:xfrm>
                <a:off x="473957" y="3971736"/>
                <a:ext cx="8915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\1,234,567,000</a:t>
                </a:r>
                <a:endParaRPr lang="ko-KR" altLang="en-US" sz="800" dirty="0"/>
              </a:p>
            </p:txBody>
          </p:sp>
          <p:sp>
            <p:nvSpPr>
              <p:cNvPr id="96" name="모서리가 둥근 직사각형 95"/>
              <p:cNvSpPr>
                <a:spLocks noChangeAspect="1"/>
              </p:cNvSpPr>
              <p:nvPr/>
            </p:nvSpPr>
            <p:spPr>
              <a:xfrm>
                <a:off x="755576" y="2503183"/>
                <a:ext cx="1468963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/>
              <p:cNvSpPr txBox="1">
                <a:spLocks noChangeAspect="1"/>
              </p:cNvSpPr>
              <p:nvPr/>
            </p:nvSpPr>
            <p:spPr>
              <a:xfrm>
                <a:off x="1610147" y="3971156"/>
                <a:ext cx="8915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\1,234,567,000</a:t>
                </a:r>
                <a:endParaRPr lang="ko-KR" altLang="en-US" sz="800" dirty="0"/>
              </a:p>
            </p:txBody>
          </p:sp>
        </p:grpSp>
        <p:sp>
          <p:nvSpPr>
            <p:cNvPr id="80" name="모서리가 둥근 직사각형 79"/>
            <p:cNvSpPr/>
            <p:nvPr/>
          </p:nvSpPr>
          <p:spPr>
            <a:xfrm>
              <a:off x="1141587" y="2334022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1328656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1515725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1702793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1638722" y="21709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1259632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899592" y="27809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909117" y="41490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971600" y="50851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0" name="모서리가 둥근 직사각형 99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수입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/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림 60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수입 입력화면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251520" y="1988840"/>
            <a:ext cx="4032448" cy="3640752"/>
            <a:chOff x="1259632" y="2555280"/>
            <a:chExt cx="4032448" cy="3640752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826058"/>
              <a:ext cx="2333059" cy="296123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2333059" cy="27077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763984"/>
              <a:ext cx="2333059" cy="4320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43209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896773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803901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350337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3279327" y="5850394"/>
              <a:ext cx="172819" cy="259229"/>
            </a:xfrm>
            <a:prstGeom prst="chevron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346042" y="5072707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1691640" y="2912467"/>
              <a:ext cx="14630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수입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346042" y="3344515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수입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1346042" y="291246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1346042" y="3776563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날짜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 2010-07-02</a:t>
              </a: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1346042" y="4208611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분류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1346042" y="4640659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  \10,00,000</a:t>
              </a: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3131840" y="551723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3146242" y="291246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1378731" y="2973446"/>
              <a:ext cx="259229" cy="230386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79512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2051720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Oval 33"/>
          <p:cNvSpPr>
            <a:spLocks noChangeArrowheads="1"/>
          </p:cNvSpPr>
          <p:nvPr/>
        </p:nvSpPr>
        <p:spPr bwMode="auto">
          <a:xfrm>
            <a:off x="179512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179512" y="30689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179512" y="35010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179512" y="39330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8" name="Oval 33"/>
          <p:cNvSpPr>
            <a:spLocks noChangeArrowheads="1"/>
          </p:cNvSpPr>
          <p:nvPr/>
        </p:nvSpPr>
        <p:spPr bwMode="auto">
          <a:xfrm>
            <a:off x="179512" y="43651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1979712" y="47971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위쪽/아래쪽 화살표 79"/>
          <p:cNvSpPr/>
          <p:nvPr/>
        </p:nvSpPr>
        <p:spPr>
          <a:xfrm>
            <a:off x="1403648" y="4725144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39" name="TextBox 3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81" name="위쪽/아래쪽 화살표 80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부제목 2"/>
          <p:cNvSpPr txBox="1">
            <a:spLocks/>
          </p:cNvSpPr>
          <p:nvPr/>
        </p:nvSpPr>
        <p:spPr>
          <a:xfrm>
            <a:off x="4572000" y="1700808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이전 화면인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저장 버튼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입력된 내용 저장함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저장형식이 맞아야 저장이 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).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수입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[touch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형식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주로 사용되는 항목을 빠르게 등록 되도록 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금액이 자동입력이 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)[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1-1-1.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자주 사용되는 수입 화면으로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ko-KR" altLang="en-US" sz="12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되는 날짜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[9.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메뉴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edit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반복주기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select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지출되는 금액이 특정 날짜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요일을 지정하는 기능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.[1-1-2.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반복주기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림 60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58" name="그룹 57"/>
          <p:cNvGrpSpPr>
            <a:grpSpLocks noChangeAspect="1"/>
          </p:cNvGrpSpPr>
          <p:nvPr/>
        </p:nvGrpSpPr>
        <p:grpSpPr>
          <a:xfrm>
            <a:off x="25152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331640" y="465313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지불수단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1619671" y="2852936"/>
              <a:ext cx="1215831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331640" y="321297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1331640" y="357301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날짜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2010-07-02</a:t>
              </a: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1331640" y="393305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분류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1331640" y="429309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  \10,00,000</a:t>
              </a: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2123728" y="4955570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123728" y="538761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입력화면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부제목 2"/>
          <p:cNvSpPr txBox="1">
            <a:spLocks/>
          </p:cNvSpPr>
          <p:nvPr/>
        </p:nvSpPr>
        <p:spPr>
          <a:xfrm>
            <a:off x="4283968" y="1556792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이전 화면인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저장 버튼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입력된 내용 저장함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저장형식이 맞아야 저장이 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).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지출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[touch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형식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주로 사용되는 항목을 빠르게 등록 되도록 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금액이 자동입력이 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되는 날짜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지불수단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select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select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9.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반복주기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select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지출되는 금액이 특정 날짜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요일을 지정하는 기능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.[1-1-2.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반복주기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2138130" y="234499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2" name="오른쪽 화살표 71"/>
          <p:cNvSpPr/>
          <p:nvPr/>
        </p:nvSpPr>
        <p:spPr>
          <a:xfrm flipH="1">
            <a:off x="378393" y="2396067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179512" y="22075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1979712" y="22075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Oval 33"/>
          <p:cNvSpPr>
            <a:spLocks noChangeArrowheads="1"/>
          </p:cNvSpPr>
          <p:nvPr/>
        </p:nvSpPr>
        <p:spPr bwMode="auto">
          <a:xfrm>
            <a:off x="179512" y="26395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179512" y="30716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179512" y="35010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179512" y="39330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78" name="Oval 33"/>
          <p:cNvSpPr>
            <a:spLocks noChangeArrowheads="1"/>
          </p:cNvSpPr>
          <p:nvPr/>
        </p:nvSpPr>
        <p:spPr bwMode="auto">
          <a:xfrm>
            <a:off x="179512" y="43651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1979712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1979712" y="522920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9</a:t>
            </a:r>
          </a:p>
        </p:txBody>
      </p:sp>
      <p:grpSp>
        <p:nvGrpSpPr>
          <p:cNvPr id="81" name="그룹 80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2" name="TextBox 81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83" name="위쪽/아래쪽 화살표 82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4" name="위쪽/아래쪽 화살표 83"/>
          <p:cNvSpPr/>
          <p:nvPr/>
        </p:nvSpPr>
        <p:spPr>
          <a:xfrm>
            <a:off x="1403648" y="4725144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그림 90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61" name="그룹 60"/>
          <p:cNvGrpSpPr>
            <a:grpSpLocks noChangeAspect="1"/>
          </p:cNvGrpSpPr>
          <p:nvPr/>
        </p:nvGrpSpPr>
        <p:grpSpPr>
          <a:xfrm>
            <a:off x="25152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1619672" y="2852936"/>
              <a:ext cx="122413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2010-06-28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지출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331640" y="3212976"/>
              <a:ext cx="1800200" cy="1584176"/>
            </a:xfrm>
            <a:prstGeom prst="roundRect">
              <a:avLst>
                <a:gd name="adj" fmla="val 7577"/>
              </a:avLst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순두부찌개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     \6,000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음식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점심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커피	    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\4,500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음식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음료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lvl="0"/>
              <a:r>
                <a:rPr lang="ko-KR" altLang="en-US" sz="1200" dirty="0" err="1" smtClean="0">
                  <a:solidFill>
                    <a:prstClr val="black"/>
                  </a:solidFill>
                </a:rPr>
                <a:t>ㅁㅁㅁㅁㅁ</a:t>
              </a:r>
              <a:r>
                <a:rPr lang="ko-KR" altLang="en-US" sz="1200" dirty="0" smtClean="0">
                  <a:solidFill>
                    <a:prstClr val="black"/>
                  </a:solidFill>
                </a:rPr>
                <a:t>	       </a:t>
              </a:r>
              <a:r>
                <a:rPr lang="en-US" altLang="ko-KR" sz="1200" dirty="0" smtClean="0">
                  <a:solidFill>
                    <a:prstClr val="black"/>
                  </a:solidFill>
                </a:rPr>
                <a:t>\12,000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문화생활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영화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lvl="0"/>
              <a:r>
                <a:rPr lang="en-US" altLang="ko-KR" sz="1200" dirty="0" smtClean="0">
                  <a:solidFill>
                    <a:prstClr val="black"/>
                  </a:solidFill>
                </a:rPr>
                <a:t>XXXXX</a:t>
              </a:r>
              <a:r>
                <a:rPr lang="ko-KR" altLang="en-US" sz="1200" dirty="0" smtClean="0">
                  <a:solidFill>
                    <a:prstClr val="black"/>
                  </a:solidFill>
                </a:rPr>
                <a:t>	</a:t>
              </a:r>
              <a:r>
                <a:rPr lang="en-US" altLang="ko-KR" sz="1200" dirty="0" smtClean="0">
                  <a:solidFill>
                    <a:prstClr val="black"/>
                  </a:solidFill>
                </a:rPr>
                <a:t>         \5,000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AAAAA:  BBBB</a:t>
              </a: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1439652" y="3583413"/>
              <a:ext cx="1512168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1439652" y="3943453"/>
              <a:ext cx="1512168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439652" y="4303493"/>
              <a:ext cx="1512168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모서리가 둥근 직사각형 71"/>
            <p:cNvSpPr/>
            <p:nvPr/>
          </p:nvSpPr>
          <p:spPr>
            <a:xfrm>
              <a:off x="1331640" y="4869160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 smtClean="0">
                  <a:solidFill>
                    <a:schemeClr val="tx1"/>
                  </a:solidFill>
                </a:rPr>
                <a:t>   total   \34,500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덧셈 기호 72"/>
            <p:cNvSpPr/>
            <p:nvPr/>
          </p:nvSpPr>
          <p:spPr>
            <a:xfrm>
              <a:off x="2881908" y="2896369"/>
              <a:ext cx="216024" cy="216024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5" name="직선 연결선 64"/>
          <p:cNvCxnSpPr/>
          <p:nvPr/>
        </p:nvCxnSpPr>
        <p:spPr>
          <a:xfrm>
            <a:off x="467544" y="4518744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>
            <a:grpSpLocks noChangeAspect="1"/>
          </p:cNvGrpSpPr>
          <p:nvPr/>
        </p:nvGrpSpPr>
        <p:grpSpPr>
          <a:xfrm>
            <a:off x="2915816" y="1988840"/>
            <a:ext cx="2333059" cy="3640752"/>
            <a:chOff x="1259632" y="2555280"/>
            <a:chExt cx="1944216" cy="3033960"/>
          </a:xfrm>
        </p:grpSpPr>
        <p:sp>
          <p:nvSpPr>
            <p:cNvPr id="68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74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7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갈매기형 수장 79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1619672" y="2852936"/>
              <a:ext cx="122413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2010-06-28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수입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1331640" y="3212976"/>
              <a:ext cx="1800200" cy="1584176"/>
            </a:xfrm>
            <a:prstGeom prst="roundRect">
              <a:avLst>
                <a:gd name="adj" fmla="val 7577"/>
              </a:avLst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7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급여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\3,000,000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급여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: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AA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프로젝트	 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\500,000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상여금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lvl="0"/>
              <a:r>
                <a:rPr lang="ko-KR" altLang="en-US" sz="1200" dirty="0" err="1" smtClean="0">
                  <a:solidFill>
                    <a:prstClr val="black"/>
                  </a:solidFill>
                </a:rPr>
                <a:t>ㅁㅁㅁㅁㅁ</a:t>
              </a:r>
              <a:r>
                <a:rPr lang="ko-KR" altLang="en-US" sz="1200" dirty="0" smtClean="0">
                  <a:solidFill>
                    <a:prstClr val="black"/>
                  </a:solidFill>
                </a:rPr>
                <a:t>	       </a:t>
              </a:r>
              <a:r>
                <a:rPr lang="en-US" altLang="ko-KR" sz="1200" dirty="0" smtClean="0">
                  <a:solidFill>
                    <a:prstClr val="black"/>
                  </a:solidFill>
                </a:rPr>
                <a:t>\12,000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문화생활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영화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lvl="0"/>
              <a:r>
                <a:rPr lang="en-US" altLang="ko-KR" sz="1200" dirty="0" smtClean="0">
                  <a:solidFill>
                    <a:prstClr val="black"/>
                  </a:solidFill>
                </a:rPr>
                <a:t>XXXXX</a:t>
              </a:r>
              <a:r>
                <a:rPr lang="ko-KR" altLang="en-US" sz="1200" dirty="0" smtClean="0">
                  <a:solidFill>
                    <a:prstClr val="black"/>
                  </a:solidFill>
                </a:rPr>
                <a:t>	</a:t>
              </a:r>
              <a:r>
                <a:rPr lang="en-US" altLang="ko-KR" sz="1200" dirty="0" smtClean="0">
                  <a:solidFill>
                    <a:prstClr val="black"/>
                  </a:solidFill>
                </a:rPr>
                <a:t>         \5,000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AAAAA:  BBBB</a:t>
              </a: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1439652" y="3583413"/>
              <a:ext cx="1512168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1439652" y="3943453"/>
              <a:ext cx="1512168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1439652" y="4303493"/>
              <a:ext cx="1512168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모서리가 둥근 직사각형 87"/>
            <p:cNvSpPr/>
            <p:nvPr/>
          </p:nvSpPr>
          <p:spPr>
            <a:xfrm>
              <a:off x="1331640" y="4869160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 smtClean="0">
                  <a:solidFill>
                    <a:schemeClr val="tx1"/>
                  </a:solidFill>
                </a:rPr>
                <a:t>   total   \34,500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덧셈 기호 88"/>
            <p:cNvSpPr/>
            <p:nvPr/>
          </p:nvSpPr>
          <p:spPr>
            <a:xfrm>
              <a:off x="2881908" y="2896369"/>
              <a:ext cx="216024" cy="216024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90" name="직선 연결선 89"/>
          <p:cNvCxnSpPr/>
          <p:nvPr/>
        </p:nvCxnSpPr>
        <p:spPr>
          <a:xfrm>
            <a:off x="3131840" y="4518744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모서리가 둥근 직사각형 91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1-3.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금일 수입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/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95" name="TextBox 94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6" name="위쪽/아래쪽 화살표 95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7" name="위쪽/아래쪽 화살표 96"/>
          <p:cNvSpPr/>
          <p:nvPr/>
        </p:nvSpPr>
        <p:spPr>
          <a:xfrm>
            <a:off x="1403648" y="4437112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위쪽/아래쪽 화살표 97"/>
          <p:cNvSpPr/>
          <p:nvPr/>
        </p:nvSpPr>
        <p:spPr>
          <a:xfrm>
            <a:off x="4067944" y="4427968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부제목 2"/>
          <p:cNvSpPr txBox="1">
            <a:spLocks/>
          </p:cNvSpPr>
          <p:nvPr/>
        </p:nvSpPr>
        <p:spPr>
          <a:xfrm>
            <a:off x="5364088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이전 화면인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추가 버튼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금일날짜가 찍힌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입력화면으로 이동함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지출된 상세 목록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 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[touch, scroll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형식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]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금일 입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출력된 상세 목록이 보여지는 부분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각각의 상세 항목을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touch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각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항목을 수정할 수 있는 화면으로 이동함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0" name="오른쪽 화살표 99"/>
          <p:cNvSpPr/>
          <p:nvPr/>
        </p:nvSpPr>
        <p:spPr>
          <a:xfrm flipH="1">
            <a:off x="383650" y="2409577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오른쪽 화살표 100"/>
          <p:cNvSpPr/>
          <p:nvPr/>
        </p:nvSpPr>
        <p:spPr>
          <a:xfrm flipH="1">
            <a:off x="3033544" y="2402600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179512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3" name="Oval 33"/>
          <p:cNvSpPr>
            <a:spLocks noChangeArrowheads="1"/>
          </p:cNvSpPr>
          <p:nvPr/>
        </p:nvSpPr>
        <p:spPr bwMode="auto">
          <a:xfrm>
            <a:off x="2051720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4" name="Oval 33"/>
          <p:cNvSpPr>
            <a:spLocks noChangeArrowheads="1"/>
          </p:cNvSpPr>
          <p:nvPr/>
        </p:nvSpPr>
        <p:spPr bwMode="auto">
          <a:xfrm>
            <a:off x="2843808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47160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6" name="Oval 33"/>
          <p:cNvSpPr>
            <a:spLocks noChangeArrowheads="1"/>
          </p:cNvSpPr>
          <p:nvPr/>
        </p:nvSpPr>
        <p:spPr bwMode="auto">
          <a:xfrm>
            <a:off x="179512" y="27089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2843808" y="27089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179512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2843808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림 118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10" name="그룹 82"/>
          <p:cNvGrpSpPr/>
          <p:nvPr/>
        </p:nvGrpSpPr>
        <p:grpSpPr>
          <a:xfrm>
            <a:off x="755576" y="1484784"/>
            <a:ext cx="2333059" cy="3640752"/>
            <a:chOff x="1259632" y="2555280"/>
            <a:chExt cx="2333059" cy="3640752"/>
          </a:xfrm>
        </p:grpSpPr>
        <p:grpSp>
          <p:nvGrpSpPr>
            <p:cNvPr id="11" name="그룹 58"/>
            <p:cNvGrpSpPr>
              <a:grpSpLocks noChangeAspect="1"/>
            </p:cNvGrpSpPr>
            <p:nvPr/>
          </p:nvGrpSpPr>
          <p:grpSpPr>
            <a:xfrm>
              <a:off x="1259632" y="2555280"/>
              <a:ext cx="2333059" cy="3640752"/>
              <a:chOff x="1259632" y="2555280"/>
              <a:chExt cx="1944216" cy="3033960"/>
            </a:xfrm>
          </p:grpSpPr>
          <p:sp>
            <p:nvSpPr>
              <p:cNvPr id="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용돈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        \50,000</a:t>
                </a: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프로젝트비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      \100,000</a:t>
                </a: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자주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사용되는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수입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모서리가 둥근 직사각형 72"/>
            <p:cNvSpPr/>
            <p:nvPr/>
          </p:nvSpPr>
          <p:spPr>
            <a:xfrm>
              <a:off x="3167988" y="2912451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E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1331640" y="412279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라이센스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	      \500,000</a:t>
              </a: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3455876" y="1484784"/>
            <a:ext cx="2333059" cy="3640753"/>
            <a:chOff x="3707904" y="2492896"/>
            <a:chExt cx="2333059" cy="3640753"/>
          </a:xfrm>
        </p:grpSpPr>
        <p:grpSp>
          <p:nvGrpSpPr>
            <p:cNvPr id="59" name="그룹 58"/>
            <p:cNvGrpSpPr/>
            <p:nvPr/>
          </p:nvGrpSpPr>
          <p:grpSpPr>
            <a:xfrm>
              <a:off x="3707904" y="2492896"/>
              <a:ext cx="2333059" cy="3640753"/>
              <a:chOff x="971600" y="1988841"/>
              <a:chExt cx="2333059" cy="3640753"/>
            </a:xfrm>
          </p:grpSpPr>
          <p:sp>
            <p:nvSpPr>
              <p:cNvPr id="63" name="갈매기형 수장 62"/>
              <p:cNvSpPr/>
              <p:nvPr/>
            </p:nvSpPr>
            <p:spPr>
              <a:xfrm>
                <a:off x="989888" y="3356992"/>
                <a:ext cx="72008" cy="144016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3" name="그룹 99"/>
              <p:cNvGrpSpPr/>
              <p:nvPr/>
            </p:nvGrpSpPr>
            <p:grpSpPr>
              <a:xfrm>
                <a:off x="971600" y="1988841"/>
                <a:ext cx="2333059" cy="3640753"/>
                <a:chOff x="1259632" y="2555281"/>
                <a:chExt cx="2333059" cy="3640753"/>
              </a:xfrm>
            </p:grpSpPr>
            <p:grpSp>
              <p:nvGrpSpPr>
                <p:cNvPr id="93" name="그룹 58"/>
                <p:cNvGrpSpPr>
                  <a:grpSpLocks noChangeAspect="1"/>
                </p:cNvGrpSpPr>
                <p:nvPr/>
              </p:nvGrpSpPr>
              <p:grpSpPr>
                <a:xfrm>
                  <a:off x="1259632" y="2555281"/>
                  <a:ext cx="2333059" cy="3640753"/>
                  <a:chOff x="1259632" y="2555280"/>
                  <a:chExt cx="1944216" cy="3033960"/>
                </a:xfrm>
              </p:grpSpPr>
              <p:sp>
                <p:nvSpPr>
                  <p:cNvPr id="96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2780928"/>
                    <a:ext cx="1944216" cy="2467698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7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5229200"/>
                    <a:ext cx="1944216" cy="360040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8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2555280"/>
                    <a:ext cx="1944216" cy="225648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9" name="모서리가 둥근 직사각형 98"/>
                  <p:cNvSpPr/>
                  <p:nvPr/>
                </p:nvSpPr>
                <p:spPr>
                  <a:xfrm>
                    <a:off x="141261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0" name="모서리가 둥근 직사각형 99"/>
                  <p:cNvSpPr/>
                  <p:nvPr/>
                </p:nvSpPr>
                <p:spPr>
                  <a:xfrm>
                    <a:off x="179058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1" name="모서리가 둥근 직사각형 100"/>
                  <p:cNvSpPr/>
                  <p:nvPr/>
                </p:nvSpPr>
                <p:spPr>
                  <a:xfrm>
                    <a:off x="254652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2" name="모서리가 둥근 직사각형 101"/>
                  <p:cNvSpPr/>
                  <p:nvPr/>
                </p:nvSpPr>
                <p:spPr>
                  <a:xfrm>
                    <a:off x="216855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3" name="갈매기형 수장 102"/>
                  <p:cNvSpPr/>
                  <p:nvPr/>
                </p:nvSpPr>
                <p:spPr>
                  <a:xfrm>
                    <a:off x="2942711" y="5301208"/>
                    <a:ext cx="144016" cy="216024"/>
                  </a:xfrm>
                  <a:prstGeom prst="chevron">
                    <a:avLst/>
                  </a:prstGeom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모서리가 둥근 직사각형 103"/>
                  <p:cNvSpPr/>
                  <p:nvPr/>
                </p:nvSpPr>
                <p:spPr>
                  <a:xfrm>
                    <a:off x="1619672" y="3539108"/>
                    <a:ext cx="1512168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90000" tIns="46800" rIns="90000" rtlCol="0" anchor="ctr"/>
                  <a:lstStyle/>
                  <a:p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용돈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             \50,000</a:t>
                    </a:r>
                  </a:p>
                </p:txBody>
              </p:sp>
              <p:sp>
                <p:nvSpPr>
                  <p:cNvPr id="105" name="모서리가 둥근 직사각형 104"/>
                  <p:cNvSpPr/>
                  <p:nvPr/>
                </p:nvSpPr>
                <p:spPr>
                  <a:xfrm>
                    <a:off x="1619672" y="3212976"/>
                    <a:ext cx="1512168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90000" rIns="90000" rtlCol="0" anchor="ctr"/>
                  <a:lstStyle/>
                  <a:p>
                    <a:r>
                      <a:rPr lang="ko-KR" altLang="en-US" sz="1200" dirty="0" err="1" smtClean="0">
                        <a:solidFill>
                          <a:schemeClr val="tx1"/>
                        </a:solidFill>
                      </a:rPr>
                      <a:t>프로젝트비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   \100,000</a:t>
                    </a:r>
                  </a:p>
                </p:txBody>
              </p:sp>
              <p:sp>
                <p:nvSpPr>
                  <p:cNvPr id="106" name="모서리가 둥근 직사각형 105"/>
                  <p:cNvSpPr/>
                  <p:nvPr/>
                </p:nvSpPr>
                <p:spPr>
                  <a:xfrm>
                    <a:off x="1619672" y="2852936"/>
                    <a:ext cx="1224136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자주 사용되는 수입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" name="모서리가 둥근 직사각형 106"/>
                  <p:cNvSpPr/>
                  <p:nvPr/>
                </p:nvSpPr>
                <p:spPr>
                  <a:xfrm>
                    <a:off x="1331640" y="2852936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오른쪽 화살표 107"/>
                  <p:cNvSpPr/>
                  <p:nvPr/>
                </p:nvSpPr>
                <p:spPr>
                  <a:xfrm flipH="1">
                    <a:off x="1369740" y="2905894"/>
                    <a:ext cx="216024" cy="191988"/>
                  </a:xfrm>
                  <a:prstGeom prst="rightArrow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3167988" y="2912451"/>
                  <a:ext cx="345638" cy="345638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b="1" dirty="0" smtClean="0">
                      <a:solidFill>
                        <a:schemeClr val="accent3"/>
                      </a:solidFill>
                    </a:rPr>
                    <a:t>S</a:t>
                  </a:r>
                  <a:endParaRPr lang="ko-KR" altLang="en-US" sz="2000" b="1" dirty="0">
                    <a:solidFill>
                      <a:schemeClr val="accent3"/>
                    </a:solidFill>
                  </a:endParaRPr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1696208" y="4122792"/>
                  <a:ext cx="1795672" cy="345638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rIns="90000" rtlCol="0" anchor="ctr"/>
                <a:lstStyle/>
                <a:p>
                  <a:r>
                    <a:rPr lang="ko-KR" altLang="en-US" sz="1200" dirty="0" err="1" smtClean="0">
                      <a:solidFill>
                        <a:schemeClr val="tx1"/>
                      </a:solidFill>
                    </a:rPr>
                    <a:t>라이센스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     \500,000</a:t>
                  </a:r>
                </a:p>
              </p:txBody>
            </p:sp>
          </p:grpSp>
          <p:grpSp>
            <p:nvGrpSpPr>
              <p:cNvPr id="84" name="그룹 122"/>
              <p:cNvGrpSpPr/>
              <p:nvPr/>
            </p:nvGrpSpPr>
            <p:grpSpPr>
              <a:xfrm>
                <a:off x="1061896" y="2780928"/>
                <a:ext cx="345638" cy="345638"/>
                <a:chOff x="1288207" y="3380919"/>
                <a:chExt cx="345638" cy="345638"/>
              </a:xfrm>
            </p:grpSpPr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1288207" y="3380919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1350690" y="3627880"/>
                  <a:ext cx="216024" cy="45719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그룹 125"/>
              <p:cNvGrpSpPr/>
              <p:nvPr/>
            </p:nvGrpSpPr>
            <p:grpSpPr>
              <a:xfrm>
                <a:off x="1061896" y="3169543"/>
                <a:ext cx="345638" cy="345638"/>
                <a:chOff x="1293084" y="3769534"/>
                <a:chExt cx="345638" cy="345638"/>
              </a:xfrm>
            </p:grpSpPr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1293084" y="3769534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1355567" y="4016495"/>
                  <a:ext cx="216024" cy="457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그룹 128"/>
              <p:cNvGrpSpPr/>
              <p:nvPr/>
            </p:nvGrpSpPr>
            <p:grpSpPr>
              <a:xfrm>
                <a:off x="1061896" y="3563872"/>
                <a:ext cx="345638" cy="345638"/>
                <a:chOff x="1293084" y="3769534"/>
                <a:chExt cx="345638" cy="345638"/>
              </a:xfrm>
            </p:grpSpPr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1293084" y="3769534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1355567" y="4016495"/>
                  <a:ext cx="216024" cy="457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9" name="모서리가 둥근 직사각형 108"/>
            <p:cNvSpPr/>
            <p:nvPr/>
          </p:nvSpPr>
          <p:spPr>
            <a:xfrm>
              <a:off x="4175384" y="4460658"/>
              <a:ext cx="176476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추가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3793551" y="446065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덧셈 기호 110"/>
            <p:cNvSpPr/>
            <p:nvPr/>
          </p:nvSpPr>
          <p:spPr>
            <a:xfrm>
              <a:off x="3834622" y="4512550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2555776" y="17008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4" name="Oval 33"/>
          <p:cNvSpPr>
            <a:spLocks noChangeArrowheads="1"/>
          </p:cNvSpPr>
          <p:nvPr/>
        </p:nvSpPr>
        <p:spPr bwMode="auto">
          <a:xfrm>
            <a:off x="683568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5220072" y="17008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3422526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3347864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3779912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1-1-1.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자주 사용되는 수입 화면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grpSp>
        <p:nvGrpSpPr>
          <p:cNvPr id="154" name="그룹 82"/>
          <p:cNvGrpSpPr/>
          <p:nvPr/>
        </p:nvGrpSpPr>
        <p:grpSpPr>
          <a:xfrm>
            <a:off x="6156176" y="1484784"/>
            <a:ext cx="2333059" cy="3640752"/>
            <a:chOff x="1259632" y="2555280"/>
            <a:chExt cx="2333059" cy="3640752"/>
          </a:xfrm>
        </p:grpSpPr>
        <p:grpSp>
          <p:nvGrpSpPr>
            <p:cNvPr id="155" name="그룹 58"/>
            <p:cNvGrpSpPr>
              <a:grpSpLocks noChangeAspect="1"/>
            </p:cNvGrpSpPr>
            <p:nvPr/>
          </p:nvGrpSpPr>
          <p:grpSpPr>
            <a:xfrm>
              <a:off x="1259632" y="2555281"/>
              <a:ext cx="2333059" cy="3640753"/>
              <a:chOff x="1259632" y="2555280"/>
              <a:chExt cx="1944216" cy="3033960"/>
            </a:xfrm>
          </p:grpSpPr>
          <p:sp>
            <p:nvSpPr>
              <p:cNvPr id="158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59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60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61" name="모서리가 둥근 직사각형 160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모서리가 둥근 직사각형 161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모서리가 둥근 직사각형 162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모서리가 둥근 직사각형 163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갈매기형 수장 164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모서리가 둥근 직사각형 165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분류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모서리가 둥근 직사각형 166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제목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</a:t>
                </a:r>
              </a:p>
            </p:txBody>
          </p:sp>
          <p:sp>
            <p:nvSpPr>
              <p:cNvPr id="168" name="모서리가 둥근 직사각형 167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자주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사용되는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수입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모서리가 둥근 직사각형 168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오른쪽 화살표 169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6" name="모서리가 둥근 직사각형 155"/>
            <p:cNvSpPr/>
            <p:nvPr/>
          </p:nvSpPr>
          <p:spPr>
            <a:xfrm>
              <a:off x="3167988" y="2912451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157" name="모서리가 둥근 직사각형 156"/>
            <p:cNvSpPr/>
            <p:nvPr/>
          </p:nvSpPr>
          <p:spPr>
            <a:xfrm>
              <a:off x="1331640" y="412279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	        \00,000</a:t>
              </a:r>
            </a:p>
          </p:txBody>
        </p:sp>
      </p:grpSp>
      <p:sp>
        <p:nvSpPr>
          <p:cNvPr id="78" name="부제목 2"/>
          <p:cNvSpPr txBox="1">
            <a:spLocks/>
          </p:cNvSpPr>
          <p:nvPr/>
        </p:nvSpPr>
        <p:spPr>
          <a:xfrm>
            <a:off x="179512" y="5157192"/>
            <a:ext cx="3096344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내용 추가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삭제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수정이 가능한 화면으로 전환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자주 사용되는 목록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list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이름과 금액으로 보여 줌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79" name="부제목 2"/>
          <p:cNvSpPr txBox="1">
            <a:spLocks/>
          </p:cNvSpPr>
          <p:nvPr/>
        </p:nvSpPr>
        <p:spPr>
          <a:xfrm>
            <a:off x="3059832" y="5157192"/>
            <a:ext cx="3096344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변경된 내용을 저장하도록 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삭제 버튼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목록 내용을 삭제하도록 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0" name="부제목 2"/>
          <p:cNvSpPr txBox="1">
            <a:spLocks/>
          </p:cNvSpPr>
          <p:nvPr/>
        </p:nvSpPr>
        <p:spPr>
          <a:xfrm>
            <a:off x="6012160" y="5175122"/>
            <a:ext cx="3096344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내용 확인 및 수정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상세 내용 표시 화면으로 전환됨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6.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추가 버튼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목록 내용을 추가하도록 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림 118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1-1-2.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반복 주기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grpSp>
        <p:nvGrpSpPr>
          <p:cNvPr id="143" name="그룹 142"/>
          <p:cNvGrpSpPr/>
          <p:nvPr/>
        </p:nvGrpSpPr>
        <p:grpSpPr>
          <a:xfrm>
            <a:off x="971600" y="1988840"/>
            <a:ext cx="2333059" cy="3640752"/>
            <a:chOff x="251520" y="1988840"/>
            <a:chExt cx="2333059" cy="3640752"/>
          </a:xfrm>
        </p:grpSpPr>
        <p:grpSp>
          <p:nvGrpSpPr>
            <p:cNvPr id="2" name="그룹 82"/>
            <p:cNvGrpSpPr/>
            <p:nvPr/>
          </p:nvGrpSpPr>
          <p:grpSpPr>
            <a:xfrm>
              <a:off x="251520" y="1988840"/>
              <a:ext cx="2333059" cy="3640752"/>
              <a:chOff x="1259632" y="2555280"/>
              <a:chExt cx="2333059" cy="3640752"/>
            </a:xfrm>
          </p:grpSpPr>
          <p:grpSp>
            <p:nvGrpSpPr>
              <p:cNvPr id="3" name="그룹 58"/>
              <p:cNvGrpSpPr>
                <a:grpSpLocks noChangeAspect="1"/>
              </p:cNvGrpSpPr>
              <p:nvPr/>
            </p:nvGrpSpPr>
            <p:grpSpPr>
              <a:xfrm>
                <a:off x="1259632" y="2555280"/>
                <a:ext cx="2333059" cy="3640752"/>
                <a:chOff x="1259632" y="2555280"/>
                <a:chExt cx="1944216" cy="3033960"/>
              </a:xfrm>
            </p:grpSpPr>
            <p:sp>
              <p:nvSpPr>
                <p:cNvPr id="4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8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27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모서리가 둥근 직사각형 28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갈매기형 수장 31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모서리가 둥근 직사각형 44"/>
                <p:cNvSpPr/>
                <p:nvPr/>
              </p:nvSpPr>
              <p:spPr>
                <a:xfrm>
                  <a:off x="1691680" y="3212976"/>
                  <a:ext cx="46805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평일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모서리가 둥근 직사각형 50"/>
                <p:cNvSpPr/>
                <p:nvPr/>
              </p:nvSpPr>
              <p:spPr>
                <a:xfrm>
                  <a:off x="1619672" y="2852936"/>
                  <a:ext cx="1224136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반복 주기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1331640" y="2852936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오른쪽 화살표 74"/>
                <p:cNvSpPr/>
                <p:nvPr/>
              </p:nvSpPr>
              <p:spPr>
                <a:xfrm flipH="1">
                  <a:off x="1369740" y="2905894"/>
                  <a:ext cx="216024" cy="191988"/>
                </a:xfrm>
                <a:prstGeom prst="rightArrow">
                  <a:avLst/>
                </a:prstGeom>
                <a:solidFill>
                  <a:schemeClr val="bg1"/>
                </a:solidFill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3" name="모서리가 둥근 직사각형 72"/>
              <p:cNvSpPr/>
              <p:nvPr/>
            </p:nvSpPr>
            <p:spPr>
              <a:xfrm>
                <a:off x="3167988" y="2912451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accent3"/>
                    </a:solidFill>
                  </a:rPr>
                  <a:t>S</a:t>
                </a:r>
                <a:endParaRPr lang="ko-KR" altLang="en-US" sz="2000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>
                <a:off x="1781906" y="4643512"/>
                <a:ext cx="1629001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매월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25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일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2" name="모서리가 둥근 직사각형 81"/>
            <p:cNvSpPr/>
            <p:nvPr/>
          </p:nvSpPr>
          <p:spPr>
            <a:xfrm>
              <a:off x="1391155" y="2780928"/>
              <a:ext cx="561662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주말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350999" y="3212688"/>
              <a:ext cx="345638" cy="345638"/>
              <a:chOff x="395536" y="6309320"/>
              <a:chExt cx="345638" cy="345638"/>
            </a:xfrm>
          </p:grpSpPr>
          <p:sp>
            <p:nvSpPr>
              <p:cNvPr id="84" name="모서리가 둥근 직사각형 83"/>
              <p:cNvSpPr/>
              <p:nvPr/>
            </p:nvSpPr>
            <p:spPr>
              <a:xfrm>
                <a:off x="395536" y="6309320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월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>
                <a:off x="458019" y="6556281"/>
                <a:ext cx="216024" cy="45719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779231" y="3212688"/>
              <a:ext cx="345638" cy="345638"/>
              <a:chOff x="827584" y="6309320"/>
              <a:chExt cx="345638" cy="345638"/>
            </a:xfrm>
          </p:grpSpPr>
          <p:sp>
            <p:nvSpPr>
              <p:cNvPr id="112" name="모서리가 둥근 직사각형 111"/>
              <p:cNvSpPr/>
              <p:nvPr/>
            </p:nvSpPr>
            <p:spPr>
              <a:xfrm>
                <a:off x="827584" y="6309320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화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>
                <a:off x="890627" y="6560598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1211279" y="3212688"/>
              <a:ext cx="345638" cy="345638"/>
              <a:chOff x="827584" y="6309320"/>
              <a:chExt cx="345638" cy="345638"/>
            </a:xfrm>
          </p:grpSpPr>
          <p:sp>
            <p:nvSpPr>
              <p:cNvPr id="125" name="모서리가 둥근 직사각형 124"/>
              <p:cNvSpPr/>
              <p:nvPr/>
            </p:nvSpPr>
            <p:spPr>
              <a:xfrm>
                <a:off x="827584" y="6309320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수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모서리가 둥근 직사각형 125"/>
              <p:cNvSpPr/>
              <p:nvPr/>
            </p:nvSpPr>
            <p:spPr>
              <a:xfrm>
                <a:off x="890627" y="6560598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1643039" y="3212688"/>
              <a:ext cx="345638" cy="345638"/>
              <a:chOff x="827584" y="6309320"/>
              <a:chExt cx="345638" cy="345638"/>
            </a:xfrm>
          </p:grpSpPr>
          <p:sp>
            <p:nvSpPr>
              <p:cNvPr id="128" name="모서리가 둥근 직사각형 127"/>
              <p:cNvSpPr/>
              <p:nvPr/>
            </p:nvSpPr>
            <p:spPr>
              <a:xfrm>
                <a:off x="827584" y="6309320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목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모서리가 둥근 직사각형 128"/>
              <p:cNvSpPr/>
              <p:nvPr/>
            </p:nvSpPr>
            <p:spPr>
              <a:xfrm>
                <a:off x="890627" y="6560598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2084340" y="3212688"/>
              <a:ext cx="345638" cy="345638"/>
              <a:chOff x="827584" y="6309320"/>
              <a:chExt cx="345638" cy="345638"/>
            </a:xfrm>
          </p:grpSpPr>
          <p:sp>
            <p:nvSpPr>
              <p:cNvPr id="131" name="모서리가 둥근 직사각형 130"/>
              <p:cNvSpPr/>
              <p:nvPr/>
            </p:nvSpPr>
            <p:spPr>
              <a:xfrm>
                <a:off x="827584" y="6309320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금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모서리가 둥근 직사각형 131"/>
              <p:cNvSpPr/>
              <p:nvPr/>
            </p:nvSpPr>
            <p:spPr>
              <a:xfrm>
                <a:off x="890627" y="6560598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350711" y="3635483"/>
              <a:ext cx="345638" cy="345638"/>
              <a:chOff x="827584" y="6309320"/>
              <a:chExt cx="345638" cy="345638"/>
            </a:xfrm>
          </p:grpSpPr>
          <p:sp>
            <p:nvSpPr>
              <p:cNvPr id="134" name="모서리가 둥근 직사각형 133"/>
              <p:cNvSpPr/>
              <p:nvPr/>
            </p:nvSpPr>
            <p:spPr>
              <a:xfrm>
                <a:off x="827584" y="6309320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토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모서리가 둥근 직사각형 134"/>
              <p:cNvSpPr/>
              <p:nvPr/>
            </p:nvSpPr>
            <p:spPr>
              <a:xfrm>
                <a:off x="890627" y="6560598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788196" y="3635771"/>
              <a:ext cx="345638" cy="345638"/>
              <a:chOff x="827584" y="6309320"/>
              <a:chExt cx="345638" cy="345638"/>
            </a:xfrm>
          </p:grpSpPr>
          <p:sp>
            <p:nvSpPr>
              <p:cNvPr id="137" name="모서리가 둥근 직사각형 136"/>
              <p:cNvSpPr/>
              <p:nvPr/>
            </p:nvSpPr>
            <p:spPr>
              <a:xfrm>
                <a:off x="827584" y="6309320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일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모서리가 둥근 직사각형 137"/>
              <p:cNvSpPr/>
              <p:nvPr/>
            </p:nvSpPr>
            <p:spPr>
              <a:xfrm>
                <a:off x="890627" y="6560598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9" name="모서리가 둥근 직사각형 138"/>
            <p:cNvSpPr/>
            <p:nvPr/>
          </p:nvSpPr>
          <p:spPr>
            <a:xfrm>
              <a:off x="341458" y="278092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순서도: 연결자 139"/>
            <p:cNvSpPr/>
            <p:nvPr/>
          </p:nvSpPr>
          <p:spPr>
            <a:xfrm>
              <a:off x="440649" y="2880119"/>
              <a:ext cx="144016" cy="144016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1" name="모서리가 둥근 직사각형 140"/>
            <p:cNvSpPr/>
            <p:nvPr/>
          </p:nvSpPr>
          <p:spPr>
            <a:xfrm>
              <a:off x="341458" y="4068107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순서도: 연결자 141"/>
            <p:cNvSpPr/>
            <p:nvPr/>
          </p:nvSpPr>
          <p:spPr>
            <a:xfrm>
              <a:off x="440649" y="4167298"/>
              <a:ext cx="144016" cy="144016"/>
            </a:xfrm>
            <a:prstGeom prst="flowChartConnector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899592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1979712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899592" y="39330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2" name="Oval 33"/>
          <p:cNvSpPr>
            <a:spLocks noChangeArrowheads="1"/>
          </p:cNvSpPr>
          <p:nvPr/>
        </p:nvSpPr>
        <p:spPr bwMode="auto">
          <a:xfrm>
            <a:off x="1403648" y="39330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4788024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분리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반복 주기를 주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선택할지 분리 하는 버튼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선택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 버튼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~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버튼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토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스위치가 자동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on/off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원하는 요일을 선택 가능함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매월 며칠을 선택함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림 118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82"/>
          <p:cNvGrpSpPr/>
          <p:nvPr/>
        </p:nvGrpSpPr>
        <p:grpSpPr>
          <a:xfrm>
            <a:off x="683568" y="1988840"/>
            <a:ext cx="2333059" cy="3640752"/>
            <a:chOff x="1259632" y="2555280"/>
            <a:chExt cx="2333059" cy="3640752"/>
          </a:xfrm>
        </p:grpSpPr>
        <p:grpSp>
          <p:nvGrpSpPr>
            <p:cNvPr id="3" name="그룹 58"/>
            <p:cNvGrpSpPr>
              <a:grpSpLocks noChangeAspect="1"/>
            </p:cNvGrpSpPr>
            <p:nvPr/>
          </p:nvGrpSpPr>
          <p:grpSpPr>
            <a:xfrm>
              <a:off x="1259632" y="2555280"/>
              <a:ext cx="2333059" cy="3640752"/>
              <a:chOff x="1259632" y="2555280"/>
              <a:chExt cx="1944216" cy="3033960"/>
            </a:xfrm>
          </p:grpSpPr>
          <p:sp>
            <p:nvSpPr>
              <p:cNvPr id="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커피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          \3,500</a:t>
                </a: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점심식사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          \5,000</a:t>
                </a: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자주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사용되는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지출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모서리가 둥근 직사각형 72"/>
            <p:cNvSpPr/>
            <p:nvPr/>
          </p:nvSpPr>
          <p:spPr>
            <a:xfrm>
              <a:off x="3167988" y="2912451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E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1331640" y="412279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지하철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	          \1,400</a:t>
              </a:r>
            </a:p>
          </p:txBody>
        </p:sp>
      </p:grpSp>
      <p:grpSp>
        <p:nvGrpSpPr>
          <p:cNvPr id="6" name="그룹 111"/>
          <p:cNvGrpSpPr/>
          <p:nvPr/>
        </p:nvGrpSpPr>
        <p:grpSpPr>
          <a:xfrm>
            <a:off x="3347864" y="1988840"/>
            <a:ext cx="2333059" cy="3640753"/>
            <a:chOff x="3707904" y="2492896"/>
            <a:chExt cx="2333059" cy="3640753"/>
          </a:xfrm>
        </p:grpSpPr>
        <p:grpSp>
          <p:nvGrpSpPr>
            <p:cNvPr id="7" name="그룹 58"/>
            <p:cNvGrpSpPr/>
            <p:nvPr/>
          </p:nvGrpSpPr>
          <p:grpSpPr>
            <a:xfrm>
              <a:off x="3707904" y="2492896"/>
              <a:ext cx="2333059" cy="3640753"/>
              <a:chOff x="971600" y="1988841"/>
              <a:chExt cx="2333059" cy="3640753"/>
            </a:xfrm>
          </p:grpSpPr>
          <p:sp>
            <p:nvSpPr>
              <p:cNvPr id="63" name="갈매기형 수장 62"/>
              <p:cNvSpPr/>
              <p:nvPr/>
            </p:nvSpPr>
            <p:spPr>
              <a:xfrm>
                <a:off x="989888" y="3356992"/>
                <a:ext cx="72008" cy="144016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" name="그룹 99"/>
              <p:cNvGrpSpPr/>
              <p:nvPr/>
            </p:nvGrpSpPr>
            <p:grpSpPr>
              <a:xfrm>
                <a:off x="971600" y="1988841"/>
                <a:ext cx="2333059" cy="3640753"/>
                <a:chOff x="1259632" y="2555281"/>
                <a:chExt cx="2333059" cy="3640753"/>
              </a:xfrm>
            </p:grpSpPr>
            <p:grpSp>
              <p:nvGrpSpPr>
                <p:cNvPr id="10" name="그룹 58"/>
                <p:cNvGrpSpPr>
                  <a:grpSpLocks noChangeAspect="1"/>
                </p:cNvGrpSpPr>
                <p:nvPr/>
              </p:nvGrpSpPr>
              <p:grpSpPr>
                <a:xfrm>
                  <a:off x="1259632" y="2555281"/>
                  <a:ext cx="2333059" cy="3640753"/>
                  <a:chOff x="1259632" y="2555280"/>
                  <a:chExt cx="1944216" cy="3033960"/>
                </a:xfrm>
              </p:grpSpPr>
              <p:sp>
                <p:nvSpPr>
                  <p:cNvPr id="96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2780928"/>
                    <a:ext cx="1944216" cy="2467698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7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5229200"/>
                    <a:ext cx="1944216" cy="360040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8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2555280"/>
                    <a:ext cx="1944216" cy="225648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9" name="모서리가 둥근 직사각형 98"/>
                  <p:cNvSpPr/>
                  <p:nvPr/>
                </p:nvSpPr>
                <p:spPr>
                  <a:xfrm>
                    <a:off x="141261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0" name="모서리가 둥근 직사각형 99"/>
                  <p:cNvSpPr/>
                  <p:nvPr/>
                </p:nvSpPr>
                <p:spPr>
                  <a:xfrm>
                    <a:off x="179058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1" name="모서리가 둥근 직사각형 100"/>
                  <p:cNvSpPr/>
                  <p:nvPr/>
                </p:nvSpPr>
                <p:spPr>
                  <a:xfrm>
                    <a:off x="254652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2" name="모서리가 둥근 직사각형 101"/>
                  <p:cNvSpPr/>
                  <p:nvPr/>
                </p:nvSpPr>
                <p:spPr>
                  <a:xfrm>
                    <a:off x="216855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3" name="갈매기형 수장 102"/>
                  <p:cNvSpPr/>
                  <p:nvPr/>
                </p:nvSpPr>
                <p:spPr>
                  <a:xfrm>
                    <a:off x="2942711" y="5301208"/>
                    <a:ext cx="144016" cy="216024"/>
                  </a:xfrm>
                  <a:prstGeom prst="chevron">
                    <a:avLst/>
                  </a:prstGeom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모서리가 둥근 직사각형 103"/>
                  <p:cNvSpPr/>
                  <p:nvPr/>
                </p:nvSpPr>
                <p:spPr>
                  <a:xfrm>
                    <a:off x="1619672" y="3539108"/>
                    <a:ext cx="1512168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90000" tIns="46800" rIns="90000" rtlCol="0" anchor="ctr"/>
                  <a:lstStyle/>
                  <a:p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커피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               \3,500</a:t>
                    </a:r>
                  </a:p>
                </p:txBody>
              </p:sp>
              <p:sp>
                <p:nvSpPr>
                  <p:cNvPr id="105" name="모서리가 둥근 직사각형 104"/>
                  <p:cNvSpPr/>
                  <p:nvPr/>
                </p:nvSpPr>
                <p:spPr>
                  <a:xfrm>
                    <a:off x="1619672" y="3212976"/>
                    <a:ext cx="1512168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90000" rIns="90000" rtlCol="0" anchor="ctr"/>
                  <a:lstStyle/>
                  <a:p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점심식사         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\5,000</a:t>
                    </a:r>
                  </a:p>
                </p:txBody>
              </p:sp>
              <p:sp>
                <p:nvSpPr>
                  <p:cNvPr id="106" name="모서리가 둥근 직사각형 105"/>
                  <p:cNvSpPr/>
                  <p:nvPr/>
                </p:nvSpPr>
                <p:spPr>
                  <a:xfrm>
                    <a:off x="1619672" y="2852936"/>
                    <a:ext cx="1224136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자주 사용되는 지출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" name="모서리가 둥근 직사각형 106"/>
                  <p:cNvSpPr/>
                  <p:nvPr/>
                </p:nvSpPr>
                <p:spPr>
                  <a:xfrm>
                    <a:off x="1331640" y="2852936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오른쪽 화살표 107"/>
                  <p:cNvSpPr/>
                  <p:nvPr/>
                </p:nvSpPr>
                <p:spPr>
                  <a:xfrm flipH="1">
                    <a:off x="1369740" y="2905894"/>
                    <a:ext cx="216024" cy="191988"/>
                  </a:xfrm>
                  <a:prstGeom prst="rightArrow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3167988" y="2912451"/>
                  <a:ext cx="345638" cy="345638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b="1" dirty="0" smtClean="0">
                      <a:solidFill>
                        <a:schemeClr val="accent3"/>
                      </a:solidFill>
                    </a:rPr>
                    <a:t>S</a:t>
                  </a:r>
                  <a:endParaRPr lang="ko-KR" altLang="en-US" sz="2000" b="1" dirty="0">
                    <a:solidFill>
                      <a:schemeClr val="accent3"/>
                    </a:solidFill>
                  </a:endParaRPr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1696208" y="4122792"/>
                  <a:ext cx="1795672" cy="345638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rIns="90000" rtlCol="0" anchor="ctr"/>
                <a:lstStyle/>
                <a:p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지하철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	   \1,400</a:t>
                  </a:r>
                </a:p>
              </p:txBody>
            </p:sp>
          </p:grpSp>
          <p:grpSp>
            <p:nvGrpSpPr>
              <p:cNvPr id="11" name="그룹 122"/>
              <p:cNvGrpSpPr/>
              <p:nvPr/>
            </p:nvGrpSpPr>
            <p:grpSpPr>
              <a:xfrm>
                <a:off x="1061896" y="2780928"/>
                <a:ext cx="345638" cy="345638"/>
                <a:chOff x="1288207" y="3380919"/>
                <a:chExt cx="345638" cy="345638"/>
              </a:xfrm>
            </p:grpSpPr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1288207" y="3380919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1350690" y="3627880"/>
                  <a:ext cx="216024" cy="45719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그룹 125"/>
              <p:cNvGrpSpPr/>
              <p:nvPr/>
            </p:nvGrpSpPr>
            <p:grpSpPr>
              <a:xfrm>
                <a:off x="1061896" y="3169543"/>
                <a:ext cx="345638" cy="345638"/>
                <a:chOff x="1293084" y="3769534"/>
                <a:chExt cx="345638" cy="345638"/>
              </a:xfrm>
            </p:grpSpPr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1293084" y="3769534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1355567" y="4016495"/>
                  <a:ext cx="216024" cy="457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그룹 128"/>
              <p:cNvGrpSpPr/>
              <p:nvPr/>
            </p:nvGrpSpPr>
            <p:grpSpPr>
              <a:xfrm>
                <a:off x="1061896" y="3563872"/>
                <a:ext cx="345638" cy="345638"/>
                <a:chOff x="1293084" y="3769534"/>
                <a:chExt cx="345638" cy="345638"/>
              </a:xfrm>
            </p:grpSpPr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1293084" y="3769534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1355567" y="4016495"/>
                  <a:ext cx="216024" cy="457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9" name="모서리가 둥근 직사각형 108"/>
            <p:cNvSpPr/>
            <p:nvPr/>
          </p:nvSpPr>
          <p:spPr>
            <a:xfrm>
              <a:off x="4139952" y="4460658"/>
              <a:ext cx="180020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추가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3793551" y="446065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덧셈 기호 110"/>
            <p:cNvSpPr/>
            <p:nvPr/>
          </p:nvSpPr>
          <p:spPr>
            <a:xfrm>
              <a:off x="3834622" y="4512550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2483768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4" name="Oval 33"/>
          <p:cNvSpPr>
            <a:spLocks noChangeArrowheads="1"/>
          </p:cNvSpPr>
          <p:nvPr/>
        </p:nvSpPr>
        <p:spPr bwMode="auto">
          <a:xfrm>
            <a:off x="611560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514806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3275856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3275856" y="38610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3707904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1-2-1.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자주 사용되는 지출 화면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grpSp>
        <p:nvGrpSpPr>
          <p:cNvPr id="60" name="그룹 82"/>
          <p:cNvGrpSpPr/>
          <p:nvPr/>
        </p:nvGrpSpPr>
        <p:grpSpPr>
          <a:xfrm>
            <a:off x="6084168" y="1988840"/>
            <a:ext cx="2333059" cy="3640752"/>
            <a:chOff x="1259632" y="2555280"/>
            <a:chExt cx="2333059" cy="3640752"/>
          </a:xfrm>
        </p:grpSpPr>
        <p:grpSp>
          <p:nvGrpSpPr>
            <p:cNvPr id="61" name="그룹 58"/>
            <p:cNvGrpSpPr>
              <a:grpSpLocks noChangeAspect="1"/>
            </p:cNvGrpSpPr>
            <p:nvPr/>
          </p:nvGrpSpPr>
          <p:grpSpPr>
            <a:xfrm>
              <a:off x="1259632" y="2555281"/>
              <a:ext cx="2333059" cy="3640753"/>
              <a:chOff x="1259632" y="2555280"/>
              <a:chExt cx="1944216" cy="3033960"/>
            </a:xfrm>
          </p:grpSpPr>
          <p:sp>
            <p:nvSpPr>
              <p:cNvPr id="65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66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67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모서리가 둥근 직사각형 68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갈매기형 수장 73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분류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제목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</a:t>
                </a:r>
              </a:p>
            </p:txBody>
          </p:sp>
          <p:sp>
            <p:nvSpPr>
              <p:cNvPr id="79" name="모서리가 둥근 직사각형 78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자주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사용되는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지출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오른쪽 화살표 80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2" name="모서리가 둥근 직사각형 61"/>
            <p:cNvSpPr/>
            <p:nvPr/>
          </p:nvSpPr>
          <p:spPr>
            <a:xfrm>
              <a:off x="3167988" y="2912451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1331640" y="412279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	        \00,000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>
              <a:lumMod val="60000"/>
              <a:lumOff val="40000"/>
            </a:schemeClr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2837</TotalTime>
  <Words>1105</Words>
  <Application>Microsoft Office PowerPoint</Application>
  <PresentationFormat>화면 슬라이드 쇼(4:3)</PresentationFormat>
  <Paragraphs>641</Paragraphs>
  <Slides>29</Slides>
  <Notes>28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</vt:vector>
  </TitlesOfParts>
  <Company>우리집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일반</dc:creator>
  <cp:lastModifiedBy>일반</cp:lastModifiedBy>
  <cp:revision>557</cp:revision>
  <dcterms:created xsi:type="dcterms:W3CDTF">2010-06-22T10:48:09Z</dcterms:created>
  <dcterms:modified xsi:type="dcterms:W3CDTF">2010-07-12T04:58:23Z</dcterms:modified>
</cp:coreProperties>
</file>