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7" r:id="rId3"/>
    <p:sldId id="278" r:id="rId4"/>
    <p:sldId id="260" r:id="rId5"/>
    <p:sldId id="261" r:id="rId6"/>
    <p:sldId id="256" r:id="rId7"/>
    <p:sldId id="282" r:id="rId8"/>
    <p:sldId id="284" r:id="rId9"/>
    <p:sldId id="283" r:id="rId10"/>
    <p:sldId id="279" r:id="rId11"/>
    <p:sldId id="259" r:id="rId12"/>
    <p:sldId id="262" r:id="rId13"/>
    <p:sldId id="263" r:id="rId14"/>
    <p:sldId id="264" r:id="rId15"/>
    <p:sldId id="265" r:id="rId16"/>
    <p:sldId id="266" r:id="rId17"/>
    <p:sldId id="281" r:id="rId18"/>
    <p:sldId id="267" r:id="rId19"/>
    <p:sldId id="268" r:id="rId20"/>
    <p:sldId id="272" r:id="rId21"/>
    <p:sldId id="269" r:id="rId22"/>
    <p:sldId id="270" r:id="rId23"/>
    <p:sldId id="271" r:id="rId24"/>
    <p:sldId id="273" r:id="rId25"/>
    <p:sldId id="274" r:id="rId26"/>
    <p:sldId id="275" r:id="rId27"/>
    <p:sldId id="27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0" autoAdjust="0"/>
    <p:restoredTop sz="94660"/>
  </p:normalViewPr>
  <p:slideViewPr>
    <p:cSldViewPr>
      <p:cViewPr varScale="1">
        <p:scale>
          <a:sx n="104" d="100"/>
          <a:sy n="104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t>2010-07-11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By </a:t>
            </a:r>
            <a:r>
              <a:rPr lang="ko-KR" altLang="en-US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김우석</a:t>
            </a:r>
            <a:endParaRPr lang="en-US" altLang="ko-KR" dirty="0" smtClean="0">
              <a:solidFill>
                <a:schemeClr val="bg1"/>
              </a:solidFill>
              <a:latin typeface="바탕체" pitchFamily="17" charset="-127"/>
              <a:ea typeface="바탕체" pitchFamily="17" charset="-127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9512" y="1988840"/>
            <a:ext cx="2333059" cy="3640753"/>
            <a:chOff x="2815005" y="1988841"/>
            <a:chExt cx="2333059" cy="3640753"/>
          </a:xfrm>
        </p:grpSpPr>
        <p:grpSp>
          <p:nvGrpSpPr>
            <p:cNvPr id="95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00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0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0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갈매기형 수장 11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2278327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모서리가 둥근 직사각형 100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699792" y="1988840"/>
            <a:ext cx="2333059" cy="3640753"/>
            <a:chOff x="2815005" y="1988841"/>
            <a:chExt cx="2333059" cy="3640753"/>
          </a:xfrm>
        </p:grpSpPr>
        <p:grpSp>
          <p:nvGrpSpPr>
            <p:cNvPr id="117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2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2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3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갈매기형 수장 134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1319639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자</a:t>
                  </a:r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산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194318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부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모서리가 둥근 직사각형 122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질주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신용대출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\40,00,000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부제목 2"/>
          <p:cNvSpPr txBox="1">
            <a:spLocks/>
          </p:cNvSpPr>
          <p:nvPr/>
        </p:nvSpPr>
        <p:spPr>
          <a:xfrm>
            <a:off x="5201854" y="1700808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분리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[touch,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edit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icon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액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touch, edit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부분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1" name="Oval 33"/>
          <p:cNvSpPr>
            <a:spLocks noChangeArrowheads="1"/>
          </p:cNvSpPr>
          <p:nvPr/>
        </p:nvSpPr>
        <p:spPr bwMode="auto">
          <a:xfrm>
            <a:off x="827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2" name="Oval 33"/>
          <p:cNvSpPr>
            <a:spLocks noChangeArrowheads="1"/>
          </p:cNvSpPr>
          <p:nvPr/>
        </p:nvSpPr>
        <p:spPr bwMode="auto">
          <a:xfrm>
            <a:off x="1075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8216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7951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7951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6" name="Oval 33"/>
          <p:cNvSpPr>
            <a:spLocks noChangeArrowheads="1"/>
          </p:cNvSpPr>
          <p:nvPr/>
        </p:nvSpPr>
        <p:spPr bwMode="auto">
          <a:xfrm>
            <a:off x="33478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7" name="Oval 33"/>
          <p:cNvSpPr>
            <a:spLocks noChangeArrowheads="1"/>
          </p:cNvSpPr>
          <p:nvPr/>
        </p:nvSpPr>
        <p:spPr bwMode="auto">
          <a:xfrm>
            <a:off x="262778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26997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9" name="Oval 33"/>
          <p:cNvSpPr>
            <a:spLocks noChangeArrowheads="1"/>
          </p:cNvSpPr>
          <p:nvPr/>
        </p:nvSpPr>
        <p:spPr bwMode="auto">
          <a:xfrm>
            <a:off x="26997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0" name="Oval 33"/>
          <p:cNvSpPr>
            <a:spLocks noChangeArrowheads="1"/>
          </p:cNvSpPr>
          <p:nvPr/>
        </p:nvSpPr>
        <p:spPr bwMode="auto">
          <a:xfrm>
            <a:off x="269979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17951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2" name="Oval 33"/>
          <p:cNvSpPr>
            <a:spLocks noChangeArrowheads="1"/>
          </p:cNvSpPr>
          <p:nvPr/>
        </p:nvSpPr>
        <p:spPr bwMode="auto">
          <a:xfrm>
            <a:off x="269979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3" name="Oval 33"/>
          <p:cNvSpPr>
            <a:spLocks noChangeArrowheads="1"/>
          </p:cNvSpPr>
          <p:nvPr/>
        </p:nvSpPr>
        <p:spPr bwMode="auto">
          <a:xfrm>
            <a:off x="25152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4" name="Oval 33"/>
          <p:cNvSpPr>
            <a:spLocks noChangeArrowheads="1"/>
          </p:cNvSpPr>
          <p:nvPr/>
        </p:nvSpPr>
        <p:spPr bwMode="auto">
          <a:xfrm>
            <a:off x="27718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월별 사용금액 화면</a:t>
            </a:r>
            <a:endParaRPr lang="ko-KR" altLang="en-US" dirty="0"/>
          </a:p>
        </p:txBody>
      </p:sp>
      <p:grpSp>
        <p:nvGrpSpPr>
          <p:cNvPr id="9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24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6</a:t>
              </a:r>
              <a:r>
                <a:rPr lang="ko-KR" altLang="en-US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월</a:t>
              </a: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267744" y="2996951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일별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331640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2987824" y="3284984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475656" y="3284984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63" name="차트 62"/>
            <p:cNvGraphicFramePr/>
            <p:nvPr/>
          </p:nvGraphicFramePr>
          <p:xfrm>
            <a:off x="1331640" y="3356992"/>
            <a:ext cx="1800200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2267744" y="400506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음식 </a:t>
              </a:r>
              <a:r>
                <a:rPr lang="en-US" altLang="ko-KR" sz="800" dirty="0" smtClean="0"/>
                <a:t>50%</a:t>
              </a:r>
              <a:endParaRPr lang="ko-KR" altLang="en-US" sz="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03648" y="407707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 </a:t>
              </a:r>
              <a:r>
                <a:rPr lang="en-US" altLang="ko-KR" sz="800" dirty="0" smtClean="0"/>
                <a:t>20%</a:t>
              </a:r>
              <a:endParaRPr lang="ko-KR" alt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3051" y="3717032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5656" y="350100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\350,000</a:t>
              </a: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339752" y="544522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월 항목별사용금액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0" y="1512590"/>
            <a:ext cx="864096" cy="26022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-936104" y="1484784"/>
            <a:ext cx="936104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달별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47" name="설명선 1 46"/>
          <p:cNvSpPr/>
          <p:nvPr/>
        </p:nvSpPr>
        <p:spPr>
          <a:xfrm>
            <a:off x="2051720" y="1988840"/>
            <a:ext cx="936104" cy="216024"/>
          </a:xfrm>
          <a:prstGeom prst="borderCallout1">
            <a:avLst>
              <a:gd name="adj1" fmla="val 58433"/>
              <a:gd name="adj2" fmla="val -1211"/>
              <a:gd name="adj3" fmla="val 403511"/>
              <a:gd name="adj4" fmla="val -2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항목별 아이콘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936279" y="2852936"/>
              <a:ext cx="123554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61014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일별 사용금액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468560" y="162880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443253" y="1340768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260648" y="1124744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331640" y="3212976"/>
              <a:ext cx="1800200" cy="194421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403650" y="3645024"/>
              <a:ext cx="1656182" cy="108012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195736" y="2924944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22115" y="2979911"/>
              <a:ext cx="864096" cy="20448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805708" y="3294509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394123" y="3284984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91680" y="3284984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5656" y="3717032"/>
              <a:ext cx="15121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\10,500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03648" y="4869160"/>
              <a:ext cx="1656184" cy="288032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5656" y="4907310"/>
              <a:ext cx="15121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2010-06-29</a:t>
              </a:r>
            </a:p>
          </p:txBody>
        </p:sp>
        <p:sp>
          <p:nvSpPr>
            <p:cNvPr id="68" name="덧셈 기호 67"/>
            <p:cNvSpPr/>
            <p:nvPr/>
          </p:nvSpPr>
          <p:spPr>
            <a:xfrm>
              <a:off x="2843808" y="3328417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43204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971600" y="1988840"/>
            <a:ext cx="2333059" cy="3640752"/>
            <a:chOff x="7740352" y="1988840"/>
            <a:chExt cx="2333059" cy="3640752"/>
          </a:xfrm>
        </p:grpSpPr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8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89,000,000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74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갈매기형 수장 78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123,567,000</a:t>
              </a:r>
            </a:p>
          </p:txBody>
        </p:sp>
        <p:graphicFrame>
          <p:nvGraphicFramePr>
            <p:cNvPr id="81" name="차트 80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모서리가 둥근 직사각형 81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9.</a:t>
            </a:r>
            <a:r>
              <a:rPr lang="ko-KR" altLang="en-US" dirty="0" smtClean="0"/>
              <a:t>자산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18678" y="33284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13370" y="45091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13370" y="484058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411760" y="522920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9-1.</a:t>
            </a:r>
            <a:r>
              <a:rPr lang="ko-KR" altLang="en-US" dirty="0" smtClean="0"/>
              <a:t>자산 </a:t>
            </a:r>
            <a:r>
              <a:rPr lang="ko-KR" altLang="en-US" dirty="0" smtClean="0"/>
              <a:t>항목별자세수정화면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251520" y="1988840"/>
            <a:ext cx="2333059" cy="3640752"/>
            <a:chOff x="1259632" y="255528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산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\10,567,000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843808" y="1988840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6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89,000,000</a:t>
                  </a:r>
                  <a:endParaRPr lang="en-US" altLang="ko-KR" sz="11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  <a:endParaRPr lang="en-US" altLang="ko-KR" sz="11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\10,567,000</a:t>
                </a:r>
                <a:endParaRPr lang="en-US" altLang="ko-KR" sz="11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57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00133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저편한아파트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2009-09-09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\89,000,000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/>
              <a:t>9-1-2.</a:t>
            </a:r>
            <a:r>
              <a:rPr lang="ko-KR" altLang="en-US" sz="4000" dirty="0" smtClean="0"/>
              <a:t>자산 </a:t>
            </a:r>
            <a:r>
              <a:rPr lang="ko-KR" altLang="en-US" sz="4000" dirty="0" smtClean="0"/>
              <a:t>항목별자세수정화면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4283968" y="162880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전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빠른 항목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지불수단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반복등록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매월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매일 등 특정일을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38130" y="234499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 flipH="1">
            <a:off x="378393" y="239606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795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9797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3528" y="278092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</a:t>
            </a:r>
            <a:r>
              <a:rPr lang="ko-KR" altLang="en-US" sz="1200" dirty="0" smtClean="0">
                <a:solidFill>
                  <a:schemeClr val="tx1"/>
                </a:solidFill>
              </a:rPr>
              <a:t>류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아파트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951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951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11.</a:t>
            </a:r>
            <a:r>
              <a:rPr lang="ko-KR" altLang="en-US" dirty="0" smtClean="0"/>
              <a:t>부채 항목별비교화면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지출 비교는 부분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화면 </a:t>
            </a:r>
            <a:r>
              <a:rPr lang="en-US" altLang="ko-KR" sz="1400" dirty="0" smtClean="0"/>
              <a:t>slide</a:t>
            </a:r>
            <a:r>
              <a:rPr lang="ko-KR" altLang="en-US" sz="1400" dirty="0" smtClean="0"/>
              <a:t>형식 변경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부채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그래프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 등</a:t>
            </a:r>
            <a:r>
              <a:rPr lang="en-US" altLang="ko-KR" sz="1400" dirty="0" smtClean="0"/>
              <a:t>)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3.</a:t>
            </a:r>
            <a:r>
              <a:rPr lang="ko-KR" altLang="en-US" sz="1400" noProof="0" dirty="0" smtClean="0"/>
              <a:t> 지출한 금액 상세 </a:t>
            </a:r>
            <a:r>
              <a:rPr lang="ko-KR" altLang="en-US" sz="1400" dirty="0"/>
              <a:t>메뉴이동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형식</a:t>
            </a:r>
            <a:r>
              <a:rPr lang="en-US" altLang="ko-KR" sz="1400" dirty="0" smtClean="0"/>
              <a:t>) </a:t>
            </a:r>
          </a:p>
          <a:p>
            <a:pPr>
              <a:spcBef>
                <a:spcPct val="20000"/>
              </a:spcBef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기본 메뉴 구성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미션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179512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-252536" y="496974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-252536" y="53012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1259632" y="255528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717476" y="515719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11-1.</a:t>
            </a:r>
            <a:r>
              <a:rPr lang="ko-KR" altLang="en-US" dirty="0" smtClean="0"/>
              <a:t>부채 항목별자세화면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각 자산 항목별을 터치하면 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변동 그래프를 </a:t>
            </a:r>
            <a:r>
              <a:rPr lang="ko-KR" altLang="en-US" sz="1400" dirty="0" err="1" smtClean="0"/>
              <a:t>넣는것은</a:t>
            </a:r>
            <a:r>
              <a:rPr lang="ko-KR" altLang="en-US" sz="1400" dirty="0" smtClean="0"/>
              <a:t> 어떠한가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4499992" y="3789040"/>
            <a:ext cx="2304256" cy="208823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827584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827584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75557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55576" y="49846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59" name="그룹 5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ㅁㅁㅁ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ㅇㅇㅇ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\123,567,000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신용대출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032623" y="4964410"/>
            <a:ext cx="216024" cy="648072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392663" y="4100314"/>
            <a:ext cx="216024" cy="1512168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52703" y="4388346"/>
            <a:ext cx="216024" cy="123252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12743" y="4748386"/>
            <a:ext cx="216024" cy="872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rot="5400000">
            <a:off x="4002795" y="4818868"/>
            <a:ext cx="162760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816599" y="5632673"/>
            <a:ext cx="165618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4653136"/>
            <a:ext cx="151216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그림 144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>
            <a:grpSpLocks noChangeAspect="1"/>
          </p:cNvGrpSpPr>
          <p:nvPr/>
        </p:nvGrpSpPr>
        <p:grpSpPr>
          <a:xfrm>
            <a:off x="5292080" y="1988840"/>
            <a:ext cx="2333059" cy="3640752"/>
            <a:chOff x="1259632" y="2555280"/>
            <a:chExt cx="1944216" cy="3033960"/>
          </a:xfrm>
        </p:grpSpPr>
        <p:sp>
          <p:nvSpPr>
            <p:cNvPr id="8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6" name="Rectangle 289"/>
            <p:cNvSpPr>
              <a:spLocks noChangeArrowheads="1"/>
            </p:cNvSpPr>
            <p:nvPr/>
          </p:nvSpPr>
          <p:spPr bwMode="auto">
            <a:xfrm>
              <a:off x="1331640" y="3276058"/>
              <a:ext cx="1800200" cy="1802578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6</a:t>
              </a:r>
              <a:r>
                <a:rPr lang="ko-KR" altLang="en-US" sz="1400" b="1" dirty="0" smtClean="0">
                  <a:solidFill>
                    <a:srgbClr val="4D4D4D"/>
                  </a:solidFill>
                  <a:ea typeface="HY중고딕" pitchFamily="18" charset="-127"/>
                </a:rPr>
                <a:t>월</a:t>
              </a: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7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갈매기형 수장 9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267744" y="3060033"/>
              <a:ext cx="864096" cy="187449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일별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331640" y="2988027"/>
              <a:ext cx="936104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갈매기형 수장 94"/>
            <p:cNvSpPr/>
            <p:nvPr/>
          </p:nvSpPr>
          <p:spPr>
            <a:xfrm>
              <a:off x="2987824" y="3348067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갈매기형 수장 95"/>
            <p:cNvSpPr/>
            <p:nvPr/>
          </p:nvSpPr>
          <p:spPr>
            <a:xfrm flipH="1">
              <a:off x="1475656" y="3348067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97" name="차트 96"/>
            <p:cNvGraphicFramePr/>
            <p:nvPr/>
          </p:nvGraphicFramePr>
          <p:xfrm>
            <a:off x="1319639" y="3455380"/>
            <a:ext cx="1800200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2267744" y="4005064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음식 </a:t>
              </a:r>
              <a:r>
                <a:rPr lang="en-US" altLang="ko-KR" sz="800" dirty="0" smtClean="0"/>
                <a:t>50%</a:t>
              </a:r>
              <a:endParaRPr lang="ko-KR" altLang="en-US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03648" y="407707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 </a:t>
              </a:r>
              <a:r>
                <a:rPr lang="en-US" altLang="ko-KR" sz="800" dirty="0" smtClean="0"/>
                <a:t>20%</a:t>
              </a:r>
              <a:endParaRPr lang="ko-KR" altLang="en-US" sz="8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93051" y="3717032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75656" y="350100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331640" y="489554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350,000</a:t>
              </a:r>
            </a:p>
          </p:txBody>
        </p:sp>
      </p:grpSp>
      <p:sp>
        <p:nvSpPr>
          <p:cNvPr id="104" name="AutoShape 60"/>
          <p:cNvSpPr>
            <a:spLocks noChangeArrowheads="1"/>
          </p:cNvSpPr>
          <p:nvPr/>
        </p:nvSpPr>
        <p:spPr bwMode="auto">
          <a:xfrm>
            <a:off x="7740352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106" name="AutoShape 60"/>
          <p:cNvSpPr>
            <a:spLocks noChangeArrowheads="1"/>
          </p:cNvSpPr>
          <p:nvPr/>
        </p:nvSpPr>
        <p:spPr bwMode="auto">
          <a:xfrm>
            <a:off x="7740352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7826762" y="499565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89,000,000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7740352" y="5197544"/>
            <a:ext cx="2333059" cy="432048"/>
            <a:chOff x="7740352" y="5197544"/>
            <a:chExt cx="2333059" cy="432048"/>
          </a:xfrm>
        </p:grpSpPr>
        <p:sp>
          <p:nvSpPr>
            <p:cNvPr id="105" name="AutoShape 60"/>
            <p:cNvSpPr>
              <a:spLocks noChangeArrowheads="1"/>
            </p:cNvSpPr>
            <p:nvPr/>
          </p:nvSpPr>
          <p:spPr bwMode="auto">
            <a:xfrm>
              <a:off x="7740352" y="519754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갈매기형 수장 110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모서리가 둥근 직사각형 112"/>
          <p:cNvSpPr/>
          <p:nvPr/>
        </p:nvSpPr>
        <p:spPr>
          <a:xfrm>
            <a:off x="7826762" y="459553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</a:t>
            </a:r>
            <a:r>
              <a:rPr lang="en-US" altLang="ko-KR" sz="1200" dirty="0" smtClean="0">
                <a:solidFill>
                  <a:schemeClr val="tx1"/>
                </a:solidFill>
              </a:rPr>
              <a:t>123,567,000</a:t>
            </a:r>
          </a:p>
        </p:txBody>
      </p:sp>
      <p:graphicFrame>
        <p:nvGraphicFramePr>
          <p:cNvPr id="114" name="차트 113"/>
          <p:cNvGraphicFramePr/>
          <p:nvPr/>
        </p:nvGraphicFramePr>
        <p:xfrm>
          <a:off x="7740352" y="2872369"/>
          <a:ext cx="2333059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7826762" y="252673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999581" y="3601819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자산 </a:t>
            </a:r>
            <a:r>
              <a:rPr lang="en-US" altLang="ko-KR" sz="800" dirty="0" smtClean="0"/>
              <a:t>65%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9036496" y="3530507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73957" y="400564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10147" y="4005064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0" name="모서리가 둥근 직사각형 129"/>
          <p:cNvSpPr/>
          <p:nvPr/>
        </p:nvSpPr>
        <p:spPr>
          <a:xfrm>
            <a:off x="6141708" y="234126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713572" y="234126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6332329" y="234126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522950" y="234126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8517876" y="234888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710519" y="234888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9095804" y="234888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8903162" y="234888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13.</a:t>
            </a:r>
            <a:r>
              <a:rPr lang="ko-KR" altLang="en-US" dirty="0" smtClean="0"/>
              <a:t>리포트 메뉴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월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일별 사용 금액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리포트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1331640" y="41490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3969" y="1700808"/>
            <a:ext cx="475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년간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지출된 금액을 막대 그래프</a:t>
            </a:r>
            <a:endParaRPr lang="en-US" altLang="ko-KR" dirty="0" smtClean="0"/>
          </a:p>
          <a:p>
            <a:r>
              <a:rPr lang="ko-KR" altLang="en-US" dirty="0" smtClean="0"/>
              <a:t>형식으로 비교 월별 비교 하는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년간 월별 수입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지출 비교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해당 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일별 사용 금액을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월별 사용금액 메뉴로 이동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현재 사용자의 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부채를 보여주는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부채 메뉴로 이동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31640" y="455743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항목별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331640" y="496509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신용카드사별 지출내역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700" dirty="0" smtClean="0"/>
              <a:t>13.</a:t>
            </a:r>
            <a:r>
              <a:rPr lang="ko-KR" altLang="en-US" sz="3700" dirty="0" smtClean="0"/>
              <a:t>리포트 메뉴</a:t>
            </a:r>
            <a:r>
              <a:rPr lang="en-US" altLang="ko-KR" sz="3700" dirty="0" smtClean="0"/>
              <a:t>–</a:t>
            </a:r>
            <a:r>
              <a:rPr lang="ko-KR" altLang="en-US" sz="4000" dirty="0" smtClean="0"/>
              <a:t>년간 월별 수입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지출 비교</a:t>
            </a:r>
            <a:endParaRPr lang="ko-KR" altLang="en-US" sz="3700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리포트 메인 메뉴 만들기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ko-KR" altLang="en-US" sz="1400" dirty="0" smtClean="0"/>
              <a:t>각 항목별 선택해서 리포트 보여주기</a:t>
            </a: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972616" y="3212976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r>
              <a:rPr lang="en-US" altLang="ko-KR" sz="800" dirty="0" smtClean="0"/>
              <a:t>\50,000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88640" y="58772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99237" y="55172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16632" y="5301208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년간 월별 수입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 비교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3789040"/>
              <a:ext cx="216024" cy="11753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835696" y="4005064"/>
              <a:ext cx="216024" cy="959346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810631" y="4382057"/>
              <a:ext cx="1186036" cy="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4984601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2010 </a:t>
              </a:r>
              <a:r>
                <a:rPr lang="ko-KR" altLang="en-US" sz="1400" b="1" dirty="0" smtClean="0">
                  <a:latin typeface="+mj-lt"/>
                </a:rPr>
                <a:t>년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1619672" y="3784848"/>
              <a:ext cx="216024" cy="216024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뺄셈 기호 74"/>
            <p:cNvSpPr/>
            <p:nvPr/>
          </p:nvSpPr>
          <p:spPr>
            <a:xfrm>
              <a:off x="1835696" y="3986014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195736" y="3861048"/>
              <a:ext cx="216024" cy="110336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11760" y="4221088"/>
              <a:ext cx="216024" cy="743322"/>
            </a:xfrm>
            <a:prstGeom prst="rect">
              <a:avLst/>
            </a:prstGeom>
            <a:solidFill>
              <a:srgbClr val="FF7C80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덧셈 기호 77"/>
            <p:cNvSpPr/>
            <p:nvPr/>
          </p:nvSpPr>
          <p:spPr>
            <a:xfrm>
              <a:off x="2195736" y="3882307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뺄셈 기호 78"/>
            <p:cNvSpPr/>
            <p:nvPr/>
          </p:nvSpPr>
          <p:spPr>
            <a:xfrm>
              <a:off x="2411760" y="4221088"/>
              <a:ext cx="216024" cy="216024"/>
            </a:xfrm>
            <a:prstGeom prst="mathMinus">
              <a:avLst/>
            </a:prstGeom>
            <a:ln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771800" y="4005064"/>
              <a:ext cx="216024" cy="9593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덧셈 기호 81"/>
            <p:cNvSpPr/>
            <p:nvPr/>
          </p:nvSpPr>
          <p:spPr>
            <a:xfrm>
              <a:off x="2771800" y="3999731"/>
              <a:ext cx="216024" cy="194765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63105" y="501375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67744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71800" y="501317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월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 rot="16200000">
              <a:off x="1316543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1549819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99" name="TextBox 98"/>
            <p:cNvSpPr txBox="1"/>
            <p:nvPr/>
          </p:nvSpPr>
          <p:spPr>
            <a:xfrm rot="16200000">
              <a:off x="2140692" y="4511275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\3,456,000</a:t>
              </a:r>
              <a:endParaRPr lang="ko-KR" altLang="en-US" sz="900" dirty="0"/>
            </a:p>
          </p:txBody>
        </p:sp>
        <p:sp>
          <p:nvSpPr>
            <p:cNvPr id="100" name="TextBox 99"/>
            <p:cNvSpPr txBox="1"/>
            <p:nvPr/>
          </p:nvSpPr>
          <p:spPr>
            <a:xfrm rot="16200000">
              <a:off x="1892608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16200000">
              <a:off x="2468672" y="4479215"/>
              <a:ext cx="8370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\23,456,000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47664" y="339509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총 수입</a:t>
              </a:r>
              <a:r>
                <a:rPr lang="en-US" altLang="ko-KR" sz="900" dirty="0" smtClean="0"/>
                <a:t>: \00,000,000</a:t>
              </a:r>
            </a:p>
            <a:p>
              <a:r>
                <a:rPr lang="ko-KR" altLang="en-US" sz="900" dirty="0" smtClean="0"/>
                <a:t>총 지출</a:t>
              </a:r>
              <a:r>
                <a:rPr lang="en-US" altLang="ko-KR" sz="900" dirty="0" smtClean="0"/>
                <a:t>: \00,000,000</a:t>
              </a:r>
              <a:endParaRPr lang="ko-KR" altLang="en-US" sz="900" dirty="0"/>
            </a:p>
          </p:txBody>
        </p:sp>
      </p:grp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5152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25152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611560" y="34766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395536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547664" y="4725144"/>
            <a:ext cx="181460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미션 메인 </a:t>
            </a:r>
            <a:r>
              <a:rPr lang="en-US" altLang="ko-KR" sz="1400" dirty="0" smtClean="0"/>
              <a:t>GUI </a:t>
            </a:r>
            <a:r>
              <a:rPr lang="ko-KR" altLang="en-US" sz="1400" dirty="0" smtClean="0"/>
              <a:t>적으로 변경해야 </a:t>
            </a:r>
            <a:r>
              <a:rPr lang="ko-KR" altLang="en-US" sz="1400" dirty="0" err="1" smtClean="0"/>
              <a:t>할듯</a:t>
            </a: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목표일에 </a:t>
            </a:r>
            <a:r>
              <a:rPr lang="ko-KR" altLang="en-US" sz="1400" dirty="0" err="1" smtClean="0"/>
              <a:t>알람을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err="1" smtClean="0"/>
              <a:t>일일저축금액</a:t>
            </a:r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저축액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변동이 있을시 </a:t>
            </a:r>
            <a:r>
              <a:rPr lang="en-US" altLang="ko-KR" sz="1400" dirty="0" smtClean="0"/>
              <a:t>+- </a:t>
            </a:r>
            <a:r>
              <a:rPr lang="ko-KR" altLang="en-US" sz="1400" dirty="0" smtClean="0"/>
              <a:t>를 표시한다</a:t>
            </a:r>
            <a:r>
              <a:rPr lang="en-US" altLang="ko-KR" sz="140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-684584" y="14847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971600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9" name="그룹 48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54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목표일까지 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D-000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1331640" y="386369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현재금액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\9,000,000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418933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일일 저축한 금액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\000,000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14-1.</a:t>
            </a:r>
            <a:r>
              <a:rPr lang="ko-KR" altLang="en-US" dirty="0" smtClean="0"/>
              <a:t>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-68458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5730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-540568" y="2852936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1044624" y="2780928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-1116632" y="429309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부채 </a:t>
            </a:r>
            <a:r>
              <a:rPr lang="en-US" altLang="ko-KR" sz="800" dirty="0" smtClean="0"/>
              <a:t>35%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116632" y="407707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260648" y="3717032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-1188640" y="33569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971600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97160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1259632" y="255528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353910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2011-00-00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1216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미션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15.</a:t>
            </a:r>
            <a:r>
              <a:rPr lang="ko-KR" altLang="en-US" dirty="0" smtClean="0"/>
              <a:t>항목 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10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78208" y="295626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31640" y="4005064"/>
            <a:ext cx="2160240" cy="1718667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덧셈 기호 67"/>
          <p:cNvSpPr/>
          <p:nvPr/>
        </p:nvSpPr>
        <p:spPr>
          <a:xfrm>
            <a:off x="3923928" y="299695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07704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11760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15816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03648" y="404089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41165" y="37604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898179" y="376999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449860" y="37795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915816" y="377590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403648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835696" y="44371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411760" y="44371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843808" y="443711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07704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11760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15816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03648" y="472514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3648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512135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411760" y="51213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3808" y="512135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15-1.</a:t>
            </a:r>
            <a:r>
              <a:rPr lang="ko-KR" altLang="en-US" dirty="0" smtClean="0"/>
              <a:t>상위항목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36296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740352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244408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732240" y="328498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03665" y="36259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7260679" y="363549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7812360" y="36450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8278316" y="36414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grpSp>
        <p:nvGrpSpPr>
          <p:cNvPr id="71" name="그룹 70"/>
          <p:cNvGrpSpPr/>
          <p:nvPr/>
        </p:nvGrpSpPr>
        <p:grpSpPr>
          <a:xfrm>
            <a:off x="6660232" y="4005064"/>
            <a:ext cx="2160240" cy="1718667"/>
            <a:chOff x="1331640" y="4005064"/>
            <a:chExt cx="2160240" cy="1718667"/>
          </a:xfrm>
        </p:grpSpPr>
        <p:sp>
          <p:nvSpPr>
            <p:cNvPr id="61" name="직사각형 60"/>
            <p:cNvSpPr/>
            <p:nvPr/>
          </p:nvSpPr>
          <p:spPr>
            <a:xfrm>
              <a:off x="1331640" y="4005064"/>
              <a:ext cx="2160240" cy="1718667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07704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11760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15816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03648" y="4040897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03648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음식</a:t>
              </a:r>
              <a:endParaRPr lang="en-US" altLang="ko-KR" sz="8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835696" y="443711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통신비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11760" y="44371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쇼핑</a:t>
              </a:r>
              <a:endParaRPr lang="ko-KR" alt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808" y="4437112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문화생활</a:t>
              </a:r>
              <a:endParaRPr lang="ko-KR" altLang="en-US" sz="800" dirty="0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07704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11760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15816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03648" y="4725144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ㅁㅁ</a:t>
              </a:r>
              <a:endParaRPr lang="en-US" altLang="ko-KR" sz="800" dirty="0" smtClean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35696" y="5121359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ㄱㄱㄱ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11760" y="51213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ㄷㄷ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43808" y="512135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 smtClean="0"/>
                <a:t>ㄴㄴㄴㄴ</a:t>
              </a:r>
              <a:endParaRPr lang="ko-KR" altLang="en-US" sz="800" dirty="0"/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88207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350690" y="3627880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293084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355567" y="4016495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쇼핑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문화생활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순서도: 병합 134"/>
          <p:cNvSpPr/>
          <p:nvPr/>
        </p:nvSpPr>
        <p:spPr>
          <a:xfrm>
            <a:off x="3275856" y="3491483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덧셈 기호 135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순서도: 병합 136"/>
          <p:cNvSpPr/>
          <p:nvPr/>
        </p:nvSpPr>
        <p:spPr>
          <a:xfrm>
            <a:off x="3285381" y="3880098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순서도: 병합 137"/>
          <p:cNvSpPr/>
          <p:nvPr/>
        </p:nvSpPr>
        <p:spPr>
          <a:xfrm>
            <a:off x="3285381" y="4283571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순서도: 병합 138"/>
          <p:cNvSpPr/>
          <p:nvPr/>
        </p:nvSpPr>
        <p:spPr>
          <a:xfrm>
            <a:off x="3285381" y="4672186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순서도: 병합 139"/>
          <p:cNvSpPr/>
          <p:nvPr/>
        </p:nvSpPr>
        <p:spPr>
          <a:xfrm>
            <a:off x="3285381" y="5066134"/>
            <a:ext cx="216024" cy="144016"/>
          </a:xfrm>
          <a:prstGeom prst="flowChartMerg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15-2.</a:t>
            </a:r>
            <a:r>
              <a:rPr lang="ko-KR" altLang="en-US" dirty="0" smtClean="0"/>
              <a:t>하위항목 </a:t>
            </a:r>
            <a:r>
              <a:rPr lang="en-US" altLang="ko-KR" dirty="0" smtClean="0"/>
              <a:t>edit(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16016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Edit(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추가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삭제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수정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)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화면으로 변경</a:t>
            </a:r>
            <a:r>
              <a:rPr lang="en-US" altLang="ko-KR" sz="1400" noProof="0" dirty="0" smtClean="0"/>
              <a:t> </a:t>
            </a:r>
            <a:r>
              <a:rPr lang="ko-KR" altLang="en-US" sz="1400" noProof="0" dirty="0" smtClean="0"/>
              <a:t>버튼</a:t>
            </a:r>
            <a:r>
              <a:rPr lang="en-US" altLang="ko-KR" sz="1400" noProof="0" dirty="0" smtClean="0"/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400" i="0" u="none" strike="noStrike" kern="1200" cap="none" spc="0" normalizeH="0" baseline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uLnTx/>
                <a:uFillTx/>
                <a:ea typeface="+mn-ea"/>
                <a:cs typeface="+mn-cs"/>
              </a:rPr>
              <a:t>즐겨사용하는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 항목은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4~5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개 이상 선택할 수 없음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이상일때</a:t>
            </a:r>
            <a:r>
              <a:rPr lang="ko-KR" altLang="en-US" sz="1400" dirty="0" smtClean="0"/>
              <a:t> 비활성화 됨</a:t>
            </a:r>
            <a:r>
              <a:rPr lang="en-US" altLang="ko-KR" sz="1400" dirty="0" smtClean="0"/>
              <a:t>)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213373" y="337604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음식 항목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056368" y="3380919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아침식사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674535" y="338091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288207" y="3380919"/>
            <a:ext cx="345638" cy="345638"/>
            <a:chOff x="1288207" y="3380919"/>
            <a:chExt cx="345638" cy="345638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포인트가 7개인 별 103"/>
          <p:cNvSpPr/>
          <p:nvPr/>
        </p:nvSpPr>
        <p:spPr>
          <a:xfrm>
            <a:off x="3275856" y="3438525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218250" y="376465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061245" y="3769534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점심식사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679412" y="3769534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293084" y="3769534"/>
            <a:ext cx="345638" cy="345638"/>
            <a:chOff x="1293084" y="3769534"/>
            <a:chExt cx="345638" cy="345638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0" name="포인트가 7개인 별 109"/>
          <p:cNvSpPr/>
          <p:nvPr/>
        </p:nvSpPr>
        <p:spPr>
          <a:xfrm>
            <a:off x="3280733" y="3827140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218250" y="41681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061245" y="4173007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저녁식사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9412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93084" y="4173007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355567" y="4419968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포인트가 7개인 별 115"/>
          <p:cNvSpPr/>
          <p:nvPr/>
        </p:nvSpPr>
        <p:spPr>
          <a:xfrm>
            <a:off x="3275856" y="4221088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18250" y="4556745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061245" y="4561622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커피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679412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293084" y="456162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355567" y="4808583"/>
            <a:ext cx="216024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포인트가 7개인 별 121"/>
          <p:cNvSpPr/>
          <p:nvPr/>
        </p:nvSpPr>
        <p:spPr>
          <a:xfrm>
            <a:off x="3280733" y="4619228"/>
            <a:ext cx="216024" cy="216024"/>
          </a:xfrm>
          <a:prstGeom prst="star7">
            <a:avLst/>
          </a:prstGeom>
          <a:solidFill>
            <a:srgbClr val="FFCC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218250" y="495069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061245" y="4955570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9412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293084" y="4955570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Del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355567" y="5202531"/>
            <a:ext cx="216024" cy="45719"/>
          </a:xfrm>
          <a:prstGeom prst="roundRect">
            <a:avLst/>
          </a:prstGeom>
          <a:solidFill>
            <a:srgbClr val="FF33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포인트가 7개인 별 127"/>
          <p:cNvSpPr/>
          <p:nvPr/>
        </p:nvSpPr>
        <p:spPr>
          <a:xfrm>
            <a:off x="3280733" y="5013176"/>
            <a:ext cx="216024" cy="216024"/>
          </a:xfrm>
          <a:prstGeom prst="star7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061245" y="5349518"/>
            <a:ext cx="111545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추가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679412" y="5349518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덧셈 기호 134"/>
          <p:cNvSpPr/>
          <p:nvPr/>
        </p:nvSpPr>
        <p:spPr>
          <a:xfrm>
            <a:off x="1720483" y="5392266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15-3.</a:t>
            </a:r>
            <a:r>
              <a:rPr lang="ko-KR" altLang="en-US" dirty="0" smtClean="0"/>
              <a:t>항목 아이콘 선택메뉴</a:t>
            </a:r>
            <a:endParaRPr lang="ko-KR" altLang="en-US" dirty="0"/>
          </a:p>
        </p:txBody>
      </p:sp>
      <p:grpSp>
        <p:nvGrpSpPr>
          <p:cNvPr id="3" name="그룹 24"/>
          <p:cNvGrpSpPr/>
          <p:nvPr/>
        </p:nvGrpSpPr>
        <p:grpSpPr>
          <a:xfrm>
            <a:off x="-1017441" y="4509120"/>
            <a:ext cx="251884" cy="360040"/>
            <a:chOff x="3275856" y="3429000"/>
            <a:chExt cx="251884" cy="360040"/>
          </a:xfrm>
        </p:grpSpPr>
        <p:sp>
          <p:nvSpPr>
            <p:cNvPr id="20" name="갈매기형 수장 19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-936468" y="3645024"/>
            <a:ext cx="251884" cy="360040"/>
            <a:chOff x="935740" y="3429000"/>
            <a:chExt cx="251884" cy="360040"/>
          </a:xfrm>
        </p:grpSpPr>
        <p:sp>
          <p:nvSpPr>
            <p:cNvPr id="21" name="갈매기형 수장 2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35"/>
          <p:cNvGrpSpPr/>
          <p:nvPr/>
        </p:nvGrpSpPr>
        <p:grpSpPr>
          <a:xfrm>
            <a:off x="611560" y="6300028"/>
            <a:ext cx="251884" cy="360040"/>
            <a:chOff x="3275856" y="3429000"/>
            <a:chExt cx="251884" cy="360040"/>
          </a:xfrm>
        </p:grpSpPr>
        <p:sp>
          <p:nvSpPr>
            <p:cNvPr id="37" name="갈매기형 수장 36"/>
            <p:cNvSpPr/>
            <p:nvPr/>
          </p:nvSpPr>
          <p:spPr>
            <a:xfrm>
              <a:off x="3275856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>
              <a:off x="3383724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99592" y="6300028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Touch </a:t>
            </a:r>
            <a:r>
              <a:rPr lang="ko-KR" altLang="en-US" dirty="0" smtClean="0"/>
              <a:t>로  화면 변경</a:t>
            </a:r>
            <a:endParaRPr lang="ko-KR" altLang="en-US" dirty="0"/>
          </a:p>
        </p:txBody>
      </p:sp>
      <p:grpSp>
        <p:nvGrpSpPr>
          <p:cNvPr id="9" name="그룹 39"/>
          <p:cNvGrpSpPr/>
          <p:nvPr/>
        </p:nvGrpSpPr>
        <p:grpSpPr>
          <a:xfrm>
            <a:off x="251520" y="6300028"/>
            <a:ext cx="251884" cy="360040"/>
            <a:chOff x="935740" y="3429000"/>
            <a:chExt cx="251884" cy="360040"/>
          </a:xfrm>
        </p:grpSpPr>
        <p:sp>
          <p:nvSpPr>
            <p:cNvPr id="41" name="갈매기형 수장 40"/>
            <p:cNvSpPr/>
            <p:nvPr/>
          </p:nvSpPr>
          <p:spPr>
            <a:xfrm flipH="1">
              <a:off x="1043608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flipH="1">
              <a:off x="935740" y="3429000"/>
              <a:ext cx="144016" cy="360040"/>
            </a:xfrm>
            <a:prstGeom prst="chevro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53955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61156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-9006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51520" y="51571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25152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-9726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39552" y="548680"/>
            <a:ext cx="72008" cy="144016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-972616" y="548680"/>
            <a:ext cx="72008" cy="144016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-1332656" y="306896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-1332656" y="17008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-1188640" y="134076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-1476672" y="5805264"/>
            <a:ext cx="1800200" cy="28803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\350,000</a:t>
            </a:r>
          </a:p>
        </p:txBody>
      </p:sp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1259632" y="282605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259632" y="576398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1259632" y="255528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43209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6773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901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350337" y="58070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79327" y="58503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1680" y="292494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항목 아이콘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60643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346042" y="292494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391762" y="297601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926754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30810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934866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22698" y="337185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26754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30810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34866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422698" y="386297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924487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28543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32599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20431" y="4340721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936279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0335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944391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432223" y="4825385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43537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447593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51649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439481" y="5303133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순서도: 연결자 105"/>
          <p:cNvSpPr/>
          <p:nvPr/>
        </p:nvSpPr>
        <p:spPr>
          <a:xfrm>
            <a:off x="2915816" y="3861048"/>
            <a:ext cx="144016" cy="144016"/>
          </a:xfrm>
          <a:prstGeom prst="flowChartConnector">
            <a:avLst/>
          </a:prstGeom>
          <a:solidFill>
            <a:srgbClr val="FF3300"/>
          </a:solidFill>
          <a:ln w="19050"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283968" y="162880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7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 표시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화면으로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7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7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미션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1520" y="1988840"/>
            <a:ext cx="4032448" cy="3640752"/>
            <a:chOff x="1259632" y="2555280"/>
            <a:chExt cx="4032448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46042" y="5072707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91640" y="2912467"/>
              <a:ext cx="14630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46042" y="334451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수입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460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46042" y="3776563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2010-07-02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46042" y="4208611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46042" y="4640659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\10,00,000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131840" y="551723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146242" y="291246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1378731" y="2973446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7971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39" name="TextBox 3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1" name="위쪽/아래쪽 화살표 80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부제목 2"/>
          <p:cNvSpPr txBox="1">
            <a:spLocks/>
          </p:cNvSpPr>
          <p:nvPr/>
        </p:nvSpPr>
        <p:spPr>
          <a:xfrm>
            <a:off x="4572000" y="1700808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전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매월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매일 등 특정일을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31640" y="465313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지불수단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1" y="2852936"/>
              <a:ext cx="1215831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331640" y="357301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날짜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2010-07-02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31640" y="393305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293096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\10,00,000</a:t>
              </a: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123728" y="495557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23728" y="538761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ko-KR" altLang="en-US" sz="1200" dirty="0" smtClean="0">
                <a:solidFill>
                  <a:schemeClr val="tx1"/>
                </a:solidFill>
              </a:rPr>
              <a:t>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부제목 2"/>
          <p:cNvSpPr txBox="1">
            <a:spLocks/>
          </p:cNvSpPr>
          <p:nvPr/>
        </p:nvSpPr>
        <p:spPr>
          <a:xfrm>
            <a:off x="4283968" y="162880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전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입력된 내용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저장형식이 맞아야 저장이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빠르게 등록 되도록 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금액이 자동입력이 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되는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지불수단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지출되는 매월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매일 등 특정일을 지정하는 기능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138130" y="234499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2" name="오른쪽 화살표 71"/>
          <p:cNvSpPr/>
          <p:nvPr/>
        </p:nvSpPr>
        <p:spPr>
          <a:xfrm flipH="1">
            <a:off x="378393" y="239606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795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979712" y="22075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7951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79512" y="30716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79512" y="3501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7951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79512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979712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979712" y="52292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2" name="TextBox 81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3" name="위쪽/아래쪽 화살표 82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위쪽/아래쪽 화살표 83"/>
          <p:cNvSpPr/>
          <p:nvPr/>
        </p:nvSpPr>
        <p:spPr>
          <a:xfrm>
            <a:off x="1403648" y="472514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131840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1403648" y="443711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4279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전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[touch, scroll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각각의 상세 항목을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38365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3033544" y="2402600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84380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6" name="Oval 33"/>
          <p:cNvSpPr>
            <a:spLocks noChangeArrowheads="1"/>
          </p:cNvSpPr>
          <p:nvPr/>
        </p:nvSpPr>
        <p:spPr bwMode="auto">
          <a:xfrm>
            <a:off x="17951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843808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79512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" name="그룹 82"/>
          <p:cNvGrpSpPr/>
          <p:nvPr/>
        </p:nvGrpSpPr>
        <p:grpSpPr>
          <a:xfrm>
            <a:off x="251520" y="1988840"/>
            <a:ext cx="2333059" cy="3640752"/>
            <a:chOff x="1259632" y="2555280"/>
            <a:chExt cx="2333059" cy="3640752"/>
          </a:xfrm>
        </p:grpSpPr>
        <p:grpSp>
          <p:nvGrpSpPr>
            <p:cNvPr id="11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용돈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\50,000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프로젝트비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\100,000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라이센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스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\500,000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951820" y="1988840"/>
            <a:ext cx="2333059" cy="3640753"/>
            <a:chOff x="3707904" y="2492896"/>
            <a:chExt cx="2333059" cy="3640753"/>
          </a:xfrm>
        </p:grpSpPr>
        <p:grpSp>
          <p:nvGrpSpPr>
            <p:cNvPr id="59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93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\100,000</a:t>
                    </a:r>
                    <a:endParaRPr lang="en-US" altLang="ko-KR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28438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2843808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사용되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는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154" name="그룹 82"/>
          <p:cNvGrpSpPr/>
          <p:nvPr/>
        </p:nvGrpSpPr>
        <p:grpSpPr>
          <a:xfrm>
            <a:off x="5652120" y="1988840"/>
            <a:ext cx="2333059" cy="3640752"/>
            <a:chOff x="1259632" y="2555280"/>
            <a:chExt cx="2333059" cy="3640752"/>
          </a:xfrm>
        </p:grpSpPr>
        <p:grpSp>
          <p:nvGrpSpPr>
            <p:cNvPr id="155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액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\00,000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2" name="그룹 82"/>
            <p:cNvGrpSpPr/>
            <p:nvPr/>
          </p:nvGrpSpPr>
          <p:grpSpPr>
            <a:xfrm>
              <a:off x="251520" y="1988840"/>
              <a:ext cx="2333059" cy="3640752"/>
              <a:chOff x="1259632" y="2555280"/>
              <a:chExt cx="2333059" cy="3640752"/>
            </a:xfrm>
          </p:grpSpPr>
          <p:grpSp>
            <p:nvGrpSpPr>
              <p:cNvPr id="3" name="그룹 58"/>
              <p:cNvGrpSpPr>
                <a:grpSpLocks noChangeAspect="1"/>
              </p:cNvGrpSpPr>
              <p:nvPr/>
            </p:nvGrpSpPr>
            <p:grpSpPr>
              <a:xfrm>
                <a:off x="1259632" y="255528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691680" y="3212976"/>
                  <a:ext cx="46805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평일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반복 주기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모서리가 둥근 직사각형 72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781906" y="4643512"/>
                <a:ext cx="1629001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매월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25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1391155" y="2780928"/>
              <a:ext cx="56166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50999" y="3212688"/>
              <a:ext cx="345638" cy="345638"/>
              <a:chOff x="395536" y="6309320"/>
              <a:chExt cx="345638" cy="345638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95536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58019" y="6556281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779231" y="3212688"/>
              <a:ext cx="345638" cy="345638"/>
              <a:chOff x="827584" y="6309320"/>
              <a:chExt cx="345638" cy="3456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211279" y="3212688"/>
              <a:ext cx="345638" cy="345638"/>
              <a:chOff x="827584" y="6309320"/>
              <a:chExt cx="345638" cy="34563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1643039" y="3212688"/>
              <a:ext cx="345638" cy="345638"/>
              <a:chOff x="827584" y="6309320"/>
              <a:chExt cx="345638" cy="34563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목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084340" y="3212688"/>
              <a:ext cx="345638" cy="345638"/>
              <a:chOff x="827584" y="6309320"/>
              <a:chExt cx="345638" cy="345638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350711" y="3635483"/>
              <a:ext cx="345638" cy="345638"/>
              <a:chOff x="827584" y="6309320"/>
              <a:chExt cx="345638" cy="34563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토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88196" y="3635771"/>
              <a:ext cx="345638" cy="345638"/>
              <a:chOff x="827584" y="6309320"/>
              <a:chExt cx="345638" cy="345638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모서리가 둥근 직사각형 138"/>
            <p:cNvSpPr/>
            <p:nvPr/>
          </p:nvSpPr>
          <p:spPr>
            <a:xfrm>
              <a:off x="34145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연결자 139"/>
            <p:cNvSpPr/>
            <p:nvPr/>
          </p:nvSpPr>
          <p:spPr>
            <a:xfrm>
              <a:off x="440649" y="2880119"/>
              <a:ext cx="144016" cy="14401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41458" y="40681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순서도: 연결자 141"/>
            <p:cNvSpPr/>
            <p:nvPr/>
          </p:nvSpPr>
          <p:spPr>
            <a:xfrm>
              <a:off x="440649" y="4167298"/>
              <a:ext cx="144016" cy="144016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89959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251520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철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\1,400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2915816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</a:t>
                    </a:r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  <a:endParaRPr lang="en-US" altLang="ko-KR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  <a:endParaRPr lang="en-US" altLang="ko-KR" sz="12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1795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2843808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2843808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사용되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는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60" name="그룹 82"/>
          <p:cNvGrpSpPr/>
          <p:nvPr/>
        </p:nvGrpSpPr>
        <p:grpSpPr>
          <a:xfrm>
            <a:off x="5652120" y="1988840"/>
            <a:ext cx="2333059" cy="3640752"/>
            <a:chOff x="1259632" y="2555280"/>
            <a:chExt cx="2333059" cy="3640752"/>
          </a:xfrm>
        </p:grpSpPr>
        <p:grpSp>
          <p:nvGrpSpPr>
            <p:cNvPr id="61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액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\00,000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1742</Words>
  <Application>Microsoft Office PowerPoint</Application>
  <PresentationFormat>화면 슬라이드 쇼(4:3)</PresentationFormat>
  <Paragraphs>747</Paragraphs>
  <Slides>27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5.월별 사용금액 화면</vt:lpstr>
      <vt:lpstr>6.월 항목별사용금액 화면</vt:lpstr>
      <vt:lpstr>7.일별 사용금액 화면</vt:lpstr>
      <vt:lpstr>8.자산/부채 화면</vt:lpstr>
      <vt:lpstr>9.자산 항목별비교화면</vt:lpstr>
      <vt:lpstr>9-1.자산 항목별자세수정화면</vt:lpstr>
      <vt:lpstr>슬라이드 17</vt:lpstr>
      <vt:lpstr>11.부채 항목별비교화면</vt:lpstr>
      <vt:lpstr>11-1.부채 항목별자세화면</vt:lpstr>
      <vt:lpstr>13.리포트 메뉴-메인</vt:lpstr>
      <vt:lpstr>13.리포트 메뉴–년간 월별 수입/지출 비교</vt:lpstr>
      <vt:lpstr>14.미션(자산)</vt:lpstr>
      <vt:lpstr>14-1.미션(자산) 설정</vt:lpstr>
      <vt:lpstr>15.항목 메뉴</vt:lpstr>
      <vt:lpstr>15-1.상위항목 edit(추가/삭제/수정)메뉴</vt:lpstr>
      <vt:lpstr>15-2.하위항목 edit(추가/삭제/수정)메뉴</vt:lpstr>
      <vt:lpstr>15-3.항목 아이콘 선택메뉴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일반</cp:lastModifiedBy>
  <cp:revision>346</cp:revision>
  <dcterms:created xsi:type="dcterms:W3CDTF">2010-06-22T10:48:09Z</dcterms:created>
  <dcterms:modified xsi:type="dcterms:W3CDTF">2010-07-11T12:59:13Z</dcterms:modified>
</cp:coreProperties>
</file>