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6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rts/chart7.xml" ContentType="application/vnd.openxmlformats-officedocument.drawingml.chart+xml"/>
  <Override PartName="/ppt/notesSlides/notesSlide58.xml" ContentType="application/vnd.openxmlformats-officedocument.presentationml.notesSlide+xml"/>
  <Override PartName="/ppt/charts/chart8.xml" ContentType="application/vnd.openxmlformats-officedocument.drawingml.chart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9.xml" ContentType="application/vnd.openxmlformats-officedocument.drawingml.chart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0.xml" ContentType="application/vnd.openxmlformats-officedocument.drawingml.chart+xml"/>
  <Override PartName="/ppt/notesSlides/notesSlide64.xml" ContentType="application/vnd.openxmlformats-officedocument.presentationml.notesSlide+xml"/>
  <Override PartName="/ppt/charts/chart11.xml" ContentType="application/vnd.openxmlformats-officedocument.drawingml.chart+xml"/>
  <Override PartName="/ppt/notesSlides/notesSlide65.xml" ContentType="application/vnd.openxmlformats-officedocument.presentationml.notesSlide+xml"/>
  <Override PartName="/ppt/charts/chart12.xml" ContentType="application/vnd.openxmlformats-officedocument.drawingml.chart+xml"/>
  <Override PartName="/ppt/notesSlides/notesSlide66.xml" ContentType="application/vnd.openxmlformats-officedocument.presentationml.notesSlide+xml"/>
  <Override PartName="/ppt/charts/chart13.xml" ContentType="application/vnd.openxmlformats-officedocument.drawingml.chart+xml"/>
  <Override PartName="/ppt/notesSlides/notesSlide67.xml" ContentType="application/vnd.openxmlformats-officedocument.presentationml.notesSlide+xml"/>
  <Override PartName="/ppt/charts/chart14.xml" ContentType="application/vnd.openxmlformats-officedocument.drawingml.chart+xml"/>
  <Override PartName="/ppt/notesSlides/notesSlide68.xml" ContentType="application/vnd.openxmlformats-officedocument.presentationml.notesSlide+xml"/>
  <Override PartName="/ppt/charts/chart15.xml" ContentType="application/vnd.openxmlformats-officedocument.drawingml.chart+xml"/>
  <Override PartName="/ppt/notesSlides/notesSlide69.xml" ContentType="application/vnd.openxmlformats-officedocument.presentationml.notesSlide+xml"/>
  <Override PartName="/ppt/charts/chart16.xml" ContentType="application/vnd.openxmlformats-officedocument.drawingml.chart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404" r:id="rId10"/>
    <p:sldId id="282" r:id="rId11"/>
    <p:sldId id="261" r:id="rId12"/>
    <p:sldId id="296" r:id="rId13"/>
    <p:sldId id="297" r:id="rId14"/>
    <p:sldId id="300" r:id="rId15"/>
    <p:sldId id="304" r:id="rId16"/>
    <p:sldId id="305" r:id="rId17"/>
    <p:sldId id="306" r:id="rId18"/>
    <p:sldId id="308" r:id="rId19"/>
    <p:sldId id="307" r:id="rId20"/>
    <p:sldId id="405" r:id="rId21"/>
    <p:sldId id="301" r:id="rId22"/>
    <p:sldId id="319" r:id="rId23"/>
    <p:sldId id="320" r:id="rId24"/>
    <p:sldId id="321" r:id="rId25"/>
    <p:sldId id="322" r:id="rId26"/>
    <p:sldId id="323" r:id="rId27"/>
    <p:sldId id="324" r:id="rId28"/>
    <p:sldId id="333" r:id="rId29"/>
    <p:sldId id="325" r:id="rId30"/>
    <p:sldId id="326" r:id="rId31"/>
    <p:sldId id="327" r:id="rId32"/>
    <p:sldId id="328" r:id="rId33"/>
    <p:sldId id="256" r:id="rId34"/>
    <p:sldId id="259" r:id="rId35"/>
    <p:sldId id="262" r:id="rId36"/>
    <p:sldId id="263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272" r:id="rId55"/>
    <p:sldId id="269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3" r:id="rId64"/>
    <p:sldId id="344" r:id="rId65"/>
    <p:sldId id="346" r:id="rId66"/>
    <p:sldId id="345" r:id="rId67"/>
    <p:sldId id="347" r:id="rId68"/>
    <p:sldId id="348" r:id="rId69"/>
    <p:sldId id="388" r:id="rId70"/>
    <p:sldId id="406" r:id="rId71"/>
    <p:sldId id="407" r:id="rId72"/>
    <p:sldId id="285" r:id="rId73"/>
    <p:sldId id="367" r:id="rId74"/>
    <p:sldId id="286" r:id="rId75"/>
    <p:sldId id="408" r:id="rId76"/>
    <p:sldId id="389" r:id="rId77"/>
    <p:sldId id="390" r:id="rId78"/>
    <p:sldId id="391" r:id="rId79"/>
    <p:sldId id="392" r:id="rId80"/>
    <p:sldId id="393" r:id="rId81"/>
    <p:sldId id="394" r:id="rId82"/>
    <p:sldId id="409" r:id="rId83"/>
    <p:sldId id="410" r:id="rId84"/>
    <p:sldId id="411" r:id="rId85"/>
    <p:sldId id="412" r:id="rId86"/>
    <p:sldId id="287" r:id="rId87"/>
    <p:sldId id="289" r:id="rId88"/>
    <p:sldId id="290" r:id="rId89"/>
    <p:sldId id="309" r:id="rId90"/>
    <p:sldId id="310" r:id="rId91"/>
    <p:sldId id="311" r:id="rId92"/>
    <p:sldId id="312" r:id="rId93"/>
    <p:sldId id="313" r:id="rId94"/>
    <p:sldId id="314" r:id="rId95"/>
    <p:sldId id="315" r:id="rId96"/>
    <p:sldId id="316" r:id="rId97"/>
    <p:sldId id="317" r:id="rId98"/>
    <p:sldId id="395" r:id="rId99"/>
    <p:sldId id="397" r:id="rId100"/>
    <p:sldId id="402" r:id="rId10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1" autoAdjust="0"/>
  </p:normalViewPr>
  <p:slideViewPr>
    <p:cSldViewPr>
      <p:cViewPr>
        <p:scale>
          <a:sx n="100" d="100"/>
          <a:sy n="100" d="100"/>
        </p:scale>
        <p:origin x="-121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24672"/>
        <c:axId val="172526208"/>
      </c:lineChart>
      <c:catAx>
        <c:axId val="1725246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2526208"/>
        <c:crosses val="autoZero"/>
        <c:auto val="1"/>
        <c:lblAlgn val="ctr"/>
        <c:lblOffset val="100"/>
        <c:noMultiLvlLbl val="0"/>
      </c:catAx>
      <c:valAx>
        <c:axId val="172526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72524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373504"/>
        <c:axId val="172375040"/>
      </c:lineChart>
      <c:catAx>
        <c:axId val="1723735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2375040"/>
        <c:crosses val="autoZero"/>
        <c:auto val="1"/>
        <c:lblAlgn val="ctr"/>
        <c:lblOffset val="100"/>
        <c:noMultiLvlLbl val="0"/>
      </c:catAx>
      <c:valAx>
        <c:axId val="17237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72373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03E-2"/>
          <c:w val="0.90758419888574593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621824"/>
        <c:axId val="172623360"/>
      </c:lineChart>
      <c:catAx>
        <c:axId val="172621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2623360"/>
        <c:crosses val="autoZero"/>
        <c:auto val="1"/>
        <c:lblAlgn val="ctr"/>
        <c:lblOffset val="100"/>
        <c:noMultiLvlLbl val="0"/>
      </c:catAx>
      <c:valAx>
        <c:axId val="17262336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72621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757760"/>
        <c:axId val="172759296"/>
      </c:lineChart>
      <c:catAx>
        <c:axId val="1727577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2759296"/>
        <c:crosses val="autoZero"/>
        <c:auto val="1"/>
        <c:lblAlgn val="ctr"/>
        <c:lblOffset val="100"/>
        <c:noMultiLvlLbl val="0"/>
      </c:catAx>
      <c:valAx>
        <c:axId val="172759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72757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7E-2"/>
          <c:w val="0.90758419888574549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74016"/>
        <c:axId val="171988096"/>
      </c:lineChart>
      <c:catAx>
        <c:axId val="171974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1988096"/>
        <c:crosses val="autoZero"/>
        <c:auto val="1"/>
        <c:lblAlgn val="ctr"/>
        <c:lblOffset val="100"/>
        <c:noMultiLvlLbl val="0"/>
      </c:catAx>
      <c:valAx>
        <c:axId val="17198809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71974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667264"/>
        <c:axId val="174668800"/>
      </c:lineChart>
      <c:catAx>
        <c:axId val="1746672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4668800"/>
        <c:crosses val="autoZero"/>
        <c:auto val="1"/>
        <c:lblAlgn val="ctr"/>
        <c:lblOffset val="100"/>
        <c:noMultiLvlLbl val="0"/>
      </c:catAx>
      <c:valAx>
        <c:axId val="174668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74667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61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296E-2"/>
          <c:w val="0.80701653264122053"/>
          <c:h val="0.875225592173053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870464"/>
        <c:axId val="171880448"/>
      </c:lineChart>
      <c:catAx>
        <c:axId val="171870464"/>
        <c:scaling>
          <c:orientation val="minMax"/>
        </c:scaling>
        <c:delete val="0"/>
        <c:axPos val="b"/>
        <c:numFmt formatCode="#,##0.00_);[Red]\(#,##0.00\)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71880448"/>
        <c:crosses val="autoZero"/>
        <c:auto val="1"/>
        <c:lblAlgn val="ctr"/>
        <c:lblOffset val="100"/>
        <c:noMultiLvlLbl val="0"/>
      </c:catAx>
      <c:valAx>
        <c:axId val="171880448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71870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58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96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890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0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810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833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\50,000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11963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000" dirty="0" smtClean="0">
                <a:solidFill>
                  <a:schemeClr val="tx1"/>
                </a:solidFill>
              </a:rPr>
              <a:t> 예산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210872" y="3913012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금융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이번달</a:t>
            </a:r>
            <a:r>
              <a:rPr lang="ko-KR" altLang="en-US" sz="1000" dirty="0">
                <a:solidFill>
                  <a:schemeClr val="tx1"/>
                </a:solidFill>
              </a:rPr>
              <a:t> 예산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429000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8610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930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9695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25850" y="2795549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25850" y="321297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3722" y="3634460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43722" y="406150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6"/>
            <a:ext cx="1987418" cy="159550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커피  </a:t>
            </a:r>
            <a:r>
              <a:rPr lang="en-US" altLang="ko-KR" sz="1000" dirty="0" smtClean="0">
                <a:solidFill>
                  <a:srgbClr val="FF0000"/>
                </a:solidFill>
              </a:rPr>
              <a:t>	       \4,500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음식</a:t>
            </a:r>
            <a:r>
              <a:rPr lang="en-US" altLang="ko-KR" sz="700" dirty="0" smtClean="0">
                <a:solidFill>
                  <a:srgbClr val="FF0000"/>
                </a:solidFill>
              </a:rPr>
              <a:t>: </a:t>
            </a:r>
            <a:r>
              <a:rPr lang="ko-KR" altLang="en-US" sz="700" dirty="0" smtClean="0">
                <a:solidFill>
                  <a:srgbClr val="FF0000"/>
                </a:solidFill>
              </a:rPr>
              <a:t>음료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낭비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붉은 색으로 표시된다</a:t>
            </a:r>
            <a:r>
              <a:rPr lang="en-US" altLang="ko-KR" sz="140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12629" y="328498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2629" y="400506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12629" y="3667683"/>
            <a:ext cx="472106" cy="1440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12629" y="4951212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634724" y="35415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340768"/>
            <a:ext cx="37444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변동 사항을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 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카드사별 이용 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낭비 내역 보기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낭비로 체크된 내용을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월간별로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83768" y="587727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월간 낭비 내역보기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328922" y="57705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직사각형 66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년과 달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년도와 달을 표시하며 전달이나 다음달로 이동할 수 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낭비목록을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7-10.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월간 낭비내역 보기</a:t>
            </a:r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4117570" y="23716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flipH="1">
            <a:off x="2001607" y="23500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9764" y="2328403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 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051720" y="3140968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점심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ㅁㅁㅁㅁㅁ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영화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AAAAA:  BBBB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9569" y="1193851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갈매기형 수장 94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77438" y="2636912"/>
            <a:ext cx="2136586" cy="3600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\800,000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</a:rPr>
              <a:t>/2,000,000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(20%)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1970753" y="30342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 결산 리포트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287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 전과 이 후 달의 결산 리포트로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결산 리포트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종합 결산 리포트 내용이다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대비 하여 증감을 나타낸다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지출항목 중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비해 늘어난 항목과 감소한 항목을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619672" y="25649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-11.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결산 리포트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52600" y="2714625"/>
          <a:ext cx="2238375" cy="2773680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6125"/>
              </a:tblGrid>
              <a:tr h="3798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전</a:t>
                      </a:r>
                      <a:r>
                        <a:rPr lang="ko-KR" altLang="en-US" sz="1000" b="1" baseline="0" dirty="0" err="1" smtClean="0"/>
                        <a:t>월대비</a:t>
                      </a:r>
                      <a:endParaRPr lang="en-US" altLang="ko-KR" sz="1000" b="1" baseline="0" dirty="0" smtClean="0"/>
                    </a:p>
                    <a:p>
                      <a:pPr latinLnBrk="1"/>
                      <a:r>
                        <a:rPr lang="en-US" altLang="ko-KR" sz="1000" b="1" baseline="0" dirty="0" smtClean="0"/>
                        <a:t>(7</a:t>
                      </a:r>
                      <a:r>
                        <a:rPr lang="ko-KR" altLang="en-US" sz="1000" b="1" baseline="0" dirty="0" smtClean="0"/>
                        <a:t>월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년평균대비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(2010)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수입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30,000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70,000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자산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부채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300,000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지출증가항목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음식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교통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쇼핑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음식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지출감소항목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설정된 예산의 월을 보여준다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예산의 총 금액을 표시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사용현황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예산의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9236" y="2708920"/>
            <a:ext cx="2138760" cy="449195"/>
            <a:chOff x="2209236" y="2708920"/>
            <a:chExt cx="2138760" cy="449195"/>
          </a:xfrm>
        </p:grpSpPr>
        <p:sp>
          <p:nvSpPr>
            <p:cNvPr id="4" name="직사각형 3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57488" y="5000636"/>
                <a:ext cx="819984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77472" y="5000636"/>
                <a:ext cx="1159603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총예산 </a:t>
              </a:r>
              <a:r>
                <a:rPr lang="en-US" altLang="ko-KR" sz="1200" dirty="0" smtClean="0"/>
                <a:t>:  \2,000,000</a:t>
              </a:r>
              <a:endParaRPr lang="ko-KR" altLang="en-US" sz="12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09236" y="3267837"/>
            <a:ext cx="2138760" cy="449195"/>
            <a:chOff x="2209236" y="2708920"/>
            <a:chExt cx="2138760" cy="449195"/>
          </a:xfrm>
        </p:grpSpPr>
        <p:sp>
          <p:nvSpPr>
            <p:cNvPr id="61" name="직사각형 60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57488" y="4985966"/>
                <a:ext cx="1039917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897405" y="5000636"/>
                <a:ext cx="939670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식비 </a:t>
              </a:r>
              <a:r>
                <a:rPr lang="en-US" altLang="ko-KR" sz="1200" dirty="0" smtClean="0"/>
                <a:t>:  \500,000</a:t>
              </a:r>
              <a:endParaRPr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209236" y="3824191"/>
            <a:ext cx="2138760" cy="449195"/>
            <a:chOff x="2209236" y="2708920"/>
            <a:chExt cx="2138760" cy="449195"/>
          </a:xfrm>
        </p:grpSpPr>
        <p:sp>
          <p:nvSpPr>
            <p:cNvPr id="69" name="직사각형 68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57488" y="4985966"/>
                <a:ext cx="1244658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102146" y="5000636"/>
                <a:ext cx="734929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의복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209236" y="4365104"/>
            <a:ext cx="2138760" cy="449195"/>
            <a:chOff x="2209236" y="2708920"/>
            <a:chExt cx="2138760" cy="449195"/>
          </a:xfrm>
        </p:grpSpPr>
        <p:sp>
          <p:nvSpPr>
            <p:cNvPr id="90" name="직사각형 89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241034" y="2996940"/>
              <a:ext cx="2106962" cy="161164"/>
              <a:chOff x="2857488" y="5000636"/>
              <a:chExt cx="1979587" cy="2143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57489" y="5000636"/>
                <a:ext cx="62232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479818" y="5000636"/>
                <a:ext cx="1357257" cy="214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건강 </a:t>
              </a:r>
              <a:r>
                <a:rPr lang="en-US" altLang="ko-KR" sz="1200" dirty="0" smtClean="0"/>
                <a:t>:  \100,000</a:t>
              </a:r>
              <a:endParaRPr lang="ko-KR" altLang="en-US" sz="12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17216" y="4924021"/>
            <a:ext cx="2138760" cy="449195"/>
            <a:chOff x="2209236" y="2708920"/>
            <a:chExt cx="2138760" cy="449195"/>
          </a:xfrm>
        </p:grpSpPr>
        <p:sp>
          <p:nvSpPr>
            <p:cNvPr id="55" name="직사각형 54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857488" y="5000636"/>
                <a:ext cx="113575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32344" y="5000636"/>
                <a:ext cx="1004731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교</a:t>
              </a:r>
              <a:r>
                <a:rPr lang="ko-KR" altLang="en-US" sz="1200" dirty="0"/>
                <a:t>통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51720" y="22253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724785" y="260223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2125348" y="289026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예산설정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별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52458" y="243529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74426" y="252757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총 예산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252757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\2,000,000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52458" y="3011354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74426" y="3103636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식비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43808" y="3103636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\500,000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2458" y="3587418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4426" y="3679700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의복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3679700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2458" y="414908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74426" y="424136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건강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424136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\100,000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52458" y="4739546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74426" y="4831828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교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통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43808" y="4831828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051916" y="2899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35696" y="350100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69168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00506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691680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45091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69168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카드사의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내용의 첫 부분이 보인다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지출에 저장 되지 않은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에만 표시가 되며 터치 시 지출 작성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           </a:t>
            </a:r>
            <a:r>
              <a:rPr lang="en-US" altLang="ko-KR" sz="1100" dirty="0" smtClean="0"/>
              <a:t>2010-08-30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우리카드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1763688" y="2852936"/>
            <a:ext cx="2376264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2924944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           </a:t>
            </a:r>
            <a:r>
              <a:rPr lang="en-US" altLang="ko-KR" sz="1100" dirty="0" smtClean="0"/>
              <a:t>2010-09-30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국민카드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79912" y="234888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A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635896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99593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수신이 설정 된 카드사 리스트를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Default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우리나라 카드사를 모두 등록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리스트를 선택 시 편집 화면으로 넘어 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수신 등록 된 카드사를 삭제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63688" y="227687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42088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851920" y="191683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1880" y="249289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19672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41987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모서리가 접힌 도형 16"/>
          <p:cNvSpPr/>
          <p:nvPr/>
        </p:nvSpPr>
        <p:spPr>
          <a:xfrm>
            <a:off x="1763688" y="2852936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1880" y="2996952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2996952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</a:t>
            </a:r>
            <a:endParaRPr lang="en-US" altLang="ko-KR" sz="1100" dirty="0" smtClean="0"/>
          </a:p>
        </p:txBody>
      </p:sp>
      <p:sp>
        <p:nvSpPr>
          <p:cNvPr id="26" name="모서리가 접힌 도형 25"/>
          <p:cNvSpPr/>
          <p:nvPr/>
        </p:nvSpPr>
        <p:spPr>
          <a:xfrm>
            <a:off x="1763688" y="3429000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1763688" y="4005064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1763688" y="4581128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접힌 도형 28"/>
          <p:cNvSpPr/>
          <p:nvPr/>
        </p:nvSpPr>
        <p:spPr>
          <a:xfrm>
            <a:off x="1763688" y="515719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1880" y="357301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22108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91880" y="472514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91880" y="530120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5696" y="3573016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삼성카드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149080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현대카드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4725144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신한카드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35696" y="530120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롯데카드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1065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이름을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전화 번호를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작성 된 카드사를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추가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국민카드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15881688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1-1-5.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플레타뮤터</a:t>
            </a:r>
            <a:r>
              <a:rPr lang="en-US" altLang="ko-KR" sz="1000" dirty="0" smtClean="0"/>
              <a:t>     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4388</Words>
  <Application>Microsoft Office PowerPoint</Application>
  <PresentationFormat>화면 슬라이드 쇼(4:3)</PresentationFormat>
  <Paragraphs>2552</Paragraphs>
  <Slides>100</Slides>
  <Notes>100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1" baseType="lpstr">
      <vt:lpstr>Office 테마</vt:lpstr>
      <vt:lpstr>재테크를 위한 어플리케이션</vt:lpstr>
      <vt:lpstr>Main 화면</vt:lpstr>
      <vt:lpstr>1.수입/지출 화면</vt:lpstr>
      <vt:lpstr>1-1.수입 입력화면</vt:lpstr>
      <vt:lpstr>1-1-1.수입 입력화면 - 날짜</vt:lpstr>
      <vt:lpstr>1-1-2.수입 입력화면 - 분류</vt:lpstr>
      <vt:lpstr>1-1-3.수입 입력화면 - 금액</vt:lpstr>
      <vt:lpstr>1-1-4.수입 반복 주기</vt:lpstr>
      <vt:lpstr>1-1-5.수입 반복 알림</vt:lpstr>
      <vt:lpstr>1-1-5.자주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2-2.자산내역 등록 화면</vt:lpstr>
      <vt:lpstr>2-2-1.자산 입력화면 - 분류</vt:lpstr>
      <vt:lpstr>2-2-2.자산 입력화면 - 금액</vt:lpstr>
      <vt:lpstr>2-2-3.자산 입력화면 - 날짜</vt:lpstr>
      <vt:lpstr>2-3.부채 분류 별 비교화면</vt:lpstr>
      <vt:lpstr>2-4.부채내역 등록 화면</vt:lpstr>
      <vt:lpstr>2-4-1. 부채 입력화면 - 분류</vt:lpstr>
      <vt:lpstr>2-4-2. 부채 입력화면 - 금액</vt:lpstr>
      <vt:lpstr>2-4-3.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7-10.월간 낭비내역 보기</vt:lpstr>
      <vt:lpstr>7-11. 월별 결산 리포트</vt:lpstr>
      <vt:lpstr>8.예산 화면</vt:lpstr>
      <vt:lpstr>8-1.예산 화면 - 설정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10-4. 데이터 관리 – 카드 SMS 관리</vt:lpstr>
      <vt:lpstr>10-4-1. 카드 SMS - 카드사 설정</vt:lpstr>
      <vt:lpstr>10-4-2. 카드 SMS - 카드사 추가</vt:lpstr>
      <vt:lpstr>10-4-2. 카드 SMS - 카드사 편집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yongbban</cp:lastModifiedBy>
  <cp:revision>993</cp:revision>
  <dcterms:created xsi:type="dcterms:W3CDTF">2010-06-22T10:48:09Z</dcterms:created>
  <dcterms:modified xsi:type="dcterms:W3CDTF">2010-10-06T04:54:44Z</dcterms:modified>
</cp:coreProperties>
</file>