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6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7.xml" ContentType="application/vnd.openxmlformats-officedocument.drawingml.chart+xml"/>
  <Override PartName="/ppt/notesSlides/notesSlide71.xml" ContentType="application/vnd.openxmlformats-officedocument.presentationml.notesSlide+xml"/>
  <Override PartName="/ppt/charts/chart8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rts/chart9.xml" ContentType="application/vnd.openxmlformats-officedocument.drawingml.chart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rts/chart10.xml" ContentType="application/vnd.openxmlformats-officedocument.drawingml.chart+xml"/>
  <Override PartName="/ppt/notesSlides/notesSlide77.xml" ContentType="application/vnd.openxmlformats-officedocument.presentationml.notesSlide+xml"/>
  <Override PartName="/ppt/charts/chart11.xml" ContentType="application/vnd.openxmlformats-officedocument.drawingml.chart+xml"/>
  <Override PartName="/ppt/notesSlides/notesSlide78.xml" ContentType="application/vnd.openxmlformats-officedocument.presentationml.notesSlide+xml"/>
  <Override PartName="/ppt/charts/chart12.xml" ContentType="application/vnd.openxmlformats-officedocument.drawingml.chart+xml"/>
  <Override PartName="/ppt/notesSlides/notesSlide79.xml" ContentType="application/vnd.openxmlformats-officedocument.presentationml.notesSlide+xml"/>
  <Override PartName="/ppt/charts/chart13.xml" ContentType="application/vnd.openxmlformats-officedocument.drawingml.chart+xml"/>
  <Override PartName="/ppt/notesSlides/notesSlide80.xml" ContentType="application/vnd.openxmlformats-officedocument.presentationml.notesSlide+xml"/>
  <Override PartName="/ppt/charts/chart14.xml" ContentType="application/vnd.openxmlformats-officedocument.drawingml.chart+xml"/>
  <Override PartName="/ppt/notesSlides/notesSlide81.xml" ContentType="application/vnd.openxmlformats-officedocument.presentationml.notesSlide+xml"/>
  <Override PartName="/ppt/charts/chart15.xml" ContentType="application/vnd.openxmlformats-officedocument.drawingml.chart+xml"/>
  <Override PartName="/ppt/notesSlides/notesSlide82.xml" ContentType="application/vnd.openxmlformats-officedocument.presentationml.notesSlide+xml"/>
  <Override PartName="/ppt/charts/chart16.xml" ContentType="application/vnd.openxmlformats-officedocument.drawingml.chart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258" r:id="rId2"/>
    <p:sldId id="257" r:id="rId3"/>
    <p:sldId id="278" r:id="rId4"/>
    <p:sldId id="292" r:id="rId5"/>
    <p:sldId id="260" r:id="rId6"/>
    <p:sldId id="413" r:id="rId7"/>
    <p:sldId id="414" r:id="rId8"/>
    <p:sldId id="415" r:id="rId9"/>
    <p:sldId id="416" r:id="rId10"/>
    <p:sldId id="417" r:id="rId11"/>
    <p:sldId id="291" r:id="rId12"/>
    <p:sldId id="293" r:id="rId13"/>
    <p:sldId id="295" r:id="rId14"/>
    <p:sldId id="404" r:id="rId15"/>
    <p:sldId id="282" r:id="rId16"/>
    <p:sldId id="261" r:id="rId17"/>
    <p:sldId id="296" r:id="rId18"/>
    <p:sldId id="297" r:id="rId19"/>
    <p:sldId id="300" r:id="rId20"/>
    <p:sldId id="304" r:id="rId21"/>
    <p:sldId id="305" r:id="rId22"/>
    <p:sldId id="306" r:id="rId23"/>
    <p:sldId id="308" r:id="rId24"/>
    <p:sldId id="307" r:id="rId25"/>
    <p:sldId id="405" r:id="rId26"/>
    <p:sldId id="301" r:id="rId27"/>
    <p:sldId id="319" r:id="rId28"/>
    <p:sldId id="320" r:id="rId29"/>
    <p:sldId id="322" r:id="rId30"/>
    <p:sldId id="321" r:id="rId31"/>
    <p:sldId id="418" r:id="rId32"/>
    <p:sldId id="419" r:id="rId33"/>
    <p:sldId id="420" r:id="rId34"/>
    <p:sldId id="421" r:id="rId35"/>
    <p:sldId id="422" r:id="rId36"/>
    <p:sldId id="323" r:id="rId37"/>
    <p:sldId id="324" r:id="rId38"/>
    <p:sldId id="333" r:id="rId39"/>
    <p:sldId id="326" r:id="rId40"/>
    <p:sldId id="325" r:id="rId41"/>
    <p:sldId id="427" r:id="rId42"/>
    <p:sldId id="428" r:id="rId43"/>
    <p:sldId id="429" r:id="rId44"/>
    <p:sldId id="327" r:id="rId45"/>
    <p:sldId id="328" r:id="rId46"/>
    <p:sldId id="256" r:id="rId47"/>
    <p:sldId id="259" r:id="rId48"/>
    <p:sldId id="262" r:id="rId49"/>
    <p:sldId id="263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272" r:id="rId68"/>
    <p:sldId id="269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3" r:id="rId77"/>
    <p:sldId id="344" r:id="rId78"/>
    <p:sldId id="346" r:id="rId79"/>
    <p:sldId id="345" r:id="rId80"/>
    <p:sldId id="347" r:id="rId81"/>
    <p:sldId id="348" r:id="rId82"/>
    <p:sldId id="388" r:id="rId83"/>
    <p:sldId id="430" r:id="rId84"/>
    <p:sldId id="407" r:id="rId85"/>
    <p:sldId id="285" r:id="rId86"/>
    <p:sldId id="367" r:id="rId87"/>
    <p:sldId id="286" r:id="rId88"/>
    <p:sldId id="408" r:id="rId89"/>
    <p:sldId id="389" r:id="rId90"/>
    <p:sldId id="390" r:id="rId91"/>
    <p:sldId id="391" r:id="rId92"/>
    <p:sldId id="392" r:id="rId93"/>
    <p:sldId id="393" r:id="rId94"/>
    <p:sldId id="394" r:id="rId95"/>
    <p:sldId id="409" r:id="rId96"/>
    <p:sldId id="410" r:id="rId97"/>
    <p:sldId id="411" r:id="rId98"/>
    <p:sldId id="412" r:id="rId99"/>
    <p:sldId id="431" r:id="rId100"/>
    <p:sldId id="432" r:id="rId101"/>
    <p:sldId id="424" r:id="rId102"/>
    <p:sldId id="425" r:id="rId103"/>
    <p:sldId id="426" r:id="rId104"/>
    <p:sldId id="287" r:id="rId105"/>
    <p:sldId id="289" r:id="rId106"/>
    <p:sldId id="290" r:id="rId107"/>
    <p:sldId id="309" r:id="rId108"/>
    <p:sldId id="310" r:id="rId109"/>
    <p:sldId id="311" r:id="rId110"/>
    <p:sldId id="312" r:id="rId111"/>
    <p:sldId id="313" r:id="rId112"/>
    <p:sldId id="314" r:id="rId113"/>
    <p:sldId id="315" r:id="rId114"/>
    <p:sldId id="316" r:id="rId115"/>
    <p:sldId id="317" r:id="rId116"/>
    <p:sldId id="395" r:id="rId117"/>
    <p:sldId id="397" r:id="rId118"/>
    <p:sldId id="402" r:id="rId1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252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270720"/>
        <c:axId val="152272256"/>
      </c:lineChart>
      <c:catAx>
        <c:axId val="152270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2272256"/>
        <c:crosses val="autoZero"/>
        <c:auto val="1"/>
        <c:lblAlgn val="ctr"/>
        <c:lblOffset val="100"/>
        <c:noMultiLvlLbl val="0"/>
      </c:catAx>
      <c:valAx>
        <c:axId val="152272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2270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69088"/>
        <c:axId val="155586944"/>
      </c:lineChart>
      <c:catAx>
        <c:axId val="152169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586944"/>
        <c:crosses val="autoZero"/>
        <c:auto val="1"/>
        <c:lblAlgn val="ctr"/>
        <c:lblOffset val="100"/>
        <c:noMultiLvlLbl val="0"/>
      </c:catAx>
      <c:valAx>
        <c:axId val="15558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2169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288704"/>
        <c:axId val="155290240"/>
      </c:lineChart>
      <c:catAx>
        <c:axId val="155288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290240"/>
        <c:crosses val="autoZero"/>
        <c:auto val="1"/>
        <c:lblAlgn val="ctr"/>
        <c:lblOffset val="100"/>
        <c:noMultiLvlLbl val="0"/>
      </c:catAx>
      <c:valAx>
        <c:axId val="15529024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5288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14752"/>
        <c:axId val="155516288"/>
      </c:lineChart>
      <c:catAx>
        <c:axId val="155514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516288"/>
        <c:crosses val="autoZero"/>
        <c:auto val="1"/>
        <c:lblAlgn val="ctr"/>
        <c:lblOffset val="100"/>
        <c:noMultiLvlLbl val="0"/>
      </c:catAx>
      <c:valAx>
        <c:axId val="155516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5514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38E-2"/>
          <c:w val="0.90758419888574526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734784"/>
        <c:axId val="155736320"/>
      </c:lineChart>
      <c:catAx>
        <c:axId val="155734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736320"/>
        <c:crosses val="autoZero"/>
        <c:auto val="1"/>
        <c:lblAlgn val="ctr"/>
        <c:lblOffset val="100"/>
        <c:noMultiLvlLbl val="0"/>
      </c:catAx>
      <c:valAx>
        <c:axId val="15573632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5734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888256"/>
        <c:axId val="11886976"/>
      </c:lineChart>
      <c:catAx>
        <c:axId val="1558882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886976"/>
        <c:crosses val="autoZero"/>
        <c:auto val="1"/>
        <c:lblAlgn val="ctr"/>
        <c:lblOffset val="100"/>
        <c:noMultiLvlLbl val="0"/>
      </c:catAx>
      <c:valAx>
        <c:axId val="1188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5888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17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17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337E-2"/>
          <c:w val="0.80701653264122053"/>
          <c:h val="0.875225592173054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163264"/>
        <c:axId val="155173248"/>
      </c:lineChart>
      <c:catAx>
        <c:axId val="155163264"/>
        <c:scaling>
          <c:orientation val="minMax"/>
        </c:scaling>
        <c:delete val="0"/>
        <c:axPos val="b"/>
        <c:numFmt formatCode="#,##0.00_);[Red]\(#,##0.00\)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55173248"/>
        <c:crosses val="autoZero"/>
        <c:auto val="1"/>
        <c:lblAlgn val="ctr"/>
        <c:lblOffset val="100"/>
        <c:noMultiLvlLbl val="0"/>
      </c:catAx>
      <c:valAx>
        <c:axId val="15517324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5163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84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10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833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1683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91581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설정을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한다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목표액을 설정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기간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시작일과 끝일을 설정해 목표 기간을 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 내용을 저장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목표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7824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14096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5696" y="3212976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648" y="2564904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8"/>
          <p:cNvGrpSpPr/>
          <p:nvPr/>
        </p:nvGrpSpPr>
        <p:grpSpPr>
          <a:xfrm>
            <a:off x="1043608" y="2564904"/>
            <a:ext cx="345638" cy="345638"/>
            <a:chOff x="-540568" y="2780928"/>
            <a:chExt cx="345638" cy="34563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1043608" y="36450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시작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2010-07-02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43608" y="414908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2011-07-02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오늘 지출금액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2749327"/>
            <a:ext cx="1584176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\-150,000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723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 지출금액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03848" y="2564904"/>
            <a:ext cx="720080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지출한 금액을 화면에 표시하며 클릭할 경우 목록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지출을 입력할 수 있는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3097163" y="24231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440979" y="23515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016968" y="26426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>
            <a:off x="4181646" y="26734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520280" cy="3916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월 예산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440160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\</a:t>
            </a:r>
            <a:r>
              <a:rPr lang="en-US" altLang="ko-KR" sz="1200" dirty="0" smtClean="0">
                <a:solidFill>
                  <a:schemeClr val="tx2"/>
                </a:solidFill>
              </a:rPr>
              <a:t>700,000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1016968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475359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3987029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515" y="2821749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\300,000</a:t>
            </a:r>
            <a:endParaRPr lang="ko-KR" altLang="en-US" sz="1200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예산내역을 그래프 형식으로 보여줌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9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비율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448272" cy="3916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368152" cy="39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\</a:t>
            </a:r>
            <a:r>
              <a:rPr lang="en-US" altLang="ko-KR" sz="1200" dirty="0" smtClean="0">
                <a:solidFill>
                  <a:schemeClr val="tx2"/>
                </a:solidFill>
              </a:rPr>
              <a:t>7,000,000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자산부채 비율을 그래프로 보여줌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821749"/>
            <a:ext cx="1140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\3,000,000</a:t>
            </a:r>
            <a:endParaRPr lang="ko-KR" altLang="en-US" sz="1200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1016968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495897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3863573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4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1-1-8.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1-1-9.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문화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2976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1472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462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차량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071538" y="47618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생활용품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14480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47618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85984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0654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의복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42976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1472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1560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미용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071538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육아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14480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3042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세금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이자</a:t>
            </a:r>
            <a:endParaRPr lang="ko-KR" altLang="en-US" sz="1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0654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42976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1472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5984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21166" y="3674267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2661" y="40709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55577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1296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903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5577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015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016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1166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9865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23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7015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84166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40064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57816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346661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62721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455698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71294" y="142717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697358" y="1427178"/>
            <a:ext cx="345638" cy="345638"/>
            <a:chOff x="2872611" y="1998527"/>
            <a:chExt cx="345638" cy="34563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덧셈 기호 50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563764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06706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645156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0638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573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6352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39210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8496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19672" y="52361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1842" y="52960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예금일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2011-07-02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적금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2013-07-02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796135" y="1317480"/>
            <a:ext cx="3371081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주식 종목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주식의 종목을 기입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주식 날짜 부분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주식 날짜를 선택 입력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주식의 수량</a:t>
            </a:r>
            <a:endParaRPr lang="en-US" altLang="ko-KR" sz="1400" b="1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주식의 수량을 지정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주당 가격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주당 구입가격을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판매처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주식 판매처를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ko-KR" altLang="en-US" sz="1200" dirty="0">
                <a:solidFill>
                  <a:schemeClr val="tx1"/>
                </a:solidFill>
              </a:rPr>
              <a:t>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주식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571604" y="31213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19672" y="3876976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1842" y="3948984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주당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571604" y="24582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378666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358498" y="55730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555784" y="50878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펀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r>
              <a:rPr lang="ko-KR" altLang="en-US" sz="1200" dirty="0" smtClean="0">
                <a:solidFill>
                  <a:schemeClr val="tx1"/>
                </a:solidFill>
              </a:rPr>
              <a:t>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펀드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458454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19672" y="522920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1842" y="530120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386047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매입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796135" y="1317480"/>
            <a:ext cx="3371081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펀드 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펀드의 이름을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기입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펀드 가입날짜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펀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날짜를 선택 입력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펀드 매입가격</a:t>
            </a:r>
            <a:endParaRPr lang="en-US" altLang="ko-KR" sz="1400" b="1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펀드 매입 가격을 지정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판매처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주식 판매처를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571604" y="24582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571604" y="30860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51598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보험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 eaLnBrk="1" latinLnBrk="1" hangingPunct="1"/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2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저축성</a:t>
            </a:r>
            <a:r>
              <a:rPr lang="ko-KR" altLang="en-US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보험</a:t>
            </a:r>
            <a:endParaRPr lang="ko-KR" altLang="ko-KR" sz="3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23262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동부화제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58924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66124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19672" y="38666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2030-07-02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5436096" y="1454402"/>
            <a:ext cx="3744416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보험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noProof="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설일</a:t>
            </a:r>
            <a:endParaRPr lang="en-US" altLang="ko-KR" sz="1400" b="1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보험금이 납부되는 첫 날짜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만기일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납기 만료일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납입금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납입금액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보험사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보험사를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571604" y="24235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571604" y="30860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37599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3230120" y="548255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3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71703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7624" y="37170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2383344" y="37691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88932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115616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분류를 추가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버튼을 클릭하면 해당하는 분류가 선택된다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사용되는 수입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4651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7257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89324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03704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3713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45217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2200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03704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32200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785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32266" y="2898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사업소득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101490" y="2897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71767" y="290435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21370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532103" y="361140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빌린 돈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911709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488958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296076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위쪽 화살표 설명선 26"/>
          <p:cNvSpPr/>
          <p:nvPr/>
        </p:nvSpPr>
        <p:spPr>
          <a:xfrm>
            <a:off x="2896734" y="559095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89"/>
          <p:cNvSpPr>
            <a:spLocks noChangeAspect="1" noChangeArrowheads="1"/>
          </p:cNvSpPr>
          <p:nvPr/>
        </p:nvSpPr>
        <p:spPr bwMode="auto">
          <a:xfrm>
            <a:off x="658488" y="2492896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691548" y="2841536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328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8167" y="36114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대출금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519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1767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현금서비스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03704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32200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9362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임대소득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8336" y="43959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연금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93288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8167" y="43959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퇴직금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63519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7999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기타소득</a:t>
            </a:r>
            <a:endParaRPr lang="ko-KR" altLang="en-US" sz="1000" dirty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71800" y="54704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502757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1678" y="245556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654693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5087464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2-4-2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379506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3648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5101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427282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92089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90394" y="3031629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</a:t>
            </a:r>
            <a:r>
              <a:rPr lang="ko-KR" altLang="en-US" sz="1200" dirty="0">
                <a:solidFill>
                  <a:schemeClr val="tx1"/>
                </a:solidFill>
              </a:rPr>
              <a:t>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52564" y="3091515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399435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9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FFFF"/>
                </a:solidFill>
                <a:latin typeface="굴림"/>
                <a:ea typeface="굴림"/>
              </a:rPr>
              <a:t>2-4-3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FFFF"/>
                </a:solidFill>
                <a:latin typeface="굴림"/>
                <a:ea typeface="굴림"/>
              </a:rPr>
              <a:t>2-4-4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711060" y="19156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4708" y="414504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8250" y="19253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34708" y="26956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34708" y="3337042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36836" y="48001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94314" y="19253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711060" y="19253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6818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619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83442" y="32665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83442" y="4063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83442" y="47067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784396" y="25624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996812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6878" y="4204932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423028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4916" y="452352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0218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6676" y="249382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67044" y="509958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6282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23028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27086" y="458340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6676" y="30784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수령</a:t>
            </a:r>
            <a:r>
              <a:rPr lang="ko-KR" altLang="en-US" sz="1200" dirty="0">
                <a:solidFill>
                  <a:schemeClr val="tx1"/>
                </a:solidFill>
              </a:rPr>
              <a:t>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\2,500,000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46676" y="3671188"/>
            <a:ext cx="2160240" cy="564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\2,300,000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공제액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\-200,000</a:t>
            </a: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급여가 들어온 날짜는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들어온 돈을 입력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기입한 내역을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1439991" y="297175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1439991" y="35645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1439991" y="44168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3388045" y="18204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439991" y="49929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31640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88830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14894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31640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실 수령액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327804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\-50,000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37809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세</a:t>
            </a:r>
            <a:r>
              <a:rPr lang="ko-KR" altLang="en-US" sz="1200" dirty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\-30,000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278061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연금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\-110,000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7717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기타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\-10,000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5288" y="2420888"/>
            <a:ext cx="2160240" cy="720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5243602"/>
            <a:ext cx="1214446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     \-200,000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2259" y="2492896"/>
            <a:ext cx="1939621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\</a:t>
            </a:r>
            <a:r>
              <a:rPr lang="en-US" altLang="ko-KR" sz="1400" b="1" dirty="0">
                <a:solidFill>
                  <a:schemeClr val="tx2"/>
                </a:solidFill>
              </a:rPr>
              <a:t>2,300,000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259" y="2863969"/>
            <a:ext cx="206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2,5000,000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-200,000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금액을 표시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보험으로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세금으로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월급에서 세금으로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기타로 지출된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410188" y="31713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410188" y="36742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1410188" y="41713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410188" y="46650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47868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4668" y="255464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2182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48467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066812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6638" y="244795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0737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396012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6802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 활용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낭비를 줄이면 목표를 얼마나 단축 할 수 있는지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5229200"/>
            <a:ext cx="2160240" cy="648072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이 번달 낭비를 줄이면 현재 설정 된 목표를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개월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27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일 단축이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가능 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763688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442798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91581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내용 및 진행 상황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내용 및 진행 상황을 표시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목표기간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기간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상태를 표시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진행률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진행률을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%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나타낸다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조언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진행 상태를 분석해 표시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설정 창으로 넘어 간다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827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목표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7824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2348880"/>
            <a:ext cx="2376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목표액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:5,000</a:t>
            </a:r>
            <a:r>
              <a:rPr lang="ko-KR" altLang="en-US" sz="1000" dirty="0" smtClean="0"/>
              <a:t>만원</a:t>
            </a:r>
            <a:endParaRPr lang="en-US" altLang="ko-KR" sz="1000" dirty="0" smtClean="0"/>
          </a:p>
          <a:p>
            <a:r>
              <a:rPr lang="ko-KR" altLang="en-US" sz="1000" b="1" dirty="0" smtClean="0"/>
              <a:t>목표기간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</a:t>
            </a:r>
            <a:r>
              <a:rPr lang="ko-KR" altLang="en-US" sz="1000" dirty="0" smtClean="0"/>
              <a:t>년</a:t>
            </a:r>
            <a:endParaRPr lang="en-US" altLang="ko-KR" sz="1000" dirty="0" smtClean="0"/>
          </a:p>
          <a:p>
            <a:r>
              <a:rPr lang="ko-KR" altLang="en-US" sz="1000" b="1" dirty="0" smtClean="0"/>
              <a:t>남은 금액 </a:t>
            </a:r>
            <a:r>
              <a:rPr lang="en-US" altLang="ko-KR" sz="1000" dirty="0" smtClean="0"/>
              <a:t>: 4,700</a:t>
            </a:r>
            <a:r>
              <a:rPr lang="ko-KR" altLang="en-US" sz="1000" dirty="0" smtClean="0"/>
              <a:t>만원</a:t>
            </a:r>
            <a:endParaRPr lang="en-US" altLang="ko-KR" sz="1000" dirty="0" smtClean="0"/>
          </a:p>
          <a:p>
            <a:r>
              <a:rPr lang="ko-KR" altLang="en-US" sz="1000" b="1" dirty="0" smtClean="0"/>
              <a:t>남은 기간 </a:t>
            </a:r>
            <a:r>
              <a:rPr lang="en-US" altLang="ko-KR" sz="1000" dirty="0" smtClean="0"/>
              <a:t>:  2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개월 </a:t>
            </a:r>
            <a:r>
              <a:rPr lang="en-US" altLang="ko-KR" sz="1000" dirty="0" smtClean="0"/>
              <a:t>22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r>
              <a:rPr lang="ko-KR" altLang="en-US" sz="1000" b="1" dirty="0" smtClean="0"/>
              <a:t>상태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조기 달성 가능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8" name="모서리가 둥근 직사각형 37"/>
          <p:cNvSpPr>
            <a:spLocks noChangeAspect="1"/>
          </p:cNvSpPr>
          <p:nvPr/>
        </p:nvSpPr>
        <p:spPr>
          <a:xfrm>
            <a:off x="1043608" y="3356992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43609" y="3356992"/>
            <a:ext cx="144015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1600" y="364502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진행률 </a:t>
            </a:r>
            <a:r>
              <a:rPr lang="en-US" altLang="ko-KR" sz="1000" dirty="0" smtClean="0"/>
              <a:t>: 6%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600" y="3933056"/>
            <a:ext cx="2376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현재 진행률로 봤을 때 목표액 달성은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년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개월 </a:t>
            </a:r>
            <a:r>
              <a:rPr lang="ko-KR" altLang="en-US" sz="1000" b="1" dirty="0" smtClean="0"/>
              <a:t>이 소요 됩니다</a:t>
            </a:r>
            <a:r>
              <a:rPr lang="en-US" altLang="ko-KR" sz="1000" b="1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목표를 달성하려면 한달 평균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47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만원 </a:t>
            </a:r>
            <a:r>
              <a:rPr lang="ko-KR" altLang="en-US" sz="1000" b="1" dirty="0" smtClean="0"/>
              <a:t>씩 모아야 합니다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5037</Words>
  <Application>Microsoft Office PowerPoint</Application>
  <PresentationFormat>화면 슬라이드 쇼(4:3)</PresentationFormat>
  <Paragraphs>3006</Paragraphs>
  <Slides>118</Slides>
  <Notes>118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19" baseType="lpstr">
      <vt:lpstr>Office 테마</vt:lpstr>
      <vt:lpstr>재테크를 위한 어플리케이션</vt:lpstr>
      <vt:lpstr>Main 화면</vt:lpstr>
      <vt:lpstr>1.수입/지출 화면</vt:lpstr>
      <vt:lpstr>1-1-2.수입 입력화면 - 분류</vt:lpstr>
      <vt:lpstr>1-1.수입 입력화면</vt:lpstr>
      <vt:lpstr>1-1-1.수입 입력화면 - 급여</vt:lpstr>
      <vt:lpstr>1-1-1-1. 급여 – 실 수령액</vt:lpstr>
      <vt:lpstr>1-1-2.수입 입력화면 - 대출금</vt:lpstr>
      <vt:lpstr>1-1-3.수입 입력화면 - 현금서비스</vt:lpstr>
      <vt:lpstr>1-1-4.수입 입력화면 – 빌린 돈</vt:lpstr>
      <vt:lpstr>1-1-5.수입 입력화면 - 날짜</vt:lpstr>
      <vt:lpstr>1-1-6.수입 입력화면 - 금액</vt:lpstr>
      <vt:lpstr>1-1-7.수입 반복 주기</vt:lpstr>
      <vt:lpstr>1-1-8.수입 반복 알림</vt:lpstr>
      <vt:lpstr>1-1-9.자주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2-2-1.자산 입력화면 - 분류</vt:lpstr>
      <vt:lpstr>2-2.자산내역 등록 화면</vt:lpstr>
      <vt:lpstr>2-2.자산내역 등록 화면 - 예금</vt:lpstr>
      <vt:lpstr>2-2.자산내역 등록 화면 - 적금</vt:lpstr>
      <vt:lpstr>2-2.자산내역 등록 화면 - 주식</vt:lpstr>
      <vt:lpstr>2-2.자산내역 등록 화면 - 펀드</vt:lpstr>
      <vt:lpstr>2-2.자산내역 등록 화면 – 저축성 보험</vt:lpstr>
      <vt:lpstr>2-2-2.자산 입력화면 - 금액</vt:lpstr>
      <vt:lpstr>2-2-3.자산 입력화면 - 날짜</vt:lpstr>
      <vt:lpstr>2-3.부채 분류 별 비교화면</vt:lpstr>
      <vt:lpstr>2-4. 부채 입력화면 - 분류</vt:lpstr>
      <vt:lpstr>2-4-1.부채내역 등록 화면</vt:lpstr>
      <vt:lpstr>2-4-2.수입 입력화면 - 대출금</vt:lpstr>
      <vt:lpstr>2-4-3.수입 입력화면 - 현금서비스</vt:lpstr>
      <vt:lpstr>2-4-4.수입 입력화면 – 빌린 돈</vt:lpstr>
      <vt:lpstr>2-4-5. 부채 입력화면 - 금액</vt:lpstr>
      <vt:lpstr>2-4-6.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11.목표</vt:lpstr>
      <vt:lpstr>11-1.목표 설정</vt:lpstr>
      <vt:lpstr>12-1.위젯 – 오늘 지출금액</vt:lpstr>
      <vt:lpstr>12-2.위젯-예산</vt:lpstr>
      <vt:lpstr>12.위젯 – 자산/부채 비율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yongbban</cp:lastModifiedBy>
  <cp:revision>1035</cp:revision>
  <dcterms:created xsi:type="dcterms:W3CDTF">2010-06-22T10:48:09Z</dcterms:created>
  <dcterms:modified xsi:type="dcterms:W3CDTF">2010-11-25T12:34:23Z</dcterms:modified>
</cp:coreProperties>
</file>