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1" autoAdjust="0"/>
    <p:restoredTop sz="94660"/>
  </p:normalViewPr>
  <p:slideViewPr>
    <p:cSldViewPr>
      <p:cViewPr>
        <p:scale>
          <a:sx n="100" d="100"/>
          <a:sy n="100" d="100"/>
        </p:scale>
        <p:origin x="-237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FB30-AD01-4799-9B61-066EC10B1A8D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5C87F-40CB-4DD0-8826-77A4F1B1E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C87F-40CB-4DD0-8826-77A4F1B1E2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7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6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01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3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E220-1170-44B0-979C-AAD64DE8A2F1}" type="datetimeFigureOut">
              <a:rPr lang="ko-KR" altLang="en-US" smtClean="0"/>
              <a:t>2011-01-12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F94D-DD47-42F2-BB7F-8E381785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709844" y="1407478"/>
            <a:ext cx="3276000" cy="64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24049" y="1458112"/>
            <a:ext cx="14202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(3)     3,000,000</a:t>
            </a:r>
          </a:p>
          <a:p>
            <a:pPr algn="just"/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(98)</a:t>
            </a:r>
            <a:r>
              <a:rPr lang="ko-KR" altLang="en-US" sz="1200" dirty="0" smtClean="0">
                <a:solidFill>
                  <a:srgbClr val="FF0000"/>
                </a:solidFill>
              </a:rPr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2,100,000</a:t>
            </a:r>
          </a:p>
          <a:p>
            <a:pPr algn="just"/>
            <a:r>
              <a:rPr lang="ko-KR" altLang="en-US" sz="1200" dirty="0" smtClean="0"/>
              <a:t>잔액          </a:t>
            </a:r>
            <a:r>
              <a:rPr lang="en-US" altLang="ko-KR" sz="1200" dirty="0" smtClean="0"/>
              <a:t>900,000</a:t>
            </a:r>
          </a:p>
        </p:txBody>
      </p:sp>
      <p:grpSp>
        <p:nvGrpSpPr>
          <p:cNvPr id="1029" name="그룹 1028"/>
          <p:cNvGrpSpPr/>
          <p:nvPr/>
        </p:nvGrpSpPr>
        <p:grpSpPr>
          <a:xfrm>
            <a:off x="5004047" y="772038"/>
            <a:ext cx="3456385" cy="5184000"/>
            <a:chOff x="5004047" y="772038"/>
            <a:chExt cx="3456385" cy="5184000"/>
          </a:xfrm>
        </p:grpSpPr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5004048" y="772038"/>
              <a:ext cx="3456000" cy="51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5004047" y="1330135"/>
              <a:ext cx="345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7396497" y="876821"/>
              <a:ext cx="966465" cy="360040"/>
              <a:chOff x="5385830" y="876821"/>
              <a:chExt cx="966465" cy="360040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920247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85830" y="87682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458189" y="944363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수입</a:t>
                </a:r>
                <a:endParaRPr lang="ko-KR" alt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973412" y="935340"/>
                <a:ext cx="3240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5641487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107070" y="876821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680735" y="907612"/>
              <a:ext cx="360000" cy="28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47017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 smtClean="0"/>
                <a:t>일</a:t>
              </a:r>
              <a:endParaRPr lang="ko-KR" altLang="en-US" sz="1200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102332" y="1407478"/>
              <a:ext cx="3276000" cy="900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4" name="그룹 1023"/>
            <p:cNvGrpSpPr/>
            <p:nvPr/>
          </p:nvGrpSpPr>
          <p:grpSpPr>
            <a:xfrm>
              <a:off x="5094790" y="2387032"/>
              <a:ext cx="3356253" cy="2132308"/>
              <a:chOff x="5094790" y="2387032"/>
              <a:chExt cx="3356253" cy="21323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직사각형 131"/>
              <p:cNvSpPr/>
              <p:nvPr/>
            </p:nvSpPr>
            <p:spPr>
              <a:xfrm>
                <a:off x="5106523" y="2387032"/>
                <a:ext cx="3276000" cy="2124000"/>
              </a:xfrm>
              <a:prstGeom prst="rect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167907" y="2461023"/>
                <a:ext cx="648000" cy="324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31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53253" y="2492725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금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5105812" y="2871779"/>
                <a:ext cx="327600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5200794" y="2886426"/>
                <a:ext cx="3250249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수입   내용표시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2,000,000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5102842" y="3203451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197824" y="3217710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급여   당월월급                 </a:t>
                </a:r>
                <a:r>
                  <a:rPr lang="en-US" altLang="ko-KR" sz="1400" dirty="0" smtClean="0">
                    <a:solidFill>
                      <a:srgbClr val="0000FF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5107106" y="3544441"/>
                <a:ext cx="32760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>
                <a:off x="5192742" y="3548994"/>
                <a:ext cx="3235822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200,000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>
                <a:off x="5094790" y="3870573"/>
                <a:ext cx="3276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5189772" y="3880278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7,000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cxnSp>
            <p:nvCxnSpPr>
              <p:cNvPr id="149" name="직선 연결선 148"/>
              <p:cNvCxnSpPr/>
              <p:nvPr/>
            </p:nvCxnSpPr>
            <p:spPr>
              <a:xfrm>
                <a:off x="5099054" y="4196705"/>
                <a:ext cx="32760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190049" y="4211563"/>
                <a:ext cx="3224601" cy="30777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식사   점심식사 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6,000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758118" y="2391271"/>
                <a:ext cx="1649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(2)   2,200,000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(3)     213,000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6282667" y="85742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2011. 1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6537" y="1458112"/>
              <a:ext cx="1420261" cy="8156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  <a:p>
              <a:pPr algn="just"/>
              <a:r>
                <a:rPr lang="ko-KR" altLang="en-US" sz="1200" dirty="0" smtClean="0"/>
                <a:t>저금</a:t>
              </a:r>
              <a:r>
                <a:rPr lang="en-US" altLang="ko-KR" sz="1200" dirty="0" smtClean="0"/>
                <a:t>(2)       500,000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808165" y="1458112"/>
              <a:ext cx="152305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/>
                <a:t>예산         </a:t>
              </a:r>
              <a:r>
                <a:rPr lang="en-US" altLang="ko-KR" sz="1200" dirty="0" smtClean="0"/>
                <a:t>2,500,000</a:t>
              </a:r>
            </a:p>
            <a:p>
              <a:pPr algn="just"/>
              <a:r>
                <a:rPr lang="ko-KR" altLang="en-US" sz="1200" dirty="0" smtClean="0"/>
                <a:t>잔여예산      </a:t>
              </a:r>
              <a:r>
                <a:rPr lang="en-US" altLang="ko-KR" sz="1200" dirty="0" smtClean="0"/>
                <a:t>500,000</a:t>
              </a:r>
            </a:p>
            <a:p>
              <a:pPr algn="just"/>
              <a:endParaRPr lang="en-US" altLang="ko-KR" sz="500" dirty="0" smtClean="0"/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현금지출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카드지출 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1,100,000</a:t>
              </a: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6740332" y="1483678"/>
              <a:ext cx="0" cy="75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5178532" y="1867003"/>
              <a:ext cx="313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779218" y="935340"/>
              <a:ext cx="324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dirty="0"/>
                <a:t>월</a:t>
              </a:r>
            </a:p>
          </p:txBody>
        </p:sp>
        <p:grpSp>
          <p:nvGrpSpPr>
            <p:cNvPr id="1025" name="그룹 1024"/>
            <p:cNvGrpSpPr/>
            <p:nvPr/>
          </p:nvGrpSpPr>
          <p:grpSpPr>
            <a:xfrm>
              <a:off x="5103980" y="4647160"/>
              <a:ext cx="3356452" cy="807171"/>
              <a:chOff x="8615470" y="4647160"/>
              <a:chExt cx="3356452" cy="807171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616181" y="4647160"/>
                <a:ext cx="3276000" cy="800850"/>
              </a:xfrm>
              <a:prstGeom prst="rect">
                <a:avLst/>
              </a:prstGeom>
              <a:ln w="952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677565" y="4721151"/>
                <a:ext cx="648000" cy="324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54000" tIns="0" rtlCol="0" anchor="t"/>
              <a:lstStyle/>
              <a:p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30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62911" y="4752853"/>
                <a:ext cx="431528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목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8615470" y="5131907"/>
                <a:ext cx="3276000" cy="0"/>
              </a:xfrm>
              <a:prstGeom prst="lin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710452" y="5146554"/>
                <a:ext cx="3261470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rtlCol="0">
                <a:spAutoFit/>
              </a:bodyPr>
              <a:lstStyle/>
              <a:p>
                <a:r>
                  <a:rPr lang="ko-KR" altLang="en-US" sz="1400" dirty="0" smtClean="0"/>
                  <a:t>지출   내용표시                  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9,000</a:t>
                </a:r>
                <a:r>
                  <a:rPr lang="ko-KR" altLang="en-US" sz="1400" dirty="0" smtClean="0"/>
                  <a:t>원</a:t>
                </a:r>
                <a:endParaRPr lang="en-US" altLang="ko-KR" sz="14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267776" y="4651399"/>
                <a:ext cx="1649811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rgbClr val="0000FF"/>
                    </a:solidFill>
                  </a:rPr>
                  <a:t>(0)               </a:t>
                </a:r>
                <a:r>
                  <a:rPr lang="ko-KR" altLang="en-US" sz="1200" dirty="0" smtClean="0">
                    <a:solidFill>
                      <a:srgbClr val="0000FF"/>
                    </a:solidFill>
                  </a:rPr>
                  <a:t>원</a:t>
                </a:r>
                <a:endParaRPr lang="en-US" altLang="ko-KR" sz="1200" dirty="0" smtClean="0">
                  <a:solidFill>
                    <a:srgbClr val="0000FF"/>
                  </a:solidFill>
                </a:endParaRPr>
              </a:p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(4)      23,000</a:t>
                </a:r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원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8" name="직사각형 1027"/>
            <p:cNvSpPr/>
            <p:nvPr/>
          </p:nvSpPr>
          <p:spPr>
            <a:xfrm>
              <a:off x="5032622" y="5291683"/>
              <a:ext cx="3384000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7" name="그룹 1026"/>
            <p:cNvGrpSpPr/>
            <p:nvPr/>
          </p:nvGrpSpPr>
          <p:grpSpPr>
            <a:xfrm>
              <a:off x="5004048" y="5277628"/>
              <a:ext cx="3456000" cy="635354"/>
              <a:chOff x="5004048" y="5277628"/>
              <a:chExt cx="3456000" cy="635354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5685380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6372835" y="535195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7077648" y="535195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7768848" y="5351950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035947" y="5336982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이등변 삼각형 116"/>
              <p:cNvSpPr/>
              <p:nvPr/>
            </p:nvSpPr>
            <p:spPr>
              <a:xfrm flipV="1">
                <a:off x="5269939" y="5295423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95726" y="5277628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19" name="직선 연결선 118"/>
              <p:cNvCxnSpPr/>
              <p:nvPr/>
            </p:nvCxnSpPr>
            <p:spPr>
              <a:xfrm>
                <a:off x="5200354" y="5614349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572650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34530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17371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814764" y="544801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5004048" y="5294450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5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11560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292892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0347" y="535195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85160" y="5351951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76360" y="535195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3459" y="5336982"/>
            <a:ext cx="612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flipV="1">
            <a:off x="877451" y="5295423"/>
            <a:ext cx="144016" cy="1080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03238" y="5277628"/>
            <a:ext cx="49244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수입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지출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07866" y="5614349"/>
            <a:ext cx="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401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자산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2042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통계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24883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예산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2276" y="544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11559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538426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91591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14582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3369" y="907612"/>
            <a:ext cx="3600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452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714035" y="2387032"/>
            <a:ext cx="3276000" cy="2908800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75419" y="2461023"/>
            <a:ext cx="648000" cy="32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0" rtlCol="0" anchor="t"/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0765" y="24927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713324" y="2871779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306" y="2886426"/>
            <a:ext cx="325024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수입   내용표시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2,000,000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259944" y="3107746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지급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717588" y="3391624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0354" y="3391945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5336" y="3406592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급여   당월월급         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56974" y="3627912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플레타뮤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714618" y="3911790"/>
            <a:ext cx="3276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0254" y="3930191"/>
            <a:ext cx="323582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지출   내용표시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200,000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251892" y="4151511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지출처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신용카드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9536" y="4435389"/>
            <a:ext cx="32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702302" y="4435710"/>
            <a:ext cx="327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97284" y="4450357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7,000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248922" y="4671677"/>
            <a:ext cx="28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향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현금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06566" y="4955555"/>
            <a:ext cx="3276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7561" y="4970644"/>
            <a:ext cx="3224601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400" dirty="0" smtClean="0"/>
              <a:t>식사   점심식사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6,000</a:t>
            </a:r>
            <a:r>
              <a:rPr lang="ko-KR" altLang="en-US" sz="1400" dirty="0" smtClean="0"/>
              <a:t>원</a:t>
            </a:r>
            <a:endParaRPr lang="en-US" altLang="ko-KR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65630" y="2391271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수입</a:t>
            </a:r>
            <a:r>
              <a:rPr lang="en-US" altLang="ko-KR" sz="1200" dirty="0" smtClean="0">
                <a:solidFill>
                  <a:srgbClr val="0000FF"/>
                </a:solidFill>
              </a:rPr>
              <a:t>(2)   2,200,000</a:t>
            </a:r>
            <a:r>
              <a:rPr lang="ko-KR" altLang="en-US" sz="1200" dirty="0" smtClean="0">
                <a:solidFill>
                  <a:srgbClr val="0000FF"/>
                </a:solidFill>
              </a:rPr>
              <a:t>원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지출</a:t>
            </a:r>
            <a:r>
              <a:rPr lang="en-US" altLang="ko-KR" sz="1200" dirty="0" smtClean="0">
                <a:solidFill>
                  <a:srgbClr val="FF0000"/>
                </a:solidFill>
              </a:rPr>
              <a:t>(3)     213,000</a:t>
            </a:r>
            <a:r>
              <a:rPr lang="ko-KR" altLang="en-US" sz="1200" dirty="0" smtClean="0">
                <a:solidFill>
                  <a:srgbClr val="FF0000"/>
                </a:solidFill>
              </a:rPr>
              <a:t>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11560" y="5294450"/>
            <a:ext cx="34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90179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09844" y="1407478"/>
            <a:ext cx="3276000" cy="648000"/>
            <a:chOff x="709844" y="1407478"/>
            <a:chExt cx="3276000" cy="648000"/>
          </a:xfrm>
        </p:grpSpPr>
        <p:sp>
          <p:nvSpPr>
            <p:cNvPr id="66" name="직사각형 65"/>
            <p:cNvSpPr/>
            <p:nvPr/>
          </p:nvSpPr>
          <p:spPr>
            <a:xfrm>
              <a:off x="709844" y="1407478"/>
              <a:ext cx="3276000" cy="648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4049" y="1458112"/>
              <a:ext cx="14202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</p:txBody>
        </p:sp>
      </p:grpSp>
      <p:sp>
        <p:nvSpPr>
          <p:cNvPr id="111" name="직사각형 110"/>
          <p:cNvSpPr>
            <a:spLocks noChangeAspect="1"/>
          </p:cNvSpPr>
          <p:nvPr/>
        </p:nvSpPr>
        <p:spPr>
          <a:xfrm>
            <a:off x="5004048" y="772038"/>
            <a:ext cx="3456000" cy="51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>
            <a:off x="5004047" y="1330135"/>
            <a:ext cx="34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930914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7984079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5107070" y="876821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5247017" y="935340"/>
            <a:ext cx="32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grpSp>
        <p:nvGrpSpPr>
          <p:cNvPr id="1024" name="그룹 1023"/>
          <p:cNvGrpSpPr/>
          <p:nvPr/>
        </p:nvGrpSpPr>
        <p:grpSpPr>
          <a:xfrm>
            <a:off x="5094790" y="2387032"/>
            <a:ext cx="3356253" cy="2132308"/>
            <a:chOff x="5094790" y="2387032"/>
            <a:chExt cx="3356253" cy="21323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직사각형 131"/>
            <p:cNvSpPr/>
            <p:nvPr/>
          </p:nvSpPr>
          <p:spPr>
            <a:xfrm>
              <a:off x="5106523" y="2387032"/>
              <a:ext cx="3276000" cy="2124000"/>
            </a:xfrm>
            <a:prstGeom prst="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167907" y="2461023"/>
              <a:ext cx="648000" cy="324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53253" y="2492725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금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5105812" y="2871779"/>
              <a:ext cx="32760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200794" y="2886426"/>
              <a:ext cx="3250249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수입   내용표시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2,000,000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5102842" y="3203451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197824" y="3217710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급여   당월월급                 </a:t>
              </a:r>
              <a:r>
                <a:rPr lang="en-US" altLang="ko-KR" sz="1400" dirty="0" smtClean="0">
                  <a:solidFill>
                    <a:srgbClr val="0000FF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5107106" y="3544441"/>
              <a:ext cx="3276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192742" y="3548994"/>
              <a:ext cx="323582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200,000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5094790" y="3870573"/>
              <a:ext cx="32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189772" y="3880278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7,000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5099054" y="4196705"/>
              <a:ext cx="32760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190049" y="4211563"/>
              <a:ext cx="3224601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식사   점심식사 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6,000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58118" y="2391271"/>
              <a:ext cx="164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(2)   2,200,000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(3)     213,000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6282667" y="85742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2011. 1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5" name="그룹 1024"/>
          <p:cNvGrpSpPr/>
          <p:nvPr/>
        </p:nvGrpSpPr>
        <p:grpSpPr>
          <a:xfrm>
            <a:off x="5103980" y="4647160"/>
            <a:ext cx="3356452" cy="807171"/>
            <a:chOff x="8615470" y="4647160"/>
            <a:chExt cx="3356452" cy="807171"/>
          </a:xfrm>
        </p:grpSpPr>
        <p:sp>
          <p:nvSpPr>
            <p:cNvPr id="165" name="직사각형 164"/>
            <p:cNvSpPr/>
            <p:nvPr/>
          </p:nvSpPr>
          <p:spPr>
            <a:xfrm>
              <a:off x="8616181" y="4647160"/>
              <a:ext cx="3276000" cy="800850"/>
            </a:xfrm>
            <a:prstGeom prst="rect">
              <a:avLst/>
            </a:prstGeom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677565" y="4721151"/>
              <a:ext cx="648000" cy="32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54000" tIns="0" rtlCol="0" anchor="t"/>
            <a:lstStyle/>
            <a:p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962911" y="4752853"/>
              <a:ext cx="43152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</a:rPr>
                <a:t>목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15470" y="5131907"/>
              <a:ext cx="3276000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8710452" y="5146554"/>
              <a:ext cx="3261470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rtlCol="0">
              <a:spAutoFit/>
            </a:bodyPr>
            <a:lstStyle/>
            <a:p>
              <a:r>
                <a:rPr lang="ko-KR" altLang="en-US" sz="1400" dirty="0" smtClean="0"/>
                <a:t>지출   내용표시                  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9,000</a:t>
              </a:r>
              <a:r>
                <a:rPr lang="ko-KR" altLang="en-US" sz="1400" dirty="0" smtClean="0"/>
                <a:t>원</a:t>
              </a:r>
              <a:endParaRPr lang="en-US" altLang="ko-KR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267776" y="4651399"/>
              <a:ext cx="1649811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(0)               </a:t>
              </a:r>
              <a:r>
                <a:rPr lang="ko-KR" altLang="en-US" sz="1200" dirty="0" smtClean="0">
                  <a:solidFill>
                    <a:srgbClr val="0000FF"/>
                  </a:solidFill>
                </a:rPr>
                <a:t>원</a:t>
              </a:r>
              <a:endParaRPr lang="en-US" altLang="ko-KR" sz="1200" dirty="0" smtClean="0">
                <a:solidFill>
                  <a:srgbClr val="0000FF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(4)      23,000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원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8" name="직사각형 1027"/>
          <p:cNvSpPr/>
          <p:nvPr/>
        </p:nvSpPr>
        <p:spPr>
          <a:xfrm>
            <a:off x="5032622" y="5291683"/>
            <a:ext cx="338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5004048" y="5277628"/>
            <a:ext cx="3456000" cy="635354"/>
            <a:chOff x="5004048" y="5277628"/>
            <a:chExt cx="3456000" cy="635354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5685380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372835" y="535195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077648" y="535195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7768848" y="5351950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5035947" y="5336982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/>
            <p:cNvSpPr/>
            <p:nvPr/>
          </p:nvSpPr>
          <p:spPr>
            <a:xfrm flipV="1">
              <a:off x="5269939" y="5295423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095726" y="5277628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5200354" y="561434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726504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4530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117371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14764" y="54480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5004048" y="5294450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102899" y="1412776"/>
            <a:ext cx="3276000" cy="648000"/>
            <a:chOff x="709844" y="1407478"/>
            <a:chExt cx="3276000" cy="648000"/>
          </a:xfrm>
        </p:grpSpPr>
        <p:sp>
          <p:nvSpPr>
            <p:cNvPr id="104" name="직사각형 103"/>
            <p:cNvSpPr/>
            <p:nvPr/>
          </p:nvSpPr>
          <p:spPr>
            <a:xfrm>
              <a:off x="709844" y="1407478"/>
              <a:ext cx="3276000" cy="648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24049" y="1458112"/>
              <a:ext cx="142026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ko-KR" altLang="en-US" sz="1200" dirty="0" smtClean="0">
                  <a:solidFill>
                    <a:srgbClr val="0000FF"/>
                  </a:solidFill>
                </a:rPr>
                <a:t>수입</a:t>
              </a:r>
              <a:r>
                <a:rPr lang="en-US" altLang="ko-KR" sz="1200" dirty="0" smtClean="0">
                  <a:solidFill>
                    <a:srgbClr val="0000FF"/>
                  </a:solidFill>
                </a:rPr>
                <a:t>(3)     3,000,000</a:t>
              </a:r>
            </a:p>
            <a:p>
              <a:pPr algn="just"/>
              <a:r>
                <a:rPr lang="ko-KR" altLang="en-US" sz="1200" dirty="0" smtClean="0">
                  <a:solidFill>
                    <a:srgbClr val="FF0000"/>
                  </a:solidFill>
                </a:rPr>
                <a:t>지출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(98)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  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2,100,000</a:t>
              </a:r>
            </a:p>
            <a:p>
              <a:pPr algn="just"/>
              <a:r>
                <a:rPr lang="ko-KR" altLang="en-US" sz="1200" dirty="0" smtClean="0"/>
                <a:t>잔액          </a:t>
              </a:r>
              <a:r>
                <a:rPr lang="en-US" altLang="ko-KR" sz="1200" dirty="0" smtClean="0"/>
                <a:t>900,000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7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21085" y="774229"/>
            <a:ext cx="3509342" cy="5184000"/>
            <a:chOff x="621085" y="774229"/>
            <a:chExt cx="3509342" cy="5184000"/>
          </a:xfrm>
        </p:grpSpPr>
        <p:cxnSp>
          <p:nvCxnSpPr>
            <p:cNvPr id="210" name="직선 연결선 209"/>
            <p:cNvCxnSpPr/>
            <p:nvPr/>
          </p:nvCxnSpPr>
          <p:spPr>
            <a:xfrm>
              <a:off x="1302417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989872" y="5354143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2694685" y="5354142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3385885" y="5354141"/>
              <a:ext cx="0" cy="5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/>
            <p:cNvSpPr/>
            <p:nvPr/>
          </p:nvSpPr>
          <p:spPr>
            <a:xfrm>
              <a:off x="1339137" y="5339173"/>
              <a:ext cx="612000" cy="57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04706" y="5279819"/>
              <a:ext cx="492443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수입</a:t>
              </a: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지출</a:t>
              </a:r>
              <a:endParaRPr lang="ko-KR" altLang="en-US" sz="1200" dirty="0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817391" y="5616540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343541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자산</a:t>
              </a:r>
              <a:endParaRPr lang="ko-KR" altLang="en-US" sz="16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051567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통계</a:t>
              </a:r>
              <a:endParaRPr lang="ko-KR" altLang="en-US" sz="16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734408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예산</a:t>
              </a:r>
              <a:endParaRPr lang="ko-KR" altLang="en-US" sz="16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431801" y="54502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설정</a:t>
              </a:r>
              <a:endParaRPr lang="ko-KR" altLang="en-US" sz="1600" dirty="0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621085" y="5296641"/>
              <a:ext cx="3456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직사각형 221"/>
            <p:cNvSpPr/>
            <p:nvPr/>
          </p:nvSpPr>
          <p:spPr>
            <a:xfrm>
              <a:off x="1377477" y="783754"/>
              <a:ext cx="2700000" cy="449820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629547" y="783754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요구불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/>
                <a:t>(2)</a:t>
              </a:r>
              <a:endParaRPr lang="ko-KR" altLang="en-US" sz="10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629547" y="1503336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적금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29547" y="2222918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예금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629547" y="3662082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주식</a:t>
              </a:r>
              <a:endParaRPr lang="en-US" altLang="ko-KR" sz="1200" dirty="0" smtClean="0"/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(3)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629547" y="4381662"/>
              <a:ext cx="756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(2)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621200" y="2940287"/>
              <a:ext cx="756000" cy="72000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127000" prstMaterial="matte">
              <a:bevelT w="152400" h="50800" prst="softRound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/>
                <a:t>펀드</a:t>
              </a:r>
              <a:endParaRPr lang="en-US" altLang="ko-KR" sz="1200" dirty="0"/>
            </a:p>
            <a:p>
              <a:pPr algn="ctr"/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5)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1" name="이등변 삼각형 230"/>
            <p:cNvSpPr/>
            <p:nvPr/>
          </p:nvSpPr>
          <p:spPr>
            <a:xfrm flipV="1">
              <a:off x="1573129" y="5288089"/>
              <a:ext cx="144016" cy="1080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1375073" y="786069"/>
              <a:ext cx="2755354" cy="4373438"/>
              <a:chOff x="8801422" y="548680"/>
              <a:chExt cx="2755354" cy="43734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3" name="그룹 62"/>
              <p:cNvGrpSpPr/>
              <p:nvPr/>
            </p:nvGrpSpPr>
            <p:grpSpPr>
              <a:xfrm>
                <a:off x="8801422" y="1229066"/>
                <a:ext cx="2755354" cy="1372935"/>
                <a:chOff x="8801422" y="1229066"/>
                <a:chExt cx="2755354" cy="1372935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8801422" y="1229066"/>
                  <a:ext cx="2755354" cy="686074"/>
                  <a:chOff x="8801422" y="1229066"/>
                  <a:chExt cx="2755354" cy="686074"/>
                </a:xfrm>
              </p:grpSpPr>
              <p:sp>
                <p:nvSpPr>
                  <p:cNvPr id="232" name="직사각형 231"/>
                  <p:cNvSpPr/>
                  <p:nvPr/>
                </p:nvSpPr>
                <p:spPr>
                  <a:xfrm>
                    <a:off x="8813343" y="1229066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8877390" y="1414620"/>
                    <a:ext cx="2333972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미래에셋 솔로몬 증권투자신탁 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호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</a:t>
                    </a: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10652361" y="1576411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\50,000,000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8801422" y="1576411"/>
                    <a:ext cx="8515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2007/06/20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8801422" y="1915927"/>
                  <a:ext cx="2755354" cy="686074"/>
                  <a:chOff x="8801422" y="1915927"/>
                  <a:chExt cx="2755354" cy="686074"/>
                </a:xfrm>
              </p:grpSpPr>
              <p:sp>
                <p:nvSpPr>
                  <p:cNvPr id="233" name="직사각형 232"/>
                  <p:cNvSpPr/>
                  <p:nvPr/>
                </p:nvSpPr>
                <p:spPr>
                  <a:xfrm>
                    <a:off x="8813343" y="1915927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8877390" y="2101936"/>
                    <a:ext cx="239168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유리 스몰뷰티 플러스 증권투자신탁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</a:t>
                    </a:r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10652361" y="2263727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\50,000,000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8801422" y="2263727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62" name="그룹 61"/>
              <p:cNvGrpSpPr/>
              <p:nvPr/>
            </p:nvGrpSpPr>
            <p:grpSpPr>
              <a:xfrm>
                <a:off x="8801422" y="2866344"/>
                <a:ext cx="2755354" cy="2055774"/>
                <a:chOff x="8801422" y="2813386"/>
                <a:chExt cx="2755354" cy="2055774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8801422" y="2813386"/>
                  <a:ext cx="2755354" cy="686074"/>
                  <a:chOff x="8801422" y="2599553"/>
                  <a:chExt cx="2755354" cy="686074"/>
                </a:xfrm>
              </p:grpSpPr>
              <p:sp>
                <p:nvSpPr>
                  <p:cNvPr id="234" name="직사각형 233"/>
                  <p:cNvSpPr/>
                  <p:nvPr/>
                </p:nvSpPr>
                <p:spPr>
                  <a:xfrm>
                    <a:off x="8813343" y="2599553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8877390" y="2785314"/>
                    <a:ext cx="227305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KB </a:t>
                    </a:r>
                    <a:r>
                      <a:rPr lang="ko-KR" altLang="en-US" sz="1000" dirty="0" smtClean="0"/>
                      <a:t>인디아 증권 자투자신탁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 </a:t>
                    </a:r>
                    <a:r>
                      <a:rPr lang="ko-KR" altLang="en-US" sz="1000" dirty="0" smtClean="0"/>
                      <a:t>임의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10652361" y="2947105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\30,000,000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8801422" y="2947105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2007/06/20 ~ 2012/06/20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2" name="그룹 51"/>
                <p:cNvGrpSpPr/>
                <p:nvPr/>
              </p:nvGrpSpPr>
              <p:grpSpPr>
                <a:xfrm>
                  <a:off x="8801422" y="3499460"/>
                  <a:ext cx="2755354" cy="686074"/>
                  <a:chOff x="8801422" y="3285627"/>
                  <a:chExt cx="2755354" cy="686074"/>
                </a:xfrm>
              </p:grpSpPr>
              <p:sp>
                <p:nvSpPr>
                  <p:cNvPr id="235" name="직사각형 234"/>
                  <p:cNvSpPr/>
                  <p:nvPr/>
                </p:nvSpPr>
                <p:spPr>
                  <a:xfrm>
                    <a:off x="8813343" y="3285627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8877390" y="3463105"/>
                    <a:ext cx="220252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KB </a:t>
                    </a:r>
                    <a:r>
                      <a:rPr lang="ko-KR" altLang="en-US" sz="1000" dirty="0" smtClean="0"/>
                      <a:t>차이나 증권 자투자신탁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 </a:t>
                    </a:r>
                    <a:r>
                      <a:rPr lang="ko-KR" altLang="en-US" sz="1000" dirty="0" smtClean="0"/>
                      <a:t>임의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10652361" y="3624896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\30,000,000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8801422" y="3624896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8801422" y="4183086"/>
                  <a:ext cx="2755354" cy="686074"/>
                  <a:chOff x="8801422" y="3969253"/>
                  <a:chExt cx="2755354" cy="686074"/>
                </a:xfrm>
              </p:grpSpPr>
              <p:sp>
                <p:nvSpPr>
                  <p:cNvPr id="236" name="직사각형 235"/>
                  <p:cNvSpPr/>
                  <p:nvPr/>
                </p:nvSpPr>
                <p:spPr>
                  <a:xfrm>
                    <a:off x="8813343" y="3969253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8877390" y="4156257"/>
                    <a:ext cx="225702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미래에셋 인사이트 증권 자투자신탁</a:t>
                    </a:r>
                    <a:r>
                      <a:rPr lang="en-US" altLang="ko-KR" sz="1000" dirty="0" smtClean="0"/>
                      <a:t>1</a:t>
                    </a:r>
                    <a:r>
                      <a:rPr lang="ko-KR" altLang="en-US" sz="1000" dirty="0" smtClean="0"/>
                      <a:t>호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10652361" y="4318048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\40,000,000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8801422" y="4318048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239" name="직사각형 238"/>
              <p:cNvSpPr/>
              <p:nvPr/>
            </p:nvSpPr>
            <p:spPr>
              <a:xfrm>
                <a:off x="8813350" y="973865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국내펀드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8813350" y="2612593"/>
                <a:ext cx="2682000" cy="25520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해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외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펀드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>
                <a:off x="8813343" y="548680"/>
                <a:ext cx="2691532" cy="440432"/>
                <a:chOff x="8813343" y="788634"/>
                <a:chExt cx="2691532" cy="440432"/>
              </a:xfrm>
            </p:grpSpPr>
            <p:sp>
              <p:nvSpPr>
                <p:cNvPr id="237" name="직사각형 236"/>
                <p:cNvSpPr/>
                <p:nvPr/>
              </p:nvSpPr>
              <p:spPr>
                <a:xfrm>
                  <a:off x="8813343" y="788634"/>
                  <a:ext cx="2682000" cy="44043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8899995" y="924211"/>
                  <a:ext cx="260488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자산비율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: 20%    </a:t>
                  </a:r>
                  <a:r>
                    <a:rPr lang="ko-KR" altLang="en-US" sz="1100" b="1" dirty="0" smtClean="0">
                      <a:solidFill>
                        <a:schemeClr val="bg1"/>
                      </a:solidFill>
                    </a:rPr>
                    <a:t>총 금액</a:t>
                  </a:r>
                  <a:r>
                    <a:rPr lang="en-US" altLang="ko-KR" sz="1100" b="1" dirty="0" smtClean="0">
                      <a:solidFill>
                        <a:schemeClr val="bg1"/>
                      </a:solidFill>
                    </a:rPr>
                    <a:t>: 200,000,000</a:t>
                  </a:r>
                  <a:endParaRPr lang="ko-KR" alt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29" name="직사각형 228"/>
            <p:cNvSpPr>
              <a:spLocks noChangeAspect="1"/>
            </p:cNvSpPr>
            <p:nvPr/>
          </p:nvSpPr>
          <p:spPr>
            <a:xfrm>
              <a:off x="621085" y="774229"/>
              <a:ext cx="3456000" cy="5184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22035" y="774229"/>
            <a:ext cx="3510405" cy="5184000"/>
            <a:chOff x="5022035" y="774229"/>
            <a:chExt cx="3510405" cy="5184000"/>
          </a:xfrm>
        </p:grpSpPr>
        <p:grpSp>
          <p:nvGrpSpPr>
            <p:cNvPr id="10" name="그룹 9"/>
            <p:cNvGrpSpPr/>
            <p:nvPr/>
          </p:nvGrpSpPr>
          <p:grpSpPr>
            <a:xfrm>
              <a:off x="5022035" y="774229"/>
              <a:ext cx="3510405" cy="5184000"/>
              <a:chOff x="5022035" y="774229"/>
              <a:chExt cx="3510405" cy="5184000"/>
            </a:xfrm>
          </p:grpSpPr>
          <p:cxnSp>
            <p:nvCxnSpPr>
              <p:cNvPr id="114" name="직선 연결선 113"/>
              <p:cNvCxnSpPr/>
              <p:nvPr/>
            </p:nvCxnSpPr>
            <p:spPr>
              <a:xfrm>
                <a:off x="5704430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6391885" y="535414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7096698" y="5354142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7787898" y="5354141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직사각형 126"/>
              <p:cNvSpPr/>
              <p:nvPr/>
            </p:nvSpPr>
            <p:spPr>
              <a:xfrm>
                <a:off x="5741150" y="5339173"/>
                <a:ext cx="612000" cy="57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106719" y="5279819"/>
                <a:ext cx="492443" cy="61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수입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지출</a:t>
                </a:r>
                <a:endParaRPr lang="ko-KR" altLang="en-US" sz="1200" dirty="0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5219404" y="5616540"/>
                <a:ext cx="28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5745554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자산</a:t>
                </a:r>
                <a:endParaRPr lang="ko-KR" altLang="en-US" sz="16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453580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통계</a:t>
                </a:r>
                <a:endParaRPr lang="ko-KR" altLang="en-US" sz="16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7136421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예산</a:t>
                </a:r>
                <a:endParaRPr lang="ko-KR" altLang="en-US" sz="16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833814" y="545020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설정</a:t>
                </a:r>
                <a:endParaRPr lang="ko-KR" altLang="en-US" sz="1600" dirty="0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5023098" y="5296641"/>
                <a:ext cx="345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직사각형 134"/>
              <p:cNvSpPr/>
              <p:nvPr/>
            </p:nvSpPr>
            <p:spPr>
              <a:xfrm>
                <a:off x="5779490" y="783754"/>
                <a:ext cx="2700000" cy="4498201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5022035" y="783754"/>
                <a:ext cx="757178" cy="4317908"/>
                <a:chOff x="5031560" y="783754"/>
                <a:chExt cx="757178" cy="4317908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31560" y="783754"/>
                  <a:ext cx="756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001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200" dirty="0" smtClean="0"/>
                    <a:t>요구불</a:t>
                  </a:r>
                  <a:endParaRPr lang="en-US" altLang="ko-KR" sz="1200" dirty="0" smtClean="0"/>
                </a:p>
                <a:p>
                  <a:pPr algn="ctr"/>
                  <a:r>
                    <a:rPr lang="en-US" altLang="ko-KR" sz="1000" dirty="0" smtClean="0"/>
                    <a:t>(2)</a:t>
                  </a:r>
                  <a:endParaRPr lang="ko-KR" altLang="en-US" sz="10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31560" y="1503336"/>
                  <a:ext cx="756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001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200" dirty="0" smtClean="0"/>
                    <a:t>적금</a:t>
                  </a:r>
                  <a:endParaRPr lang="en-US" altLang="ko-KR" sz="1200" dirty="0" smtClean="0"/>
                </a:p>
                <a:p>
                  <a:pPr algn="ctr"/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(3)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031560" y="2222918"/>
                  <a:ext cx="756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001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200" dirty="0" smtClean="0"/>
                    <a:t>예금</a:t>
                  </a:r>
                  <a:endParaRPr lang="en-US" altLang="ko-KR" sz="1200" dirty="0" smtClean="0"/>
                </a:p>
                <a:p>
                  <a:pPr algn="ctr"/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(2)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031560" y="3662082"/>
                  <a:ext cx="756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001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200" dirty="0" smtClean="0"/>
                    <a:t>주식</a:t>
                  </a:r>
                  <a:endParaRPr lang="en-US" altLang="ko-KR" sz="1200" dirty="0" smtClean="0"/>
                </a:p>
                <a:p>
                  <a:pPr algn="ctr"/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(3)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031560" y="4381662"/>
                  <a:ext cx="756000" cy="7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001">
                  <a:schemeClr val="lt2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보험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(2)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032738" y="2940287"/>
                  <a:ext cx="756000" cy="72000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 extrusionH="127000" prstMaterial="matte">
                  <a:bevelT w="152400" h="50800" prst="softRound"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200" dirty="0"/>
                    <a:t>펀드</a:t>
                  </a:r>
                  <a:endParaRPr lang="en-US" altLang="ko-KR" sz="1200" dirty="0"/>
                </a:p>
                <a:p>
                  <a:pPr algn="ctr"/>
                  <a:r>
                    <a:rPr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en-US" altLang="ko-KR" sz="10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5)</a:t>
                  </a:r>
                  <a:endParaRPr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6" name="이등변 삼각형 145"/>
              <p:cNvSpPr/>
              <p:nvPr/>
            </p:nvSpPr>
            <p:spPr>
              <a:xfrm flipV="1">
                <a:off x="5975142" y="5288089"/>
                <a:ext cx="144016" cy="108000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777086" y="786069"/>
                <a:ext cx="2755354" cy="3689812"/>
                <a:chOff x="5777086" y="786069"/>
                <a:chExt cx="2755354" cy="3689812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49" name="그룹 148"/>
                <p:cNvGrpSpPr/>
                <p:nvPr/>
              </p:nvGrpSpPr>
              <p:grpSpPr>
                <a:xfrm>
                  <a:off x="5777086" y="1466455"/>
                  <a:ext cx="2755354" cy="1372935"/>
                  <a:chOff x="8801422" y="1229066"/>
                  <a:chExt cx="2755354" cy="1372935"/>
                </a:xfrm>
              </p:grpSpPr>
              <p:grpSp>
                <p:nvGrpSpPr>
                  <p:cNvPr id="171" name="그룹 170"/>
                  <p:cNvGrpSpPr/>
                  <p:nvPr/>
                </p:nvGrpSpPr>
                <p:grpSpPr>
                  <a:xfrm>
                    <a:off x="8801422" y="1229066"/>
                    <a:ext cx="2755354" cy="686074"/>
                    <a:chOff x="8801422" y="1229066"/>
                    <a:chExt cx="2755354" cy="686074"/>
                  </a:xfrm>
                </p:grpSpPr>
                <p:sp>
                  <p:nvSpPr>
                    <p:cNvPr id="177" name="직사각형 176"/>
                    <p:cNvSpPr/>
                    <p:nvPr/>
                  </p:nvSpPr>
                  <p:spPr>
                    <a:xfrm>
                      <a:off x="8813343" y="1229066"/>
                      <a:ext cx="2682000" cy="68607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8" name="TextBox 177"/>
                    <p:cNvSpPr txBox="1"/>
                    <p:nvPr/>
                  </p:nvSpPr>
                  <p:spPr>
                    <a:xfrm>
                      <a:off x="8877390" y="1414620"/>
                      <a:ext cx="2333972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ko-KR" altLang="en-US" sz="1000" dirty="0" smtClean="0"/>
                        <a:t>미래에셋 솔로몬 증권투자신탁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주식</a:t>
                      </a:r>
                      <a:r>
                        <a:rPr lang="en-US" altLang="ko-KR" sz="1000" dirty="0" smtClean="0"/>
                        <a:t>)</a:t>
                      </a:r>
                    </a:p>
                  </p:txBody>
                </p:sp>
                <p:sp>
                  <p:nvSpPr>
                    <p:cNvPr id="179" name="TextBox 178"/>
                    <p:cNvSpPr txBox="1"/>
                    <p:nvPr/>
                  </p:nvSpPr>
                  <p:spPr>
                    <a:xfrm>
                      <a:off x="10652361" y="1576411"/>
                      <a:ext cx="90441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\50,000,000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8801422" y="1576411"/>
                      <a:ext cx="85151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2007/06/20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72" name="그룹 171"/>
                  <p:cNvGrpSpPr/>
                  <p:nvPr/>
                </p:nvGrpSpPr>
                <p:grpSpPr>
                  <a:xfrm>
                    <a:off x="8801422" y="1915927"/>
                    <a:ext cx="2755354" cy="686074"/>
                    <a:chOff x="8801422" y="1915927"/>
                    <a:chExt cx="2755354" cy="686074"/>
                  </a:xfrm>
                </p:grpSpPr>
                <p:sp>
                  <p:nvSpPr>
                    <p:cNvPr id="173" name="직사각형 172"/>
                    <p:cNvSpPr/>
                    <p:nvPr/>
                  </p:nvSpPr>
                  <p:spPr>
                    <a:xfrm>
                      <a:off x="8813343" y="1915927"/>
                      <a:ext cx="2682000" cy="686074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5000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8877390" y="2101936"/>
                      <a:ext cx="239168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ko-KR" altLang="en-US" sz="1000" dirty="0" smtClean="0"/>
                        <a:t>유리 스몰뷰티 플러스 증권투자신탁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주식</a:t>
                      </a:r>
                      <a:r>
                        <a:rPr lang="en-US" altLang="ko-KR" sz="1000" dirty="0" smtClean="0"/>
                        <a:t>)</a:t>
                      </a:r>
                    </a:p>
                  </p:txBody>
                </p:sp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10652361" y="2263727"/>
                      <a:ext cx="90441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/>
                        <a:t>\50,000,000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176" name="TextBox 175"/>
                    <p:cNvSpPr txBox="1"/>
                    <p:nvPr/>
                  </p:nvSpPr>
                  <p:spPr>
                    <a:xfrm>
                      <a:off x="8801422" y="2263727"/>
                      <a:ext cx="169790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2007/11/12 ~ 2012/11/12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5777086" y="3103733"/>
                  <a:ext cx="2755354" cy="686074"/>
                  <a:chOff x="8801422" y="2599553"/>
                  <a:chExt cx="2755354" cy="686074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8813343" y="2599553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8877390" y="2785314"/>
                    <a:ext cx="227305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KB </a:t>
                    </a:r>
                    <a:r>
                      <a:rPr lang="ko-KR" altLang="en-US" sz="1000" dirty="0" smtClean="0"/>
                      <a:t>인디아 증권 자투자신탁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 </a:t>
                    </a:r>
                    <a:r>
                      <a:rPr lang="ko-KR" altLang="en-US" sz="1000" dirty="0" smtClean="0"/>
                      <a:t>임의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0652361" y="2947105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\30,000,000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8801422" y="2947105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2007/06/20 ~ 2012/06/20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5777086" y="3789807"/>
                  <a:ext cx="2755354" cy="686074"/>
                  <a:chOff x="8801422" y="3285627"/>
                  <a:chExt cx="2755354" cy="686074"/>
                </a:xfrm>
              </p:grpSpPr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8813343" y="3285627"/>
                    <a:ext cx="2682000" cy="686074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8877390" y="3463105"/>
                    <a:ext cx="220252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KB </a:t>
                    </a:r>
                    <a:r>
                      <a:rPr lang="ko-KR" altLang="en-US" sz="1000" dirty="0" smtClean="0"/>
                      <a:t>차이나 증권 자투자신탁</a:t>
                    </a:r>
                    <a:r>
                      <a:rPr lang="en-US" altLang="ko-KR" sz="1000" dirty="0" smtClean="0"/>
                      <a:t>(</a:t>
                    </a:r>
                    <a:r>
                      <a:rPr lang="ko-KR" altLang="en-US" sz="1000" dirty="0" smtClean="0"/>
                      <a:t>주식</a:t>
                    </a:r>
                    <a:r>
                      <a:rPr lang="en-US" altLang="ko-KR" sz="1000" dirty="0" smtClean="0"/>
                      <a:t>) </a:t>
                    </a:r>
                    <a:r>
                      <a:rPr lang="ko-KR" altLang="en-US" sz="1000" dirty="0" smtClean="0"/>
                      <a:t>임의</a:t>
                    </a:r>
                    <a:endParaRPr lang="en-US" altLang="ko-KR" sz="1000" dirty="0" smtClean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10652361" y="3624896"/>
                    <a:ext cx="9044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/>
                      <a:t>\30,000,000</a:t>
                    </a:r>
                    <a:endParaRPr lang="ko-KR" altLang="en-US" sz="1000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8801422" y="3624896"/>
                    <a:ext cx="16979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2007/11/12 ~ 2012/11/12</a:t>
                    </a:r>
                    <a:endPara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51" name="직사각형 150"/>
                <p:cNvSpPr/>
                <p:nvPr/>
              </p:nvSpPr>
              <p:spPr>
                <a:xfrm>
                  <a:off x="5789014" y="1211254"/>
                  <a:ext cx="2682000" cy="25520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8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국내펀드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789014" y="2849982"/>
                  <a:ext cx="2682000" cy="255201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8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해</a:t>
                  </a:r>
                  <a:r>
                    <a:rPr lang="ko-KR" altLang="en-US" sz="1000" b="1" dirty="0">
                      <a:solidFill>
                        <a:schemeClr val="tx1"/>
                      </a:solidFill>
                    </a:rPr>
                    <a:t>외</a:t>
                  </a:r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펀드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3" name="그룹 152"/>
                <p:cNvGrpSpPr/>
                <p:nvPr/>
              </p:nvGrpSpPr>
              <p:grpSpPr>
                <a:xfrm>
                  <a:off x="5789007" y="786069"/>
                  <a:ext cx="2691532" cy="440432"/>
                  <a:chOff x="8813343" y="788634"/>
                  <a:chExt cx="2691532" cy="440432"/>
                </a:xfrm>
              </p:grpSpPr>
              <p:sp>
                <p:nvSpPr>
                  <p:cNvPr id="154" name="직사각형 153"/>
                  <p:cNvSpPr/>
                  <p:nvPr/>
                </p:nvSpPr>
                <p:spPr>
                  <a:xfrm>
                    <a:off x="8813343" y="788634"/>
                    <a:ext cx="2682000" cy="440432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8899995" y="924211"/>
                    <a:ext cx="260488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ko-KR" altLang="en-US" sz="1100" b="1" dirty="0" smtClean="0">
                        <a:solidFill>
                          <a:schemeClr val="bg1"/>
                        </a:solidFill>
                      </a:rPr>
                      <a:t>자산비율</a:t>
                    </a:r>
                    <a:r>
                      <a:rPr lang="en-US" altLang="ko-KR" sz="1100" b="1" dirty="0" smtClean="0">
                        <a:solidFill>
                          <a:schemeClr val="bg1"/>
                        </a:solidFill>
                      </a:rPr>
                      <a:t>: 20%    </a:t>
                    </a:r>
                    <a:r>
                      <a:rPr lang="ko-KR" altLang="en-US" sz="1100" b="1" dirty="0" smtClean="0">
                        <a:solidFill>
                          <a:schemeClr val="bg1"/>
                        </a:solidFill>
                      </a:rPr>
                      <a:t>총 금액</a:t>
                    </a:r>
                    <a:r>
                      <a:rPr lang="en-US" altLang="ko-KR" sz="1100" b="1" dirty="0" smtClean="0">
                        <a:solidFill>
                          <a:schemeClr val="bg1"/>
                        </a:solidFill>
                      </a:rPr>
                      <a:t>: 200,000,000</a:t>
                    </a:r>
                    <a:endParaRPr lang="ko-KR" altLang="en-US" sz="11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6624993" y="4571636"/>
                <a:ext cx="18258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000" dirty="0" smtClean="0"/>
                  <a:t>국내펀드</a:t>
                </a:r>
                <a:r>
                  <a:rPr lang="en-US" altLang="ko-KR" sz="1000" dirty="0" smtClean="0"/>
                  <a:t>(2)</a:t>
                </a:r>
                <a:r>
                  <a:rPr lang="ko-KR" altLang="en-US" sz="1000" dirty="0" smtClean="0"/>
                  <a:t> 금액</a:t>
                </a:r>
                <a:r>
                  <a:rPr lang="en-US" altLang="ko-KR" sz="1000" dirty="0" smtClean="0"/>
                  <a:t>: </a:t>
                </a:r>
                <a:r>
                  <a:rPr lang="en-US" altLang="ko-KR" sz="1000" dirty="0" smtClean="0"/>
                  <a:t>\100,000,000</a:t>
                </a:r>
              </a:p>
              <a:p>
                <a:r>
                  <a:rPr lang="en-US" altLang="ko-KR" sz="1000" dirty="0"/>
                  <a:t> </a:t>
                </a:r>
                <a:r>
                  <a:rPr lang="en-US" altLang="ko-KR" sz="1000" dirty="0" smtClean="0"/>
                  <a:t> * </a:t>
                </a:r>
                <a:r>
                  <a:rPr lang="ko-KR" altLang="en-US" sz="1000" dirty="0" smtClean="0"/>
                  <a:t>주식형</a:t>
                </a:r>
                <a:r>
                  <a:rPr lang="en-US" altLang="ko-KR" sz="1000" dirty="0" smtClean="0"/>
                  <a:t>: (1),      \50,000,000</a:t>
                </a:r>
              </a:p>
              <a:p>
                <a:r>
                  <a:rPr lang="en-US" altLang="ko-KR" sz="1000" dirty="0"/>
                  <a:t> </a:t>
                </a:r>
                <a:r>
                  <a:rPr lang="en-US" altLang="ko-KR" sz="1000" dirty="0" smtClean="0"/>
                  <a:t> * </a:t>
                </a:r>
                <a:r>
                  <a:rPr lang="ko-KR" altLang="en-US" sz="1000" dirty="0" smtClean="0"/>
                  <a:t>채권형</a:t>
                </a:r>
                <a:r>
                  <a:rPr lang="en-US" altLang="ko-KR" sz="1000" dirty="0" smtClean="0"/>
                  <a:t>: (1),      \50,000,000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해외펀드</a:t>
                </a:r>
                <a:r>
                  <a:rPr lang="en-US" altLang="ko-KR" sz="1000" dirty="0" smtClean="0"/>
                  <a:t>(3)</a:t>
                </a:r>
                <a:r>
                  <a:rPr lang="ko-KR" altLang="en-US" sz="1000" dirty="0" smtClean="0"/>
                  <a:t> 금액</a:t>
                </a:r>
                <a:r>
                  <a:rPr lang="en-US" altLang="ko-KR" sz="1000" dirty="0" smtClean="0"/>
                  <a:t>: </a:t>
                </a:r>
                <a:r>
                  <a:rPr lang="en-US" altLang="ko-KR" sz="1000" dirty="0" smtClean="0"/>
                  <a:t>\100,000,000</a:t>
                </a:r>
              </a:p>
            </p:txBody>
          </p:sp>
          <p:sp>
            <p:nvSpPr>
              <p:cNvPr id="148" name="직사각형 147"/>
              <p:cNvSpPr>
                <a:spLocks noChangeAspect="1"/>
              </p:cNvSpPr>
              <p:nvPr/>
            </p:nvSpPr>
            <p:spPr>
              <a:xfrm>
                <a:off x="5023098" y="774229"/>
                <a:ext cx="3456000" cy="5184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12" name="차트 11"/>
            <p:cNvGraphicFramePr/>
            <p:nvPr>
              <p:extLst>
                <p:ext uri="{D42A27DB-BD31-4B8C-83A1-F6EECF244321}">
                  <p14:modId xmlns:p14="http://schemas.microsoft.com/office/powerpoint/2010/main" val="2120794014"/>
                </p:ext>
              </p:extLst>
            </p:nvPr>
          </p:nvGraphicFramePr>
          <p:xfrm>
            <a:off x="5749927" y="4460502"/>
            <a:ext cx="883512" cy="922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84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531</Words>
  <Application>Microsoft Office PowerPoint</Application>
  <PresentationFormat>화면 슬라이드 쇼(4:3)</PresentationFormat>
  <Paragraphs>187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유태형</dc:creator>
  <cp:lastModifiedBy>유태형</cp:lastModifiedBy>
  <cp:revision>41</cp:revision>
  <dcterms:created xsi:type="dcterms:W3CDTF">2011-01-06T05:53:05Z</dcterms:created>
  <dcterms:modified xsi:type="dcterms:W3CDTF">2011-01-12T07:51:20Z</dcterms:modified>
</cp:coreProperties>
</file>