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31" autoAdjust="0"/>
    <p:restoredTop sz="94660"/>
  </p:normalViewPr>
  <p:slideViewPr>
    <p:cSldViewPr>
      <p:cViewPr>
        <p:scale>
          <a:sx n="80" d="100"/>
          <a:sy n="80" d="100"/>
        </p:scale>
        <p:origin x="-139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FB30-AD01-4799-9B61-066EC10B1A8D}" type="datetimeFigureOut">
              <a:rPr lang="ko-KR" altLang="en-US" smtClean="0"/>
              <a:t>2011-01-07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5C87F-40CB-4DD0-8826-77A4F1B1E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7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5C87F-40CB-4DD0-8826-77A4F1B1E2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371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5C87F-40CB-4DD0-8826-77A4F1B1E2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37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76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7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01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8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6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73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71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5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2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86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DE220-1170-44B0-979C-AAD64DE8A2F1}" type="datetimeFigureOut">
              <a:rPr lang="ko-KR" altLang="en-US" smtClean="0"/>
              <a:t>2011-01-07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88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그룹 108"/>
          <p:cNvGrpSpPr/>
          <p:nvPr/>
        </p:nvGrpSpPr>
        <p:grpSpPr>
          <a:xfrm>
            <a:off x="611559" y="772038"/>
            <a:ext cx="3456385" cy="5184000"/>
            <a:chOff x="611559" y="772038"/>
            <a:chExt cx="3456385" cy="5184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611560" y="772038"/>
              <a:ext cx="3456000" cy="518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1292892" y="5351952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980347" y="5351952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685160" y="5351951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376360" y="5351950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643459" y="5336982"/>
              <a:ext cx="612000" cy="57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/>
            <p:cNvSpPr/>
            <p:nvPr/>
          </p:nvSpPr>
          <p:spPr>
            <a:xfrm flipV="1">
              <a:off x="877451" y="5295423"/>
              <a:ext cx="144016" cy="1080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3238" y="5277628"/>
              <a:ext cx="492443" cy="610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수입</a:t>
              </a: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지출</a:t>
              </a:r>
              <a:endParaRPr lang="ko-KR" altLang="en-US" sz="1200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807866" y="5614349"/>
              <a:ext cx="28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334016" y="544801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자산</a:t>
              </a:r>
              <a:endParaRPr lang="ko-KR" alt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42042" y="544801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통계</a:t>
              </a:r>
              <a:endParaRPr lang="ko-KR" alt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24883" y="544801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예산</a:t>
              </a:r>
              <a:endParaRPr lang="ko-KR" alt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22276" y="544801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설정</a:t>
              </a:r>
              <a:endParaRPr lang="ko-KR" altLang="en-US" sz="1600" dirty="0"/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611559" y="1330135"/>
              <a:ext cx="345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/>
            <p:cNvGrpSpPr/>
            <p:nvPr/>
          </p:nvGrpSpPr>
          <p:grpSpPr>
            <a:xfrm>
              <a:off x="3004009" y="876821"/>
              <a:ext cx="966465" cy="360040"/>
              <a:chOff x="5385830" y="876821"/>
              <a:chExt cx="966465" cy="360040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5920247" y="876821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385830" y="876821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458189" y="944363"/>
                <a:ext cx="324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1200" dirty="0" smtClean="0"/>
                  <a:t>수입</a:t>
                </a:r>
                <a:endParaRPr lang="ko-KR" altLang="en-US" sz="12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973412" y="935340"/>
                <a:ext cx="324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1200" dirty="0" smtClean="0"/>
                  <a:t>지출</a:t>
                </a:r>
                <a:endParaRPr lang="ko-KR" altLang="en-US" sz="1200" dirty="0"/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1248999" y="876821"/>
              <a:ext cx="432048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14582" y="876821"/>
              <a:ext cx="432048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03648" y="935340"/>
              <a:ext cx="324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dirty="0" smtClean="0"/>
                <a:t>월</a:t>
              </a:r>
              <a:endParaRPr lang="ko-KR" altLang="en-US" sz="12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53369" y="907612"/>
              <a:ext cx="360000" cy="288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54529" y="935340"/>
              <a:ext cx="324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dirty="0" smtClean="0"/>
                <a:t>일</a:t>
              </a:r>
              <a:endParaRPr lang="ko-KR" altLang="en-US" sz="1200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09844" y="1407478"/>
              <a:ext cx="3276000" cy="9000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14035" y="2387032"/>
              <a:ext cx="3276000" cy="2908800"/>
            </a:xfrm>
            <a:prstGeom prst="rect">
              <a:avLst/>
            </a:prstGeom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75419" y="2461023"/>
              <a:ext cx="648000" cy="324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54000" tIns="0" rtlCol="0" anchor="t"/>
            <a:lstStyle/>
            <a:p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31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60765" y="2492725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금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713324" y="2871779"/>
              <a:ext cx="32760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808306" y="2886426"/>
              <a:ext cx="3250249" cy="30777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1400" dirty="0" smtClean="0"/>
                <a:t>수입   내용표시               </a:t>
              </a:r>
              <a:r>
                <a:rPr lang="en-US" altLang="ko-KR" sz="1400" dirty="0" smtClean="0">
                  <a:solidFill>
                    <a:srgbClr val="0000FF"/>
                  </a:solidFill>
                </a:rPr>
                <a:t>2,000,000</a:t>
              </a:r>
              <a:r>
                <a:rPr lang="ko-KR" altLang="en-US" sz="1400" dirty="0" smtClean="0"/>
                <a:t>원</a:t>
              </a:r>
              <a:endParaRPr lang="en-US" altLang="ko-KR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59944" y="3107746"/>
              <a:ext cx="280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지급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처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                                  현금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717588" y="3391624"/>
              <a:ext cx="327600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710354" y="3391945"/>
              <a:ext cx="327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805336" y="3406592"/>
              <a:ext cx="3235822" cy="30777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1400" dirty="0" smtClean="0"/>
                <a:t>급여   당월월급                 </a:t>
              </a:r>
              <a:r>
                <a:rPr lang="en-US" altLang="ko-KR" sz="1400" dirty="0" smtClean="0">
                  <a:solidFill>
                    <a:srgbClr val="0000FF"/>
                  </a:solidFill>
                </a:rPr>
                <a:t>200,000</a:t>
              </a:r>
              <a:r>
                <a:rPr lang="ko-KR" altLang="en-US" sz="1400" dirty="0" smtClean="0"/>
                <a:t>원</a:t>
              </a:r>
              <a:endParaRPr lang="en-US" altLang="ko-KR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256974" y="3627912"/>
              <a:ext cx="280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플레타뮤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토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                            현금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714618" y="3911790"/>
              <a:ext cx="32760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800254" y="3930191"/>
              <a:ext cx="3235822" cy="30777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1400" dirty="0" smtClean="0"/>
                <a:t>지출   내용표시                 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200,000</a:t>
              </a:r>
              <a:r>
                <a:rPr lang="ko-KR" altLang="en-US" sz="1400" dirty="0" smtClean="0"/>
                <a:t>원</a:t>
              </a:r>
              <a:endParaRPr lang="en-US" altLang="ko-KR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251892" y="4151511"/>
              <a:ext cx="280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지출처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                            신용카드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709536" y="4435389"/>
              <a:ext cx="327600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02302" y="4435710"/>
              <a:ext cx="327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97284" y="4450357"/>
              <a:ext cx="3224601" cy="30777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1400" dirty="0" smtClean="0"/>
                <a:t>식사   점심식사                    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7,000</a:t>
              </a:r>
              <a:r>
                <a:rPr lang="ko-KR" altLang="en-US" sz="1400" dirty="0" smtClean="0"/>
                <a:t>원</a:t>
              </a:r>
              <a:endParaRPr lang="en-US" altLang="ko-KR" sz="14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48922" y="4671677"/>
              <a:ext cx="280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중국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향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                                 현금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706566" y="4955555"/>
              <a:ext cx="32760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97561" y="4970644"/>
              <a:ext cx="3224601" cy="30777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1400" dirty="0" smtClean="0"/>
                <a:t>식사   점심식사                    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6,000</a:t>
              </a:r>
              <a:r>
                <a:rPr lang="ko-KR" altLang="en-US" sz="1400" dirty="0" smtClean="0"/>
                <a:t>원</a:t>
              </a:r>
              <a:endParaRPr lang="en-US" altLang="ko-KR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365630" y="2391271"/>
              <a:ext cx="1649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0000FF"/>
                  </a:solidFill>
                </a:rPr>
                <a:t>수입</a:t>
              </a:r>
              <a:r>
                <a:rPr lang="en-US" altLang="ko-KR" sz="1200" dirty="0" smtClean="0">
                  <a:solidFill>
                    <a:srgbClr val="0000FF"/>
                  </a:solidFill>
                </a:rPr>
                <a:t>(2)   2,200,000</a:t>
              </a:r>
              <a:r>
                <a:rPr lang="ko-KR" altLang="en-US" sz="1200" dirty="0" smtClean="0">
                  <a:solidFill>
                    <a:srgbClr val="0000FF"/>
                  </a:solidFill>
                </a:rPr>
                <a:t>원</a:t>
              </a:r>
              <a:endParaRPr lang="en-US" altLang="ko-KR" sz="1200" dirty="0" smtClean="0">
                <a:solidFill>
                  <a:srgbClr val="0000FF"/>
                </a:solidFill>
              </a:endParaRPr>
            </a:p>
            <a:p>
              <a:r>
                <a:rPr lang="ko-KR" altLang="en-US" sz="1200" dirty="0" smtClean="0">
                  <a:solidFill>
                    <a:srgbClr val="FF0000"/>
                  </a:solidFill>
                </a:rPr>
                <a:t>지출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(3)     213,000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원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11560" y="5294450"/>
              <a:ext cx="3456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890179" y="857421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2011. 1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24049" y="1458112"/>
              <a:ext cx="1420261" cy="8156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ko-KR" altLang="en-US" sz="1200" dirty="0" smtClean="0">
                  <a:solidFill>
                    <a:srgbClr val="0000FF"/>
                  </a:solidFill>
                </a:rPr>
                <a:t>수입</a:t>
              </a:r>
              <a:r>
                <a:rPr lang="en-US" altLang="ko-KR" sz="1200" dirty="0" smtClean="0">
                  <a:solidFill>
                    <a:srgbClr val="0000FF"/>
                  </a:solidFill>
                </a:rPr>
                <a:t>(3)     3,000,000</a:t>
              </a:r>
            </a:p>
            <a:p>
              <a:pPr algn="just"/>
              <a:r>
                <a:rPr lang="ko-KR" altLang="en-US" sz="1200" dirty="0" smtClean="0">
                  <a:solidFill>
                    <a:srgbClr val="FF0000"/>
                  </a:solidFill>
                </a:rPr>
                <a:t>지출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(98)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   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2,100,000</a:t>
              </a:r>
            </a:p>
            <a:p>
              <a:pPr algn="just"/>
              <a:endParaRPr lang="en-US" altLang="ko-KR" sz="500" dirty="0" smtClean="0"/>
            </a:p>
            <a:p>
              <a:pPr algn="just"/>
              <a:r>
                <a:rPr lang="ko-KR" altLang="en-US" sz="1200" dirty="0" smtClean="0"/>
                <a:t>잔액          </a:t>
              </a:r>
              <a:r>
                <a:rPr lang="en-US" altLang="ko-KR" sz="1200" dirty="0" smtClean="0"/>
                <a:t>900,000</a:t>
              </a:r>
            </a:p>
            <a:p>
              <a:pPr algn="just"/>
              <a:r>
                <a:rPr lang="ko-KR" altLang="en-US" sz="1200" dirty="0" smtClean="0"/>
                <a:t>저금</a:t>
              </a:r>
              <a:r>
                <a:rPr lang="en-US" altLang="ko-KR" sz="1200" dirty="0" smtClean="0"/>
                <a:t>(2)       500,000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415677" y="1458112"/>
              <a:ext cx="1523052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ko-KR" altLang="en-US" sz="1200" dirty="0" smtClean="0"/>
                <a:t>예산         </a:t>
              </a:r>
              <a:r>
                <a:rPr lang="en-US" altLang="ko-KR" sz="1200" dirty="0" smtClean="0"/>
                <a:t>2,500,000</a:t>
              </a:r>
            </a:p>
            <a:p>
              <a:pPr algn="just"/>
              <a:r>
                <a:rPr lang="ko-KR" altLang="en-US" sz="1200" dirty="0" smtClean="0"/>
                <a:t>잔여예산      </a:t>
              </a:r>
              <a:r>
                <a:rPr lang="en-US" altLang="ko-KR" sz="1200" dirty="0" smtClean="0"/>
                <a:t>500,000</a:t>
              </a:r>
            </a:p>
            <a:p>
              <a:pPr algn="just"/>
              <a:endParaRPr lang="en-US" altLang="ko-KR" sz="500" dirty="0" smtClean="0"/>
            </a:p>
            <a:p>
              <a:pPr algn="just"/>
              <a:r>
                <a:rPr lang="ko-KR" altLang="en-US" sz="1200" dirty="0" smtClean="0">
                  <a:solidFill>
                    <a:srgbClr val="FF0000"/>
                  </a:solidFill>
                </a:rPr>
                <a:t>현금지출    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1,000,000</a:t>
              </a:r>
            </a:p>
            <a:p>
              <a:pPr algn="just"/>
              <a:r>
                <a:rPr lang="ko-KR" altLang="en-US" sz="1200" dirty="0" smtClean="0">
                  <a:solidFill>
                    <a:srgbClr val="FF0000"/>
                  </a:solidFill>
                </a:rPr>
                <a:t>카드지출    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1,100,000</a:t>
              </a:r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2347844" y="1483678"/>
              <a:ext cx="0" cy="75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786044" y="1867003"/>
              <a:ext cx="313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9" name="그룹 1028"/>
          <p:cNvGrpSpPr/>
          <p:nvPr/>
        </p:nvGrpSpPr>
        <p:grpSpPr>
          <a:xfrm>
            <a:off x="5004047" y="772038"/>
            <a:ext cx="3456385" cy="5184000"/>
            <a:chOff x="5004047" y="772038"/>
            <a:chExt cx="3456385" cy="5184000"/>
          </a:xfrm>
        </p:grpSpPr>
        <p:sp>
          <p:nvSpPr>
            <p:cNvPr id="111" name="직사각형 110"/>
            <p:cNvSpPr>
              <a:spLocks noChangeAspect="1"/>
            </p:cNvSpPr>
            <p:nvPr/>
          </p:nvSpPr>
          <p:spPr>
            <a:xfrm>
              <a:off x="5004048" y="772038"/>
              <a:ext cx="3456000" cy="518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5004047" y="1330135"/>
              <a:ext cx="345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그룹 124"/>
            <p:cNvGrpSpPr/>
            <p:nvPr/>
          </p:nvGrpSpPr>
          <p:grpSpPr>
            <a:xfrm>
              <a:off x="7396497" y="876821"/>
              <a:ext cx="966465" cy="360040"/>
              <a:chOff x="5385830" y="876821"/>
              <a:chExt cx="966465" cy="360040"/>
            </a:xfrm>
          </p:grpSpPr>
          <p:sp>
            <p:nvSpPr>
              <p:cNvPr id="158" name="직사각형 157"/>
              <p:cNvSpPr/>
              <p:nvPr/>
            </p:nvSpPr>
            <p:spPr>
              <a:xfrm>
                <a:off x="5920247" y="876821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5385830" y="876821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458189" y="944363"/>
                <a:ext cx="324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1200" dirty="0" smtClean="0"/>
                  <a:t>수입</a:t>
                </a:r>
                <a:endParaRPr lang="ko-KR" altLang="en-US" sz="1200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973412" y="935340"/>
                <a:ext cx="324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1200" dirty="0" smtClean="0"/>
                  <a:t>지출</a:t>
                </a:r>
                <a:endParaRPr lang="ko-KR" altLang="en-US" sz="1200" dirty="0"/>
              </a:p>
            </p:txBody>
          </p:sp>
        </p:grpSp>
        <p:sp>
          <p:nvSpPr>
            <p:cNvPr id="126" name="직사각형 125"/>
            <p:cNvSpPr/>
            <p:nvPr/>
          </p:nvSpPr>
          <p:spPr>
            <a:xfrm>
              <a:off x="5641487" y="876821"/>
              <a:ext cx="432048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5107070" y="876821"/>
              <a:ext cx="432048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5680735" y="907612"/>
              <a:ext cx="360000" cy="288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247017" y="935340"/>
              <a:ext cx="324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dirty="0" smtClean="0"/>
                <a:t>일</a:t>
              </a:r>
              <a:endParaRPr lang="ko-KR" altLang="en-US" sz="1200" dirty="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102332" y="1407478"/>
              <a:ext cx="3276000" cy="9000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4" name="그룹 1023"/>
            <p:cNvGrpSpPr/>
            <p:nvPr/>
          </p:nvGrpSpPr>
          <p:grpSpPr>
            <a:xfrm>
              <a:off x="5094790" y="2387032"/>
              <a:ext cx="3356253" cy="2132308"/>
              <a:chOff x="5094790" y="2387032"/>
              <a:chExt cx="3356253" cy="213230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2" name="직사각형 131"/>
              <p:cNvSpPr/>
              <p:nvPr/>
            </p:nvSpPr>
            <p:spPr>
              <a:xfrm>
                <a:off x="5106523" y="2387032"/>
                <a:ext cx="3276000" cy="2124000"/>
              </a:xfrm>
              <a:prstGeom prst="rect">
                <a:avLst/>
              </a:prstGeom>
              <a:ln w="952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5167907" y="2461023"/>
                <a:ext cx="648000" cy="324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54000" tIns="0" rtlCol="0" anchor="t"/>
              <a:lstStyle/>
              <a:p>
                <a:r>
                  <a:rPr lang="en-US" altLang="ko-KR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31</a:t>
                </a:r>
                <a:endPara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5453253" y="2492725"/>
                <a:ext cx="4315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금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)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5105812" y="2871779"/>
                <a:ext cx="3276000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>
              <a:xfrm>
                <a:off x="5200794" y="2886426"/>
                <a:ext cx="3250249" cy="307777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ko-KR" altLang="en-US" sz="1400" dirty="0" smtClean="0"/>
                  <a:t>수입   내용표시               </a:t>
                </a:r>
                <a:r>
                  <a:rPr lang="en-US" altLang="ko-KR" sz="1400" dirty="0" smtClean="0">
                    <a:solidFill>
                      <a:srgbClr val="0000FF"/>
                    </a:solidFill>
                  </a:rPr>
                  <a:t>2,000,000</a:t>
                </a:r>
                <a:r>
                  <a:rPr lang="ko-KR" altLang="en-US" sz="1400" dirty="0" smtClean="0"/>
                  <a:t>원</a:t>
                </a:r>
                <a:endParaRPr lang="en-US" altLang="ko-KR" sz="1400" dirty="0"/>
              </a:p>
            </p:txBody>
          </p:sp>
          <p:cxnSp>
            <p:nvCxnSpPr>
              <p:cNvPr id="139" name="직선 연결선 138"/>
              <p:cNvCxnSpPr/>
              <p:nvPr/>
            </p:nvCxnSpPr>
            <p:spPr>
              <a:xfrm>
                <a:off x="5102842" y="3203451"/>
                <a:ext cx="32760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>
                <a:off x="5197824" y="3217710"/>
                <a:ext cx="3235822" cy="307777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ko-KR" altLang="en-US" sz="1400" dirty="0" smtClean="0"/>
                  <a:t>급여   당월월급                 </a:t>
                </a:r>
                <a:r>
                  <a:rPr lang="en-US" altLang="ko-KR" sz="1400" dirty="0" smtClean="0">
                    <a:solidFill>
                      <a:srgbClr val="0000FF"/>
                    </a:solidFill>
                  </a:rPr>
                  <a:t>200,000</a:t>
                </a:r>
                <a:r>
                  <a:rPr lang="ko-KR" altLang="en-US" sz="1400" dirty="0" smtClean="0"/>
                  <a:t>원</a:t>
                </a:r>
                <a:endParaRPr lang="en-US" altLang="ko-KR" sz="1400" dirty="0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>
                <a:off x="5107106" y="3544441"/>
                <a:ext cx="327600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3" name="TextBox 142"/>
              <p:cNvSpPr txBox="1"/>
              <p:nvPr/>
            </p:nvSpPr>
            <p:spPr>
              <a:xfrm>
                <a:off x="5192742" y="3548994"/>
                <a:ext cx="3235822" cy="307777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ko-KR" altLang="en-US" sz="1400" dirty="0" smtClean="0"/>
                  <a:t>지출   내용표시                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200,000</a:t>
                </a:r>
                <a:r>
                  <a:rPr lang="ko-KR" altLang="en-US" sz="1400" dirty="0" smtClean="0"/>
                  <a:t>원</a:t>
                </a:r>
                <a:endParaRPr lang="en-US" altLang="ko-KR" sz="1400" dirty="0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>
                <a:off x="5094790" y="3870573"/>
                <a:ext cx="32760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47" name="TextBox 146"/>
              <p:cNvSpPr txBox="1"/>
              <p:nvPr/>
            </p:nvSpPr>
            <p:spPr>
              <a:xfrm>
                <a:off x="5189772" y="3880278"/>
                <a:ext cx="3224601" cy="307777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ko-KR" altLang="en-US" sz="1400" dirty="0" smtClean="0"/>
                  <a:t>식사   점심식사                   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7,000</a:t>
                </a:r>
                <a:r>
                  <a:rPr lang="ko-KR" altLang="en-US" sz="1400" dirty="0" smtClean="0"/>
                  <a:t>원</a:t>
                </a:r>
                <a:endParaRPr lang="en-US" altLang="ko-KR" sz="1400" dirty="0"/>
              </a:p>
            </p:txBody>
          </p:sp>
          <p:cxnSp>
            <p:nvCxnSpPr>
              <p:cNvPr id="149" name="직선 연결선 148"/>
              <p:cNvCxnSpPr/>
              <p:nvPr/>
            </p:nvCxnSpPr>
            <p:spPr>
              <a:xfrm>
                <a:off x="5099054" y="4196705"/>
                <a:ext cx="32760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5190049" y="4211563"/>
                <a:ext cx="3224601" cy="307777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ko-KR" altLang="en-US" sz="1400" dirty="0" smtClean="0"/>
                  <a:t>식사   점심식사                   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6,000</a:t>
                </a:r>
                <a:r>
                  <a:rPr lang="ko-KR" altLang="en-US" sz="1400" dirty="0" smtClean="0"/>
                  <a:t>원</a:t>
                </a:r>
                <a:endParaRPr lang="en-US" altLang="ko-KR" sz="1400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758118" y="2391271"/>
                <a:ext cx="16498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0000FF"/>
                    </a:solidFill>
                  </a:rPr>
                  <a:t>수입</a:t>
                </a:r>
                <a:r>
                  <a:rPr lang="en-US" altLang="ko-KR" sz="1200" dirty="0" smtClean="0">
                    <a:solidFill>
                      <a:srgbClr val="0000FF"/>
                    </a:solidFill>
                  </a:rPr>
                  <a:t>(2)   2,200,000</a:t>
                </a:r>
                <a:r>
                  <a:rPr lang="ko-KR" altLang="en-US" sz="1200" dirty="0" smtClean="0">
                    <a:solidFill>
                      <a:srgbClr val="0000FF"/>
                    </a:solidFill>
                  </a:rPr>
                  <a:t>원</a:t>
                </a:r>
                <a:endParaRPr lang="en-US" altLang="ko-KR" sz="1200" dirty="0" smtClean="0">
                  <a:solidFill>
                    <a:srgbClr val="0000FF"/>
                  </a:solidFill>
                </a:endParaRPr>
              </a:p>
              <a:p>
                <a:r>
                  <a:rPr lang="ko-KR" altLang="en-US" sz="1200" dirty="0" smtClean="0">
                    <a:solidFill>
                      <a:srgbClr val="FF0000"/>
                    </a:solidFill>
                  </a:rPr>
                  <a:t>지출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(3)     213,000</a:t>
                </a:r>
                <a:r>
                  <a:rPr lang="ko-KR" altLang="en-US" sz="1200" dirty="0" smtClean="0">
                    <a:solidFill>
                      <a:srgbClr val="FF0000"/>
                    </a:solidFill>
                  </a:rPr>
                  <a:t>원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6282667" y="857421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2011. 1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216537" y="1458112"/>
              <a:ext cx="1420261" cy="8156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ko-KR" altLang="en-US" sz="1200" dirty="0" smtClean="0">
                  <a:solidFill>
                    <a:srgbClr val="0000FF"/>
                  </a:solidFill>
                </a:rPr>
                <a:t>수입</a:t>
              </a:r>
              <a:r>
                <a:rPr lang="en-US" altLang="ko-KR" sz="1200" dirty="0" smtClean="0">
                  <a:solidFill>
                    <a:srgbClr val="0000FF"/>
                  </a:solidFill>
                </a:rPr>
                <a:t>(3)     3,000,000</a:t>
              </a:r>
            </a:p>
            <a:p>
              <a:pPr algn="just"/>
              <a:r>
                <a:rPr lang="ko-KR" altLang="en-US" sz="1200" dirty="0" smtClean="0">
                  <a:solidFill>
                    <a:srgbClr val="FF0000"/>
                  </a:solidFill>
                </a:rPr>
                <a:t>지출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(98)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   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2,100,000</a:t>
              </a:r>
            </a:p>
            <a:p>
              <a:pPr algn="just"/>
              <a:endParaRPr lang="en-US" altLang="ko-KR" sz="500" dirty="0" smtClean="0"/>
            </a:p>
            <a:p>
              <a:pPr algn="just"/>
              <a:r>
                <a:rPr lang="ko-KR" altLang="en-US" sz="1200" dirty="0" smtClean="0"/>
                <a:t>잔액          </a:t>
              </a:r>
              <a:r>
                <a:rPr lang="en-US" altLang="ko-KR" sz="1200" dirty="0" smtClean="0"/>
                <a:t>900,000</a:t>
              </a:r>
            </a:p>
            <a:p>
              <a:pPr algn="just"/>
              <a:r>
                <a:rPr lang="ko-KR" altLang="en-US" sz="1200" dirty="0" smtClean="0"/>
                <a:t>저금</a:t>
              </a:r>
              <a:r>
                <a:rPr lang="en-US" altLang="ko-KR" sz="1200" dirty="0" smtClean="0"/>
                <a:t>(2)       500,000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808165" y="1458112"/>
              <a:ext cx="1523052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ko-KR" altLang="en-US" sz="1200" dirty="0" smtClean="0"/>
                <a:t>예산         </a:t>
              </a:r>
              <a:r>
                <a:rPr lang="en-US" altLang="ko-KR" sz="1200" dirty="0" smtClean="0"/>
                <a:t>2,500,000</a:t>
              </a:r>
            </a:p>
            <a:p>
              <a:pPr algn="just"/>
              <a:r>
                <a:rPr lang="ko-KR" altLang="en-US" sz="1200" dirty="0" smtClean="0"/>
                <a:t>잔여예산      </a:t>
              </a:r>
              <a:r>
                <a:rPr lang="en-US" altLang="ko-KR" sz="1200" dirty="0" smtClean="0"/>
                <a:t>500,000</a:t>
              </a:r>
            </a:p>
            <a:p>
              <a:pPr algn="just"/>
              <a:endParaRPr lang="en-US" altLang="ko-KR" sz="500" dirty="0" smtClean="0"/>
            </a:p>
            <a:p>
              <a:pPr algn="just"/>
              <a:r>
                <a:rPr lang="ko-KR" altLang="en-US" sz="1200" dirty="0" smtClean="0">
                  <a:solidFill>
                    <a:srgbClr val="FF0000"/>
                  </a:solidFill>
                </a:rPr>
                <a:t>현금지출    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1,000,000</a:t>
              </a:r>
            </a:p>
            <a:p>
              <a:pPr algn="just"/>
              <a:r>
                <a:rPr lang="ko-KR" altLang="en-US" sz="1200" dirty="0" smtClean="0">
                  <a:solidFill>
                    <a:srgbClr val="FF0000"/>
                  </a:solidFill>
                </a:rPr>
                <a:t>카드지출    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1,100,000</a:t>
              </a:r>
            </a:p>
          </p:txBody>
        </p:sp>
        <p:cxnSp>
          <p:nvCxnSpPr>
            <p:cNvPr id="156" name="직선 연결선 155"/>
            <p:cNvCxnSpPr/>
            <p:nvPr/>
          </p:nvCxnSpPr>
          <p:spPr>
            <a:xfrm>
              <a:off x="6740332" y="1483678"/>
              <a:ext cx="0" cy="75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5178532" y="1867003"/>
              <a:ext cx="313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5779218" y="935340"/>
              <a:ext cx="324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dirty="0"/>
                <a:t>월</a:t>
              </a:r>
            </a:p>
          </p:txBody>
        </p:sp>
        <p:grpSp>
          <p:nvGrpSpPr>
            <p:cNvPr id="1025" name="그룹 1024"/>
            <p:cNvGrpSpPr/>
            <p:nvPr/>
          </p:nvGrpSpPr>
          <p:grpSpPr>
            <a:xfrm>
              <a:off x="5103980" y="4647160"/>
              <a:ext cx="3356452" cy="807171"/>
              <a:chOff x="8615470" y="4647160"/>
              <a:chExt cx="3356452" cy="807171"/>
            </a:xfrm>
          </p:grpSpPr>
          <p:sp>
            <p:nvSpPr>
              <p:cNvPr id="165" name="직사각형 164"/>
              <p:cNvSpPr/>
              <p:nvPr/>
            </p:nvSpPr>
            <p:spPr>
              <a:xfrm>
                <a:off x="8616181" y="4647160"/>
                <a:ext cx="3276000" cy="800850"/>
              </a:xfrm>
              <a:prstGeom prst="rect">
                <a:avLst/>
              </a:prstGeom>
              <a:ln w="952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8677565" y="4721151"/>
                <a:ext cx="648000" cy="32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54000" tIns="0" rtlCol="0" anchor="t"/>
              <a:lstStyle/>
              <a:p>
                <a:r>
                  <a:rPr lang="en-US" altLang="ko-KR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30</a:t>
                </a:r>
                <a:endPara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8962911" y="4752853"/>
                <a:ext cx="431528" cy="2769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목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)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68" name="직선 연결선 167"/>
              <p:cNvCxnSpPr/>
              <p:nvPr/>
            </p:nvCxnSpPr>
            <p:spPr>
              <a:xfrm>
                <a:off x="8615470" y="5131907"/>
                <a:ext cx="3276000" cy="0"/>
              </a:xfrm>
              <a:prstGeom prst="lin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8710452" y="5146554"/>
                <a:ext cx="3261470" cy="30777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rtlCol="0">
                <a:spAutoFit/>
              </a:bodyPr>
              <a:lstStyle/>
              <a:p>
                <a:r>
                  <a:rPr lang="ko-KR" altLang="en-US" sz="1400" dirty="0" smtClean="0"/>
                  <a:t>지출   내용표시                  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9,000</a:t>
                </a:r>
                <a:r>
                  <a:rPr lang="ko-KR" altLang="en-US" sz="1400" dirty="0" smtClean="0"/>
                  <a:t>원</a:t>
                </a:r>
                <a:endParaRPr lang="en-US" altLang="ko-KR" sz="1400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10267776" y="4651399"/>
                <a:ext cx="1649811" cy="4616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0000FF"/>
                    </a:solidFill>
                  </a:rPr>
                  <a:t>수입</a:t>
                </a:r>
                <a:r>
                  <a:rPr lang="en-US" altLang="ko-KR" sz="1200" dirty="0" smtClean="0">
                    <a:solidFill>
                      <a:srgbClr val="0000FF"/>
                    </a:solidFill>
                  </a:rPr>
                  <a:t>(0)               </a:t>
                </a:r>
                <a:r>
                  <a:rPr lang="ko-KR" altLang="en-US" sz="1200" dirty="0" smtClean="0">
                    <a:solidFill>
                      <a:srgbClr val="0000FF"/>
                    </a:solidFill>
                  </a:rPr>
                  <a:t>원</a:t>
                </a:r>
                <a:endParaRPr lang="en-US" altLang="ko-KR" sz="1200" dirty="0" smtClean="0">
                  <a:solidFill>
                    <a:srgbClr val="0000FF"/>
                  </a:solidFill>
                </a:endParaRPr>
              </a:p>
              <a:p>
                <a:r>
                  <a:rPr lang="ko-KR" altLang="en-US" sz="1200" dirty="0" smtClean="0">
                    <a:solidFill>
                      <a:srgbClr val="FF0000"/>
                    </a:solidFill>
                  </a:rPr>
                  <a:t>지출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(4)      23,000</a:t>
                </a:r>
                <a:r>
                  <a:rPr lang="ko-KR" altLang="en-US" sz="1200" dirty="0" smtClean="0">
                    <a:solidFill>
                      <a:srgbClr val="FF0000"/>
                    </a:solidFill>
                  </a:rPr>
                  <a:t>원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28" name="직사각형 1027"/>
            <p:cNvSpPr/>
            <p:nvPr/>
          </p:nvSpPr>
          <p:spPr>
            <a:xfrm>
              <a:off x="5032622" y="5291683"/>
              <a:ext cx="3384000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7" name="그룹 1026"/>
            <p:cNvGrpSpPr/>
            <p:nvPr/>
          </p:nvGrpSpPr>
          <p:grpSpPr>
            <a:xfrm>
              <a:off x="5004048" y="5277628"/>
              <a:ext cx="3456000" cy="635354"/>
              <a:chOff x="5004048" y="5277628"/>
              <a:chExt cx="3456000" cy="635354"/>
            </a:xfrm>
          </p:grpSpPr>
          <p:cxnSp>
            <p:nvCxnSpPr>
              <p:cNvPr id="112" name="직선 연결선 111"/>
              <p:cNvCxnSpPr/>
              <p:nvPr/>
            </p:nvCxnSpPr>
            <p:spPr>
              <a:xfrm>
                <a:off x="5685380" y="5351952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>
                <a:off x="6372835" y="5351952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>
                <a:off x="7077648" y="5351951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>
                <a:off x="7768848" y="5351950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직사각형 115"/>
              <p:cNvSpPr/>
              <p:nvPr/>
            </p:nvSpPr>
            <p:spPr>
              <a:xfrm>
                <a:off x="5035947" y="5336982"/>
                <a:ext cx="612000" cy="576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이등변 삼각형 116"/>
              <p:cNvSpPr/>
              <p:nvPr/>
            </p:nvSpPr>
            <p:spPr>
              <a:xfrm flipV="1">
                <a:off x="5269939" y="5295423"/>
                <a:ext cx="144016" cy="108000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095726" y="5277628"/>
                <a:ext cx="492443" cy="610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수입</a:t>
                </a: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지출</a:t>
                </a:r>
                <a:endParaRPr lang="ko-KR" altLang="en-US" sz="1200" dirty="0"/>
              </a:p>
            </p:txBody>
          </p:sp>
          <p:cxnSp>
            <p:nvCxnSpPr>
              <p:cNvPr id="119" name="직선 연결선 118"/>
              <p:cNvCxnSpPr/>
              <p:nvPr/>
            </p:nvCxnSpPr>
            <p:spPr>
              <a:xfrm>
                <a:off x="5200354" y="5614349"/>
                <a:ext cx="28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5726504" y="5448010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자산</a:t>
                </a:r>
                <a:endParaRPr lang="ko-KR" altLang="en-US" sz="1600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6434530" y="5448010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통계</a:t>
                </a:r>
                <a:endParaRPr lang="ko-KR" altLang="en-US" sz="1600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117371" y="5448010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예산</a:t>
                </a:r>
                <a:endParaRPr lang="ko-KR" altLang="en-US" sz="16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7814764" y="5448010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설정</a:t>
                </a:r>
                <a:endParaRPr lang="ko-KR" altLang="en-US" sz="1600" dirty="0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5004048" y="5294450"/>
                <a:ext cx="3456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250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611560" y="772038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1292892" y="5351952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980347" y="5351952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685160" y="5351951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376360" y="5351950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43459" y="5336982"/>
            <a:ext cx="612000" cy="57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 flipV="1">
            <a:off x="877451" y="5295423"/>
            <a:ext cx="144016" cy="1080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03238" y="5277628"/>
            <a:ext cx="492443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수입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지출</a:t>
            </a:r>
            <a:endParaRPr lang="ko-KR" altLang="en-US" sz="12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07866" y="5614349"/>
            <a:ext cx="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34016" y="54480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자산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042042" y="54480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통계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724883" y="54480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예산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422276" y="54480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설정</a:t>
            </a:r>
            <a:endParaRPr lang="ko-KR" altLang="en-US" sz="16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611559" y="1330135"/>
            <a:ext cx="34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538426" y="876821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591591" y="935340"/>
            <a:ext cx="32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 smtClean="0"/>
              <a:t>입</a:t>
            </a:r>
            <a:r>
              <a:rPr lang="ko-KR" altLang="en-US" sz="1200" dirty="0"/>
              <a:t>력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714582" y="876821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53369" y="907612"/>
            <a:ext cx="360000" cy="28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4529" y="935340"/>
            <a:ext cx="32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 smtClean="0"/>
              <a:t>일</a:t>
            </a:r>
            <a:endParaRPr lang="ko-KR" altLang="en-US" sz="1200" dirty="0"/>
          </a:p>
        </p:txBody>
      </p:sp>
      <p:sp>
        <p:nvSpPr>
          <p:cNvPr id="66" name="직사각형 65"/>
          <p:cNvSpPr/>
          <p:nvPr/>
        </p:nvSpPr>
        <p:spPr>
          <a:xfrm>
            <a:off x="709844" y="1407478"/>
            <a:ext cx="3276000" cy="648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14035" y="2387032"/>
            <a:ext cx="3276000" cy="2908800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775419" y="2461023"/>
            <a:ext cx="648000" cy="324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54000" tIns="0" rtlCol="0" anchor="t"/>
          <a:lstStyle/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60765" y="2492725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금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713324" y="2871779"/>
            <a:ext cx="3276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08306" y="2886426"/>
            <a:ext cx="3250249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수입   내용표시       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2,000,000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259944" y="3107746"/>
            <a:ext cx="28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지급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처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현금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717588" y="3391624"/>
            <a:ext cx="3276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710354" y="3391945"/>
            <a:ext cx="327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05336" y="3406592"/>
            <a:ext cx="3235822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급여   당월월급         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200,000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1256974" y="3627912"/>
            <a:ext cx="28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플레타뮤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토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      현금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714618" y="3911790"/>
            <a:ext cx="3276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00254" y="3930191"/>
            <a:ext cx="3235822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지출   내용표시    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200,000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251892" y="4151511"/>
            <a:ext cx="28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지출처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      신용카드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709536" y="4435389"/>
            <a:ext cx="3276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702302" y="4435710"/>
            <a:ext cx="327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97284" y="4450357"/>
            <a:ext cx="3224601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식사   점심식사       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7,000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1248922" y="4671677"/>
            <a:ext cx="28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중국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향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현금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706566" y="4955555"/>
            <a:ext cx="3276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97561" y="4970644"/>
            <a:ext cx="3224601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식사   점심식사       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6,000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2365630" y="2391271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</a:rPr>
              <a:t>수입</a:t>
            </a:r>
            <a:r>
              <a:rPr lang="en-US" altLang="ko-KR" sz="1200" dirty="0" smtClean="0">
                <a:solidFill>
                  <a:srgbClr val="0000FF"/>
                </a:solidFill>
              </a:rPr>
              <a:t>(2)   2,200,000</a:t>
            </a:r>
            <a:r>
              <a:rPr lang="ko-KR" altLang="en-US" sz="1200" dirty="0" smtClean="0">
                <a:solidFill>
                  <a:srgbClr val="0000FF"/>
                </a:solidFill>
              </a:rPr>
              <a:t>원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지출</a:t>
            </a:r>
            <a:r>
              <a:rPr lang="en-US" altLang="ko-KR" sz="1200" dirty="0" smtClean="0">
                <a:solidFill>
                  <a:srgbClr val="FF0000"/>
                </a:solidFill>
              </a:rPr>
              <a:t>(3)     213,000</a:t>
            </a:r>
            <a:r>
              <a:rPr lang="ko-KR" altLang="en-US" sz="1200" dirty="0" smtClean="0">
                <a:solidFill>
                  <a:srgbClr val="FF0000"/>
                </a:solidFill>
              </a:rPr>
              <a:t>원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11560" y="5294450"/>
            <a:ext cx="345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890179" y="85742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2011. 1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24049" y="1458112"/>
            <a:ext cx="142026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200" dirty="0" smtClean="0">
                <a:solidFill>
                  <a:srgbClr val="0000FF"/>
                </a:solidFill>
              </a:rPr>
              <a:t>수입</a:t>
            </a:r>
            <a:r>
              <a:rPr lang="en-US" altLang="ko-KR" sz="1200" dirty="0" smtClean="0">
                <a:solidFill>
                  <a:srgbClr val="0000FF"/>
                </a:solidFill>
              </a:rPr>
              <a:t>(3)     3,000,000</a:t>
            </a:r>
          </a:p>
          <a:p>
            <a:pPr algn="just"/>
            <a:r>
              <a:rPr lang="ko-KR" altLang="en-US" sz="1200" dirty="0" smtClean="0">
                <a:solidFill>
                  <a:srgbClr val="FF0000"/>
                </a:solidFill>
              </a:rPr>
              <a:t>지출</a:t>
            </a:r>
            <a:r>
              <a:rPr lang="en-US" altLang="ko-KR" sz="1200" dirty="0" smtClean="0">
                <a:solidFill>
                  <a:srgbClr val="FF0000"/>
                </a:solidFill>
              </a:rPr>
              <a:t>(98)</a:t>
            </a:r>
            <a:r>
              <a:rPr lang="ko-KR" altLang="en-US" sz="1200" dirty="0" smtClean="0">
                <a:solidFill>
                  <a:srgbClr val="FF0000"/>
                </a:solidFill>
              </a:rPr>
              <a:t>   </a:t>
            </a:r>
            <a:r>
              <a:rPr lang="en-US" altLang="ko-KR" sz="1200" dirty="0" smtClean="0">
                <a:solidFill>
                  <a:srgbClr val="FF0000"/>
                </a:solidFill>
              </a:rPr>
              <a:t>2,100,000</a:t>
            </a:r>
            <a:endParaRPr lang="en-US" altLang="ko-KR" sz="500" dirty="0" smtClean="0"/>
          </a:p>
          <a:p>
            <a:pPr algn="just"/>
            <a:r>
              <a:rPr lang="ko-KR" altLang="en-US" sz="1200" dirty="0" smtClean="0"/>
              <a:t>잔액          </a:t>
            </a:r>
            <a:r>
              <a:rPr lang="en-US" altLang="ko-KR" sz="1200" dirty="0" smtClean="0"/>
              <a:t>900,000</a:t>
            </a:r>
            <a:endParaRPr lang="en-US" altLang="ko-KR" sz="1200" dirty="0" smtClean="0"/>
          </a:p>
        </p:txBody>
      </p:sp>
      <p:grpSp>
        <p:nvGrpSpPr>
          <p:cNvPr id="1029" name="그룹 1028"/>
          <p:cNvGrpSpPr/>
          <p:nvPr/>
        </p:nvGrpSpPr>
        <p:grpSpPr>
          <a:xfrm>
            <a:off x="5004047" y="772038"/>
            <a:ext cx="3456385" cy="5184000"/>
            <a:chOff x="5004047" y="772038"/>
            <a:chExt cx="3456385" cy="5184000"/>
          </a:xfrm>
        </p:grpSpPr>
        <p:sp>
          <p:nvSpPr>
            <p:cNvPr id="111" name="직사각형 110"/>
            <p:cNvSpPr>
              <a:spLocks noChangeAspect="1"/>
            </p:cNvSpPr>
            <p:nvPr/>
          </p:nvSpPr>
          <p:spPr>
            <a:xfrm>
              <a:off x="5004048" y="772038"/>
              <a:ext cx="3456000" cy="518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5004047" y="1330135"/>
              <a:ext cx="345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그룹 124"/>
            <p:cNvGrpSpPr/>
            <p:nvPr/>
          </p:nvGrpSpPr>
          <p:grpSpPr>
            <a:xfrm>
              <a:off x="7396497" y="876821"/>
              <a:ext cx="966465" cy="360040"/>
              <a:chOff x="5385830" y="876821"/>
              <a:chExt cx="966465" cy="360040"/>
            </a:xfrm>
          </p:grpSpPr>
          <p:sp>
            <p:nvSpPr>
              <p:cNvPr id="158" name="직사각형 157"/>
              <p:cNvSpPr/>
              <p:nvPr/>
            </p:nvSpPr>
            <p:spPr>
              <a:xfrm>
                <a:off x="5920247" y="876821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5385830" y="876821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458189" y="944363"/>
                <a:ext cx="324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1200" dirty="0" smtClean="0"/>
                  <a:t>수입</a:t>
                </a:r>
                <a:endParaRPr lang="ko-KR" altLang="en-US" sz="1200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973412" y="935340"/>
                <a:ext cx="324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1200" dirty="0" smtClean="0"/>
                  <a:t>지출</a:t>
                </a:r>
                <a:endParaRPr lang="ko-KR" altLang="en-US" sz="1200" dirty="0"/>
              </a:p>
            </p:txBody>
          </p:sp>
        </p:grpSp>
        <p:sp>
          <p:nvSpPr>
            <p:cNvPr id="126" name="직사각형 125"/>
            <p:cNvSpPr/>
            <p:nvPr/>
          </p:nvSpPr>
          <p:spPr>
            <a:xfrm>
              <a:off x="5641487" y="876821"/>
              <a:ext cx="432048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5107070" y="876821"/>
              <a:ext cx="432048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5680735" y="907612"/>
              <a:ext cx="360000" cy="288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247017" y="935340"/>
              <a:ext cx="324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dirty="0" smtClean="0"/>
                <a:t>일</a:t>
              </a:r>
              <a:endParaRPr lang="ko-KR" altLang="en-US" sz="1200" dirty="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102332" y="1407478"/>
              <a:ext cx="3276000" cy="9000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4" name="그룹 1023"/>
            <p:cNvGrpSpPr/>
            <p:nvPr/>
          </p:nvGrpSpPr>
          <p:grpSpPr>
            <a:xfrm>
              <a:off x="5094790" y="2387032"/>
              <a:ext cx="3356253" cy="2132308"/>
              <a:chOff x="5094790" y="2387032"/>
              <a:chExt cx="3356253" cy="213230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2" name="직사각형 131"/>
              <p:cNvSpPr/>
              <p:nvPr/>
            </p:nvSpPr>
            <p:spPr>
              <a:xfrm>
                <a:off x="5106523" y="2387032"/>
                <a:ext cx="3276000" cy="2124000"/>
              </a:xfrm>
              <a:prstGeom prst="rect">
                <a:avLst/>
              </a:prstGeom>
              <a:ln w="952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5167907" y="2461023"/>
                <a:ext cx="648000" cy="324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54000" tIns="0" rtlCol="0" anchor="t"/>
              <a:lstStyle/>
              <a:p>
                <a:r>
                  <a:rPr lang="en-US" altLang="ko-KR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31</a:t>
                </a:r>
                <a:endPara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5453253" y="2492725"/>
                <a:ext cx="4315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금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)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5105812" y="2871779"/>
                <a:ext cx="3276000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>
              <a:xfrm>
                <a:off x="5200794" y="2886426"/>
                <a:ext cx="3250249" cy="307777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ko-KR" altLang="en-US" sz="1400" dirty="0" smtClean="0"/>
                  <a:t>수입   내용표시               </a:t>
                </a:r>
                <a:r>
                  <a:rPr lang="en-US" altLang="ko-KR" sz="1400" dirty="0" smtClean="0">
                    <a:solidFill>
                      <a:srgbClr val="0000FF"/>
                    </a:solidFill>
                  </a:rPr>
                  <a:t>2,000,000</a:t>
                </a:r>
                <a:r>
                  <a:rPr lang="ko-KR" altLang="en-US" sz="1400" dirty="0" smtClean="0"/>
                  <a:t>원</a:t>
                </a:r>
                <a:endParaRPr lang="en-US" altLang="ko-KR" sz="1400" dirty="0"/>
              </a:p>
            </p:txBody>
          </p:sp>
          <p:cxnSp>
            <p:nvCxnSpPr>
              <p:cNvPr id="139" name="직선 연결선 138"/>
              <p:cNvCxnSpPr/>
              <p:nvPr/>
            </p:nvCxnSpPr>
            <p:spPr>
              <a:xfrm>
                <a:off x="5102842" y="3203451"/>
                <a:ext cx="32760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>
                <a:off x="5197824" y="3217710"/>
                <a:ext cx="3235822" cy="307777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ko-KR" altLang="en-US" sz="1400" dirty="0" smtClean="0"/>
                  <a:t>급여   당월월급                 </a:t>
                </a:r>
                <a:r>
                  <a:rPr lang="en-US" altLang="ko-KR" sz="1400" dirty="0" smtClean="0">
                    <a:solidFill>
                      <a:srgbClr val="0000FF"/>
                    </a:solidFill>
                  </a:rPr>
                  <a:t>200,000</a:t>
                </a:r>
                <a:r>
                  <a:rPr lang="ko-KR" altLang="en-US" sz="1400" dirty="0" smtClean="0"/>
                  <a:t>원</a:t>
                </a:r>
                <a:endParaRPr lang="en-US" altLang="ko-KR" sz="1400" dirty="0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>
                <a:off x="5107106" y="3544441"/>
                <a:ext cx="327600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3" name="TextBox 142"/>
              <p:cNvSpPr txBox="1"/>
              <p:nvPr/>
            </p:nvSpPr>
            <p:spPr>
              <a:xfrm>
                <a:off x="5192742" y="3548994"/>
                <a:ext cx="3235822" cy="307777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ko-KR" altLang="en-US" sz="1400" dirty="0" smtClean="0"/>
                  <a:t>지출   내용표시                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200,000</a:t>
                </a:r>
                <a:r>
                  <a:rPr lang="ko-KR" altLang="en-US" sz="1400" dirty="0" smtClean="0"/>
                  <a:t>원</a:t>
                </a:r>
                <a:endParaRPr lang="en-US" altLang="ko-KR" sz="1400" dirty="0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>
                <a:off x="5094790" y="3870573"/>
                <a:ext cx="32760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47" name="TextBox 146"/>
              <p:cNvSpPr txBox="1"/>
              <p:nvPr/>
            </p:nvSpPr>
            <p:spPr>
              <a:xfrm>
                <a:off x="5189772" y="3880278"/>
                <a:ext cx="3224601" cy="307777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ko-KR" altLang="en-US" sz="1400" dirty="0" smtClean="0"/>
                  <a:t>식사   점심식사                   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7,000</a:t>
                </a:r>
                <a:r>
                  <a:rPr lang="ko-KR" altLang="en-US" sz="1400" dirty="0" smtClean="0"/>
                  <a:t>원</a:t>
                </a:r>
                <a:endParaRPr lang="en-US" altLang="ko-KR" sz="1400" dirty="0"/>
              </a:p>
            </p:txBody>
          </p:sp>
          <p:cxnSp>
            <p:nvCxnSpPr>
              <p:cNvPr id="149" name="직선 연결선 148"/>
              <p:cNvCxnSpPr/>
              <p:nvPr/>
            </p:nvCxnSpPr>
            <p:spPr>
              <a:xfrm>
                <a:off x="5099054" y="4196705"/>
                <a:ext cx="32760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5190049" y="4211563"/>
                <a:ext cx="3224601" cy="307777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ko-KR" altLang="en-US" sz="1400" dirty="0" smtClean="0"/>
                  <a:t>식사   점심식사                   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6,000</a:t>
                </a:r>
                <a:r>
                  <a:rPr lang="ko-KR" altLang="en-US" sz="1400" dirty="0" smtClean="0"/>
                  <a:t>원</a:t>
                </a:r>
                <a:endParaRPr lang="en-US" altLang="ko-KR" sz="1400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758118" y="2391271"/>
                <a:ext cx="16498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0000FF"/>
                    </a:solidFill>
                  </a:rPr>
                  <a:t>수입</a:t>
                </a:r>
                <a:r>
                  <a:rPr lang="en-US" altLang="ko-KR" sz="1200" dirty="0" smtClean="0">
                    <a:solidFill>
                      <a:srgbClr val="0000FF"/>
                    </a:solidFill>
                  </a:rPr>
                  <a:t>(2)   2,200,000</a:t>
                </a:r>
                <a:r>
                  <a:rPr lang="ko-KR" altLang="en-US" sz="1200" dirty="0" smtClean="0">
                    <a:solidFill>
                      <a:srgbClr val="0000FF"/>
                    </a:solidFill>
                  </a:rPr>
                  <a:t>원</a:t>
                </a:r>
                <a:endParaRPr lang="en-US" altLang="ko-KR" sz="1200" dirty="0" smtClean="0">
                  <a:solidFill>
                    <a:srgbClr val="0000FF"/>
                  </a:solidFill>
                </a:endParaRPr>
              </a:p>
              <a:p>
                <a:r>
                  <a:rPr lang="ko-KR" altLang="en-US" sz="1200" dirty="0" smtClean="0">
                    <a:solidFill>
                      <a:srgbClr val="FF0000"/>
                    </a:solidFill>
                  </a:rPr>
                  <a:t>지출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(3)     213,000</a:t>
                </a:r>
                <a:r>
                  <a:rPr lang="ko-KR" altLang="en-US" sz="1200" dirty="0" smtClean="0">
                    <a:solidFill>
                      <a:srgbClr val="FF0000"/>
                    </a:solidFill>
                  </a:rPr>
                  <a:t>원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6282667" y="857421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2011. 1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216537" y="1458112"/>
              <a:ext cx="1420261" cy="8156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ko-KR" altLang="en-US" sz="1200" dirty="0" smtClean="0">
                  <a:solidFill>
                    <a:srgbClr val="0000FF"/>
                  </a:solidFill>
                </a:rPr>
                <a:t>수입</a:t>
              </a:r>
              <a:r>
                <a:rPr lang="en-US" altLang="ko-KR" sz="1200" dirty="0" smtClean="0">
                  <a:solidFill>
                    <a:srgbClr val="0000FF"/>
                  </a:solidFill>
                </a:rPr>
                <a:t>(3)     3,000,000</a:t>
              </a:r>
            </a:p>
            <a:p>
              <a:pPr algn="just"/>
              <a:r>
                <a:rPr lang="ko-KR" altLang="en-US" sz="1200" dirty="0" smtClean="0">
                  <a:solidFill>
                    <a:srgbClr val="FF0000"/>
                  </a:solidFill>
                </a:rPr>
                <a:t>지출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(98)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   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2,100,000</a:t>
              </a:r>
            </a:p>
            <a:p>
              <a:pPr algn="just"/>
              <a:endParaRPr lang="en-US" altLang="ko-KR" sz="500" dirty="0" smtClean="0"/>
            </a:p>
            <a:p>
              <a:pPr algn="just"/>
              <a:r>
                <a:rPr lang="ko-KR" altLang="en-US" sz="1200" dirty="0" smtClean="0"/>
                <a:t>잔액          </a:t>
              </a:r>
              <a:r>
                <a:rPr lang="en-US" altLang="ko-KR" sz="1200" dirty="0" smtClean="0"/>
                <a:t>900,000</a:t>
              </a:r>
            </a:p>
            <a:p>
              <a:pPr algn="just"/>
              <a:r>
                <a:rPr lang="ko-KR" altLang="en-US" sz="1200" dirty="0" smtClean="0"/>
                <a:t>저금</a:t>
              </a:r>
              <a:r>
                <a:rPr lang="en-US" altLang="ko-KR" sz="1200" dirty="0" smtClean="0"/>
                <a:t>(2)       500,000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808165" y="1458112"/>
              <a:ext cx="1523052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ko-KR" altLang="en-US" sz="1200" dirty="0" smtClean="0"/>
                <a:t>예산         </a:t>
              </a:r>
              <a:r>
                <a:rPr lang="en-US" altLang="ko-KR" sz="1200" dirty="0" smtClean="0"/>
                <a:t>2,500,000</a:t>
              </a:r>
            </a:p>
            <a:p>
              <a:pPr algn="just"/>
              <a:r>
                <a:rPr lang="ko-KR" altLang="en-US" sz="1200" dirty="0" smtClean="0"/>
                <a:t>잔여예산      </a:t>
              </a:r>
              <a:r>
                <a:rPr lang="en-US" altLang="ko-KR" sz="1200" dirty="0" smtClean="0"/>
                <a:t>500,000</a:t>
              </a:r>
            </a:p>
            <a:p>
              <a:pPr algn="just"/>
              <a:endParaRPr lang="en-US" altLang="ko-KR" sz="500" dirty="0" smtClean="0"/>
            </a:p>
            <a:p>
              <a:pPr algn="just"/>
              <a:r>
                <a:rPr lang="ko-KR" altLang="en-US" sz="1200" dirty="0" smtClean="0">
                  <a:solidFill>
                    <a:srgbClr val="FF0000"/>
                  </a:solidFill>
                </a:rPr>
                <a:t>현금지출    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1,000,000</a:t>
              </a:r>
            </a:p>
            <a:p>
              <a:pPr algn="just"/>
              <a:r>
                <a:rPr lang="ko-KR" altLang="en-US" sz="1200" dirty="0" smtClean="0">
                  <a:solidFill>
                    <a:srgbClr val="FF0000"/>
                  </a:solidFill>
                </a:rPr>
                <a:t>카드지출    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1,100,000</a:t>
              </a:r>
            </a:p>
          </p:txBody>
        </p:sp>
        <p:cxnSp>
          <p:nvCxnSpPr>
            <p:cNvPr id="156" name="직선 연결선 155"/>
            <p:cNvCxnSpPr/>
            <p:nvPr/>
          </p:nvCxnSpPr>
          <p:spPr>
            <a:xfrm>
              <a:off x="6740332" y="1483678"/>
              <a:ext cx="0" cy="75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5178532" y="1867003"/>
              <a:ext cx="313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5779218" y="935340"/>
              <a:ext cx="324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dirty="0"/>
                <a:t>월</a:t>
              </a:r>
            </a:p>
          </p:txBody>
        </p:sp>
        <p:grpSp>
          <p:nvGrpSpPr>
            <p:cNvPr id="1025" name="그룹 1024"/>
            <p:cNvGrpSpPr/>
            <p:nvPr/>
          </p:nvGrpSpPr>
          <p:grpSpPr>
            <a:xfrm>
              <a:off x="5103980" y="4647160"/>
              <a:ext cx="3356452" cy="807171"/>
              <a:chOff x="8615470" y="4647160"/>
              <a:chExt cx="3356452" cy="807171"/>
            </a:xfrm>
          </p:grpSpPr>
          <p:sp>
            <p:nvSpPr>
              <p:cNvPr id="165" name="직사각형 164"/>
              <p:cNvSpPr/>
              <p:nvPr/>
            </p:nvSpPr>
            <p:spPr>
              <a:xfrm>
                <a:off x="8616181" y="4647160"/>
                <a:ext cx="3276000" cy="800850"/>
              </a:xfrm>
              <a:prstGeom prst="rect">
                <a:avLst/>
              </a:prstGeom>
              <a:ln w="952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8677565" y="4721151"/>
                <a:ext cx="648000" cy="32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54000" tIns="0" rtlCol="0" anchor="t"/>
              <a:lstStyle/>
              <a:p>
                <a:r>
                  <a:rPr lang="en-US" altLang="ko-KR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30</a:t>
                </a:r>
                <a:endPara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8962911" y="4752853"/>
                <a:ext cx="431528" cy="2769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목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)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68" name="직선 연결선 167"/>
              <p:cNvCxnSpPr/>
              <p:nvPr/>
            </p:nvCxnSpPr>
            <p:spPr>
              <a:xfrm>
                <a:off x="8615470" y="5131907"/>
                <a:ext cx="3276000" cy="0"/>
              </a:xfrm>
              <a:prstGeom prst="lin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8710452" y="5146554"/>
                <a:ext cx="3261470" cy="30777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rtlCol="0">
                <a:spAutoFit/>
              </a:bodyPr>
              <a:lstStyle/>
              <a:p>
                <a:r>
                  <a:rPr lang="ko-KR" altLang="en-US" sz="1400" dirty="0" smtClean="0"/>
                  <a:t>지출   내용표시                  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9,000</a:t>
                </a:r>
                <a:r>
                  <a:rPr lang="ko-KR" altLang="en-US" sz="1400" dirty="0" smtClean="0"/>
                  <a:t>원</a:t>
                </a:r>
                <a:endParaRPr lang="en-US" altLang="ko-KR" sz="1400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10267776" y="4651399"/>
                <a:ext cx="1649811" cy="4616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0000FF"/>
                    </a:solidFill>
                  </a:rPr>
                  <a:t>수입</a:t>
                </a:r>
                <a:r>
                  <a:rPr lang="en-US" altLang="ko-KR" sz="1200" dirty="0" smtClean="0">
                    <a:solidFill>
                      <a:srgbClr val="0000FF"/>
                    </a:solidFill>
                  </a:rPr>
                  <a:t>(0)               </a:t>
                </a:r>
                <a:r>
                  <a:rPr lang="ko-KR" altLang="en-US" sz="1200" dirty="0" smtClean="0">
                    <a:solidFill>
                      <a:srgbClr val="0000FF"/>
                    </a:solidFill>
                  </a:rPr>
                  <a:t>원</a:t>
                </a:r>
                <a:endParaRPr lang="en-US" altLang="ko-KR" sz="1200" dirty="0" smtClean="0">
                  <a:solidFill>
                    <a:srgbClr val="0000FF"/>
                  </a:solidFill>
                </a:endParaRPr>
              </a:p>
              <a:p>
                <a:r>
                  <a:rPr lang="ko-KR" altLang="en-US" sz="1200" dirty="0" smtClean="0">
                    <a:solidFill>
                      <a:srgbClr val="FF0000"/>
                    </a:solidFill>
                  </a:rPr>
                  <a:t>지출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(4)      23,000</a:t>
                </a:r>
                <a:r>
                  <a:rPr lang="ko-KR" altLang="en-US" sz="1200" dirty="0" smtClean="0">
                    <a:solidFill>
                      <a:srgbClr val="FF0000"/>
                    </a:solidFill>
                  </a:rPr>
                  <a:t>원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28" name="직사각형 1027"/>
            <p:cNvSpPr/>
            <p:nvPr/>
          </p:nvSpPr>
          <p:spPr>
            <a:xfrm>
              <a:off x="5032622" y="5291683"/>
              <a:ext cx="3384000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7" name="그룹 1026"/>
            <p:cNvGrpSpPr/>
            <p:nvPr/>
          </p:nvGrpSpPr>
          <p:grpSpPr>
            <a:xfrm>
              <a:off x="5004048" y="5277628"/>
              <a:ext cx="3456000" cy="635354"/>
              <a:chOff x="5004048" y="5277628"/>
              <a:chExt cx="3456000" cy="635354"/>
            </a:xfrm>
          </p:grpSpPr>
          <p:cxnSp>
            <p:nvCxnSpPr>
              <p:cNvPr id="112" name="직선 연결선 111"/>
              <p:cNvCxnSpPr/>
              <p:nvPr/>
            </p:nvCxnSpPr>
            <p:spPr>
              <a:xfrm>
                <a:off x="5685380" y="5351952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>
                <a:off x="6372835" y="5351952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>
                <a:off x="7077648" y="5351951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>
                <a:off x="7768848" y="5351950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직사각형 115"/>
              <p:cNvSpPr/>
              <p:nvPr/>
            </p:nvSpPr>
            <p:spPr>
              <a:xfrm>
                <a:off x="5035947" y="5336982"/>
                <a:ext cx="612000" cy="576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이등변 삼각형 116"/>
              <p:cNvSpPr/>
              <p:nvPr/>
            </p:nvSpPr>
            <p:spPr>
              <a:xfrm flipV="1">
                <a:off x="5269939" y="5295423"/>
                <a:ext cx="144016" cy="108000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095726" y="5277628"/>
                <a:ext cx="492443" cy="610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수입</a:t>
                </a: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지출</a:t>
                </a:r>
                <a:endParaRPr lang="ko-KR" altLang="en-US" sz="1200" dirty="0"/>
              </a:p>
            </p:txBody>
          </p:sp>
          <p:cxnSp>
            <p:nvCxnSpPr>
              <p:cNvPr id="119" name="직선 연결선 118"/>
              <p:cNvCxnSpPr/>
              <p:nvPr/>
            </p:nvCxnSpPr>
            <p:spPr>
              <a:xfrm>
                <a:off x="5200354" y="5614349"/>
                <a:ext cx="28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5726504" y="5448010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자산</a:t>
                </a:r>
                <a:endParaRPr lang="ko-KR" altLang="en-US" sz="1600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6434530" y="5448010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통계</a:t>
                </a:r>
                <a:endParaRPr lang="ko-KR" altLang="en-US" sz="1600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117371" y="5448010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예산</a:t>
                </a:r>
                <a:endParaRPr lang="ko-KR" altLang="en-US" sz="16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7814764" y="5448010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설정</a:t>
                </a:r>
                <a:endParaRPr lang="ko-KR" altLang="en-US" sz="1600" dirty="0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5004048" y="5294450"/>
                <a:ext cx="3456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337</Words>
  <Application>Microsoft Office PowerPoint</Application>
  <PresentationFormat>화면 슬라이드 쇼(4:3)</PresentationFormat>
  <Paragraphs>131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유태형</dc:creator>
  <cp:lastModifiedBy>yongbban</cp:lastModifiedBy>
  <cp:revision>24</cp:revision>
  <dcterms:created xsi:type="dcterms:W3CDTF">2011-01-06T05:53:05Z</dcterms:created>
  <dcterms:modified xsi:type="dcterms:W3CDTF">2011-01-07T10:47:20Z</dcterms:modified>
</cp:coreProperties>
</file>