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257" r:id="rId3"/>
    <p:sldId id="278" r:id="rId4"/>
    <p:sldId id="260" r:id="rId5"/>
    <p:sldId id="261" r:id="rId6"/>
    <p:sldId id="256" r:id="rId7"/>
    <p:sldId id="282" r:id="rId8"/>
    <p:sldId id="284" r:id="rId9"/>
    <p:sldId id="283" r:id="rId10"/>
    <p:sldId id="279" r:id="rId11"/>
    <p:sldId id="259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2" r:id="rId20"/>
    <p:sldId id="269" r:id="rId21"/>
    <p:sldId id="285" r:id="rId22"/>
    <p:sldId id="286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7C80"/>
    <a:srgbClr val="FFCC00"/>
    <a:srgbClr val="F78D35"/>
    <a:srgbClr val="6D88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0" autoAdjust="0"/>
    <p:restoredTop sz="94660"/>
  </p:normalViewPr>
  <p:slideViewPr>
    <p:cSldViewPr>
      <p:cViewPr varScale="1">
        <p:scale>
          <a:sx n="106" d="100"/>
          <a:sy n="106" d="100"/>
        </p:scale>
        <p:origin x="-3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11A0-D923-4C5D-9BBA-922A8495A396}" type="datetimeFigureOut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8EF1-56D6-489F-9151-D5289E9C4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0C7-D5B7-4B7B-BBCF-18FDA7BE8FC9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DF0D-A9E8-44E4-A187-9E8647C7310D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8358-882F-458E-A920-9B762F77CC12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6234-D84C-4BF1-9325-07618F1E1EFF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620-8B1A-4BBE-96C3-C6F23F660684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F25-334A-4A44-BED1-93C095CB5E17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1D9F-37DF-4E76-98CA-5835834E6AB2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926-9467-4098-BADF-49C57AD2E5A1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3D7-C8DA-4AA6-80C6-077EC60A0374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F95-D4E3-4314-AF28-1F3252DCF0BA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9C5C-189B-4700-B25B-BEC1BC05D2D5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1FA0-4A65-4B0F-8FBD-FCD56757F809}" type="datetime1">
              <a:rPr lang="ko-KR" altLang="en-US" smtClean="0"/>
              <a:pPr/>
              <a:t>2010-07-12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ddd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Use Interface Guide line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8" name="모서리가 둥근 직사각형 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재태크를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위한 어플리케이션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532440" y="6237312"/>
            <a:ext cx="895582" cy="395720"/>
            <a:chOff x="2934911" y="3400625"/>
            <a:chExt cx="895582" cy="395720"/>
          </a:xfrm>
        </p:grpSpPr>
        <p:sp>
          <p:nvSpPr>
            <p:cNvPr id="11" name="양쪽 모서리가 둥근 사각형 10"/>
            <p:cNvSpPr/>
            <p:nvPr/>
          </p:nvSpPr>
          <p:spPr>
            <a:xfrm rot="18256891">
              <a:off x="3244691" y="3201019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18256891">
              <a:off x="3134517" y="3210544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9" name="모서리가 둥근 직사각형 58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등록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79512" y="1988840"/>
            <a:ext cx="2333059" cy="3640753"/>
            <a:chOff x="2815005" y="1988841"/>
            <a:chExt cx="2333059" cy="3640753"/>
          </a:xfrm>
        </p:grpSpPr>
        <p:grpSp>
          <p:nvGrpSpPr>
            <p:cNvPr id="95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100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10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6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7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10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갈매기형 수장 112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2278327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1331640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1" name="모서리가 둥근 직사각형 100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퓨쳐에셋펀드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      펀드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\10,00,000</a:t>
                </a:r>
              </a:p>
            </p:txBody>
          </p:sp>
        </p:grpSp>
        <p:sp>
          <p:nvSpPr>
            <p:cNvPr id="96" name="모서리가 둥근 직사각형 95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2699792" y="1988840"/>
            <a:ext cx="2333059" cy="3640753"/>
            <a:chOff x="2815005" y="1988841"/>
            <a:chExt cx="2333059" cy="3640753"/>
          </a:xfrm>
        </p:grpSpPr>
        <p:grpSp>
          <p:nvGrpSpPr>
            <p:cNvPr id="117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122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12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9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130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갈매기형 수장 134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1319639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2194318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3" name="모서리가 둥근 직사각형 122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 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질주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신용대출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\40,00,000</a:t>
                </a:r>
              </a:p>
            </p:txBody>
          </p:sp>
        </p:grpSp>
        <p:sp>
          <p:nvSpPr>
            <p:cNvPr id="118" name="모서리가 둥근 직사각형 117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0" name="부제목 2"/>
          <p:cNvSpPr txBox="1">
            <a:spLocks/>
          </p:cNvSpPr>
          <p:nvPr/>
        </p:nvSpPr>
        <p:spPr>
          <a:xfrm>
            <a:off x="5201854" y="1700808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화면 표시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부채 분리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tab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입력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제목 입력란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[touch,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edit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7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</a:t>
            </a: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icon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 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edit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기본 메뉴 구성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1" name="Oval 33"/>
          <p:cNvSpPr>
            <a:spLocks noChangeArrowheads="1"/>
          </p:cNvSpPr>
          <p:nvPr/>
        </p:nvSpPr>
        <p:spPr bwMode="auto">
          <a:xfrm>
            <a:off x="827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2" name="Oval 33"/>
          <p:cNvSpPr>
            <a:spLocks noChangeArrowheads="1"/>
          </p:cNvSpPr>
          <p:nvPr/>
        </p:nvSpPr>
        <p:spPr bwMode="auto">
          <a:xfrm>
            <a:off x="107504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82166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79512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79512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6" name="Oval 33"/>
          <p:cNvSpPr>
            <a:spLocks noChangeArrowheads="1"/>
          </p:cNvSpPr>
          <p:nvPr/>
        </p:nvSpPr>
        <p:spPr bwMode="auto">
          <a:xfrm>
            <a:off x="334786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7" name="Oval 33"/>
          <p:cNvSpPr>
            <a:spLocks noChangeArrowheads="1"/>
          </p:cNvSpPr>
          <p:nvPr/>
        </p:nvSpPr>
        <p:spPr bwMode="auto">
          <a:xfrm>
            <a:off x="2627784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8" name="Oval 33"/>
          <p:cNvSpPr>
            <a:spLocks noChangeArrowheads="1"/>
          </p:cNvSpPr>
          <p:nvPr/>
        </p:nvSpPr>
        <p:spPr bwMode="auto">
          <a:xfrm>
            <a:off x="2699792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9" name="Oval 33"/>
          <p:cNvSpPr>
            <a:spLocks noChangeArrowheads="1"/>
          </p:cNvSpPr>
          <p:nvPr/>
        </p:nvSpPr>
        <p:spPr bwMode="auto">
          <a:xfrm>
            <a:off x="2699792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0" name="Oval 33"/>
          <p:cNvSpPr>
            <a:spLocks noChangeArrowheads="1"/>
          </p:cNvSpPr>
          <p:nvPr/>
        </p:nvSpPr>
        <p:spPr bwMode="auto">
          <a:xfrm>
            <a:off x="2699792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1" name="Oval 33"/>
          <p:cNvSpPr>
            <a:spLocks noChangeArrowheads="1"/>
          </p:cNvSpPr>
          <p:nvPr/>
        </p:nvSpPr>
        <p:spPr bwMode="auto">
          <a:xfrm>
            <a:off x="179512" y="40770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2" name="Oval 33"/>
          <p:cNvSpPr>
            <a:spLocks noChangeArrowheads="1"/>
          </p:cNvSpPr>
          <p:nvPr/>
        </p:nvSpPr>
        <p:spPr bwMode="auto">
          <a:xfrm>
            <a:off x="2699792" y="40770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3" name="Oval 33"/>
          <p:cNvSpPr>
            <a:spLocks noChangeArrowheads="1"/>
          </p:cNvSpPr>
          <p:nvPr/>
        </p:nvSpPr>
        <p:spPr bwMode="auto">
          <a:xfrm>
            <a:off x="251520" y="50851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4" name="Oval 33"/>
          <p:cNvSpPr>
            <a:spLocks noChangeArrowheads="1"/>
          </p:cNvSpPr>
          <p:nvPr/>
        </p:nvSpPr>
        <p:spPr bwMode="auto">
          <a:xfrm>
            <a:off x="2771800" y="50851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8" name="그룹 87"/>
          <p:cNvGrpSpPr/>
          <p:nvPr/>
        </p:nvGrpSpPr>
        <p:grpSpPr>
          <a:xfrm>
            <a:off x="971600" y="1988840"/>
            <a:ext cx="2333059" cy="3640752"/>
            <a:chOff x="5292080" y="1988840"/>
            <a:chExt cx="2333059" cy="3640752"/>
          </a:xfrm>
        </p:grpSpPr>
        <p:grpSp>
          <p:nvGrpSpPr>
            <p:cNvPr id="89" name="그룹 80"/>
            <p:cNvGrpSpPr>
              <a:grpSpLocks noChangeAspect="1"/>
            </p:cNvGrpSpPr>
            <p:nvPr/>
          </p:nvGrpSpPr>
          <p:grpSpPr>
            <a:xfrm>
              <a:off x="5292080" y="1988841"/>
              <a:ext cx="2333059" cy="3640753"/>
              <a:chOff x="1259632" y="2555280"/>
              <a:chExt cx="1944216" cy="3033960"/>
            </a:xfrm>
          </p:grpSpPr>
          <p:sp>
            <p:nvSpPr>
              <p:cNvPr id="9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9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96" name="Rectangle 289"/>
              <p:cNvSpPr>
                <a:spLocks noChangeArrowheads="1"/>
              </p:cNvSpPr>
              <p:nvPr/>
            </p:nvSpPr>
            <p:spPr bwMode="auto">
              <a:xfrm>
                <a:off x="1331640" y="3276058"/>
                <a:ext cx="1800200" cy="1802578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6</a:t>
                </a:r>
                <a:r>
                  <a:rPr lang="ko-KR" altLang="en-US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월</a:t>
                </a:r>
                <a:endParaRPr lang="en-US" altLang="ko-KR" sz="1400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9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갈매기형 수장 10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2267744" y="3060033"/>
                <a:ext cx="864096" cy="187449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일별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1331640" y="2988027"/>
                <a:ext cx="936104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월별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갈매기형 수장 104"/>
              <p:cNvSpPr/>
              <p:nvPr/>
            </p:nvSpPr>
            <p:spPr>
              <a:xfrm>
                <a:off x="2987824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갈매기형 수장 105"/>
              <p:cNvSpPr/>
              <p:nvPr/>
            </p:nvSpPr>
            <p:spPr>
              <a:xfrm flipH="1">
                <a:off x="1475656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107" name="차트 106"/>
              <p:cNvGraphicFramePr/>
              <p:nvPr/>
            </p:nvGraphicFramePr>
            <p:xfrm>
              <a:off x="1319639" y="3455380"/>
              <a:ext cx="1800200" cy="14401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08" name="TextBox 107"/>
              <p:cNvSpPr txBox="1"/>
              <p:nvPr/>
            </p:nvSpPr>
            <p:spPr>
              <a:xfrm>
                <a:off x="2267744" y="4005064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음식 </a:t>
                </a:r>
                <a:r>
                  <a:rPr lang="en-US" altLang="ko-KR" sz="800" dirty="0" smtClean="0"/>
                  <a:t>50%</a:t>
                </a:r>
                <a:endParaRPr lang="ko-KR" altLang="en-US" sz="8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403648" y="4077072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쇼핑 </a:t>
                </a:r>
                <a:r>
                  <a:rPr lang="en-US" altLang="ko-KR" sz="800" dirty="0" smtClean="0"/>
                  <a:t>20%</a:t>
                </a:r>
                <a:endParaRPr lang="ko-KR" altLang="en-US" sz="8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293051" y="3717032"/>
                <a:ext cx="83067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문화생활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475656" y="3501008"/>
                <a:ext cx="7280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통신비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1331640" y="4895540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음식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\350,000</a:t>
                </a:r>
              </a:p>
            </p:txBody>
          </p:sp>
        </p:grpSp>
        <p:sp>
          <p:nvSpPr>
            <p:cNvPr id="90" name="모서리가 둥근 직사각형 89"/>
            <p:cNvSpPr/>
            <p:nvPr/>
          </p:nvSpPr>
          <p:spPr>
            <a:xfrm>
              <a:off x="6141708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6713572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332329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522950" y="234126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위쪽/아래쪽 화살표 45"/>
          <p:cNvSpPr/>
          <p:nvPr/>
        </p:nvSpPr>
        <p:spPr>
          <a:xfrm>
            <a:off x="2051720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월별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89959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118270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115616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971600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5" name="그룹 64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 dirty="0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갈매기형 수장 59"/>
            <p:cNvSpPr/>
            <p:nvPr/>
          </p:nvSpPr>
          <p:spPr>
            <a:xfrm>
              <a:off x="3093740" y="326744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갈매기형 수장 61"/>
            <p:cNvSpPr/>
            <p:nvPr/>
          </p:nvSpPr>
          <p:spPr>
            <a:xfrm flipH="1">
              <a:off x="1288207" y="3267442"/>
              <a:ext cx="72008" cy="144016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566027" y="2852936"/>
              <a:ext cx="1605798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음식     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\350,000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619672" y="4460354"/>
              <a:ext cx="216024" cy="648072"/>
            </a:xfrm>
            <a:prstGeom prst="rect">
              <a:avLst/>
            </a:prstGeom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979712" y="3596258"/>
              <a:ext cx="216024" cy="1512168"/>
            </a:xfrm>
            <a:prstGeom prst="rect">
              <a:avLst/>
            </a:prstGeom>
            <a:solidFill>
              <a:srgbClr val="6D8838"/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339752" y="3884290"/>
              <a:ext cx="216024" cy="123252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699792" y="4244330"/>
              <a:ext cx="216024" cy="8724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rot="5400000">
              <a:off x="589844" y="4314812"/>
              <a:ext cx="162760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403648" y="5128617"/>
              <a:ext cx="1656184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1519089" y="4149080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461156" y="4418062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아침 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\50,000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83261" y="3563491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점심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\200,000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49514" y="3853959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저녁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\120,000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21868" y="4211563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음료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\80,000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403648" y="3195434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+mj-lt"/>
                </a:rPr>
                <a:t>6</a:t>
              </a:r>
              <a:r>
                <a:rPr lang="ko-KR" altLang="en-US" sz="1400" b="1" dirty="0" smtClean="0">
                  <a:latin typeface="+mj-lt"/>
                </a:rPr>
                <a:t>월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1288207" y="2852936"/>
              <a:ext cx="288032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오른쪽 화살표 95"/>
            <p:cNvSpPr/>
            <p:nvPr/>
          </p:nvSpPr>
          <p:spPr>
            <a:xfrm flipH="1">
              <a:off x="1322115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827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6" name="TextBox 7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7" name="위쪽/아래쪽 화살표 7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893010" y="2673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 rot="16200000">
            <a:off x="2123728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월 항목별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971600" y="1988840"/>
            <a:ext cx="2333059" cy="3640752"/>
            <a:chOff x="10332640" y="2564904"/>
            <a:chExt cx="2333059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0332640" y="2835682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0332640" y="5773608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6" name="Rectangle 289"/>
            <p:cNvSpPr>
              <a:spLocks noChangeArrowheads="1"/>
            </p:cNvSpPr>
            <p:nvPr/>
          </p:nvSpPr>
          <p:spPr bwMode="auto">
            <a:xfrm>
              <a:off x="10419050" y="3428028"/>
              <a:ext cx="2160240" cy="2280046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ko-KR" sz="1400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0332640" y="2564904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516217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0969781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1876909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11423345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12352335" y="5860018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모서리가 접힌 도형 49"/>
            <p:cNvSpPr/>
            <p:nvPr/>
          </p:nvSpPr>
          <p:spPr>
            <a:xfrm>
              <a:off x="10505462" y="3789041"/>
              <a:ext cx="1987418" cy="1442040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1455965" y="3074126"/>
              <a:ext cx="1123325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일별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0407620" y="3140086"/>
              <a:ext cx="1036915" cy="245387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월별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851098" y="3456708"/>
              <a:ext cx="1382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 </a:t>
              </a:r>
              <a:r>
                <a:rPr lang="ko-KR" altLang="en-US" sz="1200" b="1" dirty="0" err="1" smtClean="0"/>
                <a:t>일일사용금액</a:t>
              </a:r>
              <a:endParaRPr lang="ko-KR" alt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591869" y="3861048"/>
              <a:ext cx="1814601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2010-06-30</a:t>
              </a:r>
            </a:p>
            <a:p>
              <a:r>
                <a:rPr lang="ko-KR" altLang="en-US" sz="1000" dirty="0" smtClean="0"/>
                <a:t>순두부찌개</a:t>
              </a:r>
              <a:r>
                <a:rPr lang="en-US" altLang="ko-KR" sz="1000" dirty="0" smtClean="0"/>
                <a:t>	       \6,000</a:t>
              </a:r>
            </a:p>
            <a:p>
              <a:r>
                <a:rPr lang="ko-KR" altLang="en-US" sz="700" dirty="0" smtClean="0"/>
                <a:t>음식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점심</a:t>
              </a:r>
              <a:endParaRPr lang="en-US" altLang="ko-KR" sz="700" dirty="0" smtClean="0"/>
            </a:p>
            <a:p>
              <a:r>
                <a:rPr lang="ko-KR" altLang="en-US" sz="1000" dirty="0" smtClean="0"/>
                <a:t>커피  </a:t>
              </a:r>
              <a:r>
                <a:rPr lang="en-US" altLang="ko-KR" sz="1000" dirty="0" smtClean="0"/>
                <a:t>	       \4,500</a:t>
              </a:r>
            </a:p>
            <a:p>
              <a:r>
                <a:rPr lang="ko-KR" altLang="en-US" sz="700" dirty="0" smtClean="0"/>
                <a:t>음식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음료</a:t>
              </a:r>
              <a:endParaRPr lang="en-US" altLang="ko-KR" sz="700" dirty="0" smtClean="0"/>
            </a:p>
            <a:p>
              <a:r>
                <a:rPr lang="ko-KR" altLang="en-US" sz="1000" dirty="0" smtClean="0"/>
                <a:t>지하철  </a:t>
              </a:r>
              <a:r>
                <a:rPr lang="en-US" altLang="ko-KR" sz="1000" dirty="0" smtClean="0"/>
                <a:t>	       \1,500</a:t>
              </a:r>
            </a:p>
            <a:p>
              <a:r>
                <a:rPr lang="ko-KR" altLang="en-US" sz="700" dirty="0" smtClean="0"/>
                <a:t>교통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지하철</a:t>
              </a:r>
              <a:endParaRPr lang="en-US" altLang="ko-KR" sz="700" dirty="0" smtClean="0"/>
            </a:p>
            <a:p>
              <a:r>
                <a:rPr lang="en-US" altLang="ko-KR" sz="700" dirty="0" smtClean="0"/>
                <a:t>------------------------------------</a:t>
              </a:r>
            </a:p>
            <a:p>
              <a:pPr lvl="0" algn="r"/>
              <a:r>
                <a:rPr lang="en-US" altLang="ko-KR" sz="1000" dirty="0" smtClean="0"/>
                <a:t>Total  \12,000</a:t>
              </a:r>
              <a:endParaRPr lang="ko-KR" altLang="en-US" sz="10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505459" y="5410160"/>
              <a:ext cx="1987421" cy="301861"/>
            </a:xfrm>
            <a:prstGeom prst="rect">
              <a:avLst/>
            </a:prstGeom>
            <a:ln w="19050"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 smtClean="0"/>
                <a:t>  2010-06-30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11124728" y="2924944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11696592" y="2924944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11315349" y="2924944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11505970" y="2924944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89959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1043608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05" name="TextBox 10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06" name="위쪽/아래쪽 화살표 10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7" name="위쪽/아래쪽 화살표 106"/>
          <p:cNvSpPr/>
          <p:nvPr/>
        </p:nvSpPr>
        <p:spPr>
          <a:xfrm>
            <a:off x="2051720" y="463503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일별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971600" y="1988840"/>
            <a:ext cx="2333059" cy="3640752"/>
            <a:chOff x="7740352" y="1988840"/>
            <a:chExt cx="2333059" cy="3640752"/>
          </a:xfrm>
        </p:grpSpPr>
        <p:sp>
          <p:nvSpPr>
            <p:cNvPr id="53" name="AutoShape 60"/>
            <p:cNvSpPr>
              <a:spLocks noChangeArrowheads="1"/>
            </p:cNvSpPr>
            <p:nvPr/>
          </p:nvSpPr>
          <p:spPr bwMode="auto">
            <a:xfrm>
              <a:off x="7740352" y="225961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8" name="AutoShape 60"/>
            <p:cNvSpPr>
              <a:spLocks noChangeArrowheads="1"/>
            </p:cNvSpPr>
            <p:nvPr/>
          </p:nvSpPr>
          <p:spPr bwMode="auto">
            <a:xfrm>
              <a:off x="7740352" y="198884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7826762" y="499565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부채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\89,000,000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7740352" y="5197544"/>
              <a:ext cx="2333059" cy="432048"/>
              <a:chOff x="7740352" y="5197544"/>
              <a:chExt cx="2333059" cy="432048"/>
            </a:xfrm>
          </p:grpSpPr>
          <p:sp>
            <p:nvSpPr>
              <p:cNvPr id="74" name="AutoShape 60"/>
              <p:cNvSpPr>
                <a:spLocks noChangeArrowheads="1"/>
              </p:cNvSpPr>
              <p:nvPr/>
            </p:nvSpPr>
            <p:spPr bwMode="auto">
              <a:xfrm>
                <a:off x="7740352" y="5197544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792392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837749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9284621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883105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갈매기형 수장 78"/>
              <p:cNvSpPr/>
              <p:nvPr/>
            </p:nvSpPr>
            <p:spPr>
              <a:xfrm>
                <a:off x="9760047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모서리가 둥근 직사각형 79"/>
            <p:cNvSpPr/>
            <p:nvPr/>
          </p:nvSpPr>
          <p:spPr>
            <a:xfrm>
              <a:off x="7826762" y="45955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\123,567,000</a:t>
              </a:r>
            </a:p>
          </p:txBody>
        </p:sp>
        <p:graphicFrame>
          <p:nvGraphicFramePr>
            <p:cNvPr id="81" name="차트 80"/>
            <p:cNvGraphicFramePr/>
            <p:nvPr/>
          </p:nvGraphicFramePr>
          <p:xfrm>
            <a:off x="7740352" y="2872369"/>
            <a:ext cx="2333059" cy="17281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2" name="모서리가 둥근 직사각형 81"/>
            <p:cNvSpPr/>
            <p:nvPr/>
          </p:nvSpPr>
          <p:spPr>
            <a:xfrm>
              <a:off x="7826762" y="25267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99581" y="3601819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자산 </a:t>
              </a:r>
              <a:r>
                <a:rPr lang="en-US" altLang="ko-KR" sz="800" dirty="0" smtClean="0"/>
                <a:t>65%</a:t>
              </a:r>
              <a:endParaRPr lang="ko-KR" altLang="en-US" sz="8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036496" y="3530507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부채 </a:t>
              </a:r>
              <a:r>
                <a:rPr lang="en-US" altLang="ko-KR" sz="800" dirty="0" smtClean="0"/>
                <a:t>35%</a:t>
              </a:r>
              <a:endParaRPr lang="ko-KR" altLang="en-US" sz="800" dirty="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851787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8710519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9095804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890316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8" name="모서리가 둥근 직사각형 10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475656" y="31409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Oval 33"/>
          <p:cNvSpPr>
            <a:spLocks noChangeArrowheads="1"/>
          </p:cNvSpPr>
          <p:nvPr/>
        </p:nvSpPr>
        <p:spPr bwMode="auto">
          <a:xfrm>
            <a:off x="97160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3" name="TextBox 112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14" name="위쪽/아래쪽 화살표 113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5" name="위쪽/아래쪽 화살표 114"/>
          <p:cNvSpPr/>
          <p:nvPr/>
        </p:nvSpPr>
        <p:spPr>
          <a:xfrm>
            <a:off x="2051720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금융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	 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458112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부동산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\123,567,000</a:t>
              </a:r>
            </a:p>
          </p:txBody>
        </p:sp>
        <p:graphicFrame>
          <p:nvGraphicFramePr>
            <p:cNvPr id="46" name="차트 45"/>
            <p:cNvGraphicFramePr/>
            <p:nvPr/>
          </p:nvGraphicFramePr>
          <p:xfrm>
            <a:off x="1259632" y="3140968"/>
            <a:ext cx="1944216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1475656" y="3789040"/>
              <a:ext cx="7280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부동산 </a:t>
              </a:r>
              <a:r>
                <a:rPr lang="en-US" altLang="ko-KR" sz="800" dirty="0" smtClean="0"/>
                <a:t>70%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751520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금융 </a:t>
              </a:r>
              <a:r>
                <a:rPr lang="en-US" altLang="ko-KR" sz="800" dirty="0" smtClean="0"/>
                <a:t>25%</a:t>
              </a:r>
              <a:endParaRPr lang="ko-KR" altLang="en-US" sz="8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자산  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\123,567,000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39752" y="3395092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주식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95736" y="328498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보석 </a:t>
              </a:r>
              <a:r>
                <a:rPr lang="en-US" altLang="ko-KR" sz="800" dirty="0" smtClean="0"/>
                <a:t>5%</a:t>
              </a:r>
              <a:endParaRPr lang="ko-KR" altLang="en-US" sz="800" dirty="0"/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위쪽/아래쪽 화살표 75"/>
          <p:cNvSpPr/>
          <p:nvPr/>
        </p:nvSpPr>
        <p:spPr>
          <a:xfrm>
            <a:off x="2123728" y="46627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8" name="TextBox 7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9" name="위쪽/아래쪽 화살표 7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비교화면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89959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133164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40364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971600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덧셈 기호 87"/>
          <p:cNvSpPr/>
          <p:nvPr/>
        </p:nvSpPr>
        <p:spPr>
          <a:xfrm>
            <a:off x="2915816" y="2393729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3" name="그룹 82"/>
          <p:cNvGrpSpPr/>
          <p:nvPr/>
        </p:nvGrpSpPr>
        <p:grpSpPr>
          <a:xfrm>
            <a:off x="755576" y="1988841"/>
            <a:ext cx="2333059" cy="3640752"/>
            <a:chOff x="1259632" y="2555280"/>
            <a:chExt cx="2333059" cy="3640752"/>
          </a:xfrm>
        </p:grpSpPr>
        <p:grpSp>
          <p:nvGrpSpPr>
            <p:cNvPr id="59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저편한아파트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\89,000,000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구로 토지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\123,567,000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부동산    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\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12,567,000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선산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\10,567,000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347864" y="1988841"/>
            <a:ext cx="2333059" cy="3640753"/>
            <a:chOff x="971600" y="1988841"/>
            <a:chExt cx="2333059" cy="3640753"/>
          </a:xfrm>
        </p:grpSpPr>
        <p:sp>
          <p:nvSpPr>
            <p:cNvPr id="85" name="갈매기형 수장 84"/>
            <p:cNvSpPr/>
            <p:nvPr/>
          </p:nvSpPr>
          <p:spPr>
            <a:xfrm>
              <a:off x="989888" y="335699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86" name="그룹 99"/>
            <p:cNvGrpSpPr/>
            <p:nvPr/>
          </p:nvGrpSpPr>
          <p:grpSpPr>
            <a:xfrm>
              <a:off x="971600" y="1988841"/>
              <a:ext cx="2333059" cy="3640753"/>
              <a:chOff x="1259632" y="2555281"/>
              <a:chExt cx="2333059" cy="3640753"/>
            </a:xfrm>
          </p:grpSpPr>
          <p:grpSp>
            <p:nvGrpSpPr>
              <p:cNvPr id="96" name="그룹 58"/>
              <p:cNvGrpSpPr>
                <a:grpSpLocks noChangeAspect="1"/>
              </p:cNvGrpSpPr>
              <p:nvPr/>
            </p:nvGrpSpPr>
            <p:grpSpPr>
              <a:xfrm>
                <a:off x="1259632" y="255528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9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0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1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갈매기형 수장 105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619672" y="3539108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46800" rIns="0"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저편한아파트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\89,000,000</a:t>
                  </a:r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1619672" y="3212976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구로 토지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\123,567,000</a:t>
                  </a:r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부동산   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12,567,000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오른쪽 화살표 110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7" name="모서리가 둥근 직사각형 96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696208" y="4122792"/>
                <a:ext cx="1795672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100" dirty="0" smtClean="0">
                    <a:solidFill>
                      <a:schemeClr val="tx1"/>
                    </a:solidFill>
                  </a:rPr>
                  <a:t>선산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          \10,567,000</a:t>
                </a:r>
              </a:p>
            </p:txBody>
          </p:sp>
        </p:grpSp>
        <p:grpSp>
          <p:nvGrpSpPr>
            <p:cNvPr id="87" name="그룹 122"/>
            <p:cNvGrpSpPr/>
            <p:nvPr/>
          </p:nvGrpSpPr>
          <p:grpSpPr>
            <a:xfrm>
              <a:off x="1061896" y="2780928"/>
              <a:ext cx="345638" cy="345638"/>
              <a:chOff x="1288207" y="3380919"/>
              <a:chExt cx="345638" cy="345638"/>
            </a:xfrm>
          </p:grpSpPr>
          <p:sp>
            <p:nvSpPr>
              <p:cNvPr id="94" name="모서리가 둥근 직사각형 93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그룹 125"/>
            <p:cNvGrpSpPr/>
            <p:nvPr/>
          </p:nvGrpSpPr>
          <p:grpSpPr>
            <a:xfrm>
              <a:off x="1061896" y="3169543"/>
              <a:ext cx="345638" cy="345638"/>
              <a:chOff x="1293084" y="3769534"/>
              <a:chExt cx="345638" cy="345638"/>
            </a:xfrm>
          </p:grpSpPr>
          <p:sp>
            <p:nvSpPr>
              <p:cNvPr id="92" name="모서리가 둥근 직사각형 91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그룹 128"/>
            <p:cNvGrpSpPr/>
            <p:nvPr/>
          </p:nvGrpSpPr>
          <p:grpSpPr>
            <a:xfrm>
              <a:off x="1061896" y="3563872"/>
              <a:ext cx="345638" cy="345638"/>
              <a:chOff x="1293084" y="3769534"/>
              <a:chExt cx="345638" cy="345638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7" name="모서리가 둥근 직사각형 76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수정화면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5940152" y="1988841"/>
            <a:ext cx="2333059" cy="3640753"/>
            <a:chOff x="251520" y="1988841"/>
            <a:chExt cx="2333059" cy="3640753"/>
          </a:xfrm>
        </p:grpSpPr>
        <p:grpSp>
          <p:nvGrpSpPr>
            <p:cNvPr id="80" name="그룹 57"/>
            <p:cNvGrpSpPr>
              <a:grpSpLocks noChangeAspect="1"/>
            </p:cNvGrpSpPr>
            <p:nvPr/>
          </p:nvGrpSpPr>
          <p:grpSpPr>
            <a:xfrm>
              <a:off x="251520" y="1988841"/>
              <a:ext cx="2333059" cy="3640753"/>
              <a:chOff x="1259632" y="2555280"/>
              <a:chExt cx="1944216" cy="3033960"/>
            </a:xfrm>
          </p:grpSpPr>
          <p:sp>
            <p:nvSpPr>
              <p:cNvPr id="118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9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20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갈매기형 수장 124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1619672" y="2852936"/>
                <a:ext cx="1200133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저편한아파트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>
                <a:off x="1331640" y="357301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   2009-09-09</a:t>
                </a:r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1331640" y="393305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 \89,000,000</a:t>
                </a:r>
              </a:p>
            </p:txBody>
          </p:sp>
        </p:grpSp>
        <p:sp>
          <p:nvSpPr>
            <p:cNvPr id="81" name="모서리가 둥근 직사각형 80"/>
            <p:cNvSpPr/>
            <p:nvPr/>
          </p:nvSpPr>
          <p:spPr>
            <a:xfrm>
              <a:off x="2138130" y="234499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82" name="오른쪽 화살표 81"/>
            <p:cNvSpPr/>
            <p:nvPr/>
          </p:nvSpPr>
          <p:spPr>
            <a:xfrm flipH="1">
              <a:off x="378393" y="239606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323528" y="2780928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아파트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971600" y="1988840"/>
            <a:ext cx="2400648" cy="3640752"/>
            <a:chOff x="1259632" y="2555280"/>
            <a:chExt cx="2000540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모기지론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\39,000,000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458112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신용대출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\99,567,000</a:t>
              </a:r>
            </a:p>
          </p:txBody>
        </p:sp>
        <p:graphicFrame>
          <p:nvGraphicFramePr>
            <p:cNvPr id="46" name="차트 45"/>
            <p:cNvGraphicFramePr/>
            <p:nvPr/>
          </p:nvGraphicFramePr>
          <p:xfrm>
            <a:off x="1259632" y="3140968"/>
            <a:ext cx="1944216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1475656" y="3789040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신용대출 </a:t>
              </a:r>
              <a:r>
                <a:rPr lang="en-US" altLang="ko-KR" sz="800" dirty="0" smtClean="0"/>
                <a:t>70%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751520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모기지론 </a:t>
              </a:r>
              <a:r>
                <a:rPr lang="en-US" altLang="ko-KR" sz="800" dirty="0" smtClean="0"/>
                <a:t>25%</a:t>
              </a:r>
              <a:endParaRPr lang="ko-KR" altLang="en-US" sz="8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부채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\89,000,000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24311" y="3439105"/>
              <a:ext cx="10358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마이너스통장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95736" y="328498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기타 </a:t>
              </a:r>
              <a:r>
                <a:rPr lang="en-US" altLang="ko-KR" sz="800" dirty="0" smtClean="0"/>
                <a:t>5%</a:t>
              </a:r>
              <a:endParaRPr lang="ko-KR" altLang="en-US" sz="800" dirty="0"/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비교화면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89959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133164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277180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147831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974254" y="4295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위쪽/아래쪽 화살표 85"/>
          <p:cNvSpPr/>
          <p:nvPr/>
        </p:nvSpPr>
        <p:spPr>
          <a:xfrm>
            <a:off x="2051720" y="4653136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8" name="TextBox 8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9" name="위쪽/아래쪽 화살표 8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363494" y="1988841"/>
            <a:ext cx="2333059" cy="3640753"/>
            <a:chOff x="971600" y="1988841"/>
            <a:chExt cx="2333059" cy="3640753"/>
          </a:xfrm>
        </p:grpSpPr>
        <p:sp>
          <p:nvSpPr>
            <p:cNvPr id="76" name="갈매기형 수장 75"/>
            <p:cNvSpPr/>
            <p:nvPr/>
          </p:nvSpPr>
          <p:spPr>
            <a:xfrm>
              <a:off x="989888" y="335699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83" name="그룹 99"/>
            <p:cNvGrpSpPr/>
            <p:nvPr/>
          </p:nvGrpSpPr>
          <p:grpSpPr>
            <a:xfrm>
              <a:off x="971600" y="1988841"/>
              <a:ext cx="2333059" cy="3640753"/>
              <a:chOff x="1259632" y="2555281"/>
              <a:chExt cx="2333059" cy="3640753"/>
            </a:xfrm>
          </p:grpSpPr>
          <p:grpSp>
            <p:nvGrpSpPr>
              <p:cNvPr id="93" name="그룹 58"/>
              <p:cNvGrpSpPr>
                <a:grpSpLocks noChangeAspect="1"/>
              </p:cNvGrpSpPr>
              <p:nvPr/>
            </p:nvGrpSpPr>
            <p:grpSpPr>
              <a:xfrm>
                <a:off x="1259632" y="255528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6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갈매기형 수장 102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1619672" y="3539108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46800" rIns="90000"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ㅁㅁㅁ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       \89,000,000</a:t>
                  </a:r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1619672" y="3212976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ㅇㅇㅇ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  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\123,567,000</a:t>
                  </a:r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신용대출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\99,567,000</a:t>
                  </a: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오른쪽 화살표 107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모서리가 둥근 직사각형 93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4" name="그룹 122"/>
            <p:cNvGrpSpPr/>
            <p:nvPr/>
          </p:nvGrpSpPr>
          <p:grpSpPr>
            <a:xfrm>
              <a:off x="1061896" y="2780928"/>
              <a:ext cx="345638" cy="345638"/>
              <a:chOff x="1288207" y="3380919"/>
              <a:chExt cx="345638" cy="345638"/>
            </a:xfrm>
          </p:grpSpPr>
          <p:sp>
            <p:nvSpPr>
              <p:cNvPr id="91" name="모서리가 둥근 직사각형 90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그룹 125"/>
            <p:cNvGrpSpPr/>
            <p:nvPr/>
          </p:nvGrpSpPr>
          <p:grpSpPr>
            <a:xfrm>
              <a:off x="1061896" y="3169543"/>
              <a:ext cx="345638" cy="345638"/>
              <a:chOff x="1293084" y="3769534"/>
              <a:chExt cx="345638" cy="345638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7" name="그룹 126"/>
          <p:cNvGrpSpPr/>
          <p:nvPr/>
        </p:nvGrpSpPr>
        <p:grpSpPr>
          <a:xfrm>
            <a:off x="744463" y="1988841"/>
            <a:ext cx="2333059" cy="3640752"/>
            <a:chOff x="582757" y="1988840"/>
            <a:chExt cx="2333059" cy="3640752"/>
          </a:xfrm>
        </p:grpSpPr>
        <p:grpSp>
          <p:nvGrpSpPr>
            <p:cNvPr id="59" name="그룹 58"/>
            <p:cNvGrpSpPr>
              <a:grpSpLocks noChangeAspect="1"/>
            </p:cNvGrpSpPr>
            <p:nvPr/>
          </p:nvGrpSpPr>
          <p:grpSpPr>
            <a:xfrm>
              <a:off x="582757" y="198884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ㅁㅁㅁ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\89,000,000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ㅇㅇㅇ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\123,567,000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신용대출     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\99,567,000</a:t>
                </a: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모서리가 둥근 직사각형 108"/>
            <p:cNvSpPr/>
            <p:nvPr/>
          </p:nvSpPr>
          <p:spPr>
            <a:xfrm>
              <a:off x="2489117" y="234888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5885834" y="1988841"/>
            <a:ext cx="2333059" cy="3640753"/>
            <a:chOff x="251520" y="1988841"/>
            <a:chExt cx="2333059" cy="3640753"/>
          </a:xfrm>
        </p:grpSpPr>
        <p:grpSp>
          <p:nvGrpSpPr>
            <p:cNvPr id="111" name="그룹 57"/>
            <p:cNvGrpSpPr>
              <a:grpSpLocks noChangeAspect="1"/>
            </p:cNvGrpSpPr>
            <p:nvPr/>
          </p:nvGrpSpPr>
          <p:grpSpPr>
            <a:xfrm>
              <a:off x="251520" y="1988841"/>
              <a:ext cx="2333059" cy="3640753"/>
              <a:chOff x="1259632" y="2555280"/>
              <a:chExt cx="1944216" cy="3033960"/>
            </a:xfrm>
          </p:grpSpPr>
          <p:sp>
            <p:nvSpPr>
              <p:cNvPr id="115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6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7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갈매기형 수장 12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1619672" y="2852936"/>
                <a:ext cx="1200133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학자금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1331640" y="357301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   2009-08-09</a:t>
                </a: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1331640" y="393305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   \8,000,000</a:t>
                </a:r>
              </a:p>
            </p:txBody>
          </p:sp>
        </p:grpSp>
        <p:sp>
          <p:nvSpPr>
            <p:cNvPr id="112" name="모서리가 둥근 직사각형 111"/>
            <p:cNvSpPr/>
            <p:nvPr/>
          </p:nvSpPr>
          <p:spPr>
            <a:xfrm>
              <a:off x="2138130" y="234499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13" name="오른쪽 화살표 112"/>
            <p:cNvSpPr/>
            <p:nvPr/>
          </p:nvSpPr>
          <p:spPr>
            <a:xfrm flipH="1">
              <a:off x="378393" y="239606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323528" y="2780928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신용대출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1" name="모서리가 둥근 직사각형 130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4-2-1.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수정화면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42210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-684584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83969" y="1700808"/>
            <a:ext cx="47525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년간 월별 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년간 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지출된 금액을 막대 그래프</a:t>
            </a:r>
            <a:endParaRPr lang="en-US" altLang="ko-KR" dirty="0" smtClean="0"/>
          </a:p>
          <a:p>
            <a:r>
              <a:rPr lang="ko-KR" altLang="en-US" dirty="0" smtClean="0"/>
              <a:t>형식으로 비교 월별 비교 하는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년간 월별 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 비교 메뉴로 이동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월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일별 사용 금액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해당 월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일별 사용 금액을 보여주는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월별 사용금액 메뉴로 이동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현재 사용자의 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부채를 보여주는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 메뉴로 이동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971600" y="1988840"/>
            <a:ext cx="2333059" cy="3640752"/>
            <a:chOff x="1259632" y="2555280"/>
            <a:chExt cx="2333059" cy="3640752"/>
          </a:xfrm>
        </p:grpSpPr>
        <p:grpSp>
          <p:nvGrpSpPr>
            <p:cNvPr id="10" name="그룹 43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월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일별 사용 금액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년간 월별 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512168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리포트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모서리가 둥근 직사각형 45"/>
            <p:cNvSpPr/>
            <p:nvPr/>
          </p:nvSpPr>
          <p:spPr>
            <a:xfrm>
              <a:off x="1331640" y="414908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331640" y="45574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항목별 사용내역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4965095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신용카드사별 지출내역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9" name="모서리가 둥근 직사각형 5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5.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리포트 메인 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89959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그림 144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323528" y="1988840"/>
            <a:ext cx="2333059" cy="3638500"/>
            <a:chOff x="323528" y="1988840"/>
            <a:chExt cx="2333059" cy="3638500"/>
          </a:xfrm>
        </p:grpSpPr>
        <p:grpSp>
          <p:nvGrpSpPr>
            <p:cNvPr id="119" name="그룹 118"/>
            <p:cNvGrpSpPr/>
            <p:nvPr/>
          </p:nvGrpSpPr>
          <p:grpSpPr>
            <a:xfrm>
              <a:off x="323528" y="1988840"/>
              <a:ext cx="2333059" cy="3638500"/>
              <a:chOff x="323528" y="1988840"/>
              <a:chExt cx="2333059" cy="3638500"/>
            </a:xfrm>
          </p:grpSpPr>
          <p:sp>
            <p:nvSpPr>
              <p:cNvPr id="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2262014"/>
                <a:ext cx="2333059" cy="296123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5195292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442212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수입</a:t>
                </a:r>
                <a:endParaRPr lang="ko-KR" altLang="en-US" b="1" dirty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7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1577881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지출</a:t>
                </a:r>
                <a:endParaRPr lang="en-US" altLang="ko-KR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1988840"/>
                <a:ext cx="2333059" cy="27077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>
                <a:spLocks noChangeAspect="1"/>
              </p:cNvSpPr>
              <p:nvPr/>
            </p:nvSpPr>
            <p:spPr>
              <a:xfrm>
                <a:off x="507105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>
                <a:spLocks noChangeAspect="1"/>
              </p:cNvSpPr>
              <p:nvPr/>
            </p:nvSpPr>
            <p:spPr>
              <a:xfrm>
                <a:off x="96066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>
                <a:spLocks noChangeAspect="1"/>
              </p:cNvSpPr>
              <p:nvPr/>
            </p:nvSpPr>
            <p:spPr>
              <a:xfrm>
                <a:off x="186779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>
                <a:spLocks noChangeAspect="1"/>
              </p:cNvSpPr>
              <p:nvPr/>
            </p:nvSpPr>
            <p:spPr>
              <a:xfrm>
                <a:off x="141423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>
                <a:spLocks noChangeAspect="1"/>
              </p:cNvSpPr>
              <p:nvPr/>
            </p:nvSpPr>
            <p:spPr>
              <a:xfrm>
                <a:off x="405061" y="4274808"/>
                <a:ext cx="2160240" cy="864096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2010-06-28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>
                <a:spLocks noChangeAspect="1"/>
              </p:cNvSpPr>
              <p:nvPr/>
            </p:nvSpPr>
            <p:spPr>
              <a:xfrm>
                <a:off x="473957" y="4005644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  <p:sp>
            <p:nvSpPr>
              <p:cNvPr id="44" name="모서리가 둥근 직사각형 43"/>
              <p:cNvSpPr>
                <a:spLocks noChangeAspect="1"/>
              </p:cNvSpPr>
              <p:nvPr/>
            </p:nvSpPr>
            <p:spPr>
              <a:xfrm>
                <a:off x="755576" y="2503183"/>
                <a:ext cx="1468963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>
                <a:spLocks noChangeAspect="1"/>
              </p:cNvSpPr>
              <p:nvPr/>
            </p:nvSpPr>
            <p:spPr>
              <a:xfrm>
                <a:off x="1610147" y="4005064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</p:grpSp>
        <p:sp>
          <p:nvSpPr>
            <p:cNvPr id="120" name="모서리가 둥근 직사각형 119"/>
            <p:cNvSpPr/>
            <p:nvPr/>
          </p:nvSpPr>
          <p:spPr>
            <a:xfrm>
              <a:off x="1141587" y="2334022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1328656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1515725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1702793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2815005" y="1988841"/>
            <a:ext cx="2333059" cy="3640753"/>
            <a:chOff x="2815005" y="1988841"/>
            <a:chExt cx="2333059" cy="3640753"/>
          </a:xfrm>
        </p:grpSpPr>
        <p:grpSp>
          <p:nvGrpSpPr>
            <p:cNvPr id="49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52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6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갈매기형 수장 7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2267744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1331640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8" name="모서리가 둥근 직사각형 57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퓨쳐에셋펀드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      펀드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\10,00,000</a:t>
                </a:r>
              </a:p>
            </p:txBody>
          </p:sp>
        </p:grpSp>
        <p:sp>
          <p:nvSpPr>
            <p:cNvPr id="126" name="모서리가 둥근 직사각형 125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292080" y="1988840"/>
            <a:ext cx="2333059" cy="3640752"/>
            <a:chOff x="5292080" y="1988840"/>
            <a:chExt cx="2333059" cy="3640752"/>
          </a:xfrm>
        </p:grpSpPr>
        <p:grpSp>
          <p:nvGrpSpPr>
            <p:cNvPr id="81" name="그룹 80"/>
            <p:cNvGrpSpPr>
              <a:grpSpLocks noChangeAspect="1"/>
            </p:cNvGrpSpPr>
            <p:nvPr/>
          </p:nvGrpSpPr>
          <p:grpSpPr>
            <a:xfrm>
              <a:off x="5292080" y="1988840"/>
              <a:ext cx="2333059" cy="3640752"/>
              <a:chOff x="1259632" y="2555280"/>
              <a:chExt cx="1944216" cy="3033960"/>
            </a:xfrm>
          </p:grpSpPr>
          <p:sp>
            <p:nvSpPr>
              <p:cNvPr id="8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6" name="Rectangle 289"/>
              <p:cNvSpPr>
                <a:spLocks noChangeArrowheads="1"/>
              </p:cNvSpPr>
              <p:nvPr/>
            </p:nvSpPr>
            <p:spPr bwMode="auto">
              <a:xfrm>
                <a:off x="1331640" y="3276058"/>
                <a:ext cx="1800200" cy="1802578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6</a:t>
                </a:r>
                <a:r>
                  <a:rPr lang="ko-KR" altLang="en-US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월</a:t>
                </a:r>
                <a:endParaRPr lang="en-US" altLang="ko-KR" sz="1400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갈매기형 수장 9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2267744" y="3060033"/>
                <a:ext cx="864096" cy="187449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일별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1331640" y="2988027"/>
                <a:ext cx="936104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월별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갈매기형 수장 94"/>
              <p:cNvSpPr/>
              <p:nvPr/>
            </p:nvSpPr>
            <p:spPr>
              <a:xfrm>
                <a:off x="2987824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갈매기형 수장 95"/>
              <p:cNvSpPr/>
              <p:nvPr/>
            </p:nvSpPr>
            <p:spPr>
              <a:xfrm flipH="1">
                <a:off x="1475656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97" name="차트 96"/>
              <p:cNvGraphicFramePr/>
              <p:nvPr/>
            </p:nvGraphicFramePr>
            <p:xfrm>
              <a:off x="1319639" y="3455380"/>
              <a:ext cx="1800200" cy="14401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98" name="TextBox 97"/>
              <p:cNvSpPr txBox="1"/>
              <p:nvPr/>
            </p:nvSpPr>
            <p:spPr>
              <a:xfrm>
                <a:off x="2267744" y="4005064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음식 </a:t>
                </a:r>
                <a:r>
                  <a:rPr lang="en-US" altLang="ko-KR" sz="800" dirty="0" smtClean="0"/>
                  <a:t>50%</a:t>
                </a:r>
                <a:endParaRPr lang="ko-KR" altLang="en-US" sz="8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403648" y="4077072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쇼핑 </a:t>
                </a:r>
                <a:r>
                  <a:rPr lang="en-US" altLang="ko-KR" sz="800" dirty="0" smtClean="0"/>
                  <a:t>20%</a:t>
                </a:r>
                <a:endParaRPr lang="ko-KR" altLang="en-US" sz="8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293051" y="3717032"/>
                <a:ext cx="83067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문화생활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475656" y="3501008"/>
                <a:ext cx="7280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통신비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1331640" y="4895540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음식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\350,000</a:t>
                </a:r>
              </a:p>
            </p:txBody>
          </p:sp>
        </p:grpSp>
        <p:sp>
          <p:nvSpPr>
            <p:cNvPr id="130" name="모서리가 둥근 직사각형 129"/>
            <p:cNvSpPr/>
            <p:nvPr/>
          </p:nvSpPr>
          <p:spPr>
            <a:xfrm>
              <a:off x="6141708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6713572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6332329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6522950" y="234126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7740352" y="1988840"/>
            <a:ext cx="2333059" cy="3640752"/>
            <a:chOff x="7740352" y="1988840"/>
            <a:chExt cx="2333059" cy="3640752"/>
          </a:xfrm>
        </p:grpSpPr>
        <p:sp>
          <p:nvSpPr>
            <p:cNvPr id="104" name="AutoShape 60"/>
            <p:cNvSpPr>
              <a:spLocks noChangeArrowheads="1"/>
            </p:cNvSpPr>
            <p:nvPr/>
          </p:nvSpPr>
          <p:spPr bwMode="auto">
            <a:xfrm>
              <a:off x="7740352" y="225961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06" name="AutoShape 60"/>
            <p:cNvSpPr>
              <a:spLocks noChangeArrowheads="1"/>
            </p:cNvSpPr>
            <p:nvPr/>
          </p:nvSpPr>
          <p:spPr bwMode="auto">
            <a:xfrm>
              <a:off x="7740352" y="198884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7826762" y="499565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부채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\89,000,000</a:t>
              </a: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7740352" y="5197544"/>
              <a:ext cx="2333059" cy="432048"/>
              <a:chOff x="7740352" y="5197544"/>
              <a:chExt cx="2333059" cy="432048"/>
            </a:xfrm>
          </p:grpSpPr>
          <p:sp>
            <p:nvSpPr>
              <p:cNvPr id="105" name="AutoShape 60"/>
              <p:cNvSpPr>
                <a:spLocks noChangeArrowheads="1"/>
              </p:cNvSpPr>
              <p:nvPr/>
            </p:nvSpPr>
            <p:spPr bwMode="auto">
              <a:xfrm>
                <a:off x="7740352" y="5197544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792392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837749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9284621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883105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갈매기형 수장 110"/>
              <p:cNvSpPr/>
              <p:nvPr/>
            </p:nvSpPr>
            <p:spPr>
              <a:xfrm>
                <a:off x="9760047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3" name="모서리가 둥근 직사각형 112"/>
            <p:cNvSpPr/>
            <p:nvPr/>
          </p:nvSpPr>
          <p:spPr>
            <a:xfrm>
              <a:off x="7826762" y="45955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\123,567,000</a:t>
              </a:r>
            </a:p>
          </p:txBody>
        </p:sp>
        <p:graphicFrame>
          <p:nvGraphicFramePr>
            <p:cNvPr id="114" name="차트 113"/>
            <p:cNvGraphicFramePr/>
            <p:nvPr/>
          </p:nvGraphicFramePr>
          <p:xfrm>
            <a:off x="7740352" y="2872369"/>
            <a:ext cx="2333059" cy="17281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5" name="모서리가 둥근 직사각형 114"/>
            <p:cNvSpPr/>
            <p:nvPr/>
          </p:nvSpPr>
          <p:spPr>
            <a:xfrm>
              <a:off x="7826762" y="25267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999581" y="3601819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자산 </a:t>
              </a:r>
              <a:r>
                <a:rPr lang="en-US" altLang="ko-KR" sz="800" dirty="0" smtClean="0"/>
                <a:t>65%</a:t>
              </a:r>
              <a:endParaRPr lang="ko-KR" altLang="en-US" sz="8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036496" y="3530507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부채 </a:t>
              </a:r>
              <a:r>
                <a:rPr lang="en-US" altLang="ko-KR" sz="800" dirty="0" smtClean="0"/>
                <a:t>35%</a:t>
              </a:r>
              <a:endParaRPr lang="ko-KR" altLang="en-US" sz="800" dirty="0"/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851787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8710519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9095804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90316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4" name="갈매기형 수장 143"/>
          <p:cNvSpPr/>
          <p:nvPr/>
        </p:nvSpPr>
        <p:spPr>
          <a:xfrm>
            <a:off x="2311177" y="52865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Main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그림 72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1" name="그룹 80"/>
          <p:cNvGrpSpPr/>
          <p:nvPr/>
        </p:nvGrpSpPr>
        <p:grpSpPr>
          <a:xfrm>
            <a:off x="971600" y="1988840"/>
            <a:ext cx="2333059" cy="3640752"/>
            <a:chOff x="1259632" y="2555280"/>
            <a:chExt cx="2333059" cy="3640752"/>
          </a:xfrm>
        </p:grpSpPr>
        <p:grpSp>
          <p:nvGrpSpPr>
            <p:cNvPr id="65" name="그룹 64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 dirty="0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갈매기형 수장 59"/>
              <p:cNvSpPr/>
              <p:nvPr/>
            </p:nvSpPr>
            <p:spPr>
              <a:xfrm>
                <a:off x="3093740" y="326744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갈매기형 수장 61"/>
              <p:cNvSpPr/>
              <p:nvPr/>
            </p:nvSpPr>
            <p:spPr>
              <a:xfrm flipH="1">
                <a:off x="1288207" y="3267442"/>
                <a:ext cx="72008" cy="144016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585788" y="2852936"/>
                <a:ext cx="1556337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년간 월별 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 비교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619672" y="3789040"/>
                <a:ext cx="216024" cy="117537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835696" y="4005064"/>
                <a:ext cx="216024" cy="959346"/>
              </a:xfrm>
              <a:prstGeom prst="rect">
                <a:avLst/>
              </a:prstGeom>
              <a:solidFill>
                <a:srgbClr val="FF7C80"/>
              </a:solidFill>
              <a:ln w="127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 rot="16200000" flipH="1">
                <a:off x="810631" y="4382057"/>
                <a:ext cx="1186036" cy="2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403648" y="4984601"/>
                <a:ext cx="1656184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1403648" y="3195434"/>
                <a:ext cx="1656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+mj-lt"/>
                  </a:rPr>
                  <a:t>2010 </a:t>
                </a:r>
                <a:r>
                  <a:rPr lang="ko-KR" altLang="en-US" sz="1400" b="1" dirty="0" smtClean="0">
                    <a:latin typeface="+mj-lt"/>
                  </a:rPr>
                  <a:t>년</a:t>
                </a:r>
                <a:endParaRPr lang="ko-KR" altLang="en-US" sz="1400" b="1" dirty="0">
                  <a:latin typeface="+mj-lt"/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1298492" y="2852936"/>
                <a:ext cx="288032" cy="2880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오른쪽 화살표 95"/>
              <p:cNvSpPr/>
              <p:nvPr/>
            </p:nvSpPr>
            <p:spPr>
              <a:xfrm flipH="1">
                <a:off x="133240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덧셈 기호 73"/>
              <p:cNvSpPr/>
              <p:nvPr/>
            </p:nvSpPr>
            <p:spPr>
              <a:xfrm>
                <a:off x="1619672" y="3784848"/>
                <a:ext cx="216024" cy="216024"/>
              </a:xfrm>
              <a:prstGeom prst="mathPlus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뺄셈 기호 74"/>
              <p:cNvSpPr/>
              <p:nvPr/>
            </p:nvSpPr>
            <p:spPr>
              <a:xfrm>
                <a:off x="1835696" y="3986014"/>
                <a:ext cx="216024" cy="216024"/>
              </a:xfrm>
              <a:prstGeom prst="mathMinus">
                <a:avLst/>
              </a:prstGeom>
              <a:ln>
                <a:solidFill>
                  <a:srgbClr val="FF7C8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195736" y="3861048"/>
                <a:ext cx="216024" cy="110336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411760" y="4221088"/>
                <a:ext cx="216024" cy="743322"/>
              </a:xfrm>
              <a:prstGeom prst="rect">
                <a:avLst/>
              </a:prstGeom>
              <a:solidFill>
                <a:srgbClr val="FF7C80"/>
              </a:solidFill>
              <a:ln w="127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덧셈 기호 77"/>
              <p:cNvSpPr/>
              <p:nvPr/>
            </p:nvSpPr>
            <p:spPr>
              <a:xfrm>
                <a:off x="2195736" y="3882307"/>
                <a:ext cx="216024" cy="194765"/>
              </a:xfrm>
              <a:prstGeom prst="mathPlus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뺄셈 기호 78"/>
              <p:cNvSpPr/>
              <p:nvPr/>
            </p:nvSpPr>
            <p:spPr>
              <a:xfrm>
                <a:off x="2411760" y="4221088"/>
                <a:ext cx="216024" cy="216024"/>
              </a:xfrm>
              <a:prstGeom prst="mathMinus">
                <a:avLst/>
              </a:prstGeom>
              <a:ln>
                <a:solidFill>
                  <a:srgbClr val="FF7C8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771800" y="4005064"/>
                <a:ext cx="216024" cy="95934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덧셈 기호 81"/>
              <p:cNvSpPr/>
              <p:nvPr/>
            </p:nvSpPr>
            <p:spPr>
              <a:xfrm>
                <a:off x="2771800" y="3999731"/>
                <a:ext cx="216024" cy="194765"/>
              </a:xfrm>
              <a:prstGeom prst="mathPlus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663105" y="5013756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1</a:t>
                </a:r>
                <a:r>
                  <a:rPr lang="ko-KR" altLang="en-US" sz="800" dirty="0" smtClean="0"/>
                  <a:t>월</a:t>
                </a:r>
                <a:endParaRPr lang="ko-KR" altLang="en-US" sz="8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67744" y="5013176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2</a:t>
                </a:r>
                <a:r>
                  <a:rPr lang="ko-KR" altLang="en-US" sz="800" dirty="0" smtClean="0"/>
                  <a:t>월</a:t>
                </a:r>
                <a:endParaRPr lang="ko-KR" altLang="en-US" sz="8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771800" y="5013176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3</a:t>
                </a:r>
                <a:r>
                  <a:rPr lang="ko-KR" altLang="en-US" sz="800" dirty="0" smtClean="0"/>
                  <a:t>월</a:t>
                </a:r>
                <a:endParaRPr lang="ko-KR" altLang="en-US" sz="8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16200000">
                <a:off x="1316543" y="4479215"/>
                <a:ext cx="8370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\23,456,000</a:t>
                </a:r>
                <a:endParaRPr lang="ko-KR" altLang="en-US" sz="9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 rot="16200000">
                <a:off x="1549819" y="4511275"/>
                <a:ext cx="77296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\3,456,000</a:t>
                </a:r>
                <a:endParaRPr lang="ko-KR" altLang="en-US" sz="9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 rot="16200000">
                <a:off x="2140692" y="4511275"/>
                <a:ext cx="77296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\3,456,000</a:t>
                </a:r>
                <a:endParaRPr lang="ko-KR" altLang="en-US" sz="9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 rot="16200000">
                <a:off x="1892608" y="4479215"/>
                <a:ext cx="8370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\23,456,000</a:t>
                </a:r>
                <a:endParaRPr lang="ko-KR" altLang="en-US" sz="9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 rot="16200000">
                <a:off x="2468672" y="4479215"/>
                <a:ext cx="8370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\23,456,000</a:t>
                </a:r>
                <a:endParaRPr lang="ko-KR" altLang="en-US" sz="9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739685" y="3403393"/>
                <a:ext cx="10801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총 수입</a:t>
                </a:r>
                <a:r>
                  <a:rPr lang="en-US" altLang="ko-KR" sz="900" dirty="0" smtClean="0"/>
                  <a:t>: \00,000,000</a:t>
                </a:r>
              </a:p>
              <a:p>
                <a:r>
                  <a:rPr lang="ko-KR" altLang="en-US" sz="900" dirty="0" smtClean="0"/>
                  <a:t>총 지출</a:t>
                </a:r>
                <a:r>
                  <a:rPr lang="en-US" altLang="ko-KR" sz="900" dirty="0" smtClean="0"/>
                  <a:t>: \00,000,000</a:t>
                </a:r>
                <a:endParaRPr lang="ko-KR" altLang="en-US" sz="900" dirty="0"/>
              </a:p>
            </p:txBody>
          </p:sp>
        </p:grpSp>
        <p:cxnSp>
          <p:nvCxnSpPr>
            <p:cNvPr id="68" name="직선 연결선 67"/>
            <p:cNvCxnSpPr/>
            <p:nvPr/>
          </p:nvCxnSpPr>
          <p:spPr>
            <a:xfrm>
              <a:off x="1547664" y="4725144"/>
              <a:ext cx="1814601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위쪽/아래쪽 화살표 83"/>
          <p:cNvSpPr/>
          <p:nvPr/>
        </p:nvSpPr>
        <p:spPr>
          <a:xfrm rot="16200000">
            <a:off x="2123728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89959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5-1.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년간 월별 수입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비교</a:t>
            </a:r>
            <a:r>
              <a:rPr lang="en-US" altLang="ko-KR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(</a:t>
            </a:r>
            <a:r>
              <a:rPr lang="ko-KR" altLang="en-US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리포트메뉴</a:t>
            </a:r>
            <a:r>
              <a:rPr lang="en-US" altLang="ko-KR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3000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14.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51520" y="1988840"/>
            <a:ext cx="2333059" cy="3640752"/>
            <a:chOff x="971600" y="1988840"/>
            <a:chExt cx="2333059" cy="3640752"/>
          </a:xfrm>
        </p:grpSpPr>
        <p:grpSp>
          <p:nvGrpSpPr>
            <p:cNvPr id="3" name="그룹 48"/>
            <p:cNvGrpSpPr>
              <a:grpSpLocks noChangeAspect="1"/>
            </p:cNvGrpSpPr>
            <p:nvPr/>
          </p:nvGrpSpPr>
          <p:grpSpPr>
            <a:xfrm>
              <a:off x="971600" y="198884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54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음주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안하기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\-50,000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억 만들기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\8,000,000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계획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1331640" y="386369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담뱃값 줄이기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\10,500</a:t>
                </a:r>
              </a:p>
            </p:txBody>
          </p:sp>
        </p:grpSp>
        <p:sp>
          <p:nvSpPr>
            <p:cNvPr id="24" name="모서리가 둥근 직사각형 23"/>
            <p:cNvSpPr/>
            <p:nvPr/>
          </p:nvSpPr>
          <p:spPr>
            <a:xfrm>
              <a:off x="2870967" y="2340398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843808" y="1988840"/>
            <a:ext cx="2333059" cy="3640752"/>
            <a:chOff x="971600" y="1988840"/>
            <a:chExt cx="2333059" cy="3640752"/>
          </a:xfrm>
        </p:grpSpPr>
        <p:grpSp>
          <p:nvGrpSpPr>
            <p:cNvPr id="31" name="그룹 48"/>
            <p:cNvGrpSpPr>
              <a:grpSpLocks noChangeAspect="1"/>
            </p:cNvGrpSpPr>
            <p:nvPr/>
          </p:nvGrpSpPr>
          <p:grpSpPr>
            <a:xfrm>
              <a:off x="971600" y="1988841"/>
              <a:ext cx="2333059" cy="3640753"/>
              <a:chOff x="1259632" y="2555280"/>
              <a:chExt cx="1944216" cy="3033960"/>
            </a:xfrm>
          </p:grpSpPr>
          <p:sp>
            <p:nvSpPr>
              <p:cNvPr id="3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3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36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갈매기형 수장 40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1620920" y="3535408"/>
                <a:ext cx="151092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음주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안하기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\-50,000</a:t>
                </a:r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1620920" y="3212976"/>
                <a:ext cx="151092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억 만들기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\8,000,000</a:t>
                </a:r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계획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오른쪽 화살표 48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1620920" y="3863698"/>
                <a:ext cx="151092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담뱃값 줄이기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\10,500</a:t>
                </a:r>
              </a:p>
            </p:txBody>
          </p:sp>
        </p:grpSp>
        <p:sp>
          <p:nvSpPr>
            <p:cNvPr id="33" name="모서리가 둥근 직사각형 32"/>
            <p:cNvSpPr/>
            <p:nvPr/>
          </p:nvSpPr>
          <p:spPr>
            <a:xfrm>
              <a:off x="2870967" y="2340398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57" name="모서리가 둥근 직사각형 56"/>
          <p:cNvSpPr/>
          <p:nvPr/>
        </p:nvSpPr>
        <p:spPr>
          <a:xfrm>
            <a:off x="2942975" y="2780928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005458" y="3027889"/>
            <a:ext cx="216024" cy="45719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942975" y="3169543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005458" y="3416504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933922" y="3554910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996405" y="3801871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275440" y="3956602"/>
            <a:ext cx="180020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추가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929039" y="39566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덧셈 기호 66"/>
          <p:cNvSpPr/>
          <p:nvPr/>
        </p:nvSpPr>
        <p:spPr>
          <a:xfrm>
            <a:off x="2970110" y="4008494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508104" y="1988840"/>
            <a:ext cx="2333059" cy="3640752"/>
            <a:chOff x="971600" y="1988840"/>
            <a:chExt cx="2333059" cy="3640752"/>
          </a:xfrm>
        </p:grpSpPr>
        <p:grpSp>
          <p:nvGrpSpPr>
            <p:cNvPr id="69" name="그룹 48"/>
            <p:cNvGrpSpPr>
              <a:grpSpLocks noChangeAspect="1"/>
            </p:cNvGrpSpPr>
            <p:nvPr/>
          </p:nvGrpSpPr>
          <p:grpSpPr>
            <a:xfrm>
              <a:off x="971600" y="1988841"/>
              <a:ext cx="2333059" cy="3640753"/>
              <a:chOff x="1259632" y="2555280"/>
              <a:chExt cx="1944216" cy="3033960"/>
            </a:xfrm>
          </p:grpSpPr>
          <p:sp>
            <p:nvSpPr>
              <p:cNvPr id="71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73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74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갈매기형 수장 79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331640" y="35354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계획 추가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오른쪽 화살표 8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1331640" y="386369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         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\10,500</a:t>
                </a:r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2870967" y="2340398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87" name="모서리가 둥근 직사각형 86"/>
          <p:cNvSpPr/>
          <p:nvPr/>
        </p:nvSpPr>
        <p:spPr>
          <a:xfrm>
            <a:off x="5589165" y="3951162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목표일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2010-08-31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3000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14</a:t>
            </a:r>
            <a:r>
              <a:rPr lang="en-US" altLang="ko-KR" dirty="0" smtClean="0"/>
              <a:t>.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251520" y="1988840"/>
            <a:ext cx="2333059" cy="3640752"/>
            <a:chOff x="971600" y="1988840"/>
            <a:chExt cx="2333059" cy="3640752"/>
          </a:xfrm>
        </p:grpSpPr>
        <p:grpSp>
          <p:nvGrpSpPr>
            <p:cNvPr id="6" name="그룹 48"/>
            <p:cNvGrpSpPr>
              <a:grpSpLocks noChangeAspect="1"/>
            </p:cNvGrpSpPr>
            <p:nvPr/>
          </p:nvGrpSpPr>
          <p:grpSpPr>
            <a:xfrm>
              <a:off x="971600" y="198884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계획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모서리가 둥근 직사각형 23"/>
            <p:cNvSpPr/>
            <p:nvPr/>
          </p:nvSpPr>
          <p:spPr>
            <a:xfrm>
              <a:off x="2870967" y="2340398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15.</a:t>
            </a:r>
            <a:r>
              <a:rPr lang="ko-KR" altLang="en-US" dirty="0" smtClean="0"/>
              <a:t>항목 메뉴</a:t>
            </a:r>
            <a:endParaRPr lang="ko-KR" altLang="en-US" dirty="0"/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Edit(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추가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삭제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수정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)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화면으로 변경</a:t>
            </a:r>
            <a:r>
              <a:rPr lang="en-US" altLang="ko-KR" sz="1400" noProof="0" dirty="0" smtClean="0"/>
              <a:t> </a:t>
            </a:r>
            <a:r>
              <a:rPr lang="ko-KR" altLang="en-US" sz="1400" noProof="0" dirty="0" smtClean="0"/>
              <a:t>버튼</a:t>
            </a:r>
            <a:r>
              <a:rPr lang="en-US" altLang="ko-KR" sz="1400" noProof="0" dirty="0" smtClean="0"/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-1116632" y="19888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-1044624" y="24928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1404664" y="40050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971600" y="1988840"/>
            <a:ext cx="2333059" cy="3640752"/>
            <a:chOff x="1259632" y="2555280"/>
            <a:chExt cx="2333059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331640" y="3977334"/>
              <a:ext cx="2160240" cy="1762241"/>
            </a:xfrm>
            <a:prstGeom prst="rect">
              <a:avLst/>
            </a:prstGeom>
            <a:ln w="19050"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항목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오른쪽 화살표 73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1926754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2430810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2934866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422698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907704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411760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915816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403648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41165" y="376046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점심식사</a:t>
              </a:r>
              <a:endParaRPr lang="ko-KR" altLang="en-US" sz="8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98179" y="3769990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지하철</a:t>
              </a:r>
              <a:endParaRPr lang="en-US" altLang="ko-KR" sz="800" dirty="0" smtClean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449860" y="3779515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커피</a:t>
              </a:r>
              <a:endParaRPr lang="en-US" altLang="ko-KR" sz="800" dirty="0" smtClean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15816" y="3775903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기름값</a:t>
              </a:r>
              <a:endParaRPr lang="en-US" altLang="ko-KR" sz="800" dirty="0" smtClean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03648" y="443711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음식</a:t>
              </a:r>
              <a:endParaRPr lang="en-US" altLang="ko-KR" sz="800" dirty="0" smtClean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835696" y="4437112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통신비</a:t>
              </a:r>
              <a:endParaRPr lang="ko-KR" altLang="en-US" sz="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411760" y="443711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쇼핑</a:t>
              </a:r>
              <a:endParaRPr lang="ko-KR" altLang="en-US" sz="8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43808" y="4437112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문화생활</a:t>
              </a:r>
              <a:endParaRPr lang="ko-KR" altLang="en-US" sz="800" dirty="0"/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1907704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2411760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915816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403648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03648" y="512135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ㅁㅁ</a:t>
              </a:r>
              <a:endParaRPr lang="en-US" altLang="ko-KR" sz="800" dirty="0" smtClean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35696" y="5121359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ㄱㄱㄱ</a:t>
              </a:r>
              <a:endParaRPr lang="ko-KR" altLang="en-US" sz="8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11760" y="512135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ㄷㄷ</a:t>
              </a:r>
              <a:endParaRPr lang="ko-KR" altLang="en-US" sz="8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43808" y="512135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ㄴㄴㄴㄴ</a:t>
              </a:r>
              <a:endParaRPr lang="ko-KR" altLang="en-US" sz="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림 101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15-1.</a:t>
            </a:r>
            <a:r>
              <a:rPr lang="ko-KR" altLang="en-US" dirty="0" smtClean="0"/>
              <a:t>상위항목 </a:t>
            </a:r>
            <a:r>
              <a:rPr lang="en-US" altLang="ko-KR" dirty="0" smtClean="0"/>
              <a:t>edit(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16016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Edit(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추가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삭제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수정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)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화면으로 변경</a:t>
            </a:r>
            <a:r>
              <a:rPr lang="en-US" altLang="ko-KR" sz="1400" noProof="0" dirty="0" smtClean="0"/>
              <a:t> </a:t>
            </a:r>
            <a:r>
              <a:rPr lang="ko-KR" altLang="en-US" sz="1400" noProof="0" dirty="0" smtClean="0"/>
              <a:t>버튼</a:t>
            </a:r>
            <a:r>
              <a:rPr lang="en-US" altLang="ko-KR" sz="1400" noProof="0" dirty="0" smtClean="0"/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188640" y="13407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82605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76398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43209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96773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901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50337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79327" y="58503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213373" y="337604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1680" y="292494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항목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60643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346042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391762" y="297601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236296" y="328498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740352" y="328498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8244408" y="328498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732240" y="328498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03665" y="362597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점심식사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7260679" y="363549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지하철</a:t>
            </a:r>
            <a:endParaRPr lang="en-US" altLang="ko-KR" sz="8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7812360" y="364502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커피</a:t>
            </a:r>
            <a:endParaRPr lang="en-US" altLang="ko-KR" sz="8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8278316" y="36414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기름값</a:t>
            </a:r>
            <a:endParaRPr lang="en-US" altLang="ko-KR" sz="800" dirty="0" smtClean="0"/>
          </a:p>
        </p:txBody>
      </p:sp>
      <p:grpSp>
        <p:nvGrpSpPr>
          <p:cNvPr id="71" name="그룹 70"/>
          <p:cNvGrpSpPr/>
          <p:nvPr/>
        </p:nvGrpSpPr>
        <p:grpSpPr>
          <a:xfrm>
            <a:off x="6660232" y="4005064"/>
            <a:ext cx="2160240" cy="1718667"/>
            <a:chOff x="1331640" y="4005064"/>
            <a:chExt cx="2160240" cy="1718667"/>
          </a:xfrm>
        </p:grpSpPr>
        <p:sp>
          <p:nvSpPr>
            <p:cNvPr id="61" name="직사각형 60"/>
            <p:cNvSpPr/>
            <p:nvPr/>
          </p:nvSpPr>
          <p:spPr>
            <a:xfrm>
              <a:off x="1331640" y="4005064"/>
              <a:ext cx="2160240" cy="1718667"/>
            </a:xfrm>
            <a:prstGeom prst="rect">
              <a:avLst/>
            </a:prstGeom>
            <a:ln w="19050"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907704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411760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915816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403648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03648" y="443711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음식</a:t>
              </a:r>
              <a:endParaRPr lang="en-US" altLang="ko-KR" sz="800" dirty="0" smtClean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835696" y="4437112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통신비</a:t>
              </a:r>
              <a:endParaRPr lang="ko-KR" altLang="en-US" sz="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411760" y="443711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쇼핑</a:t>
              </a:r>
              <a:endParaRPr lang="ko-KR" altLang="en-US" sz="8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43808" y="4437112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문화생활</a:t>
              </a:r>
              <a:endParaRPr lang="ko-KR" altLang="en-US" sz="800" dirty="0"/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1907704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2411760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915816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403648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03648" y="512135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ㅁㅁ</a:t>
              </a:r>
              <a:endParaRPr lang="en-US" altLang="ko-KR" sz="800" dirty="0" smtClean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35696" y="5121359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ㄱㄱㄱ</a:t>
              </a:r>
              <a:endParaRPr lang="ko-KR" altLang="en-US" sz="8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11760" y="512135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ㄷㄷ</a:t>
              </a:r>
              <a:endParaRPr lang="ko-KR" altLang="en-US" sz="8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43808" y="512135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ㄴㄴㄴㄴ</a:t>
              </a:r>
              <a:endParaRPr lang="ko-KR" altLang="en-US" sz="800" dirty="0"/>
            </a:p>
          </p:txBody>
        </p:sp>
      </p:grpSp>
      <p:sp>
        <p:nvSpPr>
          <p:cNvPr id="99" name="모서리가 둥근 직사각형 98"/>
          <p:cNvSpPr/>
          <p:nvPr/>
        </p:nvSpPr>
        <p:spPr>
          <a:xfrm>
            <a:off x="2056368" y="3380919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674535" y="338091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288207" y="338091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350690" y="3627880"/>
            <a:ext cx="216024" cy="45719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218250" y="37646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061245" y="3769534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679412" y="3769534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293084" y="3769534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355567" y="4016495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218250" y="41681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2061245" y="4173007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쇼핑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679412" y="4173007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93084" y="4173007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355567" y="4419968"/>
            <a:ext cx="216024" cy="45719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18250" y="4556745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061245" y="4561622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문화생활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679412" y="456162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293084" y="456162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355567" y="4808583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218250" y="495069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061245" y="4955570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679412" y="4955570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1293084" y="4955570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355567" y="5202531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061245" y="5349518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추가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679412" y="5349518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순서도: 병합 134"/>
          <p:cNvSpPr/>
          <p:nvPr/>
        </p:nvSpPr>
        <p:spPr>
          <a:xfrm>
            <a:off x="3275856" y="3491483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덧셈 기호 135"/>
          <p:cNvSpPr/>
          <p:nvPr/>
        </p:nvSpPr>
        <p:spPr>
          <a:xfrm>
            <a:off x="1720483" y="5392266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순서도: 병합 136"/>
          <p:cNvSpPr/>
          <p:nvPr/>
        </p:nvSpPr>
        <p:spPr>
          <a:xfrm>
            <a:off x="3285381" y="3880098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순서도: 병합 137"/>
          <p:cNvSpPr/>
          <p:nvPr/>
        </p:nvSpPr>
        <p:spPr>
          <a:xfrm>
            <a:off x="3285381" y="4283571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순서도: 병합 138"/>
          <p:cNvSpPr/>
          <p:nvPr/>
        </p:nvSpPr>
        <p:spPr>
          <a:xfrm>
            <a:off x="3285381" y="4672186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순서도: 병합 139"/>
          <p:cNvSpPr/>
          <p:nvPr/>
        </p:nvSpPr>
        <p:spPr>
          <a:xfrm>
            <a:off x="3285381" y="5066134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그림 74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15-2.</a:t>
            </a:r>
            <a:r>
              <a:rPr lang="ko-KR" altLang="en-US" dirty="0" smtClean="0"/>
              <a:t>하위항목 </a:t>
            </a:r>
            <a:r>
              <a:rPr lang="en-US" altLang="ko-KR" dirty="0" smtClean="0"/>
              <a:t>edit(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16016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Edit(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추가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삭제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수정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)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화면으로 변경</a:t>
            </a:r>
            <a:r>
              <a:rPr lang="en-US" altLang="ko-KR" sz="1400" noProof="0" dirty="0" smtClean="0"/>
              <a:t> </a:t>
            </a:r>
            <a:r>
              <a:rPr lang="ko-KR" altLang="en-US" sz="1400" noProof="0" dirty="0" smtClean="0"/>
              <a:t>버튼</a:t>
            </a:r>
            <a:r>
              <a:rPr lang="en-US" altLang="ko-KR" sz="1400" noProof="0" dirty="0" smtClean="0"/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i="0" u="none" strike="noStrike" kern="1200" cap="none" spc="0" normalizeH="0" baseline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uLnTx/>
                <a:uFillTx/>
                <a:ea typeface="+mn-ea"/>
                <a:cs typeface="+mn-cs"/>
              </a:rPr>
              <a:t>즐겨사용하는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항목은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4~5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개 이상 선택할 수 없음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이상일때</a:t>
            </a:r>
            <a:r>
              <a:rPr lang="ko-KR" altLang="en-US" sz="1400" dirty="0" smtClean="0"/>
              <a:t> 비활성화 됨</a:t>
            </a:r>
            <a:r>
              <a:rPr lang="en-US" altLang="ko-KR" sz="1400" dirty="0" smtClean="0"/>
              <a:t>)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188640" y="13407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82605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76398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43209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96773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901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50337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79327" y="58503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213373" y="337604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1680" y="292494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음식 항목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60643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346042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391762" y="297601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056368" y="3380919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아침식사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674535" y="338091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288207" y="3380919"/>
            <a:ext cx="345638" cy="345638"/>
            <a:chOff x="1288207" y="3380919"/>
            <a:chExt cx="345638" cy="345638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1288207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1350690" y="3627880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4" name="포인트가 7개인 별 103"/>
          <p:cNvSpPr/>
          <p:nvPr/>
        </p:nvSpPr>
        <p:spPr>
          <a:xfrm>
            <a:off x="3275856" y="3438525"/>
            <a:ext cx="216024" cy="216024"/>
          </a:xfrm>
          <a:prstGeom prst="star7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218250" y="37646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061245" y="3769534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점심식사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679412" y="3769534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293084" y="3769534"/>
            <a:ext cx="345638" cy="345638"/>
            <a:chOff x="1293084" y="3769534"/>
            <a:chExt cx="345638" cy="345638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1293084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1355567" y="4016495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0" name="포인트가 7개인 별 109"/>
          <p:cNvSpPr/>
          <p:nvPr/>
        </p:nvSpPr>
        <p:spPr>
          <a:xfrm>
            <a:off x="3280733" y="3827140"/>
            <a:ext cx="216024" cy="216024"/>
          </a:xfrm>
          <a:prstGeom prst="star7">
            <a:avLst/>
          </a:prstGeom>
          <a:solidFill>
            <a:srgbClr val="FFCC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218250" y="41681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2061245" y="4173007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저녁식사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679412" y="4173007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93084" y="4173007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355567" y="4419968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포인트가 7개인 별 115"/>
          <p:cNvSpPr/>
          <p:nvPr/>
        </p:nvSpPr>
        <p:spPr>
          <a:xfrm>
            <a:off x="3275856" y="4221088"/>
            <a:ext cx="216024" cy="216024"/>
          </a:xfrm>
          <a:prstGeom prst="star7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18250" y="4556745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061245" y="4561622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커피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679412" y="456162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293084" y="456162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355567" y="4808583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포인트가 7개인 별 121"/>
          <p:cNvSpPr/>
          <p:nvPr/>
        </p:nvSpPr>
        <p:spPr>
          <a:xfrm>
            <a:off x="3280733" y="4619228"/>
            <a:ext cx="216024" cy="216024"/>
          </a:xfrm>
          <a:prstGeom prst="star7">
            <a:avLst/>
          </a:prstGeom>
          <a:solidFill>
            <a:srgbClr val="FFCC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218250" y="495069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061245" y="4955570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과자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679412" y="4955570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1293084" y="4955570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355567" y="5202531"/>
            <a:ext cx="216024" cy="45719"/>
          </a:xfrm>
          <a:prstGeom prst="roundRect">
            <a:avLst/>
          </a:prstGeom>
          <a:solidFill>
            <a:srgbClr val="FF33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포인트가 7개인 별 127"/>
          <p:cNvSpPr/>
          <p:nvPr/>
        </p:nvSpPr>
        <p:spPr>
          <a:xfrm>
            <a:off x="3280733" y="5013176"/>
            <a:ext cx="216024" cy="216024"/>
          </a:xfrm>
          <a:prstGeom prst="star7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061245" y="5349518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추가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679412" y="5349518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덧셈 기호 134"/>
          <p:cNvSpPr/>
          <p:nvPr/>
        </p:nvSpPr>
        <p:spPr>
          <a:xfrm>
            <a:off x="1720483" y="5392266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15-3.</a:t>
            </a:r>
            <a:r>
              <a:rPr lang="ko-KR" altLang="en-US" dirty="0" smtClean="0"/>
              <a:t>항목 아이콘 선택메뉴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현재 선택된 아이콘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188640" y="13407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82605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76398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43209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96773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901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50337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79327" y="58503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1680" y="292494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항목 아이콘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60643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346042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391762" y="297601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926754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30810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934866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422698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926754" y="386297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430810" y="386297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934866" y="386297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422698" y="386297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924487" y="4340721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28543" y="4340721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932599" y="4340721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420431" y="4340721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936279" y="4825385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440335" y="4825385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944391" y="4825385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432223" y="4825385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943537" y="530313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447593" y="530313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951649" y="530313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439481" y="530313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순서도: 연결자 105"/>
          <p:cNvSpPr/>
          <p:nvPr/>
        </p:nvSpPr>
        <p:spPr>
          <a:xfrm>
            <a:off x="2915816" y="3861048"/>
            <a:ext cx="144016" cy="144016"/>
          </a:xfrm>
          <a:prstGeom prst="flowChartConnector">
            <a:avLst/>
          </a:prstGeom>
          <a:solidFill>
            <a:srgbClr val="FF3300"/>
          </a:solidFill>
          <a:ln w="19050"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283968" y="162880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화면 표시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[slide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메인화면이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변경시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현재 화면 표시 부분이 진하게 표시됨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지출내역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비교 부분</a:t>
            </a:r>
            <a:endParaRPr kumimoji="0" lang="en-US" altLang="ko-KR" sz="17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[image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총 수입에서 지출을 뺀 금액을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image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수입</a:t>
            </a: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표시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금액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총액을 보여줌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각 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menu touch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시 해당 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menu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로 이동함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.[1-1.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수입 입력화면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1-2.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입력화면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7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총 금액 표시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총액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건수를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각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menu touch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금일 상세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menu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[1-3.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기본 메뉴 구성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홈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미션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971600" y="1988840"/>
            <a:ext cx="2333059" cy="3638500"/>
            <a:chOff x="323528" y="1988840"/>
            <a:chExt cx="2333059" cy="3638500"/>
          </a:xfrm>
        </p:grpSpPr>
        <p:grpSp>
          <p:nvGrpSpPr>
            <p:cNvPr id="79" name="그룹 118"/>
            <p:cNvGrpSpPr/>
            <p:nvPr/>
          </p:nvGrpSpPr>
          <p:grpSpPr>
            <a:xfrm>
              <a:off x="323528" y="1988840"/>
              <a:ext cx="2333059" cy="3638500"/>
              <a:chOff x="323528" y="1988840"/>
              <a:chExt cx="2333059" cy="3638500"/>
            </a:xfrm>
          </p:grpSpPr>
          <p:sp>
            <p:nvSpPr>
              <p:cNvPr id="8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2262014"/>
                <a:ext cx="2333059" cy="296123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5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5195292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6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442212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수입</a:t>
                </a:r>
                <a:endParaRPr lang="ko-KR" altLang="en-US" b="1" dirty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7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1577881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지출</a:t>
                </a:r>
                <a:endParaRPr lang="en-US" altLang="ko-KR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8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1988840"/>
                <a:ext cx="2333059" cy="27077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9" name="모서리가 둥근 직사각형 88"/>
              <p:cNvSpPr>
                <a:spLocks noChangeAspect="1"/>
              </p:cNvSpPr>
              <p:nvPr/>
            </p:nvSpPr>
            <p:spPr>
              <a:xfrm>
                <a:off x="507105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>
                <a:spLocks noChangeAspect="1"/>
              </p:cNvSpPr>
              <p:nvPr/>
            </p:nvSpPr>
            <p:spPr>
              <a:xfrm>
                <a:off x="96066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>
                <a:spLocks noChangeAspect="1"/>
              </p:cNvSpPr>
              <p:nvPr/>
            </p:nvSpPr>
            <p:spPr>
              <a:xfrm>
                <a:off x="186779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모서리가 둥근 직사각형 91"/>
              <p:cNvSpPr>
                <a:spLocks noChangeAspect="1"/>
              </p:cNvSpPr>
              <p:nvPr/>
            </p:nvSpPr>
            <p:spPr>
              <a:xfrm>
                <a:off x="141423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갈매기형 수장 92"/>
              <p:cNvSpPr>
                <a:spLocks noChangeAspect="1"/>
              </p:cNvSpPr>
              <p:nvPr/>
            </p:nvSpPr>
            <p:spPr>
              <a:xfrm>
                <a:off x="2343223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>
                <a:spLocks noChangeAspect="1"/>
              </p:cNvSpPr>
              <p:nvPr/>
            </p:nvSpPr>
            <p:spPr>
              <a:xfrm>
                <a:off x="405061" y="4274808"/>
                <a:ext cx="2160240" cy="864096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2010-06-28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>
                <a:spLocks noChangeAspect="1"/>
              </p:cNvSpPr>
              <p:nvPr/>
            </p:nvSpPr>
            <p:spPr>
              <a:xfrm>
                <a:off x="473957" y="3971736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  <p:sp>
            <p:nvSpPr>
              <p:cNvPr id="96" name="모서리가 둥근 직사각형 95"/>
              <p:cNvSpPr>
                <a:spLocks noChangeAspect="1"/>
              </p:cNvSpPr>
              <p:nvPr/>
            </p:nvSpPr>
            <p:spPr>
              <a:xfrm>
                <a:off x="755576" y="2503183"/>
                <a:ext cx="1468963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>
                <a:spLocks noChangeAspect="1"/>
              </p:cNvSpPr>
              <p:nvPr/>
            </p:nvSpPr>
            <p:spPr>
              <a:xfrm>
                <a:off x="1610147" y="3971156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</p:grpSp>
        <p:sp>
          <p:nvSpPr>
            <p:cNvPr id="80" name="모서리가 둥근 직사각형 79"/>
            <p:cNvSpPr/>
            <p:nvPr/>
          </p:nvSpPr>
          <p:spPr>
            <a:xfrm>
              <a:off x="1141587" y="2334022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328656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515725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702793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1638722" y="21709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1259632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899592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09117" y="41490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971600" y="50851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0" name="모서리가 둥근 직사각형 99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입력화면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251520" y="1988840"/>
            <a:ext cx="4032448" cy="3640752"/>
            <a:chOff x="1259632" y="2555280"/>
            <a:chExt cx="4032448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346042" y="5072707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91640" y="2912467"/>
              <a:ext cx="14630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46042" y="3344515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수입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46042" y="291246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346042" y="3776563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2010-07-02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346042" y="4208611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46042" y="4640659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\10,00,000</a:t>
              </a: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3131840" y="551723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3146242" y="291246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1378731" y="2973446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7951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205172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79512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79512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79512" y="3501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79512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79512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1979712" y="47971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>
            <a:off x="1403648" y="472514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39" name="TextBox 3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1" name="위쪽/아래쪽 화살표 80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4572000" y="1700808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이전 화면인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입력된 내용 저장함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저장형식이 맞아야 저장이 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수입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빠르게 등록 되도록 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금액이 자동입력이 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되는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지출되는 매월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매일 등 특정일을 지정하는 기능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25152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331640" y="465313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지불수단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19671" y="2852936"/>
              <a:ext cx="1215831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331640" y="357301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2010-07-02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331640" y="393305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31640" y="429309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\10,00,000</a:t>
              </a: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2123728" y="495557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123728" y="538761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부제목 2"/>
          <p:cNvSpPr txBox="1">
            <a:spLocks/>
          </p:cNvSpPr>
          <p:nvPr/>
        </p:nvSpPr>
        <p:spPr>
          <a:xfrm>
            <a:off x="4283968" y="162880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이전 화면인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입력된 내용 저장함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저장형식이 맞아야 저장이 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빠르게 등록 되도록 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금액이 자동입력이 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되는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지불수단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지출되는 매월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매일 등 특정일을 지정하는 기능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138130" y="234499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2" name="오른쪽 화살표 71"/>
          <p:cNvSpPr/>
          <p:nvPr/>
        </p:nvSpPr>
        <p:spPr>
          <a:xfrm flipH="1">
            <a:off x="378393" y="239606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79512" y="22075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979712" y="22075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79512" y="26395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79512" y="30716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79512" y="3501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79512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79512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1979712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1979712" y="522920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2" name="TextBox 81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3" name="위쪽/아래쪽 화살표 82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위쪽/아래쪽 화살표 83"/>
          <p:cNvSpPr/>
          <p:nvPr/>
        </p:nvSpPr>
        <p:spPr>
          <a:xfrm>
            <a:off x="1403648" y="472514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1" name="그룹 60"/>
          <p:cNvGrpSpPr>
            <a:grpSpLocks noChangeAspect="1"/>
          </p:cNvGrpSpPr>
          <p:nvPr/>
        </p:nvGrpSpPr>
        <p:grpSpPr>
          <a:xfrm>
            <a:off x="25152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2010-06-28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지출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3212976"/>
              <a:ext cx="1800200" cy="1584176"/>
            </a:xfrm>
            <a:prstGeom prst="roundRect">
              <a:avLst>
                <a:gd name="adj" fmla="val 7577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순두부찌개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  \6,000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음식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점심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커피	 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\4,500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음식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음료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ko-KR" altLang="en-US" sz="1200" dirty="0" err="1" smtClean="0">
                  <a:solidFill>
                    <a:prstClr val="black"/>
                  </a:solidFill>
                </a:rPr>
                <a:t>ㅁㅁㅁㅁㅁ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       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\12,000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문화생활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영화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en-US" altLang="ko-KR" sz="1200" dirty="0" smtClean="0">
                  <a:solidFill>
                    <a:prstClr val="black"/>
                  </a:solidFill>
                </a:rPr>
                <a:t>XXXXX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         \5,000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AAAAA:  BBBB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1439652" y="358341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1439652" y="394345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439652" y="430349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모서리가 둥근 직사각형 71"/>
            <p:cNvSpPr/>
            <p:nvPr/>
          </p:nvSpPr>
          <p:spPr>
            <a:xfrm>
              <a:off x="1331640" y="48691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smtClean="0">
                  <a:solidFill>
                    <a:schemeClr val="tx1"/>
                  </a:solidFill>
                </a:rPr>
                <a:t>   total   \34,500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덧셈 기호 72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467544" y="4518744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>
            <a:grpSpLocks noChangeAspect="1"/>
          </p:cNvGrpSpPr>
          <p:nvPr/>
        </p:nvGrpSpPr>
        <p:grpSpPr>
          <a:xfrm>
            <a:off x="2915816" y="1988840"/>
            <a:ext cx="2333059" cy="3640752"/>
            <a:chOff x="1259632" y="2555280"/>
            <a:chExt cx="1944216" cy="3033960"/>
          </a:xfrm>
        </p:grpSpPr>
        <p:sp>
          <p:nvSpPr>
            <p:cNvPr id="68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4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갈매기형 수장 79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2010-06-28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수입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331640" y="3212976"/>
              <a:ext cx="1800200" cy="1584176"/>
            </a:xfrm>
            <a:prstGeom prst="roundRect">
              <a:avLst>
                <a:gd name="adj" fmla="val 7577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7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급여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\3,000,000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급여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AA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프로젝트	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\500,000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상여금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ko-KR" altLang="en-US" sz="1200" dirty="0" err="1" smtClean="0">
                  <a:solidFill>
                    <a:prstClr val="black"/>
                  </a:solidFill>
                </a:rPr>
                <a:t>ㅁㅁㅁㅁㅁ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       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\12,000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문화생활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영화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en-US" altLang="ko-KR" sz="1200" dirty="0" smtClean="0">
                  <a:solidFill>
                    <a:prstClr val="black"/>
                  </a:solidFill>
                </a:rPr>
                <a:t>XXXXX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         \5,000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AAAAA:  BBBB</a:t>
              </a: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1439652" y="358341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1439652" y="394345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1439652" y="430349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모서리가 둥근 직사각형 87"/>
            <p:cNvSpPr/>
            <p:nvPr/>
          </p:nvSpPr>
          <p:spPr>
            <a:xfrm>
              <a:off x="1331640" y="48691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smtClean="0">
                  <a:solidFill>
                    <a:schemeClr val="tx1"/>
                  </a:solidFill>
                </a:rPr>
                <a:t>   total   \34,500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덧셈 기호 88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직선 연결선 89"/>
          <p:cNvCxnSpPr/>
          <p:nvPr/>
        </p:nvCxnSpPr>
        <p:spPr>
          <a:xfrm>
            <a:off x="3131840" y="4518744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금일 수입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95" name="TextBox 9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6" name="위쪽/아래쪽 화살표 9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7" name="위쪽/아래쪽 화살표 96"/>
          <p:cNvSpPr/>
          <p:nvPr/>
        </p:nvSpPr>
        <p:spPr>
          <a:xfrm>
            <a:off x="1403648" y="4437112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위쪽/아래쪽 화살표 97"/>
          <p:cNvSpPr/>
          <p:nvPr/>
        </p:nvSpPr>
        <p:spPr>
          <a:xfrm>
            <a:off x="4067944" y="44279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부제목 2"/>
          <p:cNvSpPr txBox="1">
            <a:spLocks/>
          </p:cNvSpPr>
          <p:nvPr/>
        </p:nvSpPr>
        <p:spPr>
          <a:xfrm>
            <a:off x="5364088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이전 화면인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금일날짜가 찍힌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입력화면으로 이동함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상세 목록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[touch, scroll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입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출력된 상세 목록이 보여지는 부분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각각의 상세 항목을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각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항목을 수정할 수 있는 화면으로 이동함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0" name="오른쪽 화살표 99"/>
          <p:cNvSpPr/>
          <p:nvPr/>
        </p:nvSpPr>
        <p:spPr>
          <a:xfrm flipH="1">
            <a:off x="383650" y="240957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오른쪽 화살표 100"/>
          <p:cNvSpPr/>
          <p:nvPr/>
        </p:nvSpPr>
        <p:spPr>
          <a:xfrm flipH="1">
            <a:off x="3033544" y="2402600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17951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205172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4" name="Oval 33"/>
          <p:cNvSpPr>
            <a:spLocks noChangeArrowheads="1"/>
          </p:cNvSpPr>
          <p:nvPr/>
        </p:nvSpPr>
        <p:spPr bwMode="auto">
          <a:xfrm>
            <a:off x="2843808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47160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6" name="Oval 33"/>
          <p:cNvSpPr>
            <a:spLocks noChangeArrowheads="1"/>
          </p:cNvSpPr>
          <p:nvPr/>
        </p:nvSpPr>
        <p:spPr bwMode="auto">
          <a:xfrm>
            <a:off x="179512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843808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79512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843808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0" name="그룹 82"/>
          <p:cNvGrpSpPr/>
          <p:nvPr/>
        </p:nvGrpSpPr>
        <p:grpSpPr>
          <a:xfrm>
            <a:off x="251520" y="1988840"/>
            <a:ext cx="2333059" cy="3640752"/>
            <a:chOff x="1259632" y="2555280"/>
            <a:chExt cx="2333059" cy="3640752"/>
          </a:xfrm>
        </p:grpSpPr>
        <p:grpSp>
          <p:nvGrpSpPr>
            <p:cNvPr id="11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용돈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\50,000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프로젝트비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\100,000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수입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라이센스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\500,000</a:t>
              </a: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2951820" y="1988840"/>
            <a:ext cx="2333059" cy="3640753"/>
            <a:chOff x="3707904" y="2492896"/>
            <a:chExt cx="2333059" cy="3640753"/>
          </a:xfrm>
        </p:grpSpPr>
        <p:grpSp>
          <p:nvGrpSpPr>
            <p:cNvPr id="59" name="그룹 58"/>
            <p:cNvGrpSpPr/>
            <p:nvPr/>
          </p:nvGrpSpPr>
          <p:grpSpPr>
            <a:xfrm>
              <a:off x="3707904" y="2492896"/>
              <a:ext cx="2333059" cy="3640753"/>
              <a:chOff x="971600" y="1988841"/>
              <a:chExt cx="2333059" cy="3640753"/>
            </a:xfrm>
          </p:grpSpPr>
          <p:sp>
            <p:nvSpPr>
              <p:cNvPr id="63" name="갈매기형 수장 62"/>
              <p:cNvSpPr/>
              <p:nvPr/>
            </p:nvSpPr>
            <p:spPr>
              <a:xfrm>
                <a:off x="989888" y="335699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3" name="그룹 99"/>
              <p:cNvGrpSpPr/>
              <p:nvPr/>
            </p:nvGrpSpPr>
            <p:grpSpPr>
              <a:xfrm>
                <a:off x="971600" y="1988841"/>
                <a:ext cx="2333059" cy="3640753"/>
                <a:chOff x="1259632" y="2555281"/>
                <a:chExt cx="2333059" cy="3640753"/>
              </a:xfrm>
            </p:grpSpPr>
            <p:grpSp>
              <p:nvGrpSpPr>
                <p:cNvPr id="93" name="그룹 58"/>
                <p:cNvGrpSpPr>
                  <a:grpSpLocks noChangeAspect="1"/>
                </p:cNvGrpSpPr>
                <p:nvPr/>
              </p:nvGrpSpPr>
              <p:grpSpPr>
                <a:xfrm>
                  <a:off x="1259632" y="2555281"/>
                  <a:ext cx="2333059" cy="3640753"/>
                  <a:chOff x="1259632" y="2555280"/>
                  <a:chExt cx="1944216" cy="3033960"/>
                </a:xfrm>
              </p:grpSpPr>
              <p:sp>
                <p:nvSpPr>
                  <p:cNvPr id="96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780928"/>
                    <a:ext cx="1944216" cy="246769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7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5229200"/>
                    <a:ext cx="1944216" cy="360040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8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555280"/>
                    <a:ext cx="1944216" cy="22564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9" name="모서리가 둥근 직사각형 98"/>
                  <p:cNvSpPr/>
                  <p:nvPr/>
                </p:nvSpPr>
                <p:spPr>
                  <a:xfrm>
                    <a:off x="141261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모서리가 둥근 직사각형 99"/>
                  <p:cNvSpPr/>
                  <p:nvPr/>
                </p:nvSpPr>
                <p:spPr>
                  <a:xfrm>
                    <a:off x="179058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모서리가 둥근 직사각형 100"/>
                  <p:cNvSpPr/>
                  <p:nvPr/>
                </p:nvSpPr>
                <p:spPr>
                  <a:xfrm>
                    <a:off x="254652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모서리가 둥근 직사각형 101"/>
                  <p:cNvSpPr/>
                  <p:nvPr/>
                </p:nvSpPr>
                <p:spPr>
                  <a:xfrm>
                    <a:off x="216855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갈매기형 수장 102"/>
                  <p:cNvSpPr/>
                  <p:nvPr/>
                </p:nvSpPr>
                <p:spPr>
                  <a:xfrm>
                    <a:off x="2942711" y="5301208"/>
                    <a:ext cx="144016" cy="216024"/>
                  </a:xfrm>
                  <a:prstGeom prst="chevron">
                    <a:avLst/>
                  </a:prstGeom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모서리가 둥근 직사각형 103"/>
                  <p:cNvSpPr/>
                  <p:nvPr/>
                </p:nvSpPr>
                <p:spPr>
                  <a:xfrm>
                    <a:off x="1619672" y="3539108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tIns="468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용돈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          \50,000</a:t>
                    </a:r>
                  </a:p>
                </p:txBody>
              </p:sp>
              <p:sp>
                <p:nvSpPr>
                  <p:cNvPr id="105" name="모서리가 둥근 직사각형 104"/>
                  <p:cNvSpPr/>
                  <p:nvPr/>
                </p:nvSpPr>
                <p:spPr>
                  <a:xfrm>
                    <a:off x="1619672" y="3212976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rIns="90000" rtlCol="0" anchor="ctr"/>
                  <a:lstStyle/>
                  <a:p>
                    <a:r>
                      <a:rPr lang="ko-KR" altLang="en-US" sz="1200" dirty="0" err="1" smtClean="0">
                        <a:solidFill>
                          <a:schemeClr val="tx1"/>
                        </a:solidFill>
                      </a:rPr>
                      <a:t>프로젝트비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\100,000</a:t>
                    </a:r>
                  </a:p>
                </p:txBody>
              </p:sp>
              <p:sp>
                <p:nvSpPr>
                  <p:cNvPr id="106" name="모서리가 둥근 직사각형 105"/>
                  <p:cNvSpPr/>
                  <p:nvPr/>
                </p:nvSpPr>
                <p:spPr>
                  <a:xfrm>
                    <a:off x="1619672" y="2852936"/>
                    <a:ext cx="1224136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자주 사용되는 수입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모서리가 둥근 직사각형 106"/>
                  <p:cNvSpPr/>
                  <p:nvPr/>
                </p:nvSpPr>
                <p:spPr>
                  <a:xfrm>
                    <a:off x="1331640" y="2852936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오른쪽 화살표 107"/>
                  <p:cNvSpPr/>
                  <p:nvPr/>
                </p:nvSpPr>
                <p:spPr>
                  <a:xfrm flipH="1">
                    <a:off x="1369740" y="2905894"/>
                    <a:ext cx="216024" cy="191988"/>
                  </a:xfrm>
                  <a:prstGeom prst="rightArrow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3167988" y="2912451"/>
                  <a:ext cx="345638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accent3"/>
                      </a:solidFill>
                    </a:rPr>
                    <a:t>S</a:t>
                  </a:r>
                  <a:endParaRPr lang="ko-KR" altLang="en-US" sz="20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1696208" y="4122792"/>
                  <a:ext cx="1795672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err="1" smtClean="0">
                      <a:solidFill>
                        <a:schemeClr val="tx1"/>
                      </a:solidFill>
                    </a:rPr>
                    <a:t>라이센스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    \500,000</a:t>
                  </a:r>
                </a:p>
              </p:txBody>
            </p:sp>
          </p:grpSp>
          <p:grpSp>
            <p:nvGrpSpPr>
              <p:cNvPr id="84" name="그룹 122"/>
              <p:cNvGrpSpPr/>
              <p:nvPr/>
            </p:nvGrpSpPr>
            <p:grpSpPr>
              <a:xfrm>
                <a:off x="1061896" y="2780928"/>
                <a:ext cx="345638" cy="345638"/>
                <a:chOff x="1288207" y="3380919"/>
                <a:chExt cx="345638" cy="345638"/>
              </a:xfrm>
            </p:grpSpPr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288207" y="3380919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1350690" y="3627880"/>
                  <a:ext cx="216024" cy="45719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그룹 125"/>
              <p:cNvGrpSpPr/>
              <p:nvPr/>
            </p:nvGrpSpPr>
            <p:grpSpPr>
              <a:xfrm>
                <a:off x="1061896" y="3169543"/>
                <a:ext cx="345638" cy="345638"/>
                <a:chOff x="1293084" y="3769534"/>
                <a:chExt cx="345638" cy="345638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그룹 128"/>
              <p:cNvGrpSpPr/>
              <p:nvPr/>
            </p:nvGrpSpPr>
            <p:grpSpPr>
              <a:xfrm>
                <a:off x="1061896" y="3563872"/>
                <a:ext cx="345638" cy="345638"/>
                <a:chOff x="1293084" y="3769534"/>
                <a:chExt cx="345638" cy="345638"/>
              </a:xfrm>
            </p:grpSpPr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9" name="모서리가 둥근 직사각형 108"/>
            <p:cNvSpPr/>
            <p:nvPr/>
          </p:nvSpPr>
          <p:spPr>
            <a:xfrm>
              <a:off x="4175384" y="4460658"/>
              <a:ext cx="176476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793551" y="446065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덧셈 기호 110"/>
            <p:cNvSpPr/>
            <p:nvPr/>
          </p:nvSpPr>
          <p:spPr>
            <a:xfrm>
              <a:off x="3834622" y="4512550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05172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Oval 33"/>
          <p:cNvSpPr>
            <a:spLocks noChangeArrowheads="1"/>
          </p:cNvSpPr>
          <p:nvPr/>
        </p:nvSpPr>
        <p:spPr bwMode="auto">
          <a:xfrm>
            <a:off x="179512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47160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28438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2843808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275856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수입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154" name="그룹 82"/>
          <p:cNvGrpSpPr/>
          <p:nvPr/>
        </p:nvGrpSpPr>
        <p:grpSpPr>
          <a:xfrm>
            <a:off x="5652120" y="1988840"/>
            <a:ext cx="2333059" cy="3640752"/>
            <a:chOff x="1259632" y="2555280"/>
            <a:chExt cx="2333059" cy="3640752"/>
          </a:xfrm>
        </p:grpSpPr>
        <p:grpSp>
          <p:nvGrpSpPr>
            <p:cNvPr id="155" name="그룹 58"/>
            <p:cNvGrpSpPr>
              <a:grpSpLocks noChangeAspect="1"/>
            </p:cNvGrpSpPr>
            <p:nvPr/>
          </p:nvGrpSpPr>
          <p:grpSpPr>
            <a:xfrm>
              <a:off x="1259632" y="2555281"/>
              <a:ext cx="2333059" cy="3640753"/>
              <a:chOff x="1259632" y="2555280"/>
              <a:chExt cx="1944216" cy="3033960"/>
            </a:xfrm>
          </p:grpSpPr>
          <p:sp>
            <p:nvSpPr>
              <p:cNvPr id="158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59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60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61" name="모서리가 둥근 직사각형 160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모서리가 둥근 직사각형 162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모서리가 둥근 직사각형 163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갈매기형 수장 164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</a:t>
                </a:r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수입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오른쪽 화살표 169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모서리가 둥근 직사각형 155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\00,000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반복 주기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971600" y="1988840"/>
            <a:ext cx="2333059" cy="3640752"/>
            <a:chOff x="251520" y="1988840"/>
            <a:chExt cx="2333059" cy="3640752"/>
          </a:xfrm>
        </p:grpSpPr>
        <p:grpSp>
          <p:nvGrpSpPr>
            <p:cNvPr id="2" name="그룹 82"/>
            <p:cNvGrpSpPr/>
            <p:nvPr/>
          </p:nvGrpSpPr>
          <p:grpSpPr>
            <a:xfrm>
              <a:off x="251520" y="1988840"/>
              <a:ext cx="2333059" cy="3640752"/>
              <a:chOff x="1259632" y="2555280"/>
              <a:chExt cx="2333059" cy="3640752"/>
            </a:xfrm>
          </p:grpSpPr>
          <p:grpSp>
            <p:nvGrpSpPr>
              <p:cNvPr id="3" name="그룹 58"/>
              <p:cNvGrpSpPr>
                <a:grpSpLocks noChangeAspect="1"/>
              </p:cNvGrpSpPr>
              <p:nvPr/>
            </p:nvGrpSpPr>
            <p:grpSpPr>
              <a:xfrm>
                <a:off x="1259632" y="2555280"/>
                <a:ext cx="2333059" cy="3640752"/>
                <a:chOff x="1259632" y="2555280"/>
                <a:chExt cx="1944216" cy="3033960"/>
              </a:xfrm>
            </p:grpSpPr>
            <p:sp>
              <p:nvSpPr>
                <p:cNvPr id="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27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모서리가 둥근 직사각형 28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갈매기형 수장 3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1691680" y="3212976"/>
                  <a:ext cx="46805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평일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반복 주기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오른쪽 화살표 74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3" name="모서리가 둥근 직사각형 72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1781906" y="4643512"/>
                <a:ext cx="1629001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매월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25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일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모서리가 둥근 직사각형 81"/>
            <p:cNvSpPr/>
            <p:nvPr/>
          </p:nvSpPr>
          <p:spPr>
            <a:xfrm>
              <a:off x="1391155" y="2780928"/>
              <a:ext cx="561662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주말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350999" y="3212688"/>
              <a:ext cx="345638" cy="345638"/>
              <a:chOff x="395536" y="6309320"/>
              <a:chExt cx="345638" cy="345638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>
                <a:off x="395536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월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458019" y="6556281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779231" y="3212688"/>
              <a:ext cx="345638" cy="345638"/>
              <a:chOff x="827584" y="6309320"/>
              <a:chExt cx="345638" cy="345638"/>
            </a:xfrm>
          </p:grpSpPr>
          <p:sp>
            <p:nvSpPr>
              <p:cNvPr id="112" name="모서리가 둥근 직사각형 111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화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1211279" y="3212688"/>
              <a:ext cx="345638" cy="345638"/>
              <a:chOff x="827584" y="6309320"/>
              <a:chExt cx="345638" cy="345638"/>
            </a:xfrm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수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1643039" y="3212688"/>
              <a:ext cx="345638" cy="345638"/>
              <a:chOff x="827584" y="6309320"/>
              <a:chExt cx="345638" cy="345638"/>
            </a:xfrm>
          </p:grpSpPr>
          <p:sp>
            <p:nvSpPr>
              <p:cNvPr id="128" name="모서리가 둥근 직사각형 127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목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2084340" y="3212688"/>
              <a:ext cx="345638" cy="345638"/>
              <a:chOff x="827584" y="6309320"/>
              <a:chExt cx="345638" cy="345638"/>
            </a:xfrm>
          </p:grpSpPr>
          <p:sp>
            <p:nvSpPr>
              <p:cNvPr id="131" name="모서리가 둥근 직사각형 130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금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350711" y="3635483"/>
              <a:ext cx="345638" cy="345638"/>
              <a:chOff x="827584" y="6309320"/>
              <a:chExt cx="345638" cy="345638"/>
            </a:xfrm>
          </p:grpSpPr>
          <p:sp>
            <p:nvSpPr>
              <p:cNvPr id="134" name="모서리가 둥근 직사각형 133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토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788196" y="3635771"/>
              <a:ext cx="345638" cy="345638"/>
              <a:chOff x="827584" y="6309320"/>
              <a:chExt cx="345638" cy="345638"/>
            </a:xfrm>
          </p:grpSpPr>
          <p:sp>
            <p:nvSpPr>
              <p:cNvPr id="137" name="모서리가 둥근 직사각형 136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일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모서리가 둥근 직사각형 137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" name="모서리가 둥근 직사각형 138"/>
            <p:cNvSpPr/>
            <p:nvPr/>
          </p:nvSpPr>
          <p:spPr>
            <a:xfrm>
              <a:off x="34145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순서도: 연결자 139"/>
            <p:cNvSpPr/>
            <p:nvPr/>
          </p:nvSpPr>
          <p:spPr>
            <a:xfrm>
              <a:off x="440649" y="2880119"/>
              <a:ext cx="144016" cy="144016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341458" y="40681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순서도: 연결자 141"/>
            <p:cNvSpPr/>
            <p:nvPr/>
          </p:nvSpPr>
          <p:spPr>
            <a:xfrm>
              <a:off x="440649" y="4167298"/>
              <a:ext cx="144016" cy="144016"/>
            </a:xfrm>
            <a:prstGeom prst="flowChartConnec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89959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2"/>
          <p:cNvGrpSpPr/>
          <p:nvPr/>
        </p:nvGrpSpPr>
        <p:grpSpPr>
          <a:xfrm>
            <a:off x="251520" y="1988840"/>
            <a:ext cx="2333059" cy="3640752"/>
            <a:chOff x="1259632" y="2555280"/>
            <a:chExt cx="2333059" cy="3640752"/>
          </a:xfrm>
        </p:grpSpPr>
        <p:grpSp>
          <p:nvGrpSpPr>
            <p:cNvPr id="3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커피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  \3,500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점심식사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  \5,000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지출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지하철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  \1,400</a:t>
              </a:r>
            </a:p>
          </p:txBody>
        </p:sp>
      </p:grpSp>
      <p:grpSp>
        <p:nvGrpSpPr>
          <p:cNvPr id="6" name="그룹 111"/>
          <p:cNvGrpSpPr/>
          <p:nvPr/>
        </p:nvGrpSpPr>
        <p:grpSpPr>
          <a:xfrm>
            <a:off x="2915816" y="1988840"/>
            <a:ext cx="2333059" cy="3640753"/>
            <a:chOff x="3707904" y="2492896"/>
            <a:chExt cx="2333059" cy="3640753"/>
          </a:xfrm>
        </p:grpSpPr>
        <p:grpSp>
          <p:nvGrpSpPr>
            <p:cNvPr id="7" name="그룹 58"/>
            <p:cNvGrpSpPr/>
            <p:nvPr/>
          </p:nvGrpSpPr>
          <p:grpSpPr>
            <a:xfrm>
              <a:off x="3707904" y="2492896"/>
              <a:ext cx="2333059" cy="3640753"/>
              <a:chOff x="971600" y="1988841"/>
              <a:chExt cx="2333059" cy="3640753"/>
            </a:xfrm>
          </p:grpSpPr>
          <p:sp>
            <p:nvSpPr>
              <p:cNvPr id="63" name="갈매기형 수장 62"/>
              <p:cNvSpPr/>
              <p:nvPr/>
            </p:nvSpPr>
            <p:spPr>
              <a:xfrm>
                <a:off x="989888" y="335699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그룹 99"/>
              <p:cNvGrpSpPr/>
              <p:nvPr/>
            </p:nvGrpSpPr>
            <p:grpSpPr>
              <a:xfrm>
                <a:off x="971600" y="1988841"/>
                <a:ext cx="2333059" cy="3640753"/>
                <a:chOff x="1259632" y="2555281"/>
                <a:chExt cx="2333059" cy="3640753"/>
              </a:xfrm>
            </p:grpSpPr>
            <p:grpSp>
              <p:nvGrpSpPr>
                <p:cNvPr id="10" name="그룹 58"/>
                <p:cNvGrpSpPr>
                  <a:grpSpLocks noChangeAspect="1"/>
                </p:cNvGrpSpPr>
                <p:nvPr/>
              </p:nvGrpSpPr>
              <p:grpSpPr>
                <a:xfrm>
                  <a:off x="1259632" y="2555281"/>
                  <a:ext cx="2333059" cy="3640753"/>
                  <a:chOff x="1259632" y="2555280"/>
                  <a:chExt cx="1944216" cy="3033960"/>
                </a:xfrm>
              </p:grpSpPr>
              <p:sp>
                <p:nvSpPr>
                  <p:cNvPr id="96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780928"/>
                    <a:ext cx="1944216" cy="246769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7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5229200"/>
                    <a:ext cx="1944216" cy="360040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8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555280"/>
                    <a:ext cx="1944216" cy="22564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9" name="모서리가 둥근 직사각형 98"/>
                  <p:cNvSpPr/>
                  <p:nvPr/>
                </p:nvSpPr>
                <p:spPr>
                  <a:xfrm>
                    <a:off x="141261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모서리가 둥근 직사각형 99"/>
                  <p:cNvSpPr/>
                  <p:nvPr/>
                </p:nvSpPr>
                <p:spPr>
                  <a:xfrm>
                    <a:off x="179058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모서리가 둥근 직사각형 100"/>
                  <p:cNvSpPr/>
                  <p:nvPr/>
                </p:nvSpPr>
                <p:spPr>
                  <a:xfrm>
                    <a:off x="254652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모서리가 둥근 직사각형 101"/>
                  <p:cNvSpPr/>
                  <p:nvPr/>
                </p:nvSpPr>
                <p:spPr>
                  <a:xfrm>
                    <a:off x="216855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갈매기형 수장 102"/>
                  <p:cNvSpPr/>
                  <p:nvPr/>
                </p:nvSpPr>
                <p:spPr>
                  <a:xfrm>
                    <a:off x="2942711" y="5301208"/>
                    <a:ext cx="144016" cy="216024"/>
                  </a:xfrm>
                  <a:prstGeom prst="chevron">
                    <a:avLst/>
                  </a:prstGeom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모서리가 둥근 직사각형 103"/>
                  <p:cNvSpPr/>
                  <p:nvPr/>
                </p:nvSpPr>
                <p:spPr>
                  <a:xfrm>
                    <a:off x="1619672" y="3539108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tIns="468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커피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            \3,500</a:t>
                    </a:r>
                  </a:p>
                </p:txBody>
              </p:sp>
              <p:sp>
                <p:nvSpPr>
                  <p:cNvPr id="105" name="모서리가 둥근 직사각형 104"/>
                  <p:cNvSpPr/>
                  <p:nvPr/>
                </p:nvSpPr>
                <p:spPr>
                  <a:xfrm>
                    <a:off x="1619672" y="3212976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점심식사         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\5,000</a:t>
                    </a:r>
                  </a:p>
                </p:txBody>
              </p:sp>
              <p:sp>
                <p:nvSpPr>
                  <p:cNvPr id="106" name="모서리가 둥근 직사각형 105"/>
                  <p:cNvSpPr/>
                  <p:nvPr/>
                </p:nvSpPr>
                <p:spPr>
                  <a:xfrm>
                    <a:off x="1619672" y="2852936"/>
                    <a:ext cx="1224136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자주 사용되는 지출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모서리가 둥근 직사각형 106"/>
                  <p:cNvSpPr/>
                  <p:nvPr/>
                </p:nvSpPr>
                <p:spPr>
                  <a:xfrm>
                    <a:off x="1331640" y="2852936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오른쪽 화살표 107"/>
                  <p:cNvSpPr/>
                  <p:nvPr/>
                </p:nvSpPr>
                <p:spPr>
                  <a:xfrm flipH="1">
                    <a:off x="1369740" y="2905894"/>
                    <a:ext cx="216024" cy="191988"/>
                  </a:xfrm>
                  <a:prstGeom prst="rightArrow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3167988" y="2912451"/>
                  <a:ext cx="345638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accent3"/>
                      </a:solidFill>
                    </a:rPr>
                    <a:t>S</a:t>
                  </a:r>
                  <a:endParaRPr lang="ko-KR" altLang="en-US" sz="20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1696208" y="4122792"/>
                  <a:ext cx="1795672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지하철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	   \1,400</a:t>
                  </a:r>
                </a:p>
              </p:txBody>
            </p:sp>
          </p:grpSp>
          <p:grpSp>
            <p:nvGrpSpPr>
              <p:cNvPr id="11" name="그룹 122"/>
              <p:cNvGrpSpPr/>
              <p:nvPr/>
            </p:nvGrpSpPr>
            <p:grpSpPr>
              <a:xfrm>
                <a:off x="1061896" y="2780928"/>
                <a:ext cx="345638" cy="345638"/>
                <a:chOff x="1288207" y="3380919"/>
                <a:chExt cx="345638" cy="345638"/>
              </a:xfrm>
            </p:grpSpPr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288207" y="3380919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1350690" y="3627880"/>
                  <a:ext cx="216024" cy="45719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25"/>
              <p:cNvGrpSpPr/>
              <p:nvPr/>
            </p:nvGrpSpPr>
            <p:grpSpPr>
              <a:xfrm>
                <a:off x="1061896" y="3169543"/>
                <a:ext cx="345638" cy="345638"/>
                <a:chOff x="1293084" y="3769534"/>
                <a:chExt cx="345638" cy="345638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8"/>
              <p:cNvGrpSpPr/>
              <p:nvPr/>
            </p:nvGrpSpPr>
            <p:grpSpPr>
              <a:xfrm>
                <a:off x="1061896" y="3563872"/>
                <a:ext cx="345638" cy="345638"/>
                <a:chOff x="1293084" y="3769534"/>
                <a:chExt cx="345638" cy="345638"/>
              </a:xfrm>
            </p:grpSpPr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9" name="모서리가 둥근 직사각형 108"/>
            <p:cNvSpPr/>
            <p:nvPr/>
          </p:nvSpPr>
          <p:spPr>
            <a:xfrm>
              <a:off x="4139952" y="4460658"/>
              <a:ext cx="180020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793551" y="446065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덧셈 기호 110"/>
            <p:cNvSpPr/>
            <p:nvPr/>
          </p:nvSpPr>
          <p:spPr>
            <a:xfrm>
              <a:off x="3834622" y="4512550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05172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Oval 33"/>
          <p:cNvSpPr>
            <a:spLocks noChangeArrowheads="1"/>
          </p:cNvSpPr>
          <p:nvPr/>
        </p:nvSpPr>
        <p:spPr bwMode="auto">
          <a:xfrm>
            <a:off x="179512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47160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28438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2843808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275856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지출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60" name="그룹 82"/>
          <p:cNvGrpSpPr/>
          <p:nvPr/>
        </p:nvGrpSpPr>
        <p:grpSpPr>
          <a:xfrm>
            <a:off x="5652120" y="1988840"/>
            <a:ext cx="2333059" cy="3640752"/>
            <a:chOff x="1259632" y="2555280"/>
            <a:chExt cx="2333059" cy="3640752"/>
          </a:xfrm>
        </p:grpSpPr>
        <p:grpSp>
          <p:nvGrpSpPr>
            <p:cNvPr id="61" name="그룹 58"/>
            <p:cNvGrpSpPr>
              <a:grpSpLocks noChangeAspect="1"/>
            </p:cNvGrpSpPr>
            <p:nvPr/>
          </p:nvGrpSpPr>
          <p:grpSpPr>
            <a:xfrm>
              <a:off x="1259632" y="2555281"/>
              <a:ext cx="2333059" cy="3640753"/>
              <a:chOff x="1259632" y="2555280"/>
              <a:chExt cx="1944216" cy="3033960"/>
            </a:xfrm>
          </p:grpSpPr>
          <p:sp>
            <p:nvSpPr>
              <p:cNvPr id="65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6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갈매기형 수장 73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</a:t>
                </a: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지출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오른쪽 화살표 80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모서리가 둥근 직사각형 61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\00,000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1141</Words>
  <Application>Microsoft Office PowerPoint</Application>
  <PresentationFormat>화면 슬라이드 쇼(4:3)</PresentationFormat>
  <Paragraphs>588</Paragraphs>
  <Slides>26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14.계획 메인화면</vt:lpstr>
      <vt:lpstr>14.조회</vt:lpstr>
      <vt:lpstr>15.항목 메뉴</vt:lpstr>
      <vt:lpstr>15-1.상위항목 edit(추가/삭제/수정)메뉴</vt:lpstr>
      <vt:lpstr>15-2.하위항목 edit(추가/삭제/수정)메뉴</vt:lpstr>
      <vt:lpstr>15-3.항목 아이콘 선택메뉴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일반</cp:lastModifiedBy>
  <cp:revision>429</cp:revision>
  <dcterms:created xsi:type="dcterms:W3CDTF">2010-06-22T10:48:09Z</dcterms:created>
  <dcterms:modified xsi:type="dcterms:W3CDTF">2010-07-12T00:47:10Z</dcterms:modified>
</cp:coreProperties>
</file>