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31" autoAdjust="0"/>
    <p:restoredTop sz="94660"/>
  </p:normalViewPr>
  <p:slideViewPr>
    <p:cSldViewPr>
      <p:cViewPr>
        <p:scale>
          <a:sx n="100" d="100"/>
          <a:sy n="100" d="100"/>
        </p:scale>
        <p:origin x="-2370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FB30-AD01-4799-9B61-066EC10B1A8D}" type="datetimeFigureOut">
              <a:rPr lang="ko-KR" altLang="en-US" smtClean="0"/>
              <a:t>2011-01-13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5C87F-40CB-4DD0-8826-77A4F1B1E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7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C87F-40CB-4DD0-8826-77A4F1B1E2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71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C87F-40CB-4DD0-8826-77A4F1B1E2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71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C87F-40CB-4DD0-8826-77A4F1B1E2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7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6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7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01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8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6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73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1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5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2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86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DE220-1170-44B0-979C-AAD64DE8A2F1}" type="datetimeFigureOut">
              <a:rPr lang="ko-KR" altLang="en-US" smtClean="0"/>
              <a:t>2011-01-13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88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611560" y="772038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1292892" y="5351952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980347" y="5351952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685160" y="5351951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376360" y="5351950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43459" y="5336982"/>
            <a:ext cx="612000" cy="57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 flipV="1">
            <a:off x="877451" y="5295423"/>
            <a:ext cx="144016" cy="1080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03238" y="5277628"/>
            <a:ext cx="492443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수입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지출</a:t>
            </a:r>
            <a:endParaRPr lang="ko-KR" altLang="en-US" sz="12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07866" y="5614349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34016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자산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042042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통계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724883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예산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422276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설정</a:t>
            </a:r>
            <a:endParaRPr lang="ko-KR" altLang="en-US" sz="16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611559" y="1330135"/>
            <a:ext cx="34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538426" y="876821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591591" y="935340"/>
            <a:ext cx="32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 smtClean="0"/>
              <a:t>입</a:t>
            </a:r>
            <a:r>
              <a:rPr lang="ko-KR" altLang="en-US" sz="1200" dirty="0"/>
              <a:t>력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14582" y="876821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53369" y="907612"/>
            <a:ext cx="360000" cy="28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4529" y="935340"/>
            <a:ext cx="32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709844" y="1407478"/>
            <a:ext cx="3276000" cy="64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14035" y="2387032"/>
            <a:ext cx="3276000" cy="2908800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75419" y="2461023"/>
            <a:ext cx="648000" cy="324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0" rtlCol="0" anchor="t"/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60765" y="2492725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금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713324" y="2871779"/>
            <a:ext cx="3276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08306" y="2886426"/>
            <a:ext cx="3250249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수입   내용표시       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2,000,000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259944" y="3107746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지급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처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현금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717588" y="3391624"/>
            <a:ext cx="3276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10354" y="3391945"/>
            <a:ext cx="327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05336" y="3406592"/>
            <a:ext cx="3235822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급여   당월월급         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200,000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256974" y="3627912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플레타뮤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토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현금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714618" y="3911790"/>
            <a:ext cx="3276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00254" y="3930191"/>
            <a:ext cx="3235822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지출   내용표시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200,000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251892" y="4151511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지출처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신용카드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709536" y="4435389"/>
            <a:ext cx="3276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702302" y="4435710"/>
            <a:ext cx="327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97284" y="4450357"/>
            <a:ext cx="3224601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식사   점심식사   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7,000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1248922" y="4671677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중국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향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현금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706566" y="4955555"/>
            <a:ext cx="3276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97561" y="4970644"/>
            <a:ext cx="3224601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식사   점심식사   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6,000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2365630" y="2391271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</a:rPr>
              <a:t>수입</a:t>
            </a:r>
            <a:r>
              <a:rPr lang="en-US" altLang="ko-KR" sz="1200" dirty="0" smtClean="0">
                <a:solidFill>
                  <a:srgbClr val="0000FF"/>
                </a:solidFill>
              </a:rPr>
              <a:t>(2)   2,200,000</a:t>
            </a:r>
            <a:r>
              <a:rPr lang="ko-KR" altLang="en-US" sz="1200" dirty="0" smtClean="0">
                <a:solidFill>
                  <a:srgbClr val="0000FF"/>
                </a:solidFill>
              </a:rPr>
              <a:t>원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지출</a:t>
            </a:r>
            <a:r>
              <a:rPr lang="en-US" altLang="ko-KR" sz="1200" dirty="0" smtClean="0">
                <a:solidFill>
                  <a:srgbClr val="FF0000"/>
                </a:solidFill>
              </a:rPr>
              <a:t>(3)     213,000</a:t>
            </a:r>
            <a:r>
              <a:rPr lang="ko-KR" altLang="en-US" sz="1200" dirty="0" smtClean="0">
                <a:solidFill>
                  <a:srgbClr val="FF0000"/>
                </a:solidFill>
              </a:rPr>
              <a:t>원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11560" y="5294450"/>
            <a:ext cx="345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890179" y="85742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2011. 1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24049" y="1458112"/>
            <a:ext cx="142026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200" dirty="0" smtClean="0">
                <a:solidFill>
                  <a:srgbClr val="0000FF"/>
                </a:solidFill>
              </a:rPr>
              <a:t>수입</a:t>
            </a:r>
            <a:r>
              <a:rPr lang="en-US" altLang="ko-KR" sz="1200" dirty="0" smtClean="0">
                <a:solidFill>
                  <a:srgbClr val="0000FF"/>
                </a:solidFill>
              </a:rPr>
              <a:t>(3)     3,000,000</a:t>
            </a:r>
          </a:p>
          <a:p>
            <a:pPr algn="just"/>
            <a:r>
              <a:rPr lang="ko-KR" altLang="en-US" sz="1200" dirty="0" smtClean="0">
                <a:solidFill>
                  <a:srgbClr val="FF0000"/>
                </a:solidFill>
              </a:rPr>
              <a:t>지출</a:t>
            </a:r>
            <a:r>
              <a:rPr lang="en-US" altLang="ko-KR" sz="1200" dirty="0" smtClean="0">
                <a:solidFill>
                  <a:srgbClr val="FF0000"/>
                </a:solidFill>
              </a:rPr>
              <a:t>(98)</a:t>
            </a:r>
            <a:r>
              <a:rPr lang="ko-KR" altLang="en-US" sz="1200" dirty="0" smtClean="0">
                <a:solidFill>
                  <a:srgbClr val="FF0000"/>
                </a:solidFill>
              </a:rPr>
              <a:t>   </a:t>
            </a:r>
            <a:r>
              <a:rPr lang="en-US" altLang="ko-KR" sz="1200" dirty="0" smtClean="0">
                <a:solidFill>
                  <a:srgbClr val="FF0000"/>
                </a:solidFill>
              </a:rPr>
              <a:t>2,100,000</a:t>
            </a:r>
          </a:p>
          <a:p>
            <a:pPr algn="just"/>
            <a:r>
              <a:rPr lang="ko-KR" altLang="en-US" sz="1200" dirty="0" smtClean="0"/>
              <a:t>잔액          </a:t>
            </a:r>
            <a:r>
              <a:rPr lang="en-US" altLang="ko-KR" sz="1200" dirty="0" smtClean="0"/>
              <a:t>900,000</a:t>
            </a:r>
          </a:p>
        </p:txBody>
      </p:sp>
      <p:grpSp>
        <p:nvGrpSpPr>
          <p:cNvPr id="1029" name="그룹 1028"/>
          <p:cNvGrpSpPr/>
          <p:nvPr/>
        </p:nvGrpSpPr>
        <p:grpSpPr>
          <a:xfrm>
            <a:off x="5004047" y="772038"/>
            <a:ext cx="3456385" cy="5184000"/>
            <a:chOff x="5004047" y="772038"/>
            <a:chExt cx="3456385" cy="5184000"/>
          </a:xfrm>
        </p:grpSpPr>
        <p:sp>
          <p:nvSpPr>
            <p:cNvPr id="111" name="직사각형 110"/>
            <p:cNvSpPr>
              <a:spLocks noChangeAspect="1"/>
            </p:cNvSpPr>
            <p:nvPr/>
          </p:nvSpPr>
          <p:spPr>
            <a:xfrm>
              <a:off x="5004048" y="772038"/>
              <a:ext cx="3456000" cy="518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5004047" y="1330135"/>
              <a:ext cx="345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그룹 124"/>
            <p:cNvGrpSpPr/>
            <p:nvPr/>
          </p:nvGrpSpPr>
          <p:grpSpPr>
            <a:xfrm>
              <a:off x="7396497" y="876821"/>
              <a:ext cx="966465" cy="360040"/>
              <a:chOff x="5385830" y="876821"/>
              <a:chExt cx="966465" cy="360040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5920247" y="876821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5385830" y="876821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458189" y="944363"/>
                <a:ext cx="324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200" dirty="0" smtClean="0"/>
                  <a:t>수입</a:t>
                </a:r>
                <a:endParaRPr lang="ko-KR" altLang="en-US" sz="1200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973412" y="935340"/>
                <a:ext cx="324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200" dirty="0" smtClean="0"/>
                  <a:t>지출</a:t>
                </a:r>
                <a:endParaRPr lang="ko-KR" altLang="en-US" sz="1200" dirty="0"/>
              </a:p>
            </p:txBody>
          </p:sp>
        </p:grpSp>
        <p:sp>
          <p:nvSpPr>
            <p:cNvPr id="126" name="직사각형 125"/>
            <p:cNvSpPr/>
            <p:nvPr/>
          </p:nvSpPr>
          <p:spPr>
            <a:xfrm>
              <a:off x="5641487" y="876821"/>
              <a:ext cx="43204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5107070" y="876821"/>
              <a:ext cx="43204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5680735" y="907612"/>
              <a:ext cx="360000" cy="28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247017" y="935340"/>
              <a:ext cx="324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dirty="0" smtClean="0"/>
                <a:t>일</a:t>
              </a:r>
              <a:endParaRPr lang="ko-KR" altLang="en-US" sz="1200" dirty="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102332" y="1407478"/>
              <a:ext cx="3276000" cy="900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4" name="그룹 1023"/>
            <p:cNvGrpSpPr/>
            <p:nvPr/>
          </p:nvGrpSpPr>
          <p:grpSpPr>
            <a:xfrm>
              <a:off x="5094790" y="2387032"/>
              <a:ext cx="3356253" cy="2132308"/>
              <a:chOff x="5094790" y="2387032"/>
              <a:chExt cx="3356253" cy="213230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2" name="직사각형 131"/>
              <p:cNvSpPr/>
              <p:nvPr/>
            </p:nvSpPr>
            <p:spPr>
              <a:xfrm>
                <a:off x="5106523" y="2387032"/>
                <a:ext cx="3276000" cy="2124000"/>
              </a:xfrm>
              <a:prstGeom prst="rect">
                <a:avLst/>
              </a:prstGeom>
              <a:ln w="952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5167907" y="2461023"/>
                <a:ext cx="648000" cy="324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54000" tIns="0" rtlCol="0" anchor="t"/>
              <a:lstStyle/>
              <a:p>
                <a:r>
                  <a:rPr lang="en-US" altLang="ko-KR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31</a:t>
                </a:r>
                <a:endPara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5453253" y="2492725"/>
                <a:ext cx="4315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금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)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5105812" y="2871779"/>
                <a:ext cx="3276000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5200794" y="2886426"/>
                <a:ext cx="3250249" cy="30777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수입   내용표시               </a:t>
                </a:r>
                <a:r>
                  <a:rPr lang="en-US" altLang="ko-KR" sz="1400" dirty="0" smtClean="0">
                    <a:solidFill>
                      <a:srgbClr val="0000FF"/>
                    </a:solidFill>
                  </a:rPr>
                  <a:t>2,000,000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cxnSp>
            <p:nvCxnSpPr>
              <p:cNvPr id="139" name="직선 연결선 138"/>
              <p:cNvCxnSpPr/>
              <p:nvPr/>
            </p:nvCxnSpPr>
            <p:spPr>
              <a:xfrm>
                <a:off x="5102842" y="3203451"/>
                <a:ext cx="32760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5197824" y="3217710"/>
                <a:ext cx="3235822" cy="30777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급여   당월월급                 </a:t>
                </a:r>
                <a:r>
                  <a:rPr lang="en-US" altLang="ko-KR" sz="1400" dirty="0" smtClean="0">
                    <a:solidFill>
                      <a:srgbClr val="0000FF"/>
                    </a:solidFill>
                  </a:rPr>
                  <a:t>200,000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>
                <a:off x="5107106" y="3544441"/>
                <a:ext cx="32760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3" name="TextBox 142"/>
              <p:cNvSpPr txBox="1"/>
              <p:nvPr/>
            </p:nvSpPr>
            <p:spPr>
              <a:xfrm>
                <a:off x="5192742" y="3548994"/>
                <a:ext cx="3235822" cy="30777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지출   내용표시                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200,000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>
                <a:off x="5094790" y="3870573"/>
                <a:ext cx="32760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47" name="TextBox 146"/>
              <p:cNvSpPr txBox="1"/>
              <p:nvPr/>
            </p:nvSpPr>
            <p:spPr>
              <a:xfrm>
                <a:off x="5189772" y="3880278"/>
                <a:ext cx="3224601" cy="30777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식사   점심식사                   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7,000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cxnSp>
            <p:nvCxnSpPr>
              <p:cNvPr id="149" name="직선 연결선 148"/>
              <p:cNvCxnSpPr/>
              <p:nvPr/>
            </p:nvCxnSpPr>
            <p:spPr>
              <a:xfrm>
                <a:off x="5099054" y="4196705"/>
                <a:ext cx="32760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5190049" y="4211563"/>
                <a:ext cx="3224601" cy="30777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식사   점심식사                   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6,000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758118" y="2391271"/>
                <a:ext cx="1649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0000FF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rgbClr val="0000FF"/>
                    </a:solidFill>
                  </a:rPr>
                  <a:t>(2)   2,200,000</a:t>
                </a:r>
                <a:r>
                  <a:rPr lang="ko-KR" altLang="en-US" sz="1200" dirty="0" smtClean="0">
                    <a:solidFill>
                      <a:srgbClr val="0000FF"/>
                    </a:solidFill>
                  </a:rPr>
                  <a:t>원</a:t>
                </a:r>
                <a:endParaRPr lang="en-US" altLang="ko-KR" sz="1200" dirty="0" smtClean="0">
                  <a:solidFill>
                    <a:srgbClr val="0000FF"/>
                  </a:solidFill>
                </a:endParaRPr>
              </a:p>
              <a:p>
                <a:r>
                  <a:rPr lang="ko-KR" altLang="en-US" sz="1200" dirty="0" smtClean="0">
                    <a:solidFill>
                      <a:srgbClr val="FF0000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(3)     213,000</a:t>
                </a:r>
                <a:r>
                  <a:rPr lang="ko-KR" altLang="en-US" sz="1200" dirty="0" smtClean="0">
                    <a:solidFill>
                      <a:srgbClr val="FF0000"/>
                    </a:solidFill>
                  </a:rPr>
                  <a:t>원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6282667" y="857421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2011. 1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216537" y="1458112"/>
              <a:ext cx="1420261" cy="8156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ko-KR" altLang="en-US" sz="1200" dirty="0" smtClean="0">
                  <a:solidFill>
                    <a:srgbClr val="0000FF"/>
                  </a:solidFill>
                </a:rPr>
                <a:t>수입</a:t>
              </a:r>
              <a:r>
                <a:rPr lang="en-US" altLang="ko-KR" sz="1200" dirty="0" smtClean="0">
                  <a:solidFill>
                    <a:srgbClr val="0000FF"/>
                  </a:solidFill>
                </a:rPr>
                <a:t>(3)     3,000,000</a:t>
              </a:r>
            </a:p>
            <a:p>
              <a:pPr algn="just"/>
              <a:r>
                <a:rPr lang="ko-KR" altLang="en-US" sz="1200" dirty="0" smtClean="0">
                  <a:solidFill>
                    <a:srgbClr val="FF0000"/>
                  </a:solidFill>
                </a:rPr>
                <a:t>지출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(98)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  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2,100,000</a:t>
              </a:r>
            </a:p>
            <a:p>
              <a:pPr algn="just"/>
              <a:endParaRPr lang="en-US" altLang="ko-KR" sz="500" dirty="0" smtClean="0"/>
            </a:p>
            <a:p>
              <a:pPr algn="just"/>
              <a:r>
                <a:rPr lang="ko-KR" altLang="en-US" sz="1200" dirty="0" smtClean="0"/>
                <a:t>잔액          </a:t>
              </a:r>
              <a:r>
                <a:rPr lang="en-US" altLang="ko-KR" sz="1200" dirty="0" smtClean="0"/>
                <a:t>900,000</a:t>
              </a:r>
            </a:p>
            <a:p>
              <a:pPr algn="just"/>
              <a:r>
                <a:rPr lang="ko-KR" altLang="en-US" sz="1200" dirty="0" smtClean="0"/>
                <a:t>저금</a:t>
              </a:r>
              <a:r>
                <a:rPr lang="en-US" altLang="ko-KR" sz="1200" dirty="0" smtClean="0"/>
                <a:t>(2)       500,000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808165" y="1458112"/>
              <a:ext cx="1523052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ko-KR" altLang="en-US" sz="1200" dirty="0" smtClean="0"/>
                <a:t>예산         </a:t>
              </a:r>
              <a:r>
                <a:rPr lang="en-US" altLang="ko-KR" sz="1200" dirty="0" smtClean="0"/>
                <a:t>2,500,000</a:t>
              </a:r>
            </a:p>
            <a:p>
              <a:pPr algn="just"/>
              <a:r>
                <a:rPr lang="ko-KR" altLang="en-US" sz="1200" dirty="0" smtClean="0"/>
                <a:t>잔여예산      </a:t>
              </a:r>
              <a:r>
                <a:rPr lang="en-US" altLang="ko-KR" sz="1200" dirty="0" smtClean="0"/>
                <a:t>500,000</a:t>
              </a:r>
            </a:p>
            <a:p>
              <a:pPr algn="just"/>
              <a:endParaRPr lang="en-US" altLang="ko-KR" sz="500" dirty="0" smtClean="0"/>
            </a:p>
            <a:p>
              <a:pPr algn="just"/>
              <a:r>
                <a:rPr lang="ko-KR" altLang="en-US" sz="1200" dirty="0" smtClean="0">
                  <a:solidFill>
                    <a:srgbClr val="FF0000"/>
                  </a:solidFill>
                </a:rPr>
                <a:t>현금지출   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1,000,000</a:t>
              </a:r>
            </a:p>
            <a:p>
              <a:pPr algn="just"/>
              <a:r>
                <a:rPr lang="ko-KR" altLang="en-US" sz="1200" dirty="0" smtClean="0">
                  <a:solidFill>
                    <a:srgbClr val="FF0000"/>
                  </a:solidFill>
                </a:rPr>
                <a:t>카드지출   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1,100,000</a:t>
              </a:r>
            </a:p>
          </p:txBody>
        </p:sp>
        <p:cxnSp>
          <p:nvCxnSpPr>
            <p:cNvPr id="156" name="직선 연결선 155"/>
            <p:cNvCxnSpPr/>
            <p:nvPr/>
          </p:nvCxnSpPr>
          <p:spPr>
            <a:xfrm>
              <a:off x="6740332" y="1483678"/>
              <a:ext cx="0" cy="75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5178532" y="1867003"/>
              <a:ext cx="313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5779218" y="935340"/>
              <a:ext cx="324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dirty="0"/>
                <a:t>월</a:t>
              </a:r>
            </a:p>
          </p:txBody>
        </p:sp>
        <p:grpSp>
          <p:nvGrpSpPr>
            <p:cNvPr id="1025" name="그룹 1024"/>
            <p:cNvGrpSpPr/>
            <p:nvPr/>
          </p:nvGrpSpPr>
          <p:grpSpPr>
            <a:xfrm>
              <a:off x="5103980" y="4647160"/>
              <a:ext cx="3356452" cy="807171"/>
              <a:chOff x="8615470" y="4647160"/>
              <a:chExt cx="3356452" cy="807171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8616181" y="4647160"/>
                <a:ext cx="3276000" cy="800850"/>
              </a:xfrm>
              <a:prstGeom prst="rect">
                <a:avLst/>
              </a:prstGeom>
              <a:ln w="952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8677565" y="4721151"/>
                <a:ext cx="648000" cy="32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54000" tIns="0" rtlCol="0" anchor="t"/>
              <a:lstStyle/>
              <a:p>
                <a:r>
                  <a:rPr lang="en-US" altLang="ko-KR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30</a:t>
                </a:r>
                <a:endPara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962911" y="4752853"/>
                <a:ext cx="431528" cy="2769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목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)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8" name="직선 연결선 167"/>
              <p:cNvCxnSpPr/>
              <p:nvPr/>
            </p:nvCxnSpPr>
            <p:spPr>
              <a:xfrm>
                <a:off x="8615470" y="5131907"/>
                <a:ext cx="3276000" cy="0"/>
              </a:xfrm>
              <a:prstGeom prst="lin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8710452" y="5146554"/>
                <a:ext cx="3261470" cy="30777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지출   내용표시                  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9,000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10267776" y="4651399"/>
                <a:ext cx="1649811" cy="4616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0000FF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rgbClr val="0000FF"/>
                    </a:solidFill>
                  </a:rPr>
                  <a:t>(0)               </a:t>
                </a:r>
                <a:r>
                  <a:rPr lang="ko-KR" altLang="en-US" sz="1200" dirty="0" smtClean="0">
                    <a:solidFill>
                      <a:srgbClr val="0000FF"/>
                    </a:solidFill>
                  </a:rPr>
                  <a:t>원</a:t>
                </a:r>
                <a:endParaRPr lang="en-US" altLang="ko-KR" sz="1200" dirty="0" smtClean="0">
                  <a:solidFill>
                    <a:srgbClr val="0000FF"/>
                  </a:solidFill>
                </a:endParaRPr>
              </a:p>
              <a:p>
                <a:r>
                  <a:rPr lang="ko-KR" altLang="en-US" sz="1200" dirty="0" smtClean="0">
                    <a:solidFill>
                      <a:srgbClr val="FF0000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(4)      23,000</a:t>
                </a:r>
                <a:r>
                  <a:rPr lang="ko-KR" altLang="en-US" sz="1200" dirty="0" smtClean="0">
                    <a:solidFill>
                      <a:srgbClr val="FF0000"/>
                    </a:solidFill>
                  </a:rPr>
                  <a:t>원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28" name="직사각형 1027"/>
            <p:cNvSpPr/>
            <p:nvPr/>
          </p:nvSpPr>
          <p:spPr>
            <a:xfrm>
              <a:off x="5032622" y="5291683"/>
              <a:ext cx="3384000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7" name="그룹 1026"/>
            <p:cNvGrpSpPr/>
            <p:nvPr/>
          </p:nvGrpSpPr>
          <p:grpSpPr>
            <a:xfrm>
              <a:off x="5004048" y="5277628"/>
              <a:ext cx="3456000" cy="635354"/>
              <a:chOff x="5004048" y="5277628"/>
              <a:chExt cx="3456000" cy="635354"/>
            </a:xfrm>
          </p:grpSpPr>
          <p:cxnSp>
            <p:nvCxnSpPr>
              <p:cNvPr id="112" name="직선 연결선 111"/>
              <p:cNvCxnSpPr/>
              <p:nvPr/>
            </p:nvCxnSpPr>
            <p:spPr>
              <a:xfrm>
                <a:off x="5685380" y="5351952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>
                <a:off x="6372835" y="5351952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>
                <a:off x="7077648" y="5351951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7768848" y="5351950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직사각형 115"/>
              <p:cNvSpPr/>
              <p:nvPr/>
            </p:nvSpPr>
            <p:spPr>
              <a:xfrm>
                <a:off x="5035947" y="5336982"/>
                <a:ext cx="612000" cy="57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이등변 삼각형 116"/>
              <p:cNvSpPr/>
              <p:nvPr/>
            </p:nvSpPr>
            <p:spPr>
              <a:xfrm flipV="1">
                <a:off x="5269939" y="5295423"/>
                <a:ext cx="144016" cy="108000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095726" y="5277628"/>
                <a:ext cx="492443" cy="610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수입</a:t>
                </a: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지출</a:t>
                </a:r>
                <a:endParaRPr lang="ko-KR" altLang="en-US" sz="1200" dirty="0"/>
              </a:p>
            </p:txBody>
          </p:sp>
          <p:cxnSp>
            <p:nvCxnSpPr>
              <p:cNvPr id="119" name="직선 연결선 118"/>
              <p:cNvCxnSpPr/>
              <p:nvPr/>
            </p:nvCxnSpPr>
            <p:spPr>
              <a:xfrm>
                <a:off x="5200354" y="5614349"/>
                <a:ext cx="28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5726504" y="544801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자산</a:t>
                </a:r>
                <a:endParaRPr lang="ko-KR" altLang="en-US" sz="1600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6434530" y="544801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통계</a:t>
                </a:r>
                <a:endParaRPr lang="ko-KR" altLang="en-US" sz="16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17371" y="544801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예산</a:t>
                </a:r>
                <a:endParaRPr lang="ko-KR" altLang="en-US" sz="16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7814764" y="544801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설정</a:t>
                </a:r>
                <a:endParaRPr lang="ko-KR" altLang="en-US" sz="1600" dirty="0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5004048" y="5294450"/>
                <a:ext cx="3456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250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611560" y="772038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1292892" y="5351952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980347" y="5351952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685160" y="5351951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376360" y="5351950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43459" y="5336982"/>
            <a:ext cx="612000" cy="57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 flipV="1">
            <a:off x="877451" y="5295423"/>
            <a:ext cx="144016" cy="1080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03238" y="5277628"/>
            <a:ext cx="492443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수입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지출</a:t>
            </a:r>
            <a:endParaRPr lang="ko-KR" altLang="en-US" sz="12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07866" y="5614349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34016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자산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042042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통계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724883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예산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422276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설정</a:t>
            </a:r>
            <a:endParaRPr lang="ko-KR" altLang="en-US" sz="16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611559" y="1330135"/>
            <a:ext cx="34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538426" y="876821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591591" y="935340"/>
            <a:ext cx="32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 smtClean="0"/>
              <a:t>입</a:t>
            </a:r>
            <a:r>
              <a:rPr lang="ko-KR" altLang="en-US" sz="1200" dirty="0"/>
              <a:t>력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14582" y="876821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53369" y="907612"/>
            <a:ext cx="360000" cy="28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4529" y="935340"/>
            <a:ext cx="32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714035" y="2387032"/>
            <a:ext cx="3276000" cy="2908800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75419" y="2461023"/>
            <a:ext cx="648000" cy="324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0" rtlCol="0" anchor="t"/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60765" y="2492725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금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713324" y="2871779"/>
            <a:ext cx="3276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08306" y="2886426"/>
            <a:ext cx="3250249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수입   내용표시       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2,000,000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259944" y="3107746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지급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처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현금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717588" y="3391624"/>
            <a:ext cx="3276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10354" y="3391945"/>
            <a:ext cx="327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05336" y="3406592"/>
            <a:ext cx="3235822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급여   당월월급         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200,000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256974" y="3627912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플레타뮤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토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현금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714618" y="3911790"/>
            <a:ext cx="3276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00254" y="3930191"/>
            <a:ext cx="3235822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지출   내용표시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200,000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251892" y="4151511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지출처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신용카드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709536" y="4435389"/>
            <a:ext cx="3276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702302" y="4435710"/>
            <a:ext cx="327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97284" y="4450357"/>
            <a:ext cx="3224601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식사   점심식사   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7,000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1248922" y="4671677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중국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향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현금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706566" y="4955555"/>
            <a:ext cx="3276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97561" y="4970644"/>
            <a:ext cx="3224601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식사   점심식사   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6,000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2365630" y="2391271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</a:rPr>
              <a:t>수입</a:t>
            </a:r>
            <a:r>
              <a:rPr lang="en-US" altLang="ko-KR" sz="1200" dirty="0" smtClean="0">
                <a:solidFill>
                  <a:srgbClr val="0000FF"/>
                </a:solidFill>
              </a:rPr>
              <a:t>(2)   2,200,000</a:t>
            </a:r>
            <a:r>
              <a:rPr lang="ko-KR" altLang="en-US" sz="1200" dirty="0" smtClean="0">
                <a:solidFill>
                  <a:srgbClr val="0000FF"/>
                </a:solidFill>
              </a:rPr>
              <a:t>원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지출</a:t>
            </a:r>
            <a:r>
              <a:rPr lang="en-US" altLang="ko-KR" sz="1200" dirty="0" smtClean="0">
                <a:solidFill>
                  <a:srgbClr val="FF0000"/>
                </a:solidFill>
              </a:rPr>
              <a:t>(3)     213,000</a:t>
            </a:r>
            <a:r>
              <a:rPr lang="ko-KR" altLang="en-US" sz="1200" dirty="0" smtClean="0">
                <a:solidFill>
                  <a:srgbClr val="FF0000"/>
                </a:solidFill>
              </a:rPr>
              <a:t>원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11560" y="5294450"/>
            <a:ext cx="345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890179" y="85742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2011. 1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09844" y="1407478"/>
            <a:ext cx="3276000" cy="648000"/>
            <a:chOff x="709844" y="1407478"/>
            <a:chExt cx="3276000" cy="648000"/>
          </a:xfrm>
        </p:grpSpPr>
        <p:sp>
          <p:nvSpPr>
            <p:cNvPr id="66" name="직사각형 65"/>
            <p:cNvSpPr/>
            <p:nvPr/>
          </p:nvSpPr>
          <p:spPr>
            <a:xfrm>
              <a:off x="709844" y="1407478"/>
              <a:ext cx="3276000" cy="648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24049" y="1458112"/>
              <a:ext cx="1420261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ko-KR" altLang="en-US" sz="1200" dirty="0" smtClean="0">
                  <a:solidFill>
                    <a:srgbClr val="0000FF"/>
                  </a:solidFill>
                </a:rPr>
                <a:t>수입</a:t>
              </a:r>
              <a:r>
                <a:rPr lang="en-US" altLang="ko-KR" sz="1200" dirty="0" smtClean="0">
                  <a:solidFill>
                    <a:srgbClr val="0000FF"/>
                  </a:solidFill>
                </a:rPr>
                <a:t>(3)     3,000,000</a:t>
              </a:r>
            </a:p>
            <a:p>
              <a:pPr algn="just"/>
              <a:r>
                <a:rPr lang="ko-KR" altLang="en-US" sz="1200" dirty="0" smtClean="0">
                  <a:solidFill>
                    <a:srgbClr val="FF0000"/>
                  </a:solidFill>
                </a:rPr>
                <a:t>지출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(98)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  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2,100,000</a:t>
              </a:r>
            </a:p>
            <a:p>
              <a:pPr algn="just"/>
              <a:r>
                <a:rPr lang="ko-KR" altLang="en-US" sz="1200" dirty="0" smtClean="0"/>
                <a:t>잔액          </a:t>
              </a:r>
              <a:r>
                <a:rPr lang="en-US" altLang="ko-KR" sz="1200" dirty="0" smtClean="0"/>
                <a:t>900,000</a:t>
              </a:r>
            </a:p>
          </p:txBody>
        </p:sp>
      </p:grpSp>
      <p:sp>
        <p:nvSpPr>
          <p:cNvPr id="111" name="직사각형 110"/>
          <p:cNvSpPr>
            <a:spLocks noChangeAspect="1"/>
          </p:cNvSpPr>
          <p:nvPr/>
        </p:nvSpPr>
        <p:spPr>
          <a:xfrm>
            <a:off x="5004048" y="772038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/>
          <p:cNvCxnSpPr/>
          <p:nvPr/>
        </p:nvCxnSpPr>
        <p:spPr>
          <a:xfrm>
            <a:off x="5004047" y="1330135"/>
            <a:ext cx="34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7930914" y="876821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7984079" y="935340"/>
            <a:ext cx="32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 smtClean="0"/>
              <a:t>입</a:t>
            </a:r>
            <a:r>
              <a:rPr lang="ko-KR" altLang="en-US" sz="1200" dirty="0"/>
              <a:t>력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5107070" y="876821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5247017" y="935340"/>
            <a:ext cx="32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  <p:grpSp>
        <p:nvGrpSpPr>
          <p:cNvPr id="1024" name="그룹 1023"/>
          <p:cNvGrpSpPr/>
          <p:nvPr/>
        </p:nvGrpSpPr>
        <p:grpSpPr>
          <a:xfrm>
            <a:off x="5094790" y="2387032"/>
            <a:ext cx="3356253" cy="2132308"/>
            <a:chOff x="5094790" y="2387032"/>
            <a:chExt cx="3356253" cy="21323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직사각형 131"/>
            <p:cNvSpPr/>
            <p:nvPr/>
          </p:nvSpPr>
          <p:spPr>
            <a:xfrm>
              <a:off x="5106523" y="2387032"/>
              <a:ext cx="3276000" cy="2124000"/>
            </a:xfrm>
            <a:prstGeom prst="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167907" y="2461023"/>
              <a:ext cx="648000" cy="324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54000" tIns="0" rtlCol="0" anchor="t"/>
            <a:lstStyle/>
            <a:p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31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453253" y="2492725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금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5105812" y="2871779"/>
              <a:ext cx="32760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5200794" y="2886426"/>
              <a:ext cx="3250249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1400" dirty="0" smtClean="0"/>
                <a:t>수입   내용표시               </a:t>
              </a:r>
              <a:r>
                <a:rPr lang="en-US" altLang="ko-KR" sz="1400" dirty="0" smtClean="0">
                  <a:solidFill>
                    <a:srgbClr val="0000FF"/>
                  </a:solidFill>
                </a:rPr>
                <a:t>2,000,000</a:t>
              </a:r>
              <a:r>
                <a:rPr lang="ko-KR" altLang="en-US" sz="1400" dirty="0" smtClean="0"/>
                <a:t>원</a:t>
              </a:r>
              <a:endParaRPr lang="en-US" altLang="ko-KR" sz="1400" dirty="0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5102842" y="3203451"/>
              <a:ext cx="327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5197824" y="3217710"/>
              <a:ext cx="3235822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1400" dirty="0" smtClean="0"/>
                <a:t>급여   당월월급                 </a:t>
              </a:r>
              <a:r>
                <a:rPr lang="en-US" altLang="ko-KR" sz="1400" dirty="0" smtClean="0">
                  <a:solidFill>
                    <a:srgbClr val="0000FF"/>
                  </a:solidFill>
                </a:rPr>
                <a:t>200,000</a:t>
              </a:r>
              <a:r>
                <a:rPr lang="ko-KR" altLang="en-US" sz="1400" dirty="0" smtClean="0"/>
                <a:t>원</a:t>
              </a:r>
              <a:endParaRPr lang="en-US" altLang="ko-KR" sz="1400" dirty="0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5107106" y="3544441"/>
              <a:ext cx="32760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5192742" y="3548994"/>
              <a:ext cx="3235822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1400" dirty="0" smtClean="0"/>
                <a:t>지출   내용표시                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200,000</a:t>
              </a:r>
              <a:r>
                <a:rPr lang="ko-KR" altLang="en-US" sz="1400" dirty="0" smtClean="0"/>
                <a:t>원</a:t>
              </a:r>
              <a:endParaRPr lang="en-US" altLang="ko-KR" sz="1400" dirty="0"/>
            </a:p>
          </p:txBody>
        </p:sp>
        <p:cxnSp>
          <p:nvCxnSpPr>
            <p:cNvPr id="146" name="직선 연결선 145"/>
            <p:cNvCxnSpPr/>
            <p:nvPr/>
          </p:nvCxnSpPr>
          <p:spPr>
            <a:xfrm>
              <a:off x="5094790" y="3870573"/>
              <a:ext cx="327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5189772" y="3880278"/>
              <a:ext cx="3224601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1400" dirty="0" smtClean="0"/>
                <a:t>식사   점심식사                   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7,000</a:t>
              </a:r>
              <a:r>
                <a:rPr lang="ko-KR" altLang="en-US" sz="1400" dirty="0" smtClean="0"/>
                <a:t>원</a:t>
              </a:r>
              <a:endParaRPr lang="en-US" altLang="ko-KR" sz="1400" dirty="0"/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5099054" y="4196705"/>
              <a:ext cx="32760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5190049" y="4211563"/>
              <a:ext cx="3224601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1400" dirty="0" smtClean="0"/>
                <a:t>식사   점심식사                   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6,000</a:t>
              </a:r>
              <a:r>
                <a:rPr lang="ko-KR" altLang="en-US" sz="1400" dirty="0" smtClean="0"/>
                <a:t>원</a:t>
              </a:r>
              <a:endParaRPr lang="en-US" altLang="ko-KR" sz="14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758118" y="2391271"/>
              <a:ext cx="1649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000FF"/>
                  </a:solidFill>
                </a:rPr>
                <a:t>수입</a:t>
              </a:r>
              <a:r>
                <a:rPr lang="en-US" altLang="ko-KR" sz="1200" dirty="0" smtClean="0">
                  <a:solidFill>
                    <a:srgbClr val="0000FF"/>
                  </a:solidFill>
                </a:rPr>
                <a:t>(2)   2,200,000</a:t>
              </a:r>
              <a:r>
                <a:rPr lang="ko-KR" altLang="en-US" sz="1200" dirty="0" smtClean="0">
                  <a:solidFill>
                    <a:srgbClr val="0000FF"/>
                  </a:solidFill>
                </a:rPr>
                <a:t>원</a:t>
              </a:r>
              <a:endParaRPr lang="en-US" altLang="ko-KR" sz="1200" dirty="0" smtClean="0">
                <a:solidFill>
                  <a:srgbClr val="0000FF"/>
                </a:solidFill>
              </a:endParaRPr>
            </a:p>
            <a:p>
              <a:r>
                <a:rPr lang="ko-KR" altLang="en-US" sz="1200" dirty="0" smtClean="0">
                  <a:solidFill>
                    <a:srgbClr val="FF0000"/>
                  </a:solidFill>
                </a:rPr>
                <a:t>지출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(3)     213,000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원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6282667" y="85742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2011. 1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5" name="그룹 1024"/>
          <p:cNvGrpSpPr/>
          <p:nvPr/>
        </p:nvGrpSpPr>
        <p:grpSpPr>
          <a:xfrm>
            <a:off x="5103980" y="4647160"/>
            <a:ext cx="3356452" cy="807171"/>
            <a:chOff x="8615470" y="4647160"/>
            <a:chExt cx="3356452" cy="807171"/>
          </a:xfrm>
        </p:grpSpPr>
        <p:sp>
          <p:nvSpPr>
            <p:cNvPr id="165" name="직사각형 164"/>
            <p:cNvSpPr/>
            <p:nvPr/>
          </p:nvSpPr>
          <p:spPr>
            <a:xfrm>
              <a:off x="8616181" y="4647160"/>
              <a:ext cx="3276000" cy="800850"/>
            </a:xfrm>
            <a:prstGeom prst="rect">
              <a:avLst/>
            </a:prstGeom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8677565" y="4721151"/>
              <a:ext cx="648000" cy="324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54000" tIns="0" rtlCol="0" anchor="t"/>
            <a:lstStyle/>
            <a:p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30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962911" y="4752853"/>
              <a:ext cx="43152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200" dirty="0">
                  <a:solidFill>
                    <a:schemeClr val="bg1"/>
                  </a:solidFill>
                </a:rPr>
                <a:t>목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8615470" y="5131907"/>
              <a:ext cx="3276000" cy="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8710452" y="5146554"/>
              <a:ext cx="3261470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rtlCol="0">
              <a:spAutoFit/>
            </a:bodyPr>
            <a:lstStyle/>
            <a:p>
              <a:r>
                <a:rPr lang="ko-KR" altLang="en-US" sz="1400" dirty="0" smtClean="0"/>
                <a:t>지출   내용표시                  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9,000</a:t>
              </a:r>
              <a:r>
                <a:rPr lang="ko-KR" altLang="en-US" sz="1400" dirty="0" smtClean="0"/>
                <a:t>원</a:t>
              </a:r>
              <a:endParaRPr lang="en-US" altLang="ko-KR" sz="14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267776" y="4651399"/>
              <a:ext cx="1649811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000FF"/>
                  </a:solidFill>
                </a:rPr>
                <a:t>수입</a:t>
              </a:r>
              <a:r>
                <a:rPr lang="en-US" altLang="ko-KR" sz="1200" dirty="0" smtClean="0">
                  <a:solidFill>
                    <a:srgbClr val="0000FF"/>
                  </a:solidFill>
                </a:rPr>
                <a:t>(0)               </a:t>
              </a:r>
              <a:r>
                <a:rPr lang="ko-KR" altLang="en-US" sz="1200" dirty="0" smtClean="0">
                  <a:solidFill>
                    <a:srgbClr val="0000FF"/>
                  </a:solidFill>
                </a:rPr>
                <a:t>원</a:t>
              </a:r>
              <a:endParaRPr lang="en-US" altLang="ko-KR" sz="1200" dirty="0" smtClean="0">
                <a:solidFill>
                  <a:srgbClr val="0000FF"/>
                </a:solidFill>
              </a:endParaRPr>
            </a:p>
            <a:p>
              <a:r>
                <a:rPr lang="ko-KR" altLang="en-US" sz="1200" dirty="0" smtClean="0">
                  <a:solidFill>
                    <a:srgbClr val="FF0000"/>
                  </a:solidFill>
                </a:rPr>
                <a:t>지출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(4)      23,000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원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28" name="직사각형 1027"/>
          <p:cNvSpPr/>
          <p:nvPr/>
        </p:nvSpPr>
        <p:spPr>
          <a:xfrm>
            <a:off x="5032622" y="5291683"/>
            <a:ext cx="338400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7" name="그룹 1026"/>
          <p:cNvGrpSpPr/>
          <p:nvPr/>
        </p:nvGrpSpPr>
        <p:grpSpPr>
          <a:xfrm>
            <a:off x="5004048" y="5277628"/>
            <a:ext cx="3456000" cy="635354"/>
            <a:chOff x="5004048" y="5277628"/>
            <a:chExt cx="3456000" cy="635354"/>
          </a:xfrm>
        </p:grpSpPr>
        <p:cxnSp>
          <p:nvCxnSpPr>
            <p:cNvPr id="112" name="직선 연결선 111"/>
            <p:cNvCxnSpPr/>
            <p:nvPr/>
          </p:nvCxnSpPr>
          <p:spPr>
            <a:xfrm>
              <a:off x="5685380" y="5351952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6372835" y="5351952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7077648" y="5351951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7768848" y="5351950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/>
            <p:cNvSpPr/>
            <p:nvPr/>
          </p:nvSpPr>
          <p:spPr>
            <a:xfrm>
              <a:off x="5035947" y="5336982"/>
              <a:ext cx="612000" cy="57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이등변 삼각형 116"/>
            <p:cNvSpPr/>
            <p:nvPr/>
          </p:nvSpPr>
          <p:spPr>
            <a:xfrm flipV="1">
              <a:off x="5269939" y="5295423"/>
              <a:ext cx="144016" cy="1080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095726" y="5277628"/>
              <a:ext cx="492443" cy="61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수입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지출</a:t>
              </a:r>
              <a:endParaRPr lang="ko-KR" altLang="en-US" sz="1200" dirty="0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5200354" y="5614349"/>
              <a:ext cx="28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5726504" y="54480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자산</a:t>
              </a:r>
              <a:endParaRPr lang="ko-KR" altLang="en-US" sz="16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434530" y="54480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통계</a:t>
              </a:r>
              <a:endParaRPr lang="ko-KR" altLang="en-US" sz="16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117371" y="54480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예산</a:t>
              </a:r>
              <a:endParaRPr lang="ko-KR" altLang="en-US" sz="16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814764" y="54480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설정</a:t>
              </a:r>
              <a:endParaRPr lang="ko-KR" altLang="en-US" sz="1600" dirty="0"/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5004048" y="5294450"/>
              <a:ext cx="3456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5102899" y="1412776"/>
            <a:ext cx="3276000" cy="648000"/>
            <a:chOff x="709844" y="1407478"/>
            <a:chExt cx="3276000" cy="648000"/>
          </a:xfrm>
        </p:grpSpPr>
        <p:sp>
          <p:nvSpPr>
            <p:cNvPr id="104" name="직사각형 103"/>
            <p:cNvSpPr/>
            <p:nvPr/>
          </p:nvSpPr>
          <p:spPr>
            <a:xfrm>
              <a:off x="709844" y="1407478"/>
              <a:ext cx="3276000" cy="648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24049" y="1458112"/>
              <a:ext cx="1420261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ko-KR" altLang="en-US" sz="1200" dirty="0" smtClean="0">
                  <a:solidFill>
                    <a:srgbClr val="0000FF"/>
                  </a:solidFill>
                </a:rPr>
                <a:t>수입</a:t>
              </a:r>
              <a:r>
                <a:rPr lang="en-US" altLang="ko-KR" sz="1200" dirty="0" smtClean="0">
                  <a:solidFill>
                    <a:srgbClr val="0000FF"/>
                  </a:solidFill>
                </a:rPr>
                <a:t>(3)     3,000,000</a:t>
              </a:r>
            </a:p>
            <a:p>
              <a:pPr algn="just"/>
              <a:r>
                <a:rPr lang="ko-KR" altLang="en-US" sz="1200" dirty="0" smtClean="0">
                  <a:solidFill>
                    <a:srgbClr val="FF0000"/>
                  </a:solidFill>
                </a:rPr>
                <a:t>지출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(98)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  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2,100,000</a:t>
              </a:r>
            </a:p>
            <a:p>
              <a:pPr algn="just"/>
              <a:r>
                <a:rPr lang="ko-KR" altLang="en-US" sz="1200" dirty="0" smtClean="0"/>
                <a:t>잔액          </a:t>
              </a:r>
              <a:r>
                <a:rPr lang="en-US" altLang="ko-KR" sz="1200" dirty="0" smtClean="0"/>
                <a:t>900,000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7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그룹 208"/>
          <p:cNvGrpSpPr/>
          <p:nvPr/>
        </p:nvGrpSpPr>
        <p:grpSpPr>
          <a:xfrm>
            <a:off x="608936" y="772038"/>
            <a:ext cx="3544336" cy="5681298"/>
            <a:chOff x="608936" y="772038"/>
            <a:chExt cx="3544336" cy="5681298"/>
          </a:xfrm>
        </p:grpSpPr>
        <p:sp>
          <p:nvSpPr>
            <p:cNvPr id="53" name="직사각형 52"/>
            <p:cNvSpPr>
              <a:spLocks noChangeAspect="1"/>
            </p:cNvSpPr>
            <p:nvPr/>
          </p:nvSpPr>
          <p:spPr>
            <a:xfrm>
              <a:off x="611944" y="791088"/>
              <a:ext cx="3456000" cy="4496065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7" name="그룹 186"/>
            <p:cNvGrpSpPr/>
            <p:nvPr/>
          </p:nvGrpSpPr>
          <p:grpSpPr>
            <a:xfrm>
              <a:off x="727001" y="2547778"/>
              <a:ext cx="3394211" cy="1896915"/>
              <a:chOff x="727001" y="2124820"/>
              <a:chExt cx="3394211" cy="1896915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731211" y="2409381"/>
                <a:ext cx="3202613" cy="161235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23834" y="2464867"/>
                <a:ext cx="3297378" cy="1523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 smtClean="0"/>
                  <a:t>요구불        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건         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20%          </a:t>
                </a:r>
                <a:r>
                  <a:rPr lang="en-US" altLang="ko-KR" sz="1100" dirty="0" smtClean="0"/>
                  <a:t>200,000,000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 smtClean="0"/>
                  <a:t>적금           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건         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30%          </a:t>
                </a:r>
                <a:r>
                  <a:rPr lang="en-US" altLang="ko-KR" sz="1100" dirty="0" smtClean="0"/>
                  <a:t>300,000,000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 smtClean="0"/>
                  <a:t>예금           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건         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20%          </a:t>
                </a:r>
                <a:r>
                  <a:rPr lang="en-US" altLang="ko-KR" sz="1100" dirty="0" smtClean="0"/>
                  <a:t>200,000,000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 smtClean="0"/>
                  <a:t>펀드           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건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      20%          </a:t>
                </a:r>
                <a:r>
                  <a:rPr lang="en-US" altLang="ko-KR" sz="1100" dirty="0" smtClean="0"/>
                  <a:t>200,000,000</a:t>
                </a:r>
                <a:r>
                  <a:rPr lang="ko-KR" altLang="en-US" sz="1100" dirty="0" smtClean="0"/>
                  <a:t>     </a:t>
                </a:r>
                <a:endParaRPr lang="en-US" altLang="ko-KR" sz="11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 smtClean="0"/>
                  <a:t>주식           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건           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5%           </a:t>
                </a:r>
                <a:r>
                  <a:rPr lang="en-US" altLang="ko-KR" sz="1100" dirty="0" smtClean="0"/>
                  <a:t>50,000,000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 smtClean="0"/>
                  <a:t>보험           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건           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5%           </a:t>
                </a:r>
                <a:r>
                  <a:rPr lang="en-US" altLang="ko-KR" sz="1100" dirty="0" smtClean="0"/>
                  <a:t>50,000,000  </a:t>
                </a:r>
                <a:r>
                  <a:rPr lang="en-US" altLang="ko-KR" sz="1000" dirty="0" smtClean="0"/>
                  <a:t> </a:t>
                </a:r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731219" y="2124820"/>
                <a:ext cx="3202606" cy="288000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2887345" y="2169820"/>
                <a:ext cx="972000" cy="198000"/>
              </a:xfrm>
              <a:prstGeom prst="rect">
                <a:avLst/>
              </a:prstGeom>
              <a:solidFill>
                <a:schemeClr val="accent1">
                  <a:lumMod val="75000"/>
                  <a:alpha val="30000"/>
                </a:schemeClr>
              </a:solidFill>
              <a:ln w="952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727001" y="2126329"/>
                <a:ext cx="3206824" cy="288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자산    </a:t>
                </a:r>
                <a:r>
                  <a:rPr lang="en-US" altLang="ko-KR" sz="11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                      </a:t>
                </a:r>
                <a:r>
                  <a:rPr lang="en-US" altLang="ko-KR" sz="1000" b="1" dirty="0" smtClean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1,000,000,000</a:t>
                </a:r>
                <a:endParaRPr lang="ko-KR" altLang="en-US" sz="1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807866" y="2720652"/>
                <a:ext cx="3072629" cy="0"/>
              </a:xfrm>
              <a:prstGeom prst="line">
                <a:avLst/>
              </a:prstGeom>
              <a:ln w="12700" cap="flat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>
                <a:off x="807866" y="2974509"/>
                <a:ext cx="3072629" cy="0"/>
              </a:xfrm>
              <a:prstGeom prst="line">
                <a:avLst/>
              </a:prstGeom>
              <a:ln w="12700" cap="flat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>
                <a:off x="807866" y="3228366"/>
                <a:ext cx="3072629" cy="0"/>
              </a:xfrm>
              <a:prstGeom prst="line">
                <a:avLst/>
              </a:prstGeom>
              <a:ln w="12700" cap="flat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807866" y="3482224"/>
                <a:ext cx="3072629" cy="0"/>
              </a:xfrm>
              <a:prstGeom prst="line">
                <a:avLst/>
              </a:prstGeom>
              <a:ln w="12700" cap="flat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807866" y="3736082"/>
                <a:ext cx="3072629" cy="0"/>
              </a:xfrm>
              <a:prstGeom prst="line">
                <a:avLst/>
              </a:prstGeom>
              <a:ln w="12700" cap="flat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직사각형 189"/>
            <p:cNvSpPr/>
            <p:nvPr/>
          </p:nvSpPr>
          <p:spPr>
            <a:xfrm>
              <a:off x="731211" y="4901521"/>
              <a:ext cx="3202613" cy="13500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23834" y="4957007"/>
              <a:ext cx="3329438" cy="12695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마이너스통장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건     </a:t>
              </a:r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0%          </a:t>
              </a:r>
              <a:r>
                <a:rPr lang="en-US" altLang="ko-KR" sz="1100" dirty="0" smtClean="0"/>
                <a:t>10,000,000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현금서비스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건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20%          </a:t>
              </a:r>
              <a:r>
                <a:rPr lang="en-US" altLang="ko-KR" sz="1100" dirty="0" smtClean="0"/>
                <a:t>10,000,000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대출        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건     </a:t>
              </a:r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0%          </a:t>
              </a:r>
              <a:r>
                <a:rPr lang="en-US" altLang="ko-KR" sz="1100" dirty="0"/>
                <a:t> </a:t>
              </a:r>
              <a:r>
                <a:rPr lang="en-US" altLang="ko-KR" sz="1100" dirty="0" smtClean="0"/>
                <a:t>10,000,000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빌린돈     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건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20%          </a:t>
              </a:r>
              <a:r>
                <a:rPr lang="en-US" altLang="ko-KR" sz="1100" dirty="0" smtClean="0"/>
                <a:t> 10,000,000</a:t>
              </a:r>
              <a:r>
                <a:rPr lang="ko-KR" altLang="en-US" sz="1100" dirty="0" smtClean="0"/>
                <a:t>     </a:t>
              </a:r>
              <a:endParaRPr lang="en-US" altLang="ko-KR" sz="11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기타        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건     </a:t>
              </a:r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0%           </a:t>
              </a:r>
              <a:r>
                <a:rPr lang="en-US" altLang="ko-KR" sz="1100" dirty="0"/>
                <a:t>1</a:t>
              </a:r>
              <a:r>
                <a:rPr lang="en-US" altLang="ko-KR" sz="1100" dirty="0" smtClean="0"/>
                <a:t>0,000,000</a:t>
              </a:r>
              <a:r>
                <a:rPr lang="en-US" altLang="ko-KR" sz="1000" dirty="0" smtClean="0"/>
                <a:t> </a:t>
              </a: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731219" y="4616960"/>
              <a:ext cx="3202606" cy="28800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2887345" y="4661960"/>
              <a:ext cx="972000" cy="198000"/>
            </a:xfrm>
            <a:prstGeom prst="rect">
              <a:avLst/>
            </a:prstGeom>
            <a:solidFill>
              <a:schemeClr val="accent2">
                <a:lumMod val="75000"/>
                <a:alpha val="30000"/>
              </a:schemeClr>
            </a:solidFill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727001" y="4618469"/>
              <a:ext cx="3206824" cy="28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부채   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                          </a:t>
              </a:r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50,000,000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95" name="직선 연결선 194"/>
            <p:cNvCxnSpPr/>
            <p:nvPr/>
          </p:nvCxnSpPr>
          <p:spPr>
            <a:xfrm>
              <a:off x="807866" y="5212792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>
              <a:off x="807866" y="5466649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807866" y="5720506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07866" y="5974364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807866" y="6228222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직사각형 201"/>
            <p:cNvSpPr/>
            <p:nvPr/>
          </p:nvSpPr>
          <p:spPr>
            <a:xfrm>
              <a:off x="611944" y="5295423"/>
              <a:ext cx="3455616" cy="11579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5" name="그룹 204"/>
            <p:cNvGrpSpPr/>
            <p:nvPr/>
          </p:nvGrpSpPr>
          <p:grpSpPr>
            <a:xfrm>
              <a:off x="683568" y="1272952"/>
              <a:ext cx="3247895" cy="1149860"/>
              <a:chOff x="683568" y="982996"/>
              <a:chExt cx="3247895" cy="1149860"/>
            </a:xfrm>
          </p:grpSpPr>
          <p:graphicFrame>
            <p:nvGraphicFramePr>
              <p:cNvPr id="72" name="차트 71"/>
              <p:cNvGraphicFramePr/>
              <p:nvPr>
                <p:extLst>
                  <p:ext uri="{D42A27DB-BD31-4B8C-83A1-F6EECF244321}">
                    <p14:modId xmlns:p14="http://schemas.microsoft.com/office/powerpoint/2010/main" val="1220053841"/>
                  </p:ext>
                </p:extLst>
              </p:nvPr>
            </p:nvGraphicFramePr>
            <p:xfrm>
              <a:off x="683568" y="982996"/>
              <a:ext cx="1202789" cy="11498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76" name="직사각형 175"/>
              <p:cNvSpPr/>
              <p:nvPr/>
            </p:nvSpPr>
            <p:spPr>
              <a:xfrm>
                <a:off x="745463" y="1023157"/>
                <a:ext cx="3186000" cy="1080000"/>
              </a:xfrm>
              <a:prstGeom prst="rect">
                <a:avLst/>
              </a:prstGeom>
              <a:solidFill>
                <a:schemeClr val="lt1">
                  <a:alpha val="2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1852527" y="1153430"/>
                <a:ext cx="2007281" cy="819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• </a:t>
                </a:r>
                <a:r>
                  <a:rPr lang="ko-KR" altLang="en-US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자산</a:t>
                </a:r>
                <a:r>
                  <a:rPr lang="en-US" altLang="ko-K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    </a:t>
                </a:r>
                <a:r>
                  <a:rPr lang="en-US" altLang="ko-KR" sz="1050" spc="-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1,000,000,000</a:t>
                </a:r>
                <a:r>
                  <a:rPr lang="en-US" altLang="ko-K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(95%)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• </a:t>
                </a:r>
                <a:r>
                  <a:rPr lang="ko-KR" altLang="en-US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부채</a:t>
                </a:r>
                <a:r>
                  <a:rPr lang="en-US" altLang="ko-K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       </a:t>
                </a:r>
                <a:r>
                  <a:rPr lang="en-US" altLang="ko-KR" sz="1050" spc="-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50,000,000</a:t>
                </a:r>
                <a:r>
                  <a:rPr lang="en-US" altLang="ko-K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(5%)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• </a:t>
                </a:r>
                <a:r>
                  <a:rPr lang="ko-KR" altLang="en-US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합계</a:t>
                </a:r>
                <a:r>
                  <a:rPr lang="en-US" altLang="ko-K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     9</a:t>
                </a:r>
                <a:r>
                  <a:rPr lang="en-US" altLang="ko-KR" sz="1050" spc="-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50,000,000</a:t>
                </a:r>
                <a:endPara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07" name="직사각형 206"/>
            <p:cNvSpPr/>
            <p:nvPr/>
          </p:nvSpPr>
          <p:spPr>
            <a:xfrm rot="5400000">
              <a:off x="2138936" y="-735439"/>
              <a:ext cx="396000" cy="3456000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790182" y="7780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자산내역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611560" y="772038"/>
              <a:ext cx="3456384" cy="5184000"/>
              <a:chOff x="611560" y="772038"/>
              <a:chExt cx="3456384" cy="5184000"/>
            </a:xfrm>
          </p:grpSpPr>
          <p:sp>
            <p:nvSpPr>
              <p:cNvPr id="4" name="직사각형 3"/>
              <p:cNvSpPr>
                <a:spLocks noChangeAspect="1"/>
              </p:cNvSpPr>
              <p:nvPr/>
            </p:nvSpPr>
            <p:spPr>
              <a:xfrm>
                <a:off x="611560" y="772038"/>
                <a:ext cx="3456000" cy="518400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연결선 4"/>
              <p:cNvCxnSpPr/>
              <p:nvPr/>
            </p:nvCxnSpPr>
            <p:spPr>
              <a:xfrm>
                <a:off x="1292892" y="5351952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/>
              <p:cNvCxnSpPr/>
              <p:nvPr/>
            </p:nvCxnSpPr>
            <p:spPr>
              <a:xfrm>
                <a:off x="1980347" y="5351952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2685160" y="5351951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3376360" y="5351950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>
              <a:xfrm>
                <a:off x="1331640" y="5295423"/>
                <a:ext cx="612000" cy="617559"/>
                <a:chOff x="643459" y="5295423"/>
                <a:chExt cx="612000" cy="617559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643459" y="5336982"/>
                  <a:ext cx="612000" cy="576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이등변 삼각형 9"/>
                <p:cNvSpPr/>
                <p:nvPr/>
              </p:nvSpPr>
              <p:spPr>
                <a:xfrm flipV="1">
                  <a:off x="877451" y="5295423"/>
                  <a:ext cx="144016" cy="108000"/>
                </a:xfrm>
                <a:prstGeom prst="triangl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703238" y="5277628"/>
                <a:ext cx="492443" cy="610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수입</a:t>
                </a: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지출</a:t>
                </a:r>
                <a:endParaRPr lang="ko-KR" altLang="en-US" sz="1200" dirty="0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807866" y="5614349"/>
                <a:ext cx="28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334016" y="544801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자산</a:t>
                </a:r>
                <a:endParaRPr lang="ko-KR" altLang="en-US" sz="16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42042" y="544801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통계</a:t>
                </a:r>
                <a:endParaRPr lang="ko-KR" altLang="en-US" sz="16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724883" y="544801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예산</a:t>
                </a:r>
                <a:endParaRPr lang="ko-KR" altLang="en-US" sz="16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22276" y="544801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설정</a:t>
                </a:r>
                <a:endParaRPr lang="ko-KR" altLang="en-US" sz="1600" dirty="0"/>
              </a:p>
            </p:txBody>
          </p:sp>
          <p:cxnSp>
            <p:nvCxnSpPr>
              <p:cNvPr id="43" name="직선 연결선 42"/>
              <p:cNvCxnSpPr/>
              <p:nvPr/>
            </p:nvCxnSpPr>
            <p:spPr>
              <a:xfrm>
                <a:off x="611944" y="5294450"/>
                <a:ext cx="3456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3" name="직사각형 222"/>
          <p:cNvSpPr/>
          <p:nvPr/>
        </p:nvSpPr>
        <p:spPr>
          <a:xfrm>
            <a:off x="4775088" y="5297614"/>
            <a:ext cx="3455616" cy="1157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/>
          <p:cNvSpPr/>
          <p:nvPr/>
        </p:nvSpPr>
        <p:spPr>
          <a:xfrm>
            <a:off x="4784368" y="13785"/>
            <a:ext cx="3455616" cy="1157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/>
          <p:cNvSpPr>
            <a:spLocks noChangeAspect="1"/>
          </p:cNvSpPr>
          <p:nvPr/>
        </p:nvSpPr>
        <p:spPr>
          <a:xfrm>
            <a:off x="4775088" y="793279"/>
            <a:ext cx="3456000" cy="44960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6" name="그룹 255"/>
          <p:cNvGrpSpPr/>
          <p:nvPr/>
        </p:nvGrpSpPr>
        <p:grpSpPr>
          <a:xfrm>
            <a:off x="4890145" y="1350293"/>
            <a:ext cx="3426271" cy="1634561"/>
            <a:chOff x="4890145" y="4619151"/>
            <a:chExt cx="3426271" cy="1634561"/>
          </a:xfrm>
        </p:grpSpPr>
        <p:sp>
          <p:nvSpPr>
            <p:cNvPr id="213" name="직사각형 212"/>
            <p:cNvSpPr/>
            <p:nvPr/>
          </p:nvSpPr>
          <p:spPr>
            <a:xfrm>
              <a:off x="4894355" y="4903712"/>
              <a:ext cx="3202613" cy="13500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986978" y="4959198"/>
              <a:ext cx="3329438" cy="12695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마이너스통장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건     </a:t>
              </a:r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0%          </a:t>
              </a:r>
              <a:r>
                <a:rPr lang="en-US" altLang="ko-KR" sz="1100" dirty="0" smtClean="0"/>
                <a:t>10,000,000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현금서비스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건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20%          </a:t>
              </a:r>
              <a:r>
                <a:rPr lang="en-US" altLang="ko-KR" sz="1100" dirty="0" smtClean="0"/>
                <a:t>10,000,000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대출        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건     </a:t>
              </a:r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0%          </a:t>
              </a:r>
              <a:r>
                <a:rPr lang="en-US" altLang="ko-KR" sz="1100" dirty="0"/>
                <a:t> </a:t>
              </a:r>
              <a:r>
                <a:rPr lang="en-US" altLang="ko-KR" sz="1100" dirty="0" smtClean="0"/>
                <a:t>10,000,000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빌린돈     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건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20%          </a:t>
              </a:r>
              <a:r>
                <a:rPr lang="en-US" altLang="ko-KR" sz="1100" dirty="0" smtClean="0"/>
                <a:t> 10,000,000</a:t>
              </a:r>
              <a:r>
                <a:rPr lang="ko-KR" altLang="en-US" sz="1100" dirty="0" smtClean="0"/>
                <a:t>     </a:t>
              </a:r>
              <a:endParaRPr lang="en-US" altLang="ko-KR" sz="11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기타           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건     </a:t>
              </a:r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0%           </a:t>
              </a:r>
              <a:r>
                <a:rPr lang="en-US" altLang="ko-KR" sz="1100" dirty="0"/>
                <a:t>1</a:t>
              </a:r>
              <a:r>
                <a:rPr lang="en-US" altLang="ko-KR" sz="1100" dirty="0" smtClean="0"/>
                <a:t>0,000,000</a:t>
              </a:r>
              <a:r>
                <a:rPr lang="en-US" altLang="ko-KR" sz="1000" dirty="0" smtClean="0"/>
                <a:t> </a:t>
              </a:r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4894363" y="4619151"/>
              <a:ext cx="3202606" cy="28800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7050489" y="4664151"/>
              <a:ext cx="972000" cy="198000"/>
            </a:xfrm>
            <a:prstGeom prst="rect">
              <a:avLst/>
            </a:prstGeom>
            <a:solidFill>
              <a:schemeClr val="accent2">
                <a:lumMod val="75000"/>
                <a:alpha val="30000"/>
              </a:schemeClr>
            </a:solidFill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4890145" y="4620660"/>
              <a:ext cx="3206824" cy="28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부채   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                          </a:t>
              </a:r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50,000,000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18" name="직선 연결선 217"/>
            <p:cNvCxnSpPr/>
            <p:nvPr/>
          </p:nvCxnSpPr>
          <p:spPr>
            <a:xfrm>
              <a:off x="4971010" y="5214983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4971010" y="5468840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4971010" y="5722697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4971010" y="5976555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>
              <a:off x="4971010" y="6230413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" name="직사각형 224"/>
          <p:cNvSpPr/>
          <p:nvPr/>
        </p:nvSpPr>
        <p:spPr>
          <a:xfrm rot="5400000">
            <a:off x="6302080" y="-742773"/>
            <a:ext cx="396000" cy="3456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TextBox 225"/>
          <p:cNvSpPr txBox="1"/>
          <p:nvPr/>
        </p:nvSpPr>
        <p:spPr>
          <a:xfrm>
            <a:off x="5953326" y="7802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자산내역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7" name="그룹 226"/>
          <p:cNvGrpSpPr/>
          <p:nvPr/>
        </p:nvGrpSpPr>
        <p:grpSpPr>
          <a:xfrm>
            <a:off x="4774704" y="774229"/>
            <a:ext cx="3456384" cy="5184000"/>
            <a:chOff x="611560" y="772038"/>
            <a:chExt cx="3456384" cy="5184000"/>
          </a:xfrm>
        </p:grpSpPr>
        <p:sp>
          <p:nvSpPr>
            <p:cNvPr id="228" name="직사각형 227"/>
            <p:cNvSpPr>
              <a:spLocks noChangeAspect="1"/>
            </p:cNvSpPr>
            <p:nvPr/>
          </p:nvSpPr>
          <p:spPr>
            <a:xfrm>
              <a:off x="611560" y="772038"/>
              <a:ext cx="3456000" cy="5184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9" name="직선 연결선 228"/>
            <p:cNvCxnSpPr/>
            <p:nvPr/>
          </p:nvCxnSpPr>
          <p:spPr>
            <a:xfrm>
              <a:off x="1292892" y="5351952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>
              <a:off x="1980347" y="5351952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>
              <a:off x="2685160" y="5351951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>
              <a:off x="3376360" y="5351950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그룹 232"/>
            <p:cNvGrpSpPr/>
            <p:nvPr/>
          </p:nvGrpSpPr>
          <p:grpSpPr>
            <a:xfrm>
              <a:off x="1331640" y="5295423"/>
              <a:ext cx="612000" cy="617559"/>
              <a:chOff x="643459" y="5295423"/>
              <a:chExt cx="612000" cy="617559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643459" y="5336982"/>
                <a:ext cx="612000" cy="57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이등변 삼각형 241"/>
              <p:cNvSpPr/>
              <p:nvPr/>
            </p:nvSpPr>
            <p:spPr>
              <a:xfrm flipV="1">
                <a:off x="877451" y="5295423"/>
                <a:ext cx="144016" cy="108000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4" name="TextBox 233"/>
            <p:cNvSpPr txBox="1"/>
            <p:nvPr/>
          </p:nvSpPr>
          <p:spPr>
            <a:xfrm>
              <a:off x="703238" y="5277628"/>
              <a:ext cx="492443" cy="61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수입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지출</a:t>
              </a:r>
              <a:endParaRPr lang="ko-KR" altLang="en-US" sz="1200" dirty="0"/>
            </a:p>
          </p:txBody>
        </p:sp>
        <p:cxnSp>
          <p:nvCxnSpPr>
            <p:cNvPr id="235" name="직선 연결선 234"/>
            <p:cNvCxnSpPr/>
            <p:nvPr/>
          </p:nvCxnSpPr>
          <p:spPr>
            <a:xfrm>
              <a:off x="807866" y="5614349"/>
              <a:ext cx="28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/>
            <p:cNvSpPr txBox="1"/>
            <p:nvPr/>
          </p:nvSpPr>
          <p:spPr>
            <a:xfrm>
              <a:off x="1334016" y="54480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자산</a:t>
              </a:r>
              <a:endParaRPr lang="ko-KR" altLang="en-US" sz="1600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2042042" y="54480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통계</a:t>
              </a:r>
              <a:endParaRPr lang="ko-KR" altLang="en-US" sz="16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724883" y="54480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예산</a:t>
              </a:r>
              <a:endParaRPr lang="ko-KR" altLang="en-US" sz="16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422276" y="54480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설정</a:t>
              </a:r>
              <a:endParaRPr lang="ko-KR" altLang="en-US" sz="1600" dirty="0"/>
            </a:p>
          </p:txBody>
        </p:sp>
        <p:cxnSp>
          <p:nvCxnSpPr>
            <p:cNvPr id="240" name="직선 연결선 239"/>
            <p:cNvCxnSpPr/>
            <p:nvPr/>
          </p:nvCxnSpPr>
          <p:spPr>
            <a:xfrm>
              <a:off x="611944" y="5294450"/>
              <a:ext cx="3456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7" name="그룹 286"/>
          <p:cNvGrpSpPr/>
          <p:nvPr/>
        </p:nvGrpSpPr>
        <p:grpSpPr>
          <a:xfrm>
            <a:off x="4898826" y="4465687"/>
            <a:ext cx="3202985" cy="644561"/>
            <a:chOff x="8316416" y="3075442"/>
            <a:chExt cx="3202985" cy="644561"/>
          </a:xfrm>
        </p:grpSpPr>
        <p:grpSp>
          <p:nvGrpSpPr>
            <p:cNvPr id="273" name="그룹 272"/>
            <p:cNvGrpSpPr/>
            <p:nvPr/>
          </p:nvGrpSpPr>
          <p:grpSpPr>
            <a:xfrm>
              <a:off x="8316416" y="3360003"/>
              <a:ext cx="3202613" cy="360000"/>
              <a:chOff x="9256730" y="2194765"/>
              <a:chExt cx="3202613" cy="360000"/>
            </a:xfrm>
          </p:grpSpPr>
          <p:sp>
            <p:nvSpPr>
              <p:cNvPr id="285" name="직사각형 284"/>
              <p:cNvSpPr/>
              <p:nvPr/>
            </p:nvSpPr>
            <p:spPr>
              <a:xfrm>
                <a:off x="9256730" y="2194765"/>
                <a:ext cx="3202613" cy="360000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9349353" y="2250251"/>
                <a:ext cx="2745945" cy="253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 smtClean="0"/>
                  <a:t>내 주머니          </a:t>
                </a:r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      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           </a:t>
                </a:r>
                <a:r>
                  <a:rPr lang="en-US" altLang="ko-KR" sz="1100" dirty="0" smtClean="0"/>
                  <a:t>500,000</a:t>
                </a:r>
                <a:endParaRPr lang="en-US" altLang="ko-KR" sz="1000" dirty="0" smtClean="0"/>
              </a:p>
            </p:txBody>
          </p:sp>
        </p:grpSp>
        <p:sp>
          <p:nvSpPr>
            <p:cNvPr id="274" name="직사각형 273"/>
            <p:cNvSpPr/>
            <p:nvPr/>
          </p:nvSpPr>
          <p:spPr>
            <a:xfrm>
              <a:off x="8316795" y="3075442"/>
              <a:ext cx="3202606" cy="28800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8322102" y="3076951"/>
              <a:ext cx="648072" cy="28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8" name="갈매기형 수장 277"/>
            <p:cNvSpPr/>
            <p:nvPr/>
          </p:nvSpPr>
          <p:spPr>
            <a:xfrm>
              <a:off x="11384619" y="3490062"/>
              <a:ext cx="45719" cy="99882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893884" y="3150298"/>
            <a:ext cx="3213670" cy="1149945"/>
            <a:chOff x="8638300" y="2932895"/>
            <a:chExt cx="3213670" cy="1149945"/>
          </a:xfrm>
        </p:grpSpPr>
        <p:sp>
          <p:nvSpPr>
            <p:cNvPr id="104" name="직사각형 103"/>
            <p:cNvSpPr/>
            <p:nvPr/>
          </p:nvSpPr>
          <p:spPr>
            <a:xfrm>
              <a:off x="8638300" y="3218840"/>
              <a:ext cx="3202613" cy="8640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730923" y="3274326"/>
              <a:ext cx="3121047" cy="7617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신용카드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장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                     </a:t>
              </a:r>
              <a:r>
                <a:rPr lang="en-US" altLang="ko-KR" sz="1100" dirty="0" smtClean="0"/>
                <a:t>2,000,000</a:t>
              </a:r>
              <a:endParaRPr lang="en-US" altLang="ko-KR" sz="11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체크카드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장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                </a:t>
              </a:r>
              <a:r>
                <a:rPr lang="en-US" altLang="ko-KR" sz="1100" dirty="0" smtClean="0"/>
                <a:t>1,000,000</a:t>
              </a:r>
              <a:endParaRPr lang="en-US" altLang="ko-KR" sz="11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선불카드    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장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   </a:t>
              </a:r>
              <a:r>
                <a:rPr lang="en-US" altLang="ko-KR" sz="1100" dirty="0" smtClean="0"/>
                <a:t>                  1,000,000</a:t>
              </a:r>
              <a:endParaRPr lang="en-US" altLang="ko-KR" sz="1000" dirty="0" smtClean="0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8714955" y="3530111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8714955" y="3783968"/>
              <a:ext cx="3072629" cy="0"/>
            </a:xfrm>
            <a:prstGeom prst="line">
              <a:avLst/>
            </a:prstGeom>
            <a:ln w="12700" cap="flat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직사각형 247"/>
            <p:cNvSpPr/>
            <p:nvPr/>
          </p:nvSpPr>
          <p:spPr>
            <a:xfrm>
              <a:off x="8642202" y="2932895"/>
              <a:ext cx="3202606" cy="28800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8647509" y="2934404"/>
              <a:ext cx="648072" cy="28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카드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17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21085" y="774229"/>
            <a:ext cx="3509342" cy="5184000"/>
            <a:chOff x="621085" y="774229"/>
            <a:chExt cx="3509342" cy="5184000"/>
          </a:xfrm>
        </p:grpSpPr>
        <p:cxnSp>
          <p:nvCxnSpPr>
            <p:cNvPr id="210" name="직선 연결선 209"/>
            <p:cNvCxnSpPr/>
            <p:nvPr/>
          </p:nvCxnSpPr>
          <p:spPr>
            <a:xfrm>
              <a:off x="1302417" y="5354143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1989872" y="5354143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>
              <a:off x="2694685" y="5354142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>
              <a:off x="3385885" y="5354141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직사각형 213"/>
            <p:cNvSpPr/>
            <p:nvPr/>
          </p:nvSpPr>
          <p:spPr>
            <a:xfrm>
              <a:off x="1339137" y="5339173"/>
              <a:ext cx="612000" cy="57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04706" y="5279819"/>
              <a:ext cx="492443" cy="61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수입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지출</a:t>
              </a:r>
              <a:endParaRPr lang="ko-KR" altLang="en-US" sz="1200" dirty="0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817391" y="5616540"/>
              <a:ext cx="28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1343541" y="54502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자산</a:t>
              </a:r>
              <a:endParaRPr lang="ko-KR" altLang="en-US" sz="16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051567" y="54502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통계</a:t>
              </a:r>
              <a:endParaRPr lang="ko-KR" altLang="en-US" sz="16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734408" y="54502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예산</a:t>
              </a:r>
              <a:endParaRPr lang="ko-KR" altLang="en-US" sz="1600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431801" y="54502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설정</a:t>
              </a:r>
              <a:endParaRPr lang="ko-KR" altLang="en-US" sz="1600" dirty="0"/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621085" y="5296641"/>
              <a:ext cx="3456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직사각형 221"/>
            <p:cNvSpPr/>
            <p:nvPr/>
          </p:nvSpPr>
          <p:spPr>
            <a:xfrm>
              <a:off x="1377477" y="783754"/>
              <a:ext cx="2700000" cy="4498201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629547" y="783754"/>
              <a:ext cx="756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요구불</a:t>
              </a:r>
              <a:endParaRPr lang="en-US" altLang="ko-KR" sz="1200" dirty="0" smtClean="0"/>
            </a:p>
            <a:p>
              <a:pPr algn="ctr"/>
              <a:r>
                <a:rPr lang="en-US" altLang="ko-KR" sz="1000" dirty="0" smtClean="0"/>
                <a:t>(2)</a:t>
              </a:r>
              <a:endParaRPr lang="ko-KR" altLang="en-US" sz="1000" dirty="0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629547" y="1503336"/>
              <a:ext cx="756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적금</a:t>
              </a:r>
              <a:endParaRPr lang="en-US" altLang="ko-KR" sz="1200" dirty="0" smtClean="0"/>
            </a:p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(3)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629547" y="2222918"/>
              <a:ext cx="756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예금</a:t>
              </a:r>
              <a:endParaRPr lang="en-US" altLang="ko-KR" sz="1200" dirty="0" smtClean="0"/>
            </a:p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(2)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629547" y="3662082"/>
              <a:ext cx="756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주식</a:t>
              </a:r>
              <a:endParaRPr lang="en-US" altLang="ko-KR" sz="1200" dirty="0" smtClean="0"/>
            </a:p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(3)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629547" y="4381662"/>
              <a:ext cx="756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보험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(2)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621200" y="2940287"/>
              <a:ext cx="756000" cy="720000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127000" prstMaterial="matte">
              <a:bevelT w="152400" h="50800" prst="softRound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/>
                <a:t>펀드</a:t>
              </a:r>
              <a:endParaRPr lang="en-US" altLang="ko-KR" sz="1200" dirty="0"/>
            </a:p>
            <a:p>
              <a:pPr algn="ctr"/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5)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1" name="이등변 삼각형 230"/>
            <p:cNvSpPr/>
            <p:nvPr/>
          </p:nvSpPr>
          <p:spPr>
            <a:xfrm flipV="1">
              <a:off x="1573129" y="5288089"/>
              <a:ext cx="144016" cy="1080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2" name="그룹 241"/>
            <p:cNvGrpSpPr/>
            <p:nvPr/>
          </p:nvGrpSpPr>
          <p:grpSpPr>
            <a:xfrm>
              <a:off x="1375073" y="786069"/>
              <a:ext cx="2755354" cy="4373438"/>
              <a:chOff x="8801422" y="548680"/>
              <a:chExt cx="2755354" cy="43734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3" name="그룹 62"/>
              <p:cNvGrpSpPr/>
              <p:nvPr/>
            </p:nvGrpSpPr>
            <p:grpSpPr>
              <a:xfrm>
                <a:off x="8801422" y="1229066"/>
                <a:ext cx="2755354" cy="1372935"/>
                <a:chOff x="8801422" y="1229066"/>
                <a:chExt cx="2755354" cy="1372935"/>
              </a:xfrm>
            </p:grpSpPr>
            <p:grpSp>
              <p:nvGrpSpPr>
                <p:cNvPr id="47" name="그룹 46"/>
                <p:cNvGrpSpPr/>
                <p:nvPr/>
              </p:nvGrpSpPr>
              <p:grpSpPr>
                <a:xfrm>
                  <a:off x="8801422" y="1229066"/>
                  <a:ext cx="2755354" cy="686074"/>
                  <a:chOff x="8801422" y="1229066"/>
                  <a:chExt cx="2755354" cy="686074"/>
                </a:xfrm>
              </p:grpSpPr>
              <p:sp>
                <p:nvSpPr>
                  <p:cNvPr id="232" name="직사각형 231"/>
                  <p:cNvSpPr/>
                  <p:nvPr/>
                </p:nvSpPr>
                <p:spPr>
                  <a:xfrm>
                    <a:off x="8813343" y="1229066"/>
                    <a:ext cx="2682000" cy="686074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0"/>
                  </a:gradFill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8877390" y="1414620"/>
                    <a:ext cx="233397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미래에셋 솔로몬 증권투자신탁 </a:t>
                    </a:r>
                    <a:r>
                      <a:rPr lang="en-US" altLang="ko-KR" sz="1000" dirty="0" smtClean="0"/>
                      <a:t>1</a:t>
                    </a:r>
                    <a:r>
                      <a:rPr lang="ko-KR" altLang="en-US" sz="1000" dirty="0" smtClean="0"/>
                      <a:t>호</a:t>
                    </a:r>
                    <a:r>
                      <a:rPr lang="en-US" altLang="ko-KR" sz="1000" dirty="0" smtClean="0"/>
                      <a:t>(</a:t>
                    </a:r>
                    <a:r>
                      <a:rPr lang="ko-KR" altLang="en-US" sz="1000" dirty="0" smtClean="0"/>
                      <a:t>주식</a:t>
                    </a:r>
                    <a:r>
                      <a:rPr lang="en-US" altLang="ko-KR" sz="1000" dirty="0" smtClean="0"/>
                      <a:t>)</a:t>
                    </a:r>
                  </a:p>
                </p:txBody>
              </p:sp>
              <p:sp>
                <p:nvSpPr>
                  <p:cNvPr id="208" name="TextBox 207"/>
                  <p:cNvSpPr txBox="1"/>
                  <p:nvPr/>
                </p:nvSpPr>
                <p:spPr>
                  <a:xfrm>
                    <a:off x="10652361" y="1576411"/>
                    <a:ext cx="90441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\50,000,000</a:t>
                    </a:r>
                    <a:endParaRPr lang="ko-KR" altLang="en-US" sz="1000" dirty="0"/>
                  </a:p>
                </p:txBody>
              </p:sp>
              <p:sp>
                <p:nvSpPr>
                  <p:cNvPr id="209" name="TextBox 208"/>
                  <p:cNvSpPr txBox="1"/>
                  <p:nvPr/>
                </p:nvSpPr>
                <p:spPr>
                  <a:xfrm>
                    <a:off x="8801422" y="1576411"/>
                    <a:ext cx="85151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2007/06/20</a:t>
                    </a:r>
                    <a:endParaRPr lang="ko-KR" altLang="en-US" sz="10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50" name="그룹 49"/>
                <p:cNvGrpSpPr/>
                <p:nvPr/>
              </p:nvGrpSpPr>
              <p:grpSpPr>
                <a:xfrm>
                  <a:off x="8801422" y="1915927"/>
                  <a:ext cx="2755354" cy="686074"/>
                  <a:chOff x="8801422" y="1915927"/>
                  <a:chExt cx="2755354" cy="686074"/>
                </a:xfrm>
              </p:grpSpPr>
              <p:sp>
                <p:nvSpPr>
                  <p:cNvPr id="233" name="직사각형 232"/>
                  <p:cNvSpPr/>
                  <p:nvPr/>
                </p:nvSpPr>
                <p:spPr>
                  <a:xfrm>
                    <a:off x="8813343" y="1915927"/>
                    <a:ext cx="2682000" cy="686074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0"/>
                  </a:gradFill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8877390" y="2101936"/>
                    <a:ext cx="239168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유리 스몰뷰티 플러스 증권투자신탁</a:t>
                    </a:r>
                    <a:r>
                      <a:rPr lang="en-US" altLang="ko-KR" sz="1000" dirty="0" smtClean="0"/>
                      <a:t>(</a:t>
                    </a:r>
                    <a:r>
                      <a:rPr lang="ko-KR" altLang="en-US" sz="1000" dirty="0" smtClean="0"/>
                      <a:t>주식</a:t>
                    </a:r>
                    <a:r>
                      <a:rPr lang="en-US" altLang="ko-KR" sz="1000" dirty="0" smtClean="0"/>
                      <a:t>)</a:t>
                    </a:r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10652361" y="2263727"/>
                    <a:ext cx="90441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\50,000,000</a:t>
                    </a:r>
                    <a:endParaRPr lang="ko-KR" altLang="en-US" sz="1000" dirty="0"/>
                  </a:p>
                </p:txBody>
              </p:sp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8801422" y="2263727"/>
                    <a:ext cx="169790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2007/11/12 ~ 2012/11/12</a:t>
                    </a:r>
                    <a:endParaRPr lang="ko-KR" altLang="en-US" sz="10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62" name="그룹 61"/>
              <p:cNvGrpSpPr/>
              <p:nvPr/>
            </p:nvGrpSpPr>
            <p:grpSpPr>
              <a:xfrm>
                <a:off x="8801422" y="2866344"/>
                <a:ext cx="2755354" cy="2055774"/>
                <a:chOff x="8801422" y="2813386"/>
                <a:chExt cx="2755354" cy="2055774"/>
              </a:xfrm>
            </p:grpSpPr>
            <p:grpSp>
              <p:nvGrpSpPr>
                <p:cNvPr id="51" name="그룹 50"/>
                <p:cNvGrpSpPr/>
                <p:nvPr/>
              </p:nvGrpSpPr>
              <p:grpSpPr>
                <a:xfrm>
                  <a:off x="8801422" y="2813386"/>
                  <a:ext cx="2755354" cy="686074"/>
                  <a:chOff x="8801422" y="2599553"/>
                  <a:chExt cx="2755354" cy="686074"/>
                </a:xfrm>
              </p:grpSpPr>
              <p:sp>
                <p:nvSpPr>
                  <p:cNvPr id="234" name="직사각형 233"/>
                  <p:cNvSpPr/>
                  <p:nvPr/>
                </p:nvSpPr>
                <p:spPr>
                  <a:xfrm>
                    <a:off x="8813343" y="2599553"/>
                    <a:ext cx="2682000" cy="686074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0"/>
                  </a:gradFill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8877390" y="2785314"/>
                    <a:ext cx="227305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KB </a:t>
                    </a:r>
                    <a:r>
                      <a:rPr lang="ko-KR" altLang="en-US" sz="1000" dirty="0" smtClean="0"/>
                      <a:t>인디아 증권 자투자신탁</a:t>
                    </a:r>
                    <a:r>
                      <a:rPr lang="en-US" altLang="ko-KR" sz="1000" dirty="0" smtClean="0"/>
                      <a:t>(</a:t>
                    </a:r>
                    <a:r>
                      <a:rPr lang="ko-KR" altLang="en-US" sz="1000" dirty="0" smtClean="0"/>
                      <a:t>주식</a:t>
                    </a:r>
                    <a:r>
                      <a:rPr lang="en-US" altLang="ko-KR" sz="1000" dirty="0" smtClean="0"/>
                      <a:t>) </a:t>
                    </a:r>
                    <a:r>
                      <a:rPr lang="ko-KR" altLang="en-US" sz="1000" dirty="0" smtClean="0"/>
                      <a:t>임의</a:t>
                    </a:r>
                    <a:endParaRPr lang="en-US" altLang="ko-KR" sz="1000" dirty="0" smtClean="0"/>
                  </a:p>
                </p:txBody>
              </p:sp>
              <p:sp>
                <p:nvSpPr>
                  <p:cNvPr id="202" name="TextBox 201"/>
                  <p:cNvSpPr txBox="1"/>
                  <p:nvPr/>
                </p:nvSpPr>
                <p:spPr>
                  <a:xfrm>
                    <a:off x="10652361" y="2947105"/>
                    <a:ext cx="90441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\30,000,000</a:t>
                    </a:r>
                    <a:endParaRPr lang="ko-KR" altLang="en-US" sz="10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8801422" y="2947105"/>
                    <a:ext cx="169790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2007/06/20 ~ 2012/06/20</a:t>
                    </a:r>
                    <a:endParaRPr lang="ko-KR" altLang="en-US" sz="10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52" name="그룹 51"/>
                <p:cNvGrpSpPr/>
                <p:nvPr/>
              </p:nvGrpSpPr>
              <p:grpSpPr>
                <a:xfrm>
                  <a:off x="8801422" y="3499460"/>
                  <a:ext cx="2755354" cy="686074"/>
                  <a:chOff x="8801422" y="3285627"/>
                  <a:chExt cx="2755354" cy="686074"/>
                </a:xfrm>
              </p:grpSpPr>
              <p:sp>
                <p:nvSpPr>
                  <p:cNvPr id="235" name="직사각형 234"/>
                  <p:cNvSpPr/>
                  <p:nvPr/>
                </p:nvSpPr>
                <p:spPr>
                  <a:xfrm>
                    <a:off x="8813343" y="3285627"/>
                    <a:ext cx="2682000" cy="686074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0"/>
                  </a:gradFill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8" name="TextBox 197"/>
                  <p:cNvSpPr txBox="1"/>
                  <p:nvPr/>
                </p:nvSpPr>
                <p:spPr>
                  <a:xfrm>
                    <a:off x="8877390" y="3463105"/>
                    <a:ext cx="220252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KB </a:t>
                    </a:r>
                    <a:r>
                      <a:rPr lang="ko-KR" altLang="en-US" sz="1000" dirty="0" smtClean="0"/>
                      <a:t>차이나 증권 자투자신탁</a:t>
                    </a:r>
                    <a:r>
                      <a:rPr lang="en-US" altLang="ko-KR" sz="1000" dirty="0" smtClean="0"/>
                      <a:t>(</a:t>
                    </a:r>
                    <a:r>
                      <a:rPr lang="ko-KR" altLang="en-US" sz="1000" dirty="0" smtClean="0"/>
                      <a:t>주식</a:t>
                    </a:r>
                    <a:r>
                      <a:rPr lang="en-US" altLang="ko-KR" sz="1000" dirty="0" smtClean="0"/>
                      <a:t>) </a:t>
                    </a:r>
                    <a:r>
                      <a:rPr lang="ko-KR" altLang="en-US" sz="1000" dirty="0" smtClean="0"/>
                      <a:t>임의</a:t>
                    </a:r>
                    <a:endParaRPr lang="en-US" altLang="ko-KR" sz="1000" dirty="0" smtClean="0"/>
                  </a:p>
                </p:txBody>
              </p:sp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10652361" y="3624896"/>
                    <a:ext cx="90441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\30,000,000</a:t>
                    </a:r>
                    <a:endParaRPr lang="ko-KR" altLang="en-US" sz="1000" dirty="0"/>
                  </a:p>
                </p:txBody>
              </p:sp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8801422" y="3624896"/>
                    <a:ext cx="169790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2007/11/12 ~ 2012/11/12</a:t>
                    </a:r>
                    <a:endParaRPr lang="ko-KR" altLang="en-US" sz="10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53" name="그룹 52"/>
                <p:cNvGrpSpPr/>
                <p:nvPr/>
              </p:nvGrpSpPr>
              <p:grpSpPr>
                <a:xfrm>
                  <a:off x="8801422" y="4183086"/>
                  <a:ext cx="2755354" cy="686074"/>
                  <a:chOff x="8801422" y="3969253"/>
                  <a:chExt cx="2755354" cy="686074"/>
                </a:xfrm>
              </p:grpSpPr>
              <p:sp>
                <p:nvSpPr>
                  <p:cNvPr id="236" name="직사각형 235"/>
                  <p:cNvSpPr/>
                  <p:nvPr/>
                </p:nvSpPr>
                <p:spPr>
                  <a:xfrm>
                    <a:off x="8813343" y="3969253"/>
                    <a:ext cx="2682000" cy="686074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0"/>
                  </a:gradFill>
                  <a:ln w="9525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8877390" y="4156257"/>
                    <a:ext cx="225702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미래에셋 인사이트 증권 자투자신탁</a:t>
                    </a:r>
                    <a:r>
                      <a:rPr lang="en-US" altLang="ko-KR" sz="1000" dirty="0" smtClean="0"/>
                      <a:t>1</a:t>
                    </a:r>
                    <a:r>
                      <a:rPr lang="ko-KR" altLang="en-US" sz="1000" dirty="0" smtClean="0"/>
                      <a:t>호</a:t>
                    </a:r>
                    <a:endParaRPr lang="en-US" altLang="ko-KR" sz="1000" dirty="0" smtClean="0"/>
                  </a:p>
                </p:txBody>
              </p:sp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10652361" y="4318048"/>
                    <a:ext cx="90441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\40,000,000</a:t>
                    </a:r>
                    <a:endParaRPr lang="ko-KR" altLang="en-US" sz="1000" dirty="0"/>
                  </a:p>
                </p:txBody>
              </p:sp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8801422" y="4318048"/>
                    <a:ext cx="169790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2007/11/12 ~ 2012/11/12</a:t>
                    </a:r>
                    <a:endParaRPr lang="ko-KR" altLang="en-US" sz="10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239" name="직사각형 238"/>
              <p:cNvSpPr/>
              <p:nvPr/>
            </p:nvSpPr>
            <p:spPr>
              <a:xfrm>
                <a:off x="8813350" y="973865"/>
                <a:ext cx="2682000" cy="25520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65000"/>
                    </a:schemeClr>
                  </a:gs>
                  <a:gs pos="80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국내펀드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>
                <a:off x="8813350" y="2612593"/>
                <a:ext cx="2682000" cy="25520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65000"/>
                    </a:schemeClr>
                  </a:gs>
                  <a:gs pos="80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해</a:t>
                </a:r>
                <a:r>
                  <a:rPr lang="ko-KR" altLang="en-US" sz="1000" b="1" dirty="0">
                    <a:solidFill>
                      <a:schemeClr val="tx1"/>
                    </a:solidFill>
                  </a:rPr>
                  <a:t>외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펀드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4" name="그룹 53"/>
              <p:cNvGrpSpPr/>
              <p:nvPr/>
            </p:nvGrpSpPr>
            <p:grpSpPr>
              <a:xfrm>
                <a:off x="8813343" y="548680"/>
                <a:ext cx="2691532" cy="440432"/>
                <a:chOff x="8813343" y="788634"/>
                <a:chExt cx="2691532" cy="440432"/>
              </a:xfrm>
            </p:grpSpPr>
            <p:sp>
              <p:nvSpPr>
                <p:cNvPr id="237" name="직사각형 236"/>
                <p:cNvSpPr/>
                <p:nvPr/>
              </p:nvSpPr>
              <p:spPr>
                <a:xfrm>
                  <a:off x="8813343" y="788634"/>
                  <a:ext cx="2682000" cy="440432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8899995" y="924211"/>
                  <a:ext cx="2604880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sz="1100" b="1" dirty="0" smtClean="0">
                      <a:solidFill>
                        <a:schemeClr val="bg1"/>
                      </a:solidFill>
                    </a:rPr>
                    <a:t>자산비율</a:t>
                  </a:r>
                  <a:r>
                    <a:rPr lang="en-US" altLang="ko-KR" sz="1100" b="1" dirty="0" smtClean="0">
                      <a:solidFill>
                        <a:schemeClr val="bg1"/>
                      </a:solidFill>
                    </a:rPr>
                    <a:t>: 20%    </a:t>
                  </a:r>
                  <a:r>
                    <a:rPr lang="ko-KR" altLang="en-US" sz="1100" b="1" dirty="0" smtClean="0">
                      <a:solidFill>
                        <a:schemeClr val="bg1"/>
                      </a:solidFill>
                    </a:rPr>
                    <a:t>총 금액</a:t>
                  </a:r>
                  <a:r>
                    <a:rPr lang="en-US" altLang="ko-KR" sz="1100" b="1" dirty="0" smtClean="0">
                      <a:solidFill>
                        <a:schemeClr val="bg1"/>
                      </a:solidFill>
                    </a:rPr>
                    <a:t>: 200,000,000</a:t>
                  </a:r>
                  <a:endParaRPr lang="ko-KR" altLang="en-US" sz="11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29" name="직사각형 228"/>
            <p:cNvSpPr>
              <a:spLocks noChangeAspect="1"/>
            </p:cNvSpPr>
            <p:nvPr/>
          </p:nvSpPr>
          <p:spPr>
            <a:xfrm>
              <a:off x="621085" y="774229"/>
              <a:ext cx="3456000" cy="5184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22035" y="774229"/>
            <a:ext cx="3510405" cy="5184000"/>
            <a:chOff x="5022035" y="774229"/>
            <a:chExt cx="3510405" cy="5184000"/>
          </a:xfrm>
        </p:grpSpPr>
        <p:cxnSp>
          <p:nvCxnSpPr>
            <p:cNvPr id="114" name="직선 연결선 113"/>
            <p:cNvCxnSpPr/>
            <p:nvPr/>
          </p:nvCxnSpPr>
          <p:spPr>
            <a:xfrm>
              <a:off x="5704430" y="5354143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6391885" y="5354143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7096698" y="5354142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7787898" y="5354141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직사각형 126"/>
            <p:cNvSpPr/>
            <p:nvPr/>
          </p:nvSpPr>
          <p:spPr>
            <a:xfrm>
              <a:off x="5741150" y="5339173"/>
              <a:ext cx="612000" cy="57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106719" y="5279819"/>
              <a:ext cx="492443" cy="61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수입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지출</a:t>
              </a:r>
              <a:endParaRPr lang="ko-KR" altLang="en-US" sz="1200" dirty="0"/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5219404" y="5616540"/>
              <a:ext cx="28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745554" y="54502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자산</a:t>
              </a:r>
              <a:endParaRPr lang="ko-KR" altLang="en-US" sz="16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453580" y="54502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통계</a:t>
              </a:r>
              <a:endParaRPr lang="ko-KR" altLang="en-US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136421" y="54502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예산</a:t>
              </a:r>
              <a:endParaRPr lang="ko-KR" altLang="en-US" sz="16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833814" y="54502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설정</a:t>
              </a:r>
              <a:endParaRPr lang="ko-KR" altLang="en-US" sz="1600" dirty="0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5023098" y="5296641"/>
              <a:ext cx="3456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직사각형 134"/>
            <p:cNvSpPr/>
            <p:nvPr/>
          </p:nvSpPr>
          <p:spPr>
            <a:xfrm>
              <a:off x="5779490" y="783754"/>
              <a:ext cx="2700000" cy="4498201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022035" y="783754"/>
              <a:ext cx="757178" cy="4317908"/>
              <a:chOff x="5031560" y="783754"/>
              <a:chExt cx="757178" cy="4317908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5031560" y="783754"/>
                <a:ext cx="756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/>
            </p:spPr>
            <p:style>
              <a:lnRef idx="2">
                <a:schemeClr val="dk1"/>
              </a:lnRef>
              <a:fillRef idx="1001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dirty="0" smtClean="0"/>
                  <a:t>요구불</a:t>
                </a:r>
                <a:endParaRPr lang="en-US" altLang="ko-KR" sz="1200" dirty="0" smtClean="0"/>
              </a:p>
              <a:p>
                <a:pPr algn="ctr"/>
                <a:r>
                  <a:rPr lang="en-US" altLang="ko-KR" sz="1000" dirty="0" smtClean="0"/>
                  <a:t>(2)</a:t>
                </a:r>
                <a:endParaRPr lang="ko-KR" altLang="en-US" sz="1000" dirty="0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5031560" y="1503336"/>
                <a:ext cx="756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/>
            </p:spPr>
            <p:style>
              <a:lnRef idx="2">
                <a:schemeClr val="dk1"/>
              </a:lnRef>
              <a:fillRef idx="1001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dirty="0" smtClean="0"/>
                  <a:t>적금</a:t>
                </a:r>
                <a:endParaRPr lang="en-US" altLang="ko-KR" sz="1200" dirty="0" smtClean="0"/>
              </a:p>
              <a:p>
                <a:pPr algn="ctr"/>
                <a:r>
                  <a:rPr lang="en-US" altLang="ko-K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(3)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5031560" y="2222918"/>
                <a:ext cx="756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/>
            </p:spPr>
            <p:style>
              <a:lnRef idx="2">
                <a:schemeClr val="dk1"/>
              </a:lnRef>
              <a:fillRef idx="1001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dirty="0" smtClean="0"/>
                  <a:t>예금</a:t>
                </a:r>
                <a:endParaRPr lang="en-US" altLang="ko-KR" sz="1200" dirty="0" smtClean="0"/>
              </a:p>
              <a:p>
                <a:pPr algn="ctr"/>
                <a:r>
                  <a:rPr lang="en-US" altLang="ko-K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(2)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5031560" y="3662082"/>
                <a:ext cx="756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/>
            </p:spPr>
            <p:style>
              <a:lnRef idx="2">
                <a:schemeClr val="dk1"/>
              </a:lnRef>
              <a:fillRef idx="1001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dirty="0" smtClean="0"/>
                  <a:t>주식</a:t>
                </a:r>
                <a:endParaRPr lang="en-US" altLang="ko-KR" sz="1200" dirty="0" smtClean="0"/>
              </a:p>
              <a:p>
                <a:pPr algn="ctr"/>
                <a:r>
                  <a:rPr lang="en-US" altLang="ko-K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(3)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5031560" y="4381662"/>
                <a:ext cx="756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/>
            </p:spPr>
            <p:style>
              <a:lnRef idx="2">
                <a:schemeClr val="dk1"/>
              </a:lnRef>
              <a:fillRef idx="1001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보험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(2)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5032738" y="2940287"/>
                <a:ext cx="756000" cy="72000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35000">
                    <a:schemeClr val="dk1">
                      <a:tint val="37000"/>
                      <a:satMod val="300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extrusionH="127000" prstMaterial="matte">
                <a:bevelT w="152400" h="50800" prst="softRound"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dirty="0"/>
                  <a:t>펀드</a:t>
                </a:r>
                <a:endParaRPr lang="en-US" altLang="ko-KR" sz="1200" dirty="0"/>
              </a:p>
              <a:p>
                <a:pPr algn="ctr"/>
                <a:r>
                  <a:rPr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en-US" altLang="ko-K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5)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46" name="이등변 삼각형 145"/>
            <p:cNvSpPr/>
            <p:nvPr/>
          </p:nvSpPr>
          <p:spPr>
            <a:xfrm flipV="1">
              <a:off x="5975142" y="5288089"/>
              <a:ext cx="144016" cy="1080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777086" y="786069"/>
              <a:ext cx="2755354" cy="3689812"/>
              <a:chOff x="5777086" y="786069"/>
              <a:chExt cx="2755354" cy="368981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49" name="그룹 148"/>
              <p:cNvGrpSpPr/>
              <p:nvPr/>
            </p:nvGrpSpPr>
            <p:grpSpPr>
              <a:xfrm>
                <a:off x="5777086" y="1466455"/>
                <a:ext cx="2755354" cy="1372935"/>
                <a:chOff x="8801422" y="1229066"/>
                <a:chExt cx="2755354" cy="1372935"/>
              </a:xfrm>
            </p:grpSpPr>
            <p:grpSp>
              <p:nvGrpSpPr>
                <p:cNvPr id="171" name="그룹 170"/>
                <p:cNvGrpSpPr/>
                <p:nvPr/>
              </p:nvGrpSpPr>
              <p:grpSpPr>
                <a:xfrm>
                  <a:off x="8801422" y="1229066"/>
                  <a:ext cx="2755354" cy="686074"/>
                  <a:chOff x="8801422" y="1229066"/>
                  <a:chExt cx="2755354" cy="686074"/>
                </a:xfrm>
              </p:grpSpPr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8813343" y="1229066"/>
                    <a:ext cx="2682000" cy="686074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0"/>
                  </a:gradFill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8877390" y="1414620"/>
                    <a:ext cx="233397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미래에셋 솔로몬 증권투자신탁 </a:t>
                    </a:r>
                    <a:r>
                      <a:rPr lang="en-US" altLang="ko-KR" sz="1000" dirty="0" smtClean="0"/>
                      <a:t>1</a:t>
                    </a:r>
                    <a:r>
                      <a:rPr lang="ko-KR" altLang="en-US" sz="1000" dirty="0" smtClean="0"/>
                      <a:t>호</a:t>
                    </a:r>
                    <a:r>
                      <a:rPr lang="en-US" altLang="ko-KR" sz="1000" dirty="0" smtClean="0"/>
                      <a:t>(</a:t>
                    </a:r>
                    <a:r>
                      <a:rPr lang="ko-KR" altLang="en-US" sz="1000" dirty="0" smtClean="0"/>
                      <a:t>주식</a:t>
                    </a:r>
                    <a:r>
                      <a:rPr lang="en-US" altLang="ko-KR" sz="1000" dirty="0" smtClean="0"/>
                      <a:t>)</a:t>
                    </a: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10652361" y="1576411"/>
                    <a:ext cx="90441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\50,000,000</a:t>
                    </a:r>
                    <a:endParaRPr lang="ko-KR" altLang="en-US" sz="1000" dirty="0"/>
                  </a:p>
                </p:txBody>
              </p:sp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8801422" y="1576411"/>
                    <a:ext cx="85151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2007/06/20</a:t>
                    </a:r>
                    <a:endParaRPr lang="ko-KR" altLang="en-US" sz="10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72" name="그룹 171"/>
                <p:cNvGrpSpPr/>
                <p:nvPr/>
              </p:nvGrpSpPr>
              <p:grpSpPr>
                <a:xfrm>
                  <a:off x="8801422" y="1915927"/>
                  <a:ext cx="2755354" cy="686074"/>
                  <a:chOff x="8801422" y="1915927"/>
                  <a:chExt cx="2755354" cy="686074"/>
                </a:xfrm>
              </p:grpSpPr>
              <p:sp>
                <p:nvSpPr>
                  <p:cNvPr id="173" name="직사각형 172"/>
                  <p:cNvSpPr/>
                  <p:nvPr/>
                </p:nvSpPr>
                <p:spPr>
                  <a:xfrm>
                    <a:off x="8813343" y="1915927"/>
                    <a:ext cx="2682000" cy="686074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0"/>
                  </a:gradFill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4" name="TextBox 173"/>
                  <p:cNvSpPr txBox="1"/>
                  <p:nvPr/>
                </p:nvSpPr>
                <p:spPr>
                  <a:xfrm>
                    <a:off x="8877390" y="2101936"/>
                    <a:ext cx="239168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유리 스몰뷰티 플러스 증권투자신탁</a:t>
                    </a:r>
                    <a:r>
                      <a:rPr lang="en-US" altLang="ko-KR" sz="1000" dirty="0" smtClean="0"/>
                      <a:t>(</a:t>
                    </a:r>
                    <a:r>
                      <a:rPr lang="ko-KR" altLang="en-US" sz="1000" dirty="0" smtClean="0"/>
                      <a:t>주식</a:t>
                    </a:r>
                    <a:r>
                      <a:rPr lang="en-US" altLang="ko-KR" sz="1000" dirty="0" smtClean="0"/>
                      <a:t>)</a:t>
                    </a:r>
                  </a:p>
                </p:txBody>
              </p:sp>
              <p:sp>
                <p:nvSpPr>
                  <p:cNvPr id="175" name="TextBox 174"/>
                  <p:cNvSpPr txBox="1"/>
                  <p:nvPr/>
                </p:nvSpPr>
                <p:spPr>
                  <a:xfrm>
                    <a:off x="10652361" y="2263727"/>
                    <a:ext cx="90441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\50,000,000</a:t>
                    </a:r>
                    <a:endParaRPr lang="ko-KR" altLang="en-US" sz="1000" dirty="0"/>
                  </a:p>
                </p:txBody>
              </p:sp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8801422" y="2263727"/>
                    <a:ext cx="169790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2007/11/12 ~ 2012/11/12</a:t>
                    </a:r>
                    <a:endParaRPr lang="ko-KR" altLang="en-US" sz="10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156" name="그룹 155"/>
              <p:cNvGrpSpPr/>
              <p:nvPr/>
            </p:nvGrpSpPr>
            <p:grpSpPr>
              <a:xfrm>
                <a:off x="5777086" y="3103733"/>
                <a:ext cx="2755354" cy="686074"/>
                <a:chOff x="8801422" y="2599553"/>
                <a:chExt cx="2755354" cy="686074"/>
              </a:xfrm>
            </p:grpSpPr>
            <p:sp>
              <p:nvSpPr>
                <p:cNvPr id="167" name="직사각형 166"/>
                <p:cNvSpPr/>
                <p:nvPr/>
              </p:nvSpPr>
              <p:spPr>
                <a:xfrm>
                  <a:off x="8813343" y="2599553"/>
                  <a:ext cx="2682000" cy="686074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8877390" y="2785314"/>
                  <a:ext cx="2273058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1000" dirty="0" smtClean="0"/>
                    <a:t>KB </a:t>
                  </a:r>
                  <a:r>
                    <a:rPr lang="ko-KR" altLang="en-US" sz="1000" dirty="0" smtClean="0"/>
                    <a:t>인디아 증권 자투자신탁</a:t>
                  </a:r>
                  <a:r>
                    <a:rPr lang="en-US" altLang="ko-KR" sz="1000" dirty="0" smtClean="0"/>
                    <a:t>(</a:t>
                  </a:r>
                  <a:r>
                    <a:rPr lang="ko-KR" altLang="en-US" sz="1000" dirty="0" smtClean="0"/>
                    <a:t>주식</a:t>
                  </a:r>
                  <a:r>
                    <a:rPr lang="en-US" altLang="ko-KR" sz="1000" dirty="0" smtClean="0"/>
                    <a:t>) </a:t>
                  </a:r>
                  <a:r>
                    <a:rPr lang="ko-KR" altLang="en-US" sz="1000" dirty="0" smtClean="0"/>
                    <a:t>임의</a:t>
                  </a:r>
                  <a:endParaRPr lang="en-US" altLang="ko-KR" sz="1000" dirty="0" smtClean="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10652361" y="2947105"/>
                  <a:ext cx="90441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\30,000,000</a:t>
                  </a:r>
                  <a:endParaRPr lang="ko-KR" altLang="en-US" sz="1000" dirty="0"/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8801422" y="2947105"/>
                  <a:ext cx="169790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2007/06/20 ~ 2012/06/20</a:t>
                  </a:r>
                  <a:endParaRPr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57" name="그룹 156"/>
              <p:cNvGrpSpPr/>
              <p:nvPr/>
            </p:nvGrpSpPr>
            <p:grpSpPr>
              <a:xfrm>
                <a:off x="5777086" y="3789807"/>
                <a:ext cx="2755354" cy="686074"/>
                <a:chOff x="8801422" y="3285627"/>
                <a:chExt cx="2755354" cy="686074"/>
              </a:xfrm>
            </p:grpSpPr>
            <p:sp>
              <p:nvSpPr>
                <p:cNvPr id="163" name="직사각형 162"/>
                <p:cNvSpPr/>
                <p:nvPr/>
              </p:nvSpPr>
              <p:spPr>
                <a:xfrm>
                  <a:off x="8813343" y="3285627"/>
                  <a:ext cx="2682000" cy="686074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8877390" y="3463105"/>
                  <a:ext cx="220252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1000" dirty="0" smtClean="0"/>
                    <a:t>KB </a:t>
                  </a:r>
                  <a:r>
                    <a:rPr lang="ko-KR" altLang="en-US" sz="1000" dirty="0" smtClean="0"/>
                    <a:t>차이나 증권 자투자신탁</a:t>
                  </a:r>
                  <a:r>
                    <a:rPr lang="en-US" altLang="ko-KR" sz="1000" dirty="0" smtClean="0"/>
                    <a:t>(</a:t>
                  </a:r>
                  <a:r>
                    <a:rPr lang="ko-KR" altLang="en-US" sz="1000" dirty="0" smtClean="0"/>
                    <a:t>주식</a:t>
                  </a:r>
                  <a:r>
                    <a:rPr lang="en-US" altLang="ko-KR" sz="1000" dirty="0" smtClean="0"/>
                    <a:t>) </a:t>
                  </a:r>
                  <a:r>
                    <a:rPr lang="ko-KR" altLang="en-US" sz="1000" dirty="0" smtClean="0"/>
                    <a:t>임의</a:t>
                  </a:r>
                  <a:endParaRPr lang="en-US" altLang="ko-KR" sz="1000" dirty="0" smtClean="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0652361" y="3624896"/>
                  <a:ext cx="90441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\30,000,000</a:t>
                  </a:r>
                  <a:endParaRPr lang="ko-KR" altLang="en-US" sz="1000" dirty="0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8801422" y="3624896"/>
                  <a:ext cx="169790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2007/11/12 ~ 2012/11/12</a:t>
                  </a:r>
                  <a:endParaRPr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51" name="직사각형 150"/>
              <p:cNvSpPr/>
              <p:nvPr/>
            </p:nvSpPr>
            <p:spPr>
              <a:xfrm>
                <a:off x="5789014" y="1211254"/>
                <a:ext cx="2682000" cy="25520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65000"/>
                    </a:schemeClr>
                  </a:gs>
                  <a:gs pos="80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국내펀드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5789014" y="2849982"/>
                <a:ext cx="2682000" cy="25520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65000"/>
                    </a:schemeClr>
                  </a:gs>
                  <a:gs pos="80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해</a:t>
                </a:r>
                <a:r>
                  <a:rPr lang="ko-KR" altLang="en-US" sz="1000" b="1" dirty="0">
                    <a:solidFill>
                      <a:schemeClr val="tx1"/>
                    </a:solidFill>
                  </a:rPr>
                  <a:t>외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펀드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3" name="그룹 152"/>
              <p:cNvGrpSpPr/>
              <p:nvPr/>
            </p:nvGrpSpPr>
            <p:grpSpPr>
              <a:xfrm>
                <a:off x="5789007" y="786069"/>
                <a:ext cx="2691532" cy="440432"/>
                <a:chOff x="8813343" y="788634"/>
                <a:chExt cx="2691532" cy="440432"/>
              </a:xfrm>
            </p:grpSpPr>
            <p:sp>
              <p:nvSpPr>
                <p:cNvPr id="154" name="직사각형 153"/>
                <p:cNvSpPr/>
                <p:nvPr/>
              </p:nvSpPr>
              <p:spPr>
                <a:xfrm>
                  <a:off x="8813343" y="788634"/>
                  <a:ext cx="2682000" cy="440432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8899995" y="924211"/>
                  <a:ext cx="2604880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sz="1100" b="1" dirty="0" smtClean="0">
                      <a:solidFill>
                        <a:schemeClr val="bg1"/>
                      </a:solidFill>
                    </a:rPr>
                    <a:t>자산비율</a:t>
                  </a:r>
                  <a:r>
                    <a:rPr lang="en-US" altLang="ko-KR" sz="1100" b="1" dirty="0" smtClean="0">
                      <a:solidFill>
                        <a:schemeClr val="bg1"/>
                      </a:solidFill>
                    </a:rPr>
                    <a:t>: 20%    </a:t>
                  </a:r>
                  <a:r>
                    <a:rPr lang="ko-KR" altLang="en-US" sz="1100" b="1" dirty="0" smtClean="0">
                      <a:solidFill>
                        <a:schemeClr val="bg1"/>
                      </a:solidFill>
                    </a:rPr>
                    <a:t>총 금액</a:t>
                  </a:r>
                  <a:r>
                    <a:rPr lang="en-US" altLang="ko-KR" sz="1100" b="1" dirty="0" smtClean="0">
                      <a:solidFill>
                        <a:schemeClr val="bg1"/>
                      </a:solidFill>
                    </a:rPr>
                    <a:t>: 200,000,000</a:t>
                  </a:r>
                  <a:endParaRPr lang="ko-KR" altLang="en-US" sz="11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05" name="TextBox 104"/>
            <p:cNvSpPr txBox="1"/>
            <p:nvPr/>
          </p:nvSpPr>
          <p:spPr>
            <a:xfrm>
              <a:off x="6624993" y="4571636"/>
              <a:ext cx="1825821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00" dirty="0" smtClean="0"/>
                <a:t>국내펀드</a:t>
              </a:r>
              <a:r>
                <a:rPr lang="en-US" altLang="ko-KR" sz="1000" dirty="0" smtClean="0"/>
                <a:t>(2)</a:t>
              </a:r>
              <a:r>
                <a:rPr lang="ko-KR" altLang="en-US" sz="1000" dirty="0" smtClean="0"/>
                <a:t> 금액</a:t>
              </a:r>
              <a:r>
                <a:rPr lang="en-US" altLang="ko-KR" sz="1000" dirty="0" smtClean="0"/>
                <a:t>: \100,000,000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* </a:t>
              </a:r>
              <a:r>
                <a:rPr lang="ko-KR" altLang="en-US" sz="1000" dirty="0" smtClean="0"/>
                <a:t>주식형</a:t>
              </a:r>
              <a:r>
                <a:rPr lang="en-US" altLang="ko-KR" sz="1000" dirty="0" smtClean="0"/>
                <a:t>: (1),      \50,000,000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* </a:t>
              </a:r>
              <a:r>
                <a:rPr lang="ko-KR" altLang="en-US" sz="1000" dirty="0" smtClean="0"/>
                <a:t>채권형</a:t>
              </a:r>
              <a:r>
                <a:rPr lang="en-US" altLang="ko-KR" sz="1000" dirty="0" smtClean="0"/>
                <a:t>: (1),      \50,000,000</a:t>
              </a:r>
            </a:p>
            <a:p>
              <a:r>
                <a:rPr lang="ko-KR" altLang="en-US" sz="1000" dirty="0" smtClean="0"/>
                <a:t>해외펀드</a:t>
              </a:r>
              <a:r>
                <a:rPr lang="en-US" altLang="ko-KR" sz="1000" dirty="0" smtClean="0"/>
                <a:t>(3)</a:t>
              </a:r>
              <a:r>
                <a:rPr lang="ko-KR" altLang="en-US" sz="1000" dirty="0" smtClean="0"/>
                <a:t> 금액</a:t>
              </a:r>
              <a:r>
                <a:rPr lang="en-US" altLang="ko-KR" sz="1000" dirty="0" smtClean="0"/>
                <a:t>: \100,000,000</a:t>
              </a:r>
            </a:p>
          </p:txBody>
        </p:sp>
        <p:sp>
          <p:nvSpPr>
            <p:cNvPr id="148" name="직사각형 147"/>
            <p:cNvSpPr>
              <a:spLocks noChangeAspect="1"/>
            </p:cNvSpPr>
            <p:nvPr/>
          </p:nvSpPr>
          <p:spPr>
            <a:xfrm>
              <a:off x="5023098" y="774229"/>
              <a:ext cx="3456000" cy="5184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2" name="차트 11"/>
            <p:cNvGraphicFramePr/>
            <p:nvPr>
              <p:extLst>
                <p:ext uri="{D42A27DB-BD31-4B8C-83A1-F6EECF244321}">
                  <p14:modId xmlns:p14="http://schemas.microsoft.com/office/powerpoint/2010/main" val="3684801838"/>
                </p:ext>
              </p:extLst>
            </p:nvPr>
          </p:nvGraphicFramePr>
          <p:xfrm>
            <a:off x="5749927" y="4460502"/>
            <a:ext cx="883512" cy="9226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684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3378</TotalTime>
  <Words>682</Words>
  <Application>Microsoft Office PowerPoint</Application>
  <PresentationFormat>화면 슬라이드 쇼(4:3)</PresentationFormat>
  <Paragraphs>229</Paragraphs>
  <Slides>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유태형</dc:creator>
  <cp:lastModifiedBy>유태형</cp:lastModifiedBy>
  <cp:revision>57</cp:revision>
  <cp:lastPrinted>2011-01-13T10:50:37Z</cp:lastPrinted>
  <dcterms:created xsi:type="dcterms:W3CDTF">2011-01-06T05:53:05Z</dcterms:created>
  <dcterms:modified xsi:type="dcterms:W3CDTF">2011-01-13T11:21:36Z</dcterms:modified>
</cp:coreProperties>
</file>