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8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03 –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사용한 비동기 제어 흐름 패턴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동시 작업에서의 경쟁 조건 조정</a:t>
            </a:r>
            <a:endParaRPr lang="en-US" altLang="ko-KR" sz="2400" b="1" dirty="0" smtClean="0"/>
          </a:p>
          <a:p>
            <a:r>
              <a:rPr lang="ko-KR" altLang="en-US" sz="2000" dirty="0"/>
              <a:t>멀티 스레드 환경에서 </a:t>
            </a:r>
            <a:r>
              <a:rPr lang="ko-KR" altLang="en-US" sz="2000" dirty="0" err="1"/>
              <a:t>논블로킹</a:t>
            </a:r>
            <a:r>
              <a:rPr lang="ko-KR" altLang="en-US" sz="2000" dirty="0"/>
              <a:t> </a:t>
            </a:r>
            <a:r>
              <a:rPr lang="en-US" altLang="ko-KR" sz="2000" dirty="0"/>
              <a:t>I/O</a:t>
            </a:r>
            <a:r>
              <a:rPr lang="ko-KR" altLang="en-US" sz="2000" dirty="0"/>
              <a:t>를 사용하는 경우 여러 작업을 병렬로 실행할 때 문제가 발생할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하지만 </a:t>
            </a:r>
            <a:r>
              <a:rPr lang="en-US" altLang="ko-KR" sz="1600" dirty="0"/>
              <a:t>Node.js</a:t>
            </a:r>
            <a:r>
              <a:rPr lang="ko-KR" altLang="en-US" sz="1600" dirty="0"/>
              <a:t>에서 여러 개의 비동기 작업을 병렬로 실행하는 것은 리소스 측면에서 직관적이면서 비용이 적게 든다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 smtClean="0"/>
              <a:t>멀티 </a:t>
            </a:r>
            <a:r>
              <a:rPr lang="ko-KR" altLang="en-US" sz="2000" dirty="0"/>
              <a:t>스레드 프로그래밍에서 보통 </a:t>
            </a:r>
            <a:r>
              <a:rPr lang="ko-KR" altLang="en-US" sz="2000" dirty="0" err="1"/>
              <a:t>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뮤텍스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세마포어</a:t>
            </a:r>
            <a:r>
              <a:rPr lang="ko-KR" altLang="en-US" sz="2000" dirty="0"/>
              <a:t> 및 모니터와 같은 구조를 사용하여 수행되며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병렬화의</a:t>
            </a:r>
            <a:r>
              <a:rPr lang="ko-KR" altLang="en-US" sz="2000" dirty="0"/>
              <a:t> 성능에 상당한 영향을 미칠 뿐만 아니라 가장 복잡한 측면 중 하나일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Node.js</a:t>
            </a:r>
            <a:r>
              <a:rPr lang="ko-KR" altLang="en-US" sz="1600" dirty="0"/>
              <a:t>에서는 모든 것이 싱글 스레드에서 실행되기 때문에 일반적으로 동기화 메커니즘을 필요하지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이것이 경쟁 조건을 가지지 않는 다는 것을 의미하지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오히려 아주 일반적이다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문제의 근본 원인은 비동기 작업 호출과 그 결과 통지 사이에 생기는 지연이다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경쟁 상황은 싱글 스레드 환경에 있어서도 많은 문제를 일으킬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경우에 따라서는 데이터 손상으로 이어질 수 있으며 일시적인 특성으로 인해 디버그 하기가 매우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작업을 병렬로 실행할 때 이러한 유형의 상황을 명확하게 확인하는 것이 좋다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278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제한된 병렬 실행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종종 </a:t>
            </a:r>
            <a:r>
              <a:rPr lang="ko-KR" altLang="en-US" sz="2000" dirty="0"/>
              <a:t>제어하지 않고 병렬 작업을 생성하면 과도한 부하가 발생할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웹 </a:t>
            </a:r>
            <a:r>
              <a:rPr lang="ko-KR" altLang="en-US" sz="1600" dirty="0"/>
              <a:t>어플리케이션에서는 </a:t>
            </a:r>
            <a:r>
              <a:rPr lang="en-US" altLang="ko-KR" sz="1600" dirty="0" err="1"/>
              <a:t>DoS</a:t>
            </a:r>
            <a:r>
              <a:rPr lang="en-US" altLang="ko-KR" sz="1600" dirty="0"/>
              <a:t>(Denial of Service) </a:t>
            </a:r>
            <a:r>
              <a:rPr lang="ko-KR" altLang="en-US" sz="1600" dirty="0"/>
              <a:t>공격으로 악용될 수 있는 취약점이 발생할 수도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/>
              <a:t>모든 상황에서는 동시에 실행할 수 있는 작업의 수를 제한하는 것이 좋다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이렇게 </a:t>
            </a:r>
            <a:r>
              <a:rPr lang="ko-KR" altLang="en-US" sz="1600" dirty="0"/>
              <a:t>하면 서버의 부하에 대한 </a:t>
            </a:r>
            <a:r>
              <a:rPr lang="ko-KR" altLang="en-US" sz="1600" dirty="0" err="1"/>
              <a:t>예측성을</a:t>
            </a:r>
            <a:r>
              <a:rPr lang="ko-KR" altLang="en-US" sz="1600" dirty="0"/>
              <a:t> 가질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어플리케이션의 리소스가 부족하지 않도록 할 수 있다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pic>
        <p:nvPicPr>
          <p:cNvPr id="3074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890344"/>
            <a:ext cx="87915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제한된 병렬 실행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종종 </a:t>
            </a:r>
            <a:r>
              <a:rPr lang="ko-KR" altLang="en-US" sz="2000" dirty="0"/>
              <a:t>제어하지 않고 병렬 작업을 생성하면 과도한 부하가 발생할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웹 </a:t>
            </a:r>
            <a:r>
              <a:rPr lang="ko-KR" altLang="en-US" sz="1600" dirty="0"/>
              <a:t>어플리케이션에서는 </a:t>
            </a:r>
            <a:r>
              <a:rPr lang="en-US" altLang="ko-KR" sz="1600" dirty="0" err="1"/>
              <a:t>DoS</a:t>
            </a:r>
            <a:r>
              <a:rPr lang="en-US" altLang="ko-KR" sz="1600" dirty="0"/>
              <a:t>(Denial of Service) </a:t>
            </a:r>
            <a:r>
              <a:rPr lang="ko-KR" altLang="en-US" sz="1600" dirty="0"/>
              <a:t>공격으로 악용될 수 있는 취약점이 발생할 수도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/>
              <a:t>모든 상황에서는 동시에 실행할 수 있는 작업의 수를 제한하는 것이 좋다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이렇게 </a:t>
            </a:r>
            <a:r>
              <a:rPr lang="ko-KR" altLang="en-US" sz="1600" dirty="0"/>
              <a:t>하면 서버의 부하에 대한 </a:t>
            </a:r>
            <a:r>
              <a:rPr lang="ko-KR" altLang="en-US" sz="1600" dirty="0" err="1"/>
              <a:t>예측성을</a:t>
            </a:r>
            <a:r>
              <a:rPr lang="ko-KR" altLang="en-US" sz="1600" dirty="0"/>
              <a:t> 가질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어플리케이션의 리소스가 부족하지 않도록 할 수 있다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pic>
        <p:nvPicPr>
          <p:cNvPr id="3074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890344"/>
            <a:ext cx="87915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제한된 병렬 실행 패턴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809016"/>
            <a:ext cx="55816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err="1" smtClean="0"/>
              <a:t>콜백</a:t>
            </a:r>
            <a:r>
              <a:rPr lang="ko-KR" altLang="en-US" sz="3600" dirty="0" smtClean="0"/>
              <a:t> 지옥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지옥</a:t>
            </a:r>
            <a:r>
              <a:rPr lang="en-US" altLang="ko-KR" sz="2000" dirty="0" smtClean="0"/>
              <a:t>(Callback Hell)</a:t>
            </a:r>
            <a:r>
              <a:rPr lang="ko-KR" altLang="en-US" sz="2000" dirty="0" smtClean="0"/>
              <a:t>이란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많은 </a:t>
            </a:r>
            <a:r>
              <a:rPr lang="ko-KR" altLang="en-US" sz="1600" dirty="0" err="1" smtClean="0"/>
              <a:t>클로저와</a:t>
            </a:r>
            <a:r>
              <a:rPr lang="ko-KR" altLang="en-US" sz="1600" dirty="0" smtClean="0"/>
              <a:t> 내부 </a:t>
            </a:r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정의가 코드를 읽을 수 없고 관리할 수 없는 덩어리로 만드는 상황을 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가장 잘 알려진 심각한 안티 패턴 중 하나이다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이러한 코드의 큰 문제는 </a:t>
            </a:r>
            <a:r>
              <a:rPr lang="ko-KR" altLang="en-US" sz="1600" dirty="0" err="1" smtClean="0"/>
              <a:t>가독성이며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중첩이 깊어 함수 추적이 어려워진다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또 다른 문제는 각 </a:t>
            </a:r>
            <a:r>
              <a:rPr lang="ko-KR" altLang="en-US" sz="1600" dirty="0" err="1" smtClean="0"/>
              <a:t>스코프에서</a:t>
            </a:r>
            <a:r>
              <a:rPr lang="ko-KR" altLang="en-US" sz="1600" dirty="0" smtClean="0"/>
              <a:t> 사용된 변수 이름의 중복이 발생한다는 점이며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이는 혼동을 일으키고 결함이 발생할 확률이 높아진다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56350"/>
            <a:ext cx="2743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3.2 </a:t>
            </a:r>
            <a:r>
              <a:rPr lang="ko-KR" altLang="en-US" sz="3600" dirty="0" err="1" smtClean="0"/>
              <a:t>콜백</a:t>
            </a:r>
            <a:r>
              <a:rPr lang="ko-KR" altLang="en-US" sz="3600" dirty="0" smtClean="0"/>
              <a:t> 규칙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콜백을</a:t>
            </a:r>
            <a:r>
              <a:rPr lang="ko-KR" altLang="en-US" sz="2000" dirty="0" smtClean="0"/>
              <a:t> 정의할 때 함부로 </a:t>
            </a:r>
            <a:r>
              <a:rPr lang="ko-KR" altLang="en-US" sz="2000" dirty="0" err="1" smtClean="0"/>
              <a:t>클로저를</a:t>
            </a:r>
            <a:r>
              <a:rPr lang="ko-KR" altLang="en-US" sz="2000" dirty="0" smtClean="0"/>
              <a:t> 사용하지 않는다</a:t>
            </a:r>
            <a:r>
              <a:rPr lang="en-US" altLang="ko-KR" sz="2000" dirty="0" smtClean="0"/>
              <a:t>.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장점보다 단점이 더 많을 수 있는 방식이다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가능한 빨리 종료한다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코드를 얕게 유지하는데 도움이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err="1" smtClean="0"/>
              <a:t>콜백을</a:t>
            </a:r>
            <a:r>
              <a:rPr lang="ko-KR" altLang="en-US" sz="2000" dirty="0" smtClean="0"/>
              <a:t> 위해 명명된 함수를 생성하여 </a:t>
            </a:r>
            <a:r>
              <a:rPr lang="ko-KR" altLang="en-US" sz="2000" dirty="0" err="1" smtClean="0"/>
              <a:t>클로저</a:t>
            </a:r>
            <a:r>
              <a:rPr lang="ko-KR" altLang="en-US" sz="2000" dirty="0" smtClean="0"/>
              <a:t> 바깥에 배치하며 중간 결과를 인자로 전달한다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함수의 이름을 지정하면 스택 추적에서 더 </a:t>
            </a:r>
            <a:r>
              <a:rPr lang="ko-KR" altLang="en-US" sz="1600" dirty="0" err="1" smtClean="0"/>
              <a:t>잘보이게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코드를 </a:t>
            </a:r>
            <a:r>
              <a:rPr lang="ko-KR" altLang="en-US" sz="2000" dirty="0" err="1" smtClean="0"/>
              <a:t>모듈화한다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가능하면 코드를 작고 재사용 가능한 함수들로 분할한다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178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순차 실행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일련의 작업을 순차적으로 실행한다는 것은 한 번에 하나씩 실행한다는 것을 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목록 상의 작업 결과가 다음 작업의 실행에 영향을 줄 수 있으므로 실행 순서가 중요하고 따라서 이를 보존해야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흐름에는 다양한 변형이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결과를 전달하거나 전파하지 않고 일련의 알려진 작업을 순서대로 실행한다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작업의 출력을 다음 작업의 입력으로 사용한다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순차적으로 각 요소에 대해 비동기 작업을 실행하면서 일련의 작업들을 반복한다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914646"/>
            <a:ext cx="81534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3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순차 </a:t>
            </a:r>
            <a:r>
              <a:rPr lang="ko-KR" altLang="en-US" sz="2400" b="1" dirty="0" smtClean="0"/>
              <a:t>실행 패턴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1993655"/>
            <a:ext cx="3267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병렬</a:t>
            </a:r>
            <a:r>
              <a:rPr lang="ko-KR" altLang="en-US" sz="2400" b="1" dirty="0" smtClean="0"/>
              <a:t> 실행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병렬 실행은 각 작업을 동시에 실행하는 것을 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일련의 비동기 작업들의 실행 순서가 중요하지 않고 단지 이런 작업들의 모든 실행이 끝났을 때 알림을 받으면 되는 </a:t>
            </a:r>
            <a:r>
              <a:rPr lang="ko-KR" altLang="en-US" sz="2000" dirty="0" smtClean="0"/>
              <a:t>경우에 효과적이다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Node.js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논 블로킹 성질 때문에 싱글 스레드로도 동시성을 달성할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실제로는 </a:t>
            </a:r>
            <a:r>
              <a:rPr lang="ko-KR" altLang="en-US" sz="1600" dirty="0"/>
              <a:t>병렬이란 용어는 맞지 않다</a:t>
            </a:r>
            <a:r>
              <a:rPr lang="en-US" altLang="ko-KR" sz="1600" dirty="0"/>
              <a:t>. </a:t>
            </a:r>
            <a:r>
              <a:rPr lang="ko-KR" altLang="en-US" sz="1600" dirty="0"/>
              <a:t>작업들을 동시에 실행하는 것이 아닌 이벤트 루프에 의해 </a:t>
            </a:r>
            <a:r>
              <a:rPr lang="ko-KR" altLang="en-US" sz="1600" dirty="0" err="1"/>
              <a:t>인터리브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된다는 </a:t>
            </a:r>
            <a:r>
              <a:rPr lang="ko-KR" altLang="en-US" sz="1600" dirty="0"/>
              <a:t>것을 의미하기 때문이다</a:t>
            </a:r>
            <a:r>
              <a:rPr lang="en-US" altLang="ko-KR" sz="1600" dirty="0"/>
              <a:t>.</a:t>
            </a:r>
            <a:endParaRPr lang="en-US" altLang="ko-KR" sz="800" dirty="0" smtClean="0"/>
          </a:p>
        </p:txBody>
      </p:sp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64" y="1801892"/>
            <a:ext cx="3652471" cy="215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병렬</a:t>
            </a:r>
            <a:r>
              <a:rPr lang="ko-KR" altLang="en-US" sz="2400" b="1" dirty="0" smtClean="0"/>
              <a:t> 실행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535"/>
            <a:ext cx="5113896" cy="402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67952" y="2201456"/>
            <a:ext cx="525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Main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Task1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Task2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실행시킨다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이와 같이 비동기 작업이 시작되면 즉시 컨트롤을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Main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함수로 되돌려 주며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Main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함수는 이를 이벤트 루프로 반환한다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Task1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의 비동기 작업이 완료되면 이벤트 루프가 제어를 돌려준다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Task1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 작업을 완료하면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Main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함수에 이를 통지한다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이때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Task1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의 자체적인 내부 작업 수행은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동기적이다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Task2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에 의해 시작된 비동기 작업이 완료되면 이벤트 루프가 해당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콜백을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호출하여 다시 제어를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Task2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되돌려 준다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Task2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끝나면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Main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함수에 다시 통지된다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 시점에서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Main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Task1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Task2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모두 완료되었음을 인지하고 있으므로 자신의 실행을 계속하거나 작업 결과를 다른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콜백으로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반환할 수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3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병렬</a:t>
            </a:r>
            <a:r>
              <a:rPr lang="ko-KR" altLang="en-US" sz="2400" b="1" dirty="0" smtClean="0"/>
              <a:t> 실행 패턴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036890"/>
            <a:ext cx="409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비동기 제어 흐름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병렬</a:t>
            </a:r>
            <a:r>
              <a:rPr lang="ko-KR" altLang="en-US" sz="2400" b="1" dirty="0" smtClean="0"/>
              <a:t> 실행 패턴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036890"/>
            <a:ext cx="4095750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8086" t="30000" b="45769"/>
          <a:stretch/>
        </p:blipFill>
        <p:spPr>
          <a:xfrm>
            <a:off x="1962027" y="5379423"/>
            <a:ext cx="3354998" cy="73855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736000" y="5568700"/>
            <a:ext cx="720000" cy="36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3876" y="5549344"/>
            <a:ext cx="203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경쟁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(race)!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724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Node.js 디자인 패턴</vt:lpstr>
      <vt:lpstr>3.1 콜백 지옥</vt:lpstr>
      <vt:lpstr>3.2 콜백 규칙</vt:lpstr>
      <vt:lpstr>3.3 비동기 제어 흐름 패턴</vt:lpstr>
      <vt:lpstr>3.3 비동기 제어 흐름 패턴</vt:lpstr>
      <vt:lpstr>3.3 비동기 제어 흐름 패턴</vt:lpstr>
      <vt:lpstr>3.3 비동기 제어 흐름 패턴</vt:lpstr>
      <vt:lpstr>3.3 비동기 제어 흐름 패턴</vt:lpstr>
      <vt:lpstr>3.3 비동기 제어 흐름 패턴</vt:lpstr>
      <vt:lpstr>3.3 비동기 제어 흐름 패턴</vt:lpstr>
      <vt:lpstr>3.3 비동기 제어 흐름 패턴</vt:lpstr>
      <vt:lpstr>3.3 비동기 제어 흐름 패턴</vt:lpstr>
      <vt:lpstr>3.3 비동기 제어 흐름 패턴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89</cp:revision>
  <dcterms:created xsi:type="dcterms:W3CDTF">2020-09-28T08:37:12Z</dcterms:created>
  <dcterms:modified xsi:type="dcterms:W3CDTF">2021-02-19T15:32:30Z</dcterms:modified>
</cp:coreProperties>
</file>