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Chapter 02 – Node.js </a:t>
            </a:r>
            <a:r>
              <a:rPr lang="ko-KR" altLang="en-US" dirty="0" smtClean="0"/>
              <a:t>필수 패턴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2.3 </a:t>
            </a:r>
            <a:r>
              <a:rPr lang="ko-KR" altLang="en-US" sz="3600" dirty="0" smtClean="0"/>
              <a:t>관찰자 패턴</a:t>
            </a:r>
            <a:r>
              <a:rPr lang="en-US" altLang="ko-KR" sz="3600" dirty="0" smtClean="0"/>
              <a:t>(The </a:t>
            </a:r>
            <a:r>
              <a:rPr lang="en-US" altLang="ko-KR" sz="3600" dirty="0" smtClean="0"/>
              <a:t>observer pattern)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EventEmitter</a:t>
            </a:r>
            <a:r>
              <a:rPr lang="ko-KR" altLang="en-US" sz="2000" dirty="0"/>
              <a:t>의 필수 </a:t>
            </a:r>
            <a:r>
              <a:rPr lang="ko-KR" altLang="en-US" sz="2000" dirty="0" err="1"/>
              <a:t>메소드</a:t>
            </a:r>
            <a:endParaRPr lang="ko-KR" altLang="en-US" sz="2000" dirty="0"/>
          </a:p>
          <a:p>
            <a:pPr lvl="1"/>
            <a:r>
              <a:rPr lang="en-US" altLang="ko-KR" sz="1600" dirty="0" smtClean="0"/>
              <a:t>on(event</a:t>
            </a:r>
            <a:r>
              <a:rPr lang="en-US" altLang="ko-KR" sz="1600" dirty="0"/>
              <a:t>, listener): </a:t>
            </a:r>
            <a:r>
              <a:rPr lang="ko-KR" altLang="en-US" sz="1600" dirty="0"/>
              <a:t>이 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 사용하면 주어진 이벤트 유형</a:t>
            </a:r>
            <a:r>
              <a:rPr lang="en-US" altLang="ko-KR" sz="1600" dirty="0"/>
              <a:t>(</a:t>
            </a:r>
            <a:r>
              <a:rPr lang="ko-KR" altLang="en-US" sz="1600" dirty="0"/>
              <a:t>문자열</a:t>
            </a:r>
            <a:r>
              <a:rPr lang="en-US" altLang="ko-KR" sz="1600" dirty="0"/>
              <a:t>)</a:t>
            </a:r>
            <a:r>
              <a:rPr lang="ko-KR" altLang="en-US" sz="1600" dirty="0"/>
              <a:t>에 대해 새로운 </a:t>
            </a:r>
            <a:r>
              <a:rPr lang="en-US" altLang="ko-KR" sz="1600" dirty="0"/>
              <a:t>listener</a:t>
            </a:r>
            <a:r>
              <a:rPr lang="ko-KR" altLang="en-US" sz="1600" dirty="0"/>
              <a:t>를 등록할 수 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smtClean="0"/>
              <a:t>once(event</a:t>
            </a:r>
            <a:r>
              <a:rPr lang="en-US" altLang="ko-KR" sz="1600" dirty="0"/>
              <a:t>, listener): </a:t>
            </a:r>
            <a:r>
              <a:rPr lang="ko-KR" altLang="en-US" sz="1600" dirty="0"/>
              <a:t>이 </a:t>
            </a:r>
            <a:r>
              <a:rPr lang="ko-KR" altLang="en-US" sz="1600" dirty="0" err="1"/>
              <a:t>메소드는</a:t>
            </a:r>
            <a:r>
              <a:rPr lang="ko-KR" altLang="en-US" sz="1600" dirty="0"/>
              <a:t> 첫 이벤트가 전달된 후 제거되는 새로운 </a:t>
            </a:r>
            <a:r>
              <a:rPr lang="en-US" altLang="ko-KR" sz="1600" dirty="0"/>
              <a:t>listener</a:t>
            </a:r>
            <a:r>
              <a:rPr lang="ko-KR" altLang="en-US" sz="1600" dirty="0"/>
              <a:t>를 등록한다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smtClean="0"/>
              <a:t>emit(event</a:t>
            </a:r>
            <a:r>
              <a:rPr lang="en-US" altLang="ko-KR" sz="1600" dirty="0"/>
              <a:t>, [arg1], [...]): </a:t>
            </a:r>
            <a:r>
              <a:rPr lang="ko-KR" altLang="en-US" sz="1600" dirty="0"/>
              <a:t>이 </a:t>
            </a:r>
            <a:r>
              <a:rPr lang="ko-KR" altLang="en-US" sz="1600" dirty="0" err="1"/>
              <a:t>메소드는</a:t>
            </a:r>
            <a:r>
              <a:rPr lang="ko-KR" altLang="en-US" sz="1600" dirty="0"/>
              <a:t> 새 이벤트를 생성하고 </a:t>
            </a:r>
            <a:r>
              <a:rPr lang="en-US" altLang="ko-KR" sz="1600" dirty="0"/>
              <a:t>listener</a:t>
            </a:r>
            <a:r>
              <a:rPr lang="ko-KR" altLang="en-US" sz="1600" dirty="0"/>
              <a:t>에게 전달할 추가적인 인자들을 지원한다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 smtClean="0"/>
              <a:t>removeListener</a:t>
            </a:r>
            <a:r>
              <a:rPr lang="en-US" altLang="ko-KR" sz="1600" dirty="0" smtClean="0"/>
              <a:t>(event</a:t>
            </a:r>
            <a:r>
              <a:rPr lang="en-US" altLang="ko-KR" sz="1600" dirty="0"/>
              <a:t>, listener): </a:t>
            </a:r>
            <a:r>
              <a:rPr lang="ko-KR" altLang="en-US" sz="1600" dirty="0"/>
              <a:t>이 </a:t>
            </a:r>
            <a:r>
              <a:rPr lang="ko-KR" altLang="en-US" sz="1600" dirty="0" err="1"/>
              <a:t>메소드는</a:t>
            </a:r>
            <a:r>
              <a:rPr lang="ko-KR" altLang="en-US" sz="1600" dirty="0"/>
              <a:t> 지정된 이벤트 유형에 대한 </a:t>
            </a:r>
            <a:r>
              <a:rPr lang="en-US" altLang="ko-KR" sz="1600" dirty="0"/>
              <a:t>listener</a:t>
            </a:r>
            <a:r>
              <a:rPr lang="ko-KR" altLang="en-US" sz="1600" dirty="0"/>
              <a:t>를 제거한다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674" y="3384307"/>
            <a:ext cx="5072652" cy="32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2.3 </a:t>
            </a:r>
            <a:r>
              <a:rPr lang="ko-KR" altLang="en-US" sz="3600" dirty="0" smtClean="0"/>
              <a:t>관찰자 패턴</a:t>
            </a:r>
            <a:r>
              <a:rPr lang="en-US" altLang="ko-KR" sz="3600" dirty="0" smtClean="0"/>
              <a:t>(The </a:t>
            </a:r>
            <a:r>
              <a:rPr lang="en-US" altLang="ko-KR" sz="3600" dirty="0" smtClean="0"/>
              <a:t>observer pattern)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EventEmitter</a:t>
            </a:r>
            <a:r>
              <a:rPr lang="ko-KR" altLang="en-US" sz="2000" dirty="0"/>
              <a:t>는 이벤트가 비동기적으로 발생할 경우</a:t>
            </a:r>
            <a:r>
              <a:rPr lang="en-US" altLang="ko-KR" sz="2000" dirty="0"/>
              <a:t>, </a:t>
            </a:r>
            <a:r>
              <a:rPr lang="ko-KR" altLang="en-US" sz="2000" dirty="0"/>
              <a:t>이벤트 루프에서 손실될 수 있기 때문에 </a:t>
            </a:r>
            <a:r>
              <a:rPr lang="ko-KR" altLang="en-US" sz="2000" dirty="0" err="1"/>
              <a:t>콜백에서와</a:t>
            </a:r>
            <a:r>
              <a:rPr lang="ko-KR" altLang="en-US" sz="2000" dirty="0"/>
              <a:t> 같이 예외를 바로 </a:t>
            </a:r>
            <a:r>
              <a:rPr lang="en-US" altLang="ko-KR" sz="2000" dirty="0"/>
              <a:t>throw</a:t>
            </a:r>
            <a:r>
              <a:rPr lang="ko-KR" altLang="en-US" sz="2000" dirty="0"/>
              <a:t>할 수 없다</a:t>
            </a:r>
            <a:r>
              <a:rPr lang="en-US" altLang="ko-KR" sz="2000" dirty="0"/>
              <a:t>. </a:t>
            </a:r>
            <a:r>
              <a:rPr lang="ko-KR" altLang="en-US" sz="2000" dirty="0"/>
              <a:t>대신</a:t>
            </a:r>
            <a:r>
              <a:rPr lang="en-US" altLang="ko-KR" sz="2000" dirty="0"/>
              <a:t>, error</a:t>
            </a:r>
            <a:r>
              <a:rPr lang="ko-KR" altLang="en-US" sz="2000" dirty="0"/>
              <a:t>라는 특수한 이벤트를 발생시키고</a:t>
            </a:r>
            <a:r>
              <a:rPr lang="en-US" altLang="ko-KR" sz="2000" dirty="0"/>
              <a:t>, Error </a:t>
            </a:r>
            <a:r>
              <a:rPr lang="ko-KR" altLang="en-US" sz="2000" dirty="0"/>
              <a:t>객체를 인자로 전달한다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동기</a:t>
            </a:r>
            <a:r>
              <a:rPr lang="ko-KR" altLang="en-US" sz="2000" dirty="0"/>
              <a:t> 및 비동기 이벤트</a:t>
            </a:r>
          </a:p>
          <a:p>
            <a:pPr lvl="1"/>
            <a:r>
              <a:rPr lang="ko-KR" altLang="en-US" sz="1600" dirty="0" smtClean="0"/>
              <a:t>이벤트가</a:t>
            </a:r>
            <a:r>
              <a:rPr lang="ko-KR" altLang="en-US" sz="1600" dirty="0"/>
              <a:t> 비동기적으로 발생하면 </a:t>
            </a:r>
            <a:r>
              <a:rPr lang="en-US" altLang="ko-KR" sz="1600" dirty="0" err="1" smtClean="0"/>
              <a:t>EventEmitter</a:t>
            </a:r>
            <a:r>
              <a:rPr lang="ko-KR" altLang="en-US" sz="1600" dirty="0" smtClean="0"/>
              <a:t>가</a:t>
            </a:r>
            <a:r>
              <a:rPr lang="ko-KR" altLang="en-US" sz="1600" dirty="0"/>
              <a:t> 초기화된 후에도 프로그램은 새로운 </a:t>
            </a:r>
            <a:r>
              <a:rPr lang="ko-KR" altLang="en-US" sz="1600" dirty="0" err="1"/>
              <a:t>리스너를</a:t>
            </a:r>
            <a:r>
              <a:rPr lang="ko-KR" altLang="en-US" sz="1600" dirty="0"/>
              <a:t> 등록할 수 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smtClean="0"/>
              <a:t>이벤트를</a:t>
            </a:r>
            <a:r>
              <a:rPr lang="ko-KR" altLang="en-US" sz="1600" dirty="0"/>
              <a:t> 동기적으로 발생시키려면 </a:t>
            </a:r>
            <a:r>
              <a:rPr lang="en-US" altLang="ko-KR" sz="1600" dirty="0" err="1"/>
              <a:t>EventEmitter</a:t>
            </a:r>
            <a:r>
              <a:rPr lang="en-US" altLang="ko-KR" sz="1600" dirty="0"/>
              <a:t> </a:t>
            </a:r>
            <a:r>
              <a:rPr lang="ko-KR" altLang="en-US" sz="1600" dirty="0"/>
              <a:t>함수가 이벤트를 방출하기 전에 모든 </a:t>
            </a:r>
            <a:r>
              <a:rPr lang="ko-KR" altLang="en-US" sz="1600" dirty="0" err="1"/>
              <a:t>리스너가</a:t>
            </a:r>
            <a:r>
              <a:rPr lang="ko-KR" altLang="en-US" sz="1600" dirty="0"/>
              <a:t> 등록되어 있어야 한다</a:t>
            </a:r>
            <a:r>
              <a:rPr lang="en-US" altLang="ko-KR" sz="1600" dirty="0"/>
              <a:t>.</a:t>
            </a:r>
          </a:p>
          <a:p>
            <a:r>
              <a:rPr lang="en-US" altLang="ko-KR" sz="2000" dirty="0" err="1" smtClean="0"/>
              <a:t>EventEmitter</a:t>
            </a:r>
            <a:r>
              <a:rPr lang="en-US" altLang="ko-KR" sz="2000" dirty="0"/>
              <a:t> vs </a:t>
            </a:r>
            <a:r>
              <a:rPr lang="ko-KR" altLang="en-US" sz="2000" dirty="0" err="1"/>
              <a:t>콜백</a:t>
            </a:r>
            <a:endParaRPr lang="ko-KR" altLang="en-US" sz="2000" dirty="0"/>
          </a:p>
          <a:p>
            <a:pPr lvl="1"/>
            <a:r>
              <a:rPr lang="ko-KR" altLang="en-US" sz="1600" dirty="0" smtClean="0"/>
              <a:t>결과가 비동기 방식으로 반환되어야 하는 경우 </a:t>
            </a:r>
            <a:r>
              <a:rPr lang="ko-KR" altLang="en-US" sz="1600" dirty="0" err="1" smtClean="0"/>
              <a:t>콜백을</a:t>
            </a:r>
            <a:r>
              <a:rPr lang="ko-KR" altLang="en-US" sz="1600" dirty="0" smtClean="0"/>
              <a:t> 사용한다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이벤트는 일어난 무엇인가를 전달할 필요가 있을 때 사용한다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EventEmitter</a:t>
            </a:r>
            <a:r>
              <a:rPr lang="ko-KR" altLang="en-US" sz="1600" dirty="0" smtClean="0"/>
              <a:t>가 더 좋은 경우는 동일한 이벤트가 여러 번 발생할 수도 있고</a:t>
            </a:r>
            <a:r>
              <a:rPr lang="en-US" altLang="ko-KR" sz="1600" dirty="0" smtClean="0"/>
              <a:t>, </a:t>
            </a:r>
            <a:r>
              <a:rPr lang="ko-KR" altLang="en-US" sz="1600" dirty="0" smtClean="0"/>
              <a:t>전혀 발생하지 않을 수도 있는 경우이다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콜백은</a:t>
            </a:r>
            <a:r>
              <a:rPr lang="ko-KR" altLang="en-US" sz="1600" dirty="0" smtClean="0"/>
              <a:t> 작업의 성공 여부와 상관없이 정확히 한 번 호출되어야 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반복적인 상황에 놓인다면 사건의 발생이라는 의미의 본질에 생각해야 하며</a:t>
            </a:r>
            <a:r>
              <a:rPr lang="en-US" altLang="ko-KR" sz="1600" dirty="0" smtClean="0"/>
              <a:t>, </a:t>
            </a:r>
            <a:r>
              <a:rPr lang="ko-KR" altLang="en-US" sz="1600" dirty="0" smtClean="0"/>
              <a:t>이 경우는 결과보다는 정보가 전달되어야 하는 이벤트에 더 가깝고</a:t>
            </a:r>
            <a:r>
              <a:rPr lang="en-US" altLang="ko-KR" sz="1600" dirty="0" smtClean="0"/>
              <a:t>, </a:t>
            </a:r>
            <a:r>
              <a:rPr lang="en-US" altLang="ko-KR" sz="1600" dirty="0" err="1" smtClean="0"/>
              <a:t>EventEmitter</a:t>
            </a:r>
            <a:r>
              <a:rPr lang="ko-KR" altLang="en-US" sz="1600" dirty="0" smtClean="0"/>
              <a:t>가 좋은 선택이다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365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.1 </a:t>
            </a:r>
            <a:r>
              <a:rPr lang="ko-KR" altLang="en-US" sz="3600" dirty="0" err="1" smtClean="0"/>
              <a:t>콜백</a:t>
            </a:r>
            <a:r>
              <a:rPr lang="ko-KR" altLang="en-US" sz="3600" dirty="0" smtClean="0"/>
              <a:t>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콜백은</a:t>
            </a:r>
            <a:r>
              <a:rPr lang="ko-KR" altLang="en-US" sz="2000" dirty="0"/>
              <a:t> </a:t>
            </a:r>
            <a:r>
              <a:rPr lang="ko-KR" altLang="en-US" sz="2000" dirty="0" err="1"/>
              <a:t>리액터</a:t>
            </a:r>
            <a:r>
              <a:rPr lang="ko-KR" altLang="en-US" sz="2000" dirty="0"/>
              <a:t> 패턴 </a:t>
            </a:r>
            <a:r>
              <a:rPr lang="ko-KR" altLang="en-US" sz="2000" dirty="0" err="1"/>
              <a:t>핸들러를</a:t>
            </a:r>
            <a:r>
              <a:rPr lang="ko-KR" altLang="en-US" sz="2000" dirty="0"/>
              <a:t> 구현한 것이다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연속</a:t>
            </a:r>
            <a:r>
              <a:rPr lang="ko-KR" altLang="en-US" sz="2000" dirty="0"/>
              <a:t> 전달 </a:t>
            </a:r>
            <a:r>
              <a:rPr lang="ko-KR" altLang="en-US" sz="2000" dirty="0" smtClean="0"/>
              <a:t>방식</a:t>
            </a:r>
            <a:endParaRPr lang="en-US" altLang="ko-KR" sz="2000" dirty="0"/>
          </a:p>
          <a:p>
            <a:pPr lvl="1"/>
            <a:r>
              <a:rPr lang="ko-KR" altLang="en-US" sz="1600" dirty="0" err="1" smtClean="0"/>
              <a:t>콜백이</a:t>
            </a:r>
            <a:r>
              <a:rPr lang="ko-KR" altLang="en-US" sz="1600" dirty="0"/>
              <a:t> 다른 함수에 인자로 전달되어</a:t>
            </a:r>
            <a:r>
              <a:rPr lang="en-US" altLang="ko-KR" sz="1600" dirty="0"/>
              <a:t>, </a:t>
            </a:r>
            <a:r>
              <a:rPr lang="ko-KR" altLang="en-US" sz="1600" dirty="0"/>
              <a:t>작업이 완료되면 결과로 호출된다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/>
              <a:t>동기와 비동기</a:t>
            </a:r>
          </a:p>
          <a:p>
            <a:pPr lvl="1"/>
            <a:r>
              <a:rPr lang="ko-KR" altLang="en-US" sz="1600" dirty="0" smtClean="0"/>
              <a:t>동기와</a:t>
            </a:r>
            <a:r>
              <a:rPr lang="ko-KR" altLang="en-US" sz="1600" dirty="0"/>
              <a:t> 비동기의 명확하게 정의해야 한다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어느 한 함수 내에서 어떤 </a:t>
            </a:r>
            <a:r>
              <a:rPr lang="ko-KR" altLang="en-US" sz="1600" dirty="0" err="1" smtClean="0"/>
              <a:t>로직은</a:t>
            </a:r>
            <a:r>
              <a:rPr lang="ko-KR" altLang="en-US" sz="1600" dirty="0" smtClean="0"/>
              <a:t> 동기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어떤 </a:t>
            </a:r>
            <a:r>
              <a:rPr lang="ko-KR" altLang="en-US" sz="1600" dirty="0" err="1" smtClean="0"/>
              <a:t>로직은</a:t>
            </a:r>
            <a:r>
              <a:rPr lang="ko-KR" altLang="en-US" sz="1600" dirty="0" smtClean="0"/>
              <a:t> 비동기로 구현하지 말라는 뜻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Node.js</a:t>
            </a:r>
            <a:r>
              <a:rPr lang="ko-KR" altLang="en-US" sz="1600" dirty="0"/>
              <a:t>에서 동기 </a:t>
            </a:r>
            <a:r>
              <a:rPr lang="en-US" altLang="ko-KR" sz="1600" dirty="0"/>
              <a:t>I/O</a:t>
            </a:r>
            <a:r>
              <a:rPr lang="ko-KR" altLang="en-US" sz="1600" dirty="0"/>
              <a:t>를 사용하는 것은 많은 경우에 권장되지 않지만</a:t>
            </a:r>
            <a:r>
              <a:rPr lang="en-US" altLang="ko-KR" sz="1600" dirty="0"/>
              <a:t>, </a:t>
            </a:r>
            <a:r>
              <a:rPr lang="ko-KR" altLang="en-US" sz="1600" dirty="0"/>
              <a:t>어떤 경우에는 가장 쉽고 효율적인 방안이 될 수 있다</a:t>
            </a:r>
            <a:r>
              <a:rPr lang="en-US" altLang="ko-KR" sz="1600" dirty="0"/>
              <a:t>. </a:t>
            </a:r>
            <a:r>
              <a:rPr lang="ko-KR" altLang="en-US" sz="1600" dirty="0"/>
              <a:t>따라서 </a:t>
            </a:r>
            <a:r>
              <a:rPr lang="ko-KR" altLang="en-US" sz="1600" dirty="0" err="1"/>
              <a:t>유스케이스를</a:t>
            </a:r>
            <a:r>
              <a:rPr lang="ko-KR" altLang="en-US" sz="1600" dirty="0"/>
              <a:t> 잘 살펴보고 적절한 대안을 선택하는 것이 좋다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2686783"/>
            <a:ext cx="38481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.1 </a:t>
            </a:r>
            <a:r>
              <a:rPr lang="ko-KR" altLang="en-US" sz="3600" dirty="0" err="1" smtClean="0"/>
              <a:t>콜백</a:t>
            </a:r>
            <a:r>
              <a:rPr lang="ko-KR" altLang="en-US" sz="3600" dirty="0" smtClean="0"/>
              <a:t>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5781675" cy="497644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Node.js </a:t>
            </a:r>
            <a:r>
              <a:rPr lang="ko-KR" altLang="en-US" sz="2000" dirty="0" err="1"/>
              <a:t>콜백</a:t>
            </a:r>
            <a:r>
              <a:rPr lang="ko-KR" altLang="en-US" sz="2000" dirty="0"/>
              <a:t> 규칙</a:t>
            </a:r>
          </a:p>
          <a:p>
            <a:pPr lvl="1"/>
            <a:r>
              <a:rPr lang="ko-KR" altLang="en-US" sz="1600" dirty="0" err="1" smtClean="0"/>
              <a:t>콜백은</a:t>
            </a:r>
            <a:r>
              <a:rPr lang="ko-KR" altLang="en-US" sz="1600" dirty="0"/>
              <a:t> 맨 마지막 인자로 전달한다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smtClean="0"/>
              <a:t>오류는</a:t>
            </a:r>
            <a:r>
              <a:rPr lang="ko-KR" altLang="en-US" sz="1600" dirty="0"/>
              <a:t> </a:t>
            </a:r>
            <a:r>
              <a:rPr lang="ko-KR" altLang="en-US" sz="1600" dirty="0" err="1"/>
              <a:t>콜백의</a:t>
            </a:r>
            <a:r>
              <a:rPr lang="ko-KR" altLang="en-US" sz="1600" dirty="0"/>
              <a:t> 첫 번째 인수로 전달되며</a:t>
            </a:r>
            <a:r>
              <a:rPr lang="en-US" altLang="ko-KR" sz="1600" dirty="0"/>
              <a:t>, </a:t>
            </a:r>
            <a:r>
              <a:rPr lang="ko-KR" altLang="en-US" sz="1600" dirty="0"/>
              <a:t>실제 결과는 두 번째 인수에서부터 전달된다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smtClean="0"/>
              <a:t>오류</a:t>
            </a:r>
            <a:r>
              <a:rPr lang="ko-KR" altLang="en-US" sz="1600" dirty="0"/>
              <a:t> 전파</a:t>
            </a:r>
          </a:p>
          <a:p>
            <a:pPr lvl="2"/>
            <a:r>
              <a:rPr lang="ko-KR" altLang="en-US" sz="1400" dirty="0" smtClean="0"/>
              <a:t>동기식</a:t>
            </a:r>
            <a:r>
              <a:rPr lang="ko-KR" altLang="en-US" sz="1400" dirty="0"/>
              <a:t> 직접 스타일 함수의 오류 전파는 </a:t>
            </a:r>
            <a:r>
              <a:rPr lang="en-US" altLang="ko-KR" sz="1400" dirty="0"/>
              <a:t>throw </a:t>
            </a:r>
            <a:r>
              <a:rPr lang="ko-KR" altLang="en-US" sz="1400" dirty="0"/>
              <a:t>문을 사용하여 수행되므로 </a:t>
            </a:r>
            <a:r>
              <a:rPr lang="ko-KR" altLang="en-US" sz="1400" dirty="0" smtClean="0"/>
              <a:t>오류가</a:t>
            </a:r>
            <a:r>
              <a:rPr lang="ko-KR" altLang="en-US" sz="1400" dirty="0"/>
              <a:t> </a:t>
            </a:r>
            <a:r>
              <a:rPr lang="en-US" altLang="ko-KR" sz="1400" dirty="0"/>
              <a:t>catch </a:t>
            </a:r>
            <a:r>
              <a:rPr lang="ko-KR" altLang="en-US" sz="1400" dirty="0"/>
              <a:t>될 때까지 호출 스택에서 실행된다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 err="1" smtClean="0"/>
              <a:t>비동기식</a:t>
            </a:r>
            <a:r>
              <a:rPr lang="ko-KR" altLang="en-US" sz="1400" dirty="0"/>
              <a:t> </a:t>
            </a:r>
            <a:r>
              <a:rPr lang="en-US" altLang="ko-KR" sz="1400" dirty="0"/>
              <a:t>CPS</a:t>
            </a:r>
            <a:r>
              <a:rPr lang="ko-KR" altLang="en-US" sz="1400" dirty="0"/>
              <a:t>에서 적절한 오류 전달은 오류를 호출 체인의 다음에서 </a:t>
            </a:r>
            <a:r>
              <a:rPr lang="ko-KR" altLang="en-US" sz="1400" dirty="0" err="1"/>
              <a:t>콜백으로</a:t>
            </a:r>
            <a:r>
              <a:rPr lang="ko-KR" altLang="en-US" sz="1400" dirty="0"/>
              <a:t> 전달하여 수행된다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600" dirty="0" err="1" smtClean="0"/>
              <a:t>캐치되지</a:t>
            </a:r>
            <a:r>
              <a:rPr lang="ko-KR" altLang="en-US" sz="1600" dirty="0"/>
              <a:t> 않은 예외</a:t>
            </a:r>
            <a:r>
              <a:rPr lang="en-US" altLang="ko-KR" sz="1600" dirty="0"/>
              <a:t>: Node.js</a:t>
            </a:r>
            <a:r>
              <a:rPr lang="ko-KR" altLang="en-US" sz="1600" dirty="0"/>
              <a:t>는 </a:t>
            </a:r>
            <a:r>
              <a:rPr lang="ko-KR" altLang="en-US" sz="1600" dirty="0" err="1"/>
              <a:t>캐치되지</a:t>
            </a:r>
            <a:r>
              <a:rPr lang="ko-KR" altLang="en-US" sz="1600" dirty="0"/>
              <a:t> 않은 예외가 발생하면 프로세스를 종료하기 직전에 </a:t>
            </a:r>
            <a:r>
              <a:rPr lang="en-US" altLang="ko-KR" sz="1600" dirty="0" err="1"/>
              <a:t>uncaughtException</a:t>
            </a:r>
            <a:r>
              <a:rPr lang="ko-KR" altLang="en-US" sz="1600" dirty="0"/>
              <a:t>이 라는 특수 이벤트를 내보낸다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1860305"/>
            <a:ext cx="47339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2.2 </a:t>
            </a:r>
            <a:r>
              <a:rPr lang="ko-KR" altLang="en-US" sz="3600" dirty="0" smtClean="0"/>
              <a:t>모듈 시스템과 그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노출식</a:t>
            </a:r>
            <a:r>
              <a:rPr lang="ko-KR" altLang="en-US" sz="2000" dirty="0" smtClean="0"/>
              <a:t> 모듈 패턴</a:t>
            </a:r>
            <a:endParaRPr lang="en-US" altLang="ko-KR" sz="2000" dirty="0"/>
          </a:p>
          <a:p>
            <a:pPr lvl="1"/>
            <a:r>
              <a:rPr lang="en-US" altLang="ko-KR" sz="1600" dirty="0" smtClean="0"/>
              <a:t>exports</a:t>
            </a:r>
            <a:r>
              <a:rPr lang="ko-KR" altLang="en-US" sz="1600" dirty="0"/>
              <a:t>는 </a:t>
            </a:r>
            <a:r>
              <a:rPr lang="en-US" altLang="ko-KR" sz="1600" dirty="0" err="1"/>
              <a:t>module.exports</a:t>
            </a:r>
            <a:r>
              <a:rPr lang="ko-KR" altLang="en-US" sz="1600" dirty="0"/>
              <a:t>의 초기 값에 대한 참조일 뿐이며</a:t>
            </a:r>
            <a:r>
              <a:rPr lang="en-US" altLang="ko-KR" sz="1600" dirty="0"/>
              <a:t>, exports</a:t>
            </a:r>
            <a:r>
              <a:rPr lang="ko-KR" altLang="en-US" sz="1600" dirty="0"/>
              <a:t>가 참조하는 객체에만 새로운 속성을 추가할 수 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exports</a:t>
            </a:r>
            <a:r>
              <a:rPr lang="en-US" altLang="ko-KR" sz="1600" dirty="0"/>
              <a:t> </a:t>
            </a:r>
            <a:r>
              <a:rPr lang="ko-KR" altLang="en-US" sz="1600" dirty="0"/>
              <a:t>변수의 재할당은 </a:t>
            </a:r>
            <a:r>
              <a:rPr lang="en-US" altLang="ko-KR" sz="1600" dirty="0" err="1"/>
              <a:t>module.exports</a:t>
            </a:r>
            <a:r>
              <a:rPr lang="ko-KR" altLang="en-US" sz="1600" dirty="0"/>
              <a:t>의 내용을 변경하지 않기 때문에 아무런 효과가 없으며 </a:t>
            </a:r>
            <a:r>
              <a:rPr lang="en-US" altLang="ko-KR" sz="1600" dirty="0"/>
              <a:t>exports </a:t>
            </a:r>
            <a:r>
              <a:rPr lang="ko-KR" altLang="en-US" sz="1600" dirty="0"/>
              <a:t>변수 자체만을 재할당한다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함수</a:t>
            </a:r>
            <a:r>
              <a:rPr lang="en-US" altLang="ko-KR" sz="1600" dirty="0"/>
              <a:t>, </a:t>
            </a:r>
            <a:r>
              <a:rPr lang="ko-KR" altLang="en-US" sz="1600" dirty="0"/>
              <a:t>인스턴스 또는 문자열과 같은 객체 </a:t>
            </a:r>
            <a:r>
              <a:rPr lang="ko-KR" altLang="en-US" sz="1600" dirty="0" err="1"/>
              <a:t>리터럴</a:t>
            </a:r>
            <a:r>
              <a:rPr lang="ko-KR" altLang="en-US" sz="1600" dirty="0"/>
              <a:t> 이외의 것을 내보내려면 </a:t>
            </a:r>
            <a:r>
              <a:rPr lang="en-US" altLang="ko-KR" sz="1600" dirty="0" err="1"/>
              <a:t>module.exports</a:t>
            </a:r>
            <a:r>
              <a:rPr lang="ko-KR" altLang="en-US" sz="1600" dirty="0"/>
              <a:t>를 다시 할당해야 한다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3453178"/>
            <a:ext cx="33337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2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2.2 </a:t>
            </a:r>
            <a:r>
              <a:rPr lang="ko-KR" altLang="en-US" sz="3600" dirty="0" smtClean="0"/>
              <a:t>모듈 시스템과 그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모듈 정의 패턴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900603"/>
            <a:ext cx="53530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2.2 </a:t>
            </a:r>
            <a:r>
              <a:rPr lang="ko-KR" altLang="en-US" sz="3600" dirty="0" smtClean="0"/>
              <a:t>모듈 시스템과 그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모듈 정의 패턴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801689"/>
            <a:ext cx="83248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2.2 </a:t>
            </a:r>
            <a:r>
              <a:rPr lang="ko-KR" altLang="en-US" sz="3600" dirty="0" smtClean="0"/>
              <a:t>모듈 시스템과 그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모듈 정의 패턴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285" y="1838364"/>
            <a:ext cx="5536956" cy="476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2.2 </a:t>
            </a:r>
            <a:r>
              <a:rPr lang="ko-KR" altLang="en-US" sz="3600" dirty="0" smtClean="0"/>
              <a:t>모듈 시스템과 그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모듈 정의 패턴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756264"/>
            <a:ext cx="61912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2.3 </a:t>
            </a:r>
            <a:r>
              <a:rPr lang="ko-KR" altLang="en-US" sz="3600" dirty="0" smtClean="0"/>
              <a:t>관찰자 패턴</a:t>
            </a:r>
            <a:r>
              <a:rPr lang="en-US" altLang="ko-KR" sz="3600" dirty="0" smtClean="0"/>
              <a:t>(The </a:t>
            </a:r>
            <a:r>
              <a:rPr lang="en-US" altLang="ko-KR" sz="3600" dirty="0" smtClean="0"/>
              <a:t>observer pattern)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관찰자 패턴이란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Node.js</a:t>
            </a:r>
            <a:r>
              <a:rPr lang="ko-KR" altLang="en-US" sz="1600" dirty="0"/>
              <a:t>의 </a:t>
            </a:r>
            <a:r>
              <a:rPr lang="ko-KR" altLang="en-US" sz="1600" dirty="0" err="1"/>
              <a:t>반응적인</a:t>
            </a:r>
            <a:r>
              <a:rPr lang="en-US" altLang="ko-KR" sz="1600" dirty="0"/>
              <a:t>(reactive) </a:t>
            </a:r>
            <a:r>
              <a:rPr lang="ko-KR" altLang="en-US" sz="1600" dirty="0"/>
              <a:t>특성을 모델링하고 </a:t>
            </a:r>
            <a:r>
              <a:rPr lang="ko-KR" altLang="en-US" sz="1600" dirty="0" err="1"/>
              <a:t>콜백을</a:t>
            </a:r>
            <a:r>
              <a:rPr lang="ko-KR" altLang="en-US" sz="1600" dirty="0"/>
              <a:t> 완벽하게 보완하는 이상적인 해결책이다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smtClean="0"/>
              <a:t>상태</a:t>
            </a:r>
            <a:r>
              <a:rPr lang="ko-KR" altLang="en-US" sz="1600" dirty="0"/>
              <a:t> 변화가 일어날 때 관찰자</a:t>
            </a:r>
            <a:r>
              <a:rPr lang="en-US" altLang="ko-KR" sz="1600" dirty="0"/>
              <a:t>(</a:t>
            </a:r>
            <a:r>
              <a:rPr lang="ko-KR" altLang="en-US" sz="1600" dirty="0"/>
              <a:t>또는 </a:t>
            </a:r>
            <a:r>
              <a:rPr lang="en-US" altLang="ko-KR" sz="1600" dirty="0"/>
              <a:t>listener)</a:t>
            </a:r>
            <a:r>
              <a:rPr lang="ko-KR" altLang="en-US" sz="1600" dirty="0"/>
              <a:t>에게 알릴 수 있는 객체</a:t>
            </a:r>
            <a:r>
              <a:rPr lang="en-US" altLang="ko-KR" sz="1600" dirty="0"/>
              <a:t>(Subject</a:t>
            </a:r>
            <a:r>
              <a:rPr lang="ko-KR" altLang="en-US" sz="1600" dirty="0"/>
              <a:t>라고 불림</a:t>
            </a:r>
            <a:r>
              <a:rPr lang="en-US" altLang="ko-KR" sz="1600" dirty="0"/>
              <a:t>)</a:t>
            </a:r>
            <a:r>
              <a:rPr lang="ko-KR" altLang="en-US" sz="1600" dirty="0"/>
              <a:t>를 정의하는 것이다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err="1" smtClean="0"/>
              <a:t>콜백과의</a:t>
            </a:r>
            <a:r>
              <a:rPr lang="ko-KR" altLang="en-US" sz="1600" dirty="0"/>
              <a:t> 차이점은 여러 관찰자에게 알릴 수 있다는 점이다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72184"/>
            <a:ext cx="46767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14975" y="4000463"/>
            <a:ext cx="60584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관찰자 패턴은 이미 코어에 내장되어 </a:t>
            </a:r>
            <a:r>
              <a:rPr lang="ko-KR" altLang="en-US" sz="1600" dirty="0" smtClean="0"/>
              <a:t>있으며 </a:t>
            </a:r>
            <a:r>
              <a:rPr lang="en-US" altLang="ko-KR" sz="1600" dirty="0" err="1" smtClean="0"/>
              <a:t>EventEmitter</a:t>
            </a:r>
            <a:r>
              <a:rPr lang="en-US" altLang="ko-KR" sz="1600" dirty="0"/>
              <a:t> </a:t>
            </a:r>
            <a:r>
              <a:rPr lang="ko-KR" altLang="en-US" sz="1600" dirty="0"/>
              <a:t>클래스를 통해 사용할 수 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EventEmitter</a:t>
            </a:r>
            <a:r>
              <a:rPr lang="en-US" altLang="ko-KR" sz="1600" dirty="0"/>
              <a:t> </a:t>
            </a:r>
            <a:r>
              <a:rPr lang="ko-KR" altLang="en-US" sz="1600" dirty="0"/>
              <a:t>클래스를 사용하여 특정 유형의 이벤트가 발생되면 호출될 하나 이상의 함수를 </a:t>
            </a:r>
            <a:r>
              <a:rPr lang="en-US" altLang="ko-KR" sz="1600" dirty="0"/>
              <a:t>Listener</a:t>
            </a:r>
            <a:r>
              <a:rPr lang="ko-KR" altLang="en-US" sz="1600" dirty="0"/>
              <a:t>로 등록할 수 있다</a:t>
            </a:r>
            <a:r>
              <a:rPr lang="en-US" altLang="ko-KR" sz="1600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751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92</Words>
  <Application>Microsoft Office PowerPoint</Application>
  <PresentationFormat>와이드스크린</PresentationFormat>
  <Paragraphs>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Node.js 디자인 패턴</vt:lpstr>
      <vt:lpstr>2.1 콜백 패턴</vt:lpstr>
      <vt:lpstr>2.1 콜백 패턴</vt:lpstr>
      <vt:lpstr>2.2 모듈 시스템과 그 패턴</vt:lpstr>
      <vt:lpstr>2.2 모듈 시스템과 그 패턴</vt:lpstr>
      <vt:lpstr>2.2 모듈 시스템과 그 패턴</vt:lpstr>
      <vt:lpstr>2.2 모듈 시스템과 그 패턴</vt:lpstr>
      <vt:lpstr>2.2 모듈 시스템과 그 패턴</vt:lpstr>
      <vt:lpstr>2.3 관찰자 패턴(The observer pattern)</vt:lpstr>
      <vt:lpstr>2.3 관찰자 패턴(The observer pattern)</vt:lpstr>
      <vt:lpstr>2.3 관찰자 패턴(The observer pattern)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67</cp:revision>
  <dcterms:created xsi:type="dcterms:W3CDTF">2020-09-28T08:37:12Z</dcterms:created>
  <dcterms:modified xsi:type="dcterms:W3CDTF">2021-02-18T13:03:03Z</dcterms:modified>
</cp:coreProperties>
</file>