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3"/>
            <p14:sldId id="264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01 – Node.js </a:t>
            </a:r>
            <a:r>
              <a:rPr lang="ko-KR" altLang="en-US" dirty="0" smtClean="0"/>
              <a:t>플랫폼에 오신 것을 환영합니다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1.1 Node.js </a:t>
            </a:r>
            <a:r>
              <a:rPr lang="ko-KR" altLang="en-US" sz="3600" dirty="0" smtClean="0"/>
              <a:t>철학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경량 코어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코어를 최소의 기능 세트로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나머지를 사용자의 몫으로 해서</a:t>
            </a:r>
            <a:r>
              <a:rPr lang="en-US" altLang="ko-KR" sz="1600" dirty="0"/>
              <a:t>, </a:t>
            </a:r>
            <a:r>
              <a:rPr lang="ko-KR" altLang="en-US" sz="1600" dirty="0"/>
              <a:t>핵심 모듈의 바깥 영역 모듈들을 생태계에 맡긴다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 smtClean="0"/>
              <a:t>경량 모듈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어플리케이션을 작고 잘 집중화된 수많은 의존성들로 구성하여 </a:t>
            </a:r>
            <a:r>
              <a:rPr lang="ko-KR" altLang="en-US" sz="1600" dirty="0" err="1"/>
              <a:t>재사용성을</a:t>
            </a:r>
            <a:r>
              <a:rPr lang="ko-KR" altLang="en-US" sz="1600" dirty="0"/>
              <a:t> 극도로 높인다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 smtClean="0"/>
              <a:t>작은 외부 인터페이스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Node.js </a:t>
            </a:r>
            <a:r>
              <a:rPr lang="ko-KR" altLang="en-US" sz="1600" dirty="0"/>
              <a:t>모듈은 크기와 범위가 작을 뿐만 아니라 대개 최소한의 기능을 노출하는 특성을 가진다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2000" dirty="0" smtClean="0"/>
              <a:t>간결함과 실용주의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디자인은 구현과 인터페이스 모두에서 단순해야 한다</a:t>
            </a:r>
            <a:r>
              <a:rPr lang="en-US" altLang="ko-KR" sz="1600" dirty="0"/>
              <a:t>.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7259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1.2 </a:t>
            </a:r>
            <a:r>
              <a:rPr lang="en-US" altLang="ko-KR" sz="3600" dirty="0" smtClean="0"/>
              <a:t>Node.js 6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ES2015</a:t>
            </a:r>
            <a:r>
              <a:rPr lang="ko-KR" altLang="en-US" sz="3600" dirty="0" smtClean="0"/>
              <a:t>에 대한 소개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let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const</a:t>
            </a:r>
            <a:endParaRPr lang="en-US" altLang="ko-KR" sz="2000" dirty="0"/>
          </a:p>
          <a:p>
            <a:pPr lvl="1"/>
            <a:r>
              <a:rPr lang="en-US" altLang="ko-KR" sz="1600" dirty="0" err="1" smtClean="0"/>
              <a:t>const</a:t>
            </a:r>
            <a:r>
              <a:rPr lang="en-US" altLang="ko-KR" sz="1600" dirty="0"/>
              <a:t>, let</a:t>
            </a:r>
            <a:r>
              <a:rPr lang="ko-KR" altLang="en-US" sz="1600" dirty="0"/>
              <a:t>은 블록 </a:t>
            </a:r>
            <a:r>
              <a:rPr lang="ko-KR" altLang="en-US" sz="1600" dirty="0" err="1"/>
              <a:t>스코프를</a:t>
            </a:r>
            <a:r>
              <a:rPr lang="ko-KR" altLang="en-US" sz="1600" dirty="0"/>
              <a:t> 가지며</a:t>
            </a:r>
            <a:r>
              <a:rPr lang="en-US" altLang="ko-KR" sz="1600" dirty="0"/>
              <a:t>, </a:t>
            </a:r>
            <a:r>
              <a:rPr lang="ko-KR" altLang="en-US" sz="1600" dirty="0"/>
              <a:t>블록 밖에서는 접근할 수 없다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 smtClean="0"/>
              <a:t>const</a:t>
            </a:r>
            <a:r>
              <a:rPr lang="ko-KR" altLang="en-US" sz="1600" dirty="0"/>
              <a:t>는 재할당이 불가능하며</a:t>
            </a:r>
            <a:r>
              <a:rPr lang="en-US" altLang="ko-KR" sz="1600" dirty="0"/>
              <a:t>, let</a:t>
            </a:r>
            <a:r>
              <a:rPr lang="ko-KR" altLang="en-US" sz="1600" dirty="0"/>
              <a:t>은 재할당이 가능하다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 smtClean="0"/>
              <a:t>화살표 </a:t>
            </a:r>
            <a:r>
              <a:rPr lang="ko-KR" altLang="en-US" sz="2000" dirty="0"/>
              <a:t>함수</a:t>
            </a:r>
          </a:p>
          <a:p>
            <a:pPr lvl="1"/>
            <a:r>
              <a:rPr lang="ko-KR" altLang="en-US" sz="1600" dirty="0" smtClean="0"/>
              <a:t>함수 </a:t>
            </a:r>
            <a:r>
              <a:rPr lang="ko-KR" altLang="en-US" sz="1600" dirty="0"/>
              <a:t>정의를 위한 보다 간결한 구문으로 </a:t>
            </a:r>
            <a:r>
              <a:rPr lang="ko-KR" altLang="en-US" sz="1600" dirty="0" err="1"/>
              <a:t>콜백을</a:t>
            </a:r>
            <a:r>
              <a:rPr lang="ko-KR" altLang="en-US" sz="1600" dirty="0"/>
              <a:t> 정의할 때 유용하다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smtClean="0"/>
              <a:t>어휘 </a:t>
            </a:r>
            <a:r>
              <a:rPr lang="ko-KR" altLang="en-US" sz="1600" dirty="0"/>
              <a:t>범위</a:t>
            </a:r>
            <a:r>
              <a:rPr lang="en-US" altLang="ko-KR" sz="1600" dirty="0"/>
              <a:t>(lexical scope)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바인드되어</a:t>
            </a:r>
            <a:r>
              <a:rPr lang="ko-KR" altLang="en-US" sz="1600" dirty="0"/>
              <a:t> 화살표 함수 내부의 </a:t>
            </a:r>
            <a:r>
              <a:rPr lang="en-US" altLang="ko-KR" sz="1600" dirty="0"/>
              <a:t>this </a:t>
            </a:r>
            <a:r>
              <a:rPr lang="ko-KR" altLang="en-US" sz="1600" dirty="0"/>
              <a:t>값은 부모 블록의 값과 같다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2000" dirty="0" smtClean="0"/>
              <a:t>클래스 </a:t>
            </a:r>
            <a:r>
              <a:rPr lang="ko-KR" altLang="en-US" sz="2000" dirty="0"/>
              <a:t>구문</a:t>
            </a:r>
          </a:p>
          <a:p>
            <a:pPr lvl="1"/>
            <a:r>
              <a:rPr lang="ko-KR" altLang="en-US" sz="1600" dirty="0" smtClean="0"/>
              <a:t>개발자에게 </a:t>
            </a:r>
            <a:r>
              <a:rPr lang="ko-KR" altLang="en-US" sz="1600" dirty="0"/>
              <a:t>매우 유용하고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뛰어난 구문 상의 편의를 준다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smtClean="0"/>
              <a:t>extend </a:t>
            </a:r>
            <a:r>
              <a:rPr lang="ko-KR" altLang="en-US" sz="1600" dirty="0"/>
              <a:t>및 </a:t>
            </a:r>
            <a:r>
              <a:rPr lang="en-US" altLang="ko-KR" sz="1600" dirty="0"/>
              <a:t>super </a:t>
            </a:r>
            <a:r>
              <a:rPr lang="ko-KR" altLang="en-US" sz="1600" dirty="0"/>
              <a:t>키워드를 사용하여 확장할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2000" dirty="0" smtClean="0"/>
              <a:t>향상된 </a:t>
            </a:r>
            <a:r>
              <a:rPr lang="ko-KR" altLang="en-US" sz="2000" dirty="0"/>
              <a:t>객체 </a:t>
            </a:r>
            <a:r>
              <a:rPr lang="ko-KR" altLang="en-US" sz="2000" dirty="0" err="1"/>
              <a:t>리터럴</a:t>
            </a:r>
            <a:endParaRPr lang="ko-KR" altLang="en-US" sz="2000" dirty="0"/>
          </a:p>
          <a:p>
            <a:pPr lvl="1"/>
            <a:r>
              <a:rPr lang="ko-KR" altLang="en-US" sz="1600" dirty="0" smtClean="0"/>
              <a:t>이 </a:t>
            </a:r>
            <a:r>
              <a:rPr lang="ko-KR" altLang="en-US" sz="1600" dirty="0"/>
              <a:t>문법은 변수 및 함수를 객체의 멤버로 지정하고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객체를 생성할 때 동적인 </a:t>
            </a:r>
            <a:r>
              <a:rPr lang="ko-KR" altLang="en-US" sz="1600" dirty="0" err="1"/>
              <a:t>멤버명을</a:t>
            </a:r>
            <a:r>
              <a:rPr lang="ko-KR" altLang="en-US" sz="1600" dirty="0"/>
              <a:t> 정의할 수 있도록 하며</a:t>
            </a:r>
            <a:r>
              <a:rPr lang="en-US" altLang="ko-KR" sz="1600" dirty="0"/>
              <a:t>, </a:t>
            </a:r>
            <a:r>
              <a:rPr lang="ko-KR" altLang="en-US" sz="1600" dirty="0"/>
              <a:t>편리한 </a:t>
            </a:r>
            <a:r>
              <a:rPr lang="en-US" altLang="ko-KR" sz="1600" dirty="0"/>
              <a:t>setter </a:t>
            </a:r>
            <a:r>
              <a:rPr lang="ko-KR" altLang="en-US" sz="1600" dirty="0"/>
              <a:t>및 </a:t>
            </a:r>
            <a:r>
              <a:rPr lang="en-US" altLang="ko-KR" sz="1600" dirty="0"/>
              <a:t>getter </a:t>
            </a:r>
            <a:r>
              <a:rPr lang="ko-KR" altLang="en-US" sz="1600" dirty="0"/>
              <a:t>함수들을 </a:t>
            </a:r>
            <a:r>
              <a:rPr lang="ko-KR" altLang="en-US" sz="1600" dirty="0" smtClean="0"/>
              <a:t>제공한다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dirty="0" smtClean="0"/>
              <a:t>Map</a:t>
            </a:r>
            <a:r>
              <a:rPr lang="ko-KR" altLang="en-US" sz="2000" dirty="0"/>
              <a:t>과 </a:t>
            </a:r>
            <a:r>
              <a:rPr lang="en-US" altLang="ko-KR" sz="2000" dirty="0"/>
              <a:t>Set Collection</a:t>
            </a:r>
          </a:p>
          <a:p>
            <a:pPr lvl="1"/>
            <a:r>
              <a:rPr lang="en-US" altLang="ko-KR" sz="1600" dirty="0" smtClean="0"/>
              <a:t>ES2015</a:t>
            </a:r>
            <a:r>
              <a:rPr lang="ko-KR" altLang="en-US" sz="1600" dirty="0"/>
              <a:t>에서 안전하고 유연하며 직관적인 방식의 새로운 프로토타입을 도입했으며</a:t>
            </a:r>
            <a:r>
              <a:rPr lang="en-US" altLang="ko-KR" sz="1600" dirty="0"/>
              <a:t>, </a:t>
            </a:r>
            <a:r>
              <a:rPr lang="ko-KR" altLang="en-US" sz="1600" dirty="0"/>
              <a:t>몇 가지 편리한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제공한다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smtClean="0"/>
              <a:t>이 </a:t>
            </a:r>
            <a:r>
              <a:rPr lang="ko-KR" altLang="en-US" sz="1600" dirty="0"/>
              <a:t>프로토타입을 사용하면 함수와 객체를 키 또는 요소로 가질 수 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147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1.2 </a:t>
            </a:r>
            <a:r>
              <a:rPr lang="en-US" altLang="ko-KR" sz="3600" dirty="0" smtClean="0"/>
              <a:t>Node.js 6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ES2015</a:t>
            </a:r>
            <a:r>
              <a:rPr lang="ko-KR" altLang="en-US" sz="3600" dirty="0" smtClean="0"/>
              <a:t>에 대한 소개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WeakMap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및 </a:t>
            </a:r>
            <a:r>
              <a:rPr lang="en-US" altLang="ko-KR" sz="2000" dirty="0" err="1"/>
              <a:t>WeakSet</a:t>
            </a:r>
            <a:r>
              <a:rPr lang="en-US" altLang="ko-KR" sz="2000" dirty="0"/>
              <a:t> Collection</a:t>
            </a:r>
          </a:p>
          <a:p>
            <a:pPr lvl="1"/>
            <a:r>
              <a:rPr lang="en-US" altLang="ko-KR" sz="1600" dirty="0" smtClean="0"/>
              <a:t>Map</a:t>
            </a:r>
            <a:r>
              <a:rPr lang="ko-KR" altLang="en-US" sz="1600" dirty="0"/>
              <a:t>과 </a:t>
            </a:r>
            <a:r>
              <a:rPr lang="en-US" altLang="ko-KR" sz="1600" dirty="0"/>
              <a:t>Set Collection</a:t>
            </a:r>
            <a:r>
              <a:rPr lang="ko-KR" altLang="en-US" sz="1600" dirty="0"/>
              <a:t>과 매우 유사하며</a:t>
            </a:r>
            <a:r>
              <a:rPr lang="en-US" altLang="ko-KR" sz="1600" dirty="0"/>
              <a:t>, </a:t>
            </a:r>
            <a:r>
              <a:rPr lang="ko-KR" altLang="en-US" sz="1600" dirty="0"/>
              <a:t>차이가 있다면 사용된 객체에 대한 유일한 참조가 </a:t>
            </a:r>
            <a:r>
              <a:rPr lang="en-US" altLang="ko-KR" sz="1600" dirty="0" err="1"/>
              <a:t>WeakMap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WeakSet</a:t>
            </a:r>
            <a:r>
              <a:rPr lang="en-US" altLang="ko-KR" sz="1600" dirty="0"/>
              <a:t> Collection</a:t>
            </a:r>
            <a:r>
              <a:rPr lang="ko-KR" altLang="en-US" sz="1600" dirty="0"/>
              <a:t>에만 있을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 객체를 </a:t>
            </a:r>
            <a:r>
              <a:rPr lang="ko-KR" altLang="en-US" sz="1600" dirty="0" err="1"/>
              <a:t>가비지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컬렉트할</a:t>
            </a:r>
            <a:r>
              <a:rPr lang="ko-KR" altLang="en-US" sz="1600" dirty="0"/>
              <a:t> 수 있다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 smtClean="0"/>
              <a:t>Template </a:t>
            </a:r>
            <a:r>
              <a:rPr lang="ko-KR" altLang="en-US" sz="2000" dirty="0"/>
              <a:t>표기법</a:t>
            </a:r>
          </a:p>
          <a:p>
            <a:pPr lvl="1"/>
            <a:r>
              <a:rPr lang="ko-KR" altLang="en-US" sz="1600" dirty="0" smtClean="0"/>
              <a:t>역 </a:t>
            </a:r>
            <a:r>
              <a:rPr lang="ko-KR" altLang="en-US" sz="1600" dirty="0"/>
              <a:t>따옴표</a:t>
            </a:r>
            <a:r>
              <a:rPr lang="en-US" altLang="ko-KR" sz="1600" dirty="0"/>
              <a:t>(`)</a:t>
            </a:r>
            <a:r>
              <a:rPr lang="ko-KR" altLang="en-US" sz="1600" dirty="0"/>
              <a:t>를 구분 기호로 사용하며 </a:t>
            </a:r>
            <a:r>
              <a:rPr lang="en-US" altLang="ko-KR" sz="1600" dirty="0"/>
              <a:t>${expression}</a:t>
            </a:r>
            <a:r>
              <a:rPr lang="ko-KR" altLang="en-US" sz="1600" dirty="0"/>
              <a:t>의 형식으로 변수 또는 표현식을 삽입할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/>
              <a:t>ES2015</a:t>
            </a:r>
            <a:r>
              <a:rPr lang="ko-KR" altLang="en-US" sz="2000" dirty="0"/>
              <a:t>의 기타 기능들</a:t>
            </a:r>
          </a:p>
          <a:p>
            <a:pPr lvl="1"/>
            <a:r>
              <a:rPr lang="ko-KR" altLang="en-US" sz="1600" dirty="0" smtClean="0"/>
              <a:t>기본 </a:t>
            </a:r>
            <a:r>
              <a:rPr lang="ko-KR" altLang="en-US" sz="1600" dirty="0"/>
              <a:t>매개 변수</a:t>
            </a:r>
            <a:r>
              <a:rPr lang="en-US" altLang="ko-KR" sz="1600" dirty="0"/>
              <a:t>(Default function parameters)</a:t>
            </a:r>
          </a:p>
          <a:p>
            <a:pPr lvl="1"/>
            <a:r>
              <a:rPr lang="ko-KR" altLang="en-US" sz="1600" dirty="0" smtClean="0"/>
              <a:t>나머지 </a:t>
            </a:r>
            <a:r>
              <a:rPr lang="ko-KR" altLang="en-US" sz="1600" dirty="0"/>
              <a:t>매개 변수</a:t>
            </a:r>
            <a:r>
              <a:rPr lang="en-US" altLang="ko-KR" sz="1600" dirty="0"/>
              <a:t>(Rest parameters)</a:t>
            </a:r>
          </a:p>
          <a:p>
            <a:pPr lvl="1"/>
            <a:r>
              <a:rPr lang="ko-KR" altLang="en-US" sz="1600" dirty="0" smtClean="0"/>
              <a:t>전개 </a:t>
            </a:r>
            <a:r>
              <a:rPr lang="ko-KR" altLang="en-US" sz="1600" dirty="0"/>
              <a:t>연산자</a:t>
            </a:r>
            <a:r>
              <a:rPr lang="en-US" altLang="ko-KR" sz="1600" dirty="0"/>
              <a:t>(Spread operator)</a:t>
            </a:r>
          </a:p>
          <a:p>
            <a:pPr lvl="1"/>
            <a:r>
              <a:rPr lang="ko-KR" altLang="en-US" sz="1600" dirty="0" err="1" smtClean="0"/>
              <a:t>비구조화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Destructuring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 err="1" smtClean="0"/>
              <a:t>new.target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Proxy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Reflect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Symbols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979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1.3 Reactor </a:t>
            </a:r>
            <a:r>
              <a:rPr lang="ko-KR" altLang="en-US" sz="3600" dirty="0" smtClean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I/O</a:t>
            </a:r>
            <a:r>
              <a:rPr lang="ko-KR" altLang="en-US" sz="2000" dirty="0" smtClean="0"/>
              <a:t>는 속도가 느리다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/>
              <a:t>I/O</a:t>
            </a:r>
            <a:r>
              <a:rPr lang="ko-KR" altLang="en-US" sz="1600" dirty="0"/>
              <a:t>는 컴퓨터의 기본적인 동작 중에서 가장 느리다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smtClean="0"/>
              <a:t>I/O</a:t>
            </a:r>
            <a:r>
              <a:rPr lang="ko-KR" altLang="en-US" sz="1600" dirty="0"/>
              <a:t>는 일반적으로 </a:t>
            </a:r>
            <a:r>
              <a:rPr lang="en-US" altLang="ko-KR" sz="1600" dirty="0"/>
              <a:t>CPU </a:t>
            </a:r>
            <a:r>
              <a:rPr lang="ko-KR" altLang="en-US" sz="1600" dirty="0"/>
              <a:t>측면에서 비용이 많이 들지 않지만</a:t>
            </a:r>
            <a:r>
              <a:rPr lang="en-US" altLang="ko-KR" sz="1600" dirty="0"/>
              <a:t>, </a:t>
            </a:r>
            <a:r>
              <a:rPr lang="ko-KR" altLang="en-US" sz="1600" dirty="0"/>
              <a:t>요청을 보낸 순간부터 작업이 완료되는 순간까지 지연을 동반하게 된다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 smtClean="0"/>
              <a:t>블로킹</a:t>
            </a:r>
            <a:r>
              <a:rPr lang="ko-KR" altLang="en-US" sz="2000" dirty="0"/>
              <a:t> </a:t>
            </a:r>
            <a:r>
              <a:rPr lang="en-US" altLang="ko-KR" sz="2000" dirty="0"/>
              <a:t>I/O</a:t>
            </a:r>
          </a:p>
          <a:p>
            <a:pPr lvl="1"/>
            <a:r>
              <a:rPr lang="en-US" altLang="ko-KR" sz="1600" dirty="0" smtClean="0"/>
              <a:t>I/O</a:t>
            </a:r>
            <a:r>
              <a:rPr lang="en-US" altLang="ko-KR" sz="1600" dirty="0"/>
              <a:t> </a:t>
            </a:r>
            <a:r>
              <a:rPr lang="ko-KR" altLang="en-US" sz="1600" dirty="0"/>
              <a:t>요청에 해당하는 함수 호출은 작업이 완료될 때까지 스레드의 실행이 차단된다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 smtClean="0"/>
              <a:t>논</a:t>
            </a:r>
            <a:r>
              <a:rPr lang="ko-KR" altLang="en-US" sz="2000" dirty="0"/>
              <a:t> 블로킹 </a:t>
            </a:r>
            <a:r>
              <a:rPr lang="en-US" altLang="ko-KR" sz="2000" dirty="0"/>
              <a:t>I/O</a:t>
            </a:r>
          </a:p>
          <a:p>
            <a:pPr lvl="1"/>
            <a:r>
              <a:rPr lang="ko-KR" altLang="en-US" sz="1600" dirty="0" smtClean="0"/>
              <a:t>논</a:t>
            </a:r>
            <a:r>
              <a:rPr lang="ko-KR" altLang="en-US" sz="1600" dirty="0"/>
              <a:t> 블로킹 </a:t>
            </a:r>
            <a:r>
              <a:rPr lang="en-US" altLang="ko-KR" sz="1600" dirty="0"/>
              <a:t>I/O</a:t>
            </a:r>
            <a:r>
              <a:rPr lang="ko-KR" altLang="en-US" sz="1600" dirty="0"/>
              <a:t>에서 시스템 호출은 데이터가 읽히거나 쓰여질 때까지 기다리지 않고 항상 즉시 반환된다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2000" dirty="0" smtClean="0"/>
              <a:t>이벤트 </a:t>
            </a:r>
            <a:r>
              <a:rPr lang="ko-KR" altLang="en-US" sz="2000" dirty="0" err="1" smtClean="0"/>
              <a:t>디멀티플렉싱</a:t>
            </a:r>
            <a:endParaRPr lang="ko-KR" altLang="en-US" sz="2000" dirty="0" smtClean="0"/>
          </a:p>
          <a:p>
            <a:pPr lvl="1"/>
            <a:r>
              <a:rPr lang="ko-KR" altLang="en-US" sz="1600" dirty="0" smtClean="0"/>
              <a:t>감시된</a:t>
            </a:r>
            <a:r>
              <a:rPr lang="ko-KR" altLang="en-US" sz="1600" dirty="0"/>
              <a:t> 일련의 리소스들로부터 들어오는 </a:t>
            </a:r>
            <a:r>
              <a:rPr lang="en-US" altLang="ko-KR" sz="1600" dirty="0"/>
              <a:t>I/O </a:t>
            </a:r>
            <a:r>
              <a:rPr lang="ko-KR" altLang="en-US" sz="1600" dirty="0"/>
              <a:t>이벤트를 수집하여 큐에 넣고 처리할 수 있는 새 이벤트가 있을 때까지 차단한다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93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1.3 Reactor </a:t>
            </a:r>
            <a:r>
              <a:rPr lang="ko-KR" altLang="en-US" sz="3600" dirty="0" smtClean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Reactor </a:t>
            </a:r>
            <a:r>
              <a:rPr lang="ko-KR" altLang="en-US" sz="2000" dirty="0"/>
              <a:t>패턴 소개</a:t>
            </a:r>
          </a:p>
          <a:p>
            <a:pPr lvl="1"/>
            <a:r>
              <a:rPr lang="ko-KR" altLang="en-US" sz="1600" dirty="0" smtClean="0"/>
              <a:t>핵심</a:t>
            </a:r>
            <a:r>
              <a:rPr lang="ko-KR" altLang="en-US" sz="1600" dirty="0"/>
              <a:t> 개념은 각 </a:t>
            </a:r>
            <a:r>
              <a:rPr lang="en-US" altLang="ko-KR" sz="1600" dirty="0"/>
              <a:t>I/O </a:t>
            </a:r>
            <a:r>
              <a:rPr lang="ko-KR" altLang="en-US" sz="1600" dirty="0"/>
              <a:t>작업과 관련된 </a:t>
            </a:r>
            <a:r>
              <a:rPr lang="ko-KR" altLang="en-US" sz="1600" dirty="0" err="1"/>
              <a:t>핸들러를</a:t>
            </a:r>
            <a:r>
              <a:rPr lang="ko-KR" altLang="en-US" sz="1600" dirty="0"/>
              <a:t> 갖는 것이며</a:t>
            </a:r>
            <a:r>
              <a:rPr lang="en-US" altLang="ko-KR" sz="1600" dirty="0"/>
              <a:t>, </a:t>
            </a:r>
            <a:r>
              <a:rPr lang="ko-KR" altLang="en-US" sz="1600" dirty="0"/>
              <a:t>이 </a:t>
            </a:r>
            <a:r>
              <a:rPr lang="ko-KR" altLang="en-US" sz="1600" dirty="0" err="1"/>
              <a:t>핸들러는</a:t>
            </a:r>
            <a:r>
              <a:rPr lang="ko-KR" altLang="en-US" sz="1600" dirty="0"/>
              <a:t> 이벤트가 생성되어 이벤트 루프에 의해 처리되는 즉시 호출된다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491" y="2283314"/>
            <a:ext cx="6223017" cy="41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1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1.3 Reactor </a:t>
            </a:r>
            <a:r>
              <a:rPr lang="ko-KR" altLang="en-US" sz="3600" dirty="0" smtClean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Reactor </a:t>
            </a:r>
            <a:r>
              <a:rPr lang="ko-KR" altLang="en-US" sz="2000" dirty="0"/>
              <a:t>패턴 </a:t>
            </a:r>
            <a:r>
              <a:rPr lang="ko-KR" altLang="en-US" sz="2000" dirty="0" smtClean="0"/>
              <a:t>소개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어플리케이션은 이벤트 </a:t>
            </a:r>
            <a:r>
              <a:rPr lang="ko-KR" altLang="en-US" sz="1600" dirty="0" err="1"/>
              <a:t>디멀티플렉서에</a:t>
            </a:r>
            <a:r>
              <a:rPr lang="ko-KR" altLang="en-US" sz="1600" dirty="0"/>
              <a:t> 요청을 전달함으로써 새로운 </a:t>
            </a:r>
            <a:r>
              <a:rPr lang="en-US" altLang="ko-KR" sz="1600" dirty="0"/>
              <a:t>I/O </a:t>
            </a:r>
            <a:r>
              <a:rPr lang="ko-KR" altLang="en-US" sz="1600" dirty="0"/>
              <a:t>작업을 생성한다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어플리케이션은 처리가 완료될 때 호출될 </a:t>
            </a:r>
            <a:r>
              <a:rPr lang="ko-KR" altLang="en-US" sz="1600" dirty="0" err="1"/>
              <a:t>핸들러를</a:t>
            </a:r>
            <a:r>
              <a:rPr lang="ko-KR" altLang="en-US" sz="1600" dirty="0"/>
              <a:t> 지정한다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이벤트 </a:t>
            </a:r>
            <a:r>
              <a:rPr lang="ko-KR" altLang="en-US" sz="1600" dirty="0" err="1"/>
              <a:t>디멀티플렉서에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새요청을</a:t>
            </a:r>
            <a:r>
              <a:rPr lang="ko-KR" altLang="en-US" sz="1600" dirty="0"/>
              <a:t> 전달하는 것은 논 블로킹 호출이며</a:t>
            </a:r>
            <a:r>
              <a:rPr lang="en-US" altLang="ko-KR" sz="1600" dirty="0"/>
              <a:t>, </a:t>
            </a:r>
            <a:r>
              <a:rPr lang="ko-KR" altLang="en-US" sz="1600" dirty="0"/>
              <a:t>즉시 어플리케이션에 제어를 반환한다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일련의 </a:t>
            </a:r>
            <a:r>
              <a:rPr lang="en-US" altLang="ko-KR" sz="1600" dirty="0"/>
              <a:t>I/O </a:t>
            </a:r>
            <a:r>
              <a:rPr lang="ko-KR" altLang="en-US" sz="1600" dirty="0"/>
              <a:t>작업들이 완료되면 이벤트 </a:t>
            </a:r>
            <a:r>
              <a:rPr lang="ko-KR" altLang="en-US" sz="1600" dirty="0" err="1"/>
              <a:t>디멀티플렉서는</a:t>
            </a:r>
            <a:r>
              <a:rPr lang="ko-KR" altLang="en-US" sz="1600" dirty="0"/>
              <a:t> 새 이벤트를 이벤트 큐에 집어 넣는다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이 시점에서 이벤트 루프가 이벤트 큐의 항목들에 대해 반복한다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각 이벤트에 대해서 관련된 </a:t>
            </a:r>
            <a:r>
              <a:rPr lang="ko-KR" altLang="en-US" sz="1600" dirty="0" err="1"/>
              <a:t>핸들러가</a:t>
            </a:r>
            <a:r>
              <a:rPr lang="ko-KR" altLang="en-US" sz="1600" dirty="0"/>
              <a:t> 호출된다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어플리케이션 코드의 일부인 </a:t>
            </a:r>
            <a:r>
              <a:rPr lang="ko-KR" altLang="en-US" sz="1600" dirty="0" err="1"/>
              <a:t>핸들러는</a:t>
            </a:r>
            <a:r>
              <a:rPr lang="ko-KR" altLang="en-US" sz="1600" dirty="0"/>
              <a:t> 실행이 완료되면 이벤트 루프에 제어를 되돌린다</a:t>
            </a:r>
            <a:r>
              <a:rPr lang="en-US" altLang="ko-KR" sz="1600" dirty="0"/>
              <a:t>.(5a) </a:t>
            </a:r>
            <a:r>
              <a:rPr lang="ko-KR" altLang="en-US" sz="1600" dirty="0"/>
              <a:t>그러나 </a:t>
            </a:r>
            <a:r>
              <a:rPr lang="ko-KR" altLang="en-US" sz="1600" dirty="0" err="1"/>
              <a:t>핸들러의</a:t>
            </a:r>
            <a:r>
              <a:rPr lang="ko-KR" altLang="en-US" sz="1600" dirty="0"/>
              <a:t> 실행 중에 새로운 비동기 동작이 요청</a:t>
            </a:r>
            <a:r>
              <a:rPr lang="en-US" altLang="ko-KR" sz="1600" dirty="0"/>
              <a:t>(5b)</a:t>
            </a:r>
            <a:r>
              <a:rPr lang="ko-KR" altLang="en-US" sz="1600" dirty="0"/>
              <a:t>이 발생하여 제어가 이벤트 루프로 돌아가기 전에 새로운 요청이 이벤트 </a:t>
            </a:r>
            <a:r>
              <a:rPr lang="ko-KR" altLang="en-US" sz="1600" dirty="0" err="1"/>
              <a:t>디멀티플렉서</a:t>
            </a:r>
            <a:r>
              <a:rPr lang="en-US" altLang="ko-KR" sz="1600" dirty="0"/>
              <a:t>(1)</a:t>
            </a:r>
            <a:r>
              <a:rPr lang="ko-KR" altLang="en-US" sz="1600" dirty="0"/>
              <a:t>에 삽입될 수도 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이벤트 큐 내의 모든 항목이 처리되면</a:t>
            </a:r>
            <a:r>
              <a:rPr lang="en-US" altLang="ko-KR" sz="1600" dirty="0"/>
              <a:t>, </a:t>
            </a:r>
            <a:r>
              <a:rPr lang="ko-KR" altLang="en-US" sz="1600" dirty="0"/>
              <a:t>루프는 이벤트 </a:t>
            </a:r>
            <a:r>
              <a:rPr lang="ko-KR" altLang="en-US" sz="1600" dirty="0" err="1"/>
              <a:t>디멀티플렉서에서</a:t>
            </a:r>
            <a:r>
              <a:rPr lang="ko-KR" altLang="en-US" sz="1600" dirty="0"/>
              <a:t> 다시 </a:t>
            </a:r>
            <a:r>
              <a:rPr lang="ko-KR" altLang="en-US" sz="1600" dirty="0" err="1"/>
              <a:t>블록되고</a:t>
            </a:r>
            <a:r>
              <a:rPr lang="ko-KR" altLang="en-US" sz="1600" dirty="0"/>
              <a:t> 처리 가능한 새로운 이벤트가 있을 때 이 과정이 다시 트리거 된다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163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1.3 Reactor </a:t>
            </a:r>
            <a:r>
              <a:rPr lang="ko-KR" altLang="en-US" sz="3600" dirty="0" smtClean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Node.js</a:t>
            </a:r>
            <a:r>
              <a:rPr lang="ko-KR" altLang="en-US" sz="2000" dirty="0"/>
              <a:t>의 논 블로킹 엔진 </a:t>
            </a:r>
            <a:r>
              <a:rPr lang="en-US" altLang="ko-KR" sz="2000" dirty="0" err="1"/>
              <a:t>libuv</a:t>
            </a:r>
            <a:endParaRPr lang="en-US" altLang="ko-KR" sz="2000" dirty="0"/>
          </a:p>
          <a:p>
            <a:pPr lvl="1"/>
            <a:r>
              <a:rPr lang="ko-KR" altLang="en-US" sz="1600" dirty="0" smtClean="0"/>
              <a:t>이를</a:t>
            </a:r>
            <a:r>
              <a:rPr lang="ko-KR" altLang="en-US" sz="1600" dirty="0"/>
              <a:t> 통해 모든 주요 플랫폼과 호환되고</a:t>
            </a:r>
            <a:r>
              <a:rPr lang="en-US" altLang="ko-KR" sz="1600" dirty="0"/>
              <a:t>, </a:t>
            </a:r>
            <a:r>
              <a:rPr lang="ko-KR" altLang="en-US" sz="1600" dirty="0"/>
              <a:t>서로 다른 유형의 리소스들의 논 블로킹 동작을 표준화할 수 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 smtClean="0"/>
              <a:t>libuv</a:t>
            </a:r>
            <a:r>
              <a:rPr lang="ko-KR" altLang="en-US" sz="1600" dirty="0"/>
              <a:t>는 기본 시스템 호출을 추상화하는 것 외에도 이벤트 루프를 만들고</a:t>
            </a:r>
            <a:r>
              <a:rPr lang="en-US" altLang="ko-KR" sz="1600" dirty="0"/>
              <a:t>, </a:t>
            </a:r>
            <a:r>
              <a:rPr lang="ko-KR" altLang="en-US" sz="1600" dirty="0"/>
              <a:t>이벤트 큐를 관리하며</a:t>
            </a:r>
            <a:r>
              <a:rPr lang="en-US" altLang="ko-KR" sz="1600" dirty="0"/>
              <a:t>, </a:t>
            </a:r>
            <a:r>
              <a:rPr lang="ko-KR" altLang="en-US" sz="1600" dirty="0"/>
              <a:t>비동기 입출력 작업을 실행하고</a:t>
            </a:r>
            <a:r>
              <a:rPr lang="en-US" altLang="ko-KR" sz="1600" dirty="0"/>
              <a:t>, </a:t>
            </a:r>
            <a:r>
              <a:rPr lang="ko-KR" altLang="en-US" sz="1600" dirty="0"/>
              <a:t>다른 </a:t>
            </a:r>
            <a:r>
              <a:rPr lang="ko-KR" altLang="en-US" sz="1600" dirty="0" smtClean="0"/>
              <a:t>유형의</a:t>
            </a:r>
            <a:r>
              <a:rPr lang="ko-KR" altLang="en-US" sz="1600" dirty="0"/>
              <a:t> 작업을 큐에 담기 위한 </a:t>
            </a:r>
            <a:r>
              <a:rPr lang="en-US" altLang="ko-KR" sz="1600" dirty="0"/>
              <a:t>API</a:t>
            </a:r>
            <a:r>
              <a:rPr lang="ko-KR" altLang="en-US" sz="1600" dirty="0"/>
              <a:t>들을 제공한다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dirty="0" smtClean="0"/>
              <a:t>Node.js</a:t>
            </a:r>
            <a:r>
              <a:rPr lang="ko-KR" altLang="en-US" sz="2000" dirty="0" smtClean="0"/>
              <a:t>를 위한 구조</a:t>
            </a:r>
            <a:endParaRPr lang="en-US" altLang="ko-KR" sz="2000" dirty="0"/>
          </a:p>
        </p:txBody>
      </p:sp>
      <p:pic>
        <p:nvPicPr>
          <p:cNvPr id="2052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32990"/>
            <a:ext cx="321945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1854" y="4109570"/>
            <a:ext cx="7071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libuv</a:t>
            </a:r>
            <a:r>
              <a:rPr lang="ko-KR" altLang="en-US" sz="1600" dirty="0"/>
              <a:t>와 기타 낮은 수준의 기능들을 </a:t>
            </a:r>
            <a:r>
              <a:rPr lang="en-US" altLang="ko-KR" sz="1600" dirty="0" err="1"/>
              <a:t>Javascript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랩핑하고</a:t>
            </a:r>
            <a:r>
              <a:rPr lang="ko-KR" altLang="en-US" sz="1600" dirty="0"/>
              <a:t> 사용 가능하도록 해주는 바인딩 세트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Chrome V8 </a:t>
            </a:r>
            <a:r>
              <a:rPr lang="ko-KR" altLang="en-US" sz="1600" dirty="0" smtClean="0"/>
              <a:t>엔진</a:t>
            </a:r>
            <a:r>
              <a:rPr lang="en-US" altLang="ko-KR" sz="1600" dirty="0"/>
              <a:t>: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Node.js</a:t>
            </a:r>
            <a:r>
              <a:rPr lang="ko-KR" altLang="en-US" sz="1600" dirty="0"/>
              <a:t>가 매우 빠르고 효율적인 이유 중 하나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상위 수준의 </a:t>
            </a:r>
            <a:r>
              <a:rPr lang="en-US" altLang="ko-KR" sz="1600" dirty="0"/>
              <a:t>Node.js API</a:t>
            </a:r>
            <a:r>
              <a:rPr lang="ko-KR" altLang="en-US" sz="1600" dirty="0"/>
              <a:t>를 구현하고 있는 코어 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</a:t>
            </a:r>
            <a:r>
              <a:rPr lang="en-US" altLang="ko-KR" sz="1600" dirty="0"/>
              <a:t>(</a:t>
            </a:r>
            <a:r>
              <a:rPr lang="ko-KR" altLang="en-US" sz="1600" dirty="0"/>
              <a:t>노드 코어라고 함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15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383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Node.js 디자인 패턴</vt:lpstr>
      <vt:lpstr>1.1 Node.js 철학</vt:lpstr>
      <vt:lpstr>1.2 Node.js 6와 ES2015에 대한 소개</vt:lpstr>
      <vt:lpstr>1.2 Node.js 6와 ES2015에 대한 소개</vt:lpstr>
      <vt:lpstr>1.3 Reactor 패턴</vt:lpstr>
      <vt:lpstr>1.3 Reactor 패턴</vt:lpstr>
      <vt:lpstr>1.3 Reactor 패턴</vt:lpstr>
      <vt:lpstr>1.3 Reactor 패턴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57</cp:revision>
  <dcterms:created xsi:type="dcterms:W3CDTF">2020-09-28T08:37:12Z</dcterms:created>
  <dcterms:modified xsi:type="dcterms:W3CDTF">2021-02-17T13:44:25Z</dcterms:modified>
</cp:coreProperties>
</file>