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10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확장성과 구조적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역방향 프록시를 사용하여 </a:t>
            </a:r>
            <a:r>
              <a:rPr lang="ko-KR" altLang="en-US" sz="2000" dirty="0" smtClean="0"/>
              <a:t>확장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클러스터 모듈이 </a:t>
            </a:r>
            <a:r>
              <a:rPr lang="en-US" altLang="ko-KR" sz="1600" dirty="0"/>
              <a:t>Node.js </a:t>
            </a:r>
            <a:r>
              <a:rPr lang="ko-KR" altLang="en-US" sz="1600" dirty="0"/>
              <a:t>웹 어플리케이션 확장을 위한 유일한 옵션은 아니다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사실 </a:t>
            </a:r>
            <a:r>
              <a:rPr lang="ko-KR" altLang="en-US" sz="1600" dirty="0" err="1"/>
              <a:t>고가용성</a:t>
            </a:r>
            <a:r>
              <a:rPr lang="ko-KR" altLang="en-US" sz="1600" dirty="0"/>
              <a:t> 운용 환경에서는 더 많은 제어와 성능을 제공하는 전통적인 기법이 더 선호되는 경우가 많다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클러스터를 사용하는 대신 다른 포트나 시스템에서 실행 중인 동일한 어플리케이션의 독립 </a:t>
            </a:r>
            <a:r>
              <a:rPr lang="ko-KR" altLang="en-US" sz="1600" dirty="0" err="1"/>
              <a:t>실행형</a:t>
            </a:r>
            <a:r>
              <a:rPr lang="ko-KR" altLang="en-US" sz="1600" dirty="0"/>
              <a:t> 인스턴스를 여러 개 시작한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역방향 프록시</a:t>
            </a:r>
            <a:r>
              <a:rPr lang="en-US" altLang="ko-KR" sz="1600" dirty="0"/>
              <a:t>(reverse proxy </a:t>
            </a:r>
            <a:r>
              <a:rPr lang="ko-KR" altLang="en-US" sz="1600" dirty="0"/>
              <a:t>또는 </a:t>
            </a:r>
            <a:r>
              <a:rPr lang="en-US" altLang="ko-KR" sz="1600" dirty="0"/>
              <a:t>gateway)</a:t>
            </a:r>
            <a:r>
              <a:rPr lang="ko-KR" altLang="en-US" sz="1600" dirty="0"/>
              <a:t>를 사용하여 해당 인스턴스에 액세스하여 트래픽을 분산시킬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구성에서는 마스터 프로세스가 일련의 작업자들에게 요청을 배분하지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다른 프로세스로 동일한 시스템에서 실행되거나 네트워크 내의 분산되어 있는 다른 프로세스들에 요청을 배포한다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어플리케이션에 단일 액세스 지점을 제공하기 위해 역방향 프록시를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역방향 프록시는 클라이언트와 어플리케이션의 인스턴스 사이에 위치한 특수 디바이스 혹은 서비스로 모든 요청을 받아 대상 서버에 전달하고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클라이언트에 반환한다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시나리오에서 역방향 프록시는 어플리케이션 인스턴스 간에 요청을 분산시키는 로드 </a:t>
            </a:r>
            <a:r>
              <a:rPr lang="ko-KR" altLang="en-US" sz="1600" dirty="0" err="1"/>
              <a:t>밸런서로도</a:t>
            </a:r>
            <a:r>
              <a:rPr lang="ko-KR" altLang="en-US" sz="1600" dirty="0"/>
              <a:t> 사용된다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708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역방향 프록시를 사용하여 </a:t>
            </a:r>
            <a:r>
              <a:rPr lang="ko-KR" altLang="en-US" sz="2000" dirty="0" smtClean="0"/>
              <a:t>확장</a:t>
            </a:r>
            <a:endParaRPr lang="en-US" altLang="ko-KR" sz="2000" dirty="0" smtClean="0"/>
          </a:p>
        </p:txBody>
      </p:sp>
      <p:pic>
        <p:nvPicPr>
          <p:cNvPr id="717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024427"/>
            <a:ext cx="79629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역방향 프록시를 사용하여 </a:t>
            </a:r>
            <a:r>
              <a:rPr lang="ko-KR" altLang="en-US" sz="2000" dirty="0" smtClean="0"/>
              <a:t>확장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Node.js </a:t>
            </a:r>
            <a:r>
              <a:rPr lang="ko-KR" altLang="en-US" sz="1600" dirty="0"/>
              <a:t>어플리케이션에서 </a:t>
            </a:r>
            <a:r>
              <a:rPr lang="en-US" altLang="ko-KR" sz="1600" dirty="0"/>
              <a:t>cluster </a:t>
            </a:r>
            <a:r>
              <a:rPr lang="ko-KR" altLang="en-US" sz="1600" dirty="0"/>
              <a:t>모듈 대신 이 방법을 선택하는 다음의 이유가 있다</a:t>
            </a:r>
            <a:r>
              <a:rPr lang="en-US" altLang="ko-KR" sz="1600" dirty="0" smtClean="0"/>
              <a:t>.</a:t>
            </a:r>
            <a:endParaRPr lang="en-US" altLang="ko-KR" sz="1200" dirty="0"/>
          </a:p>
          <a:p>
            <a:pPr lvl="2"/>
            <a:r>
              <a:rPr lang="ko-KR" altLang="en-US" sz="1400" dirty="0"/>
              <a:t>역방향 프록시는 여러 프로세스뿐만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시스템에 부하를 분산시킬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시장에서 인기있는 역방향 프록시는 대부분 고정 로드 </a:t>
            </a:r>
            <a:r>
              <a:rPr lang="ko-KR" altLang="en-US" sz="1400" dirty="0" err="1"/>
              <a:t>밸런싱을</a:t>
            </a:r>
            <a:r>
              <a:rPr lang="ko-KR" altLang="en-US" sz="1400" dirty="0"/>
              <a:t> 지원한다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역방향 프록시는 프로그래밍 언어 또는 플랫폼에 관계없이 들어온 요청을 사용 가능한 서버로 라우팅할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보다 강력한 로드 </a:t>
            </a:r>
            <a:r>
              <a:rPr lang="ko-KR" altLang="en-US" sz="1400" dirty="0" err="1"/>
              <a:t>밸런싱</a:t>
            </a:r>
            <a:r>
              <a:rPr lang="ko-KR" altLang="en-US" sz="1400" dirty="0"/>
              <a:t> 알고리즘을 선택할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많은 역 프록시들이 </a:t>
            </a:r>
            <a:r>
              <a:rPr lang="en-US" altLang="ko-KR" sz="1400" dirty="0"/>
              <a:t>URL </a:t>
            </a:r>
            <a:r>
              <a:rPr lang="ko-KR" altLang="en-US" sz="1400" dirty="0" err="1"/>
              <a:t>재작성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캐싱</a:t>
            </a:r>
            <a:r>
              <a:rPr lang="en-US" altLang="ko-KR" sz="1400" dirty="0"/>
              <a:t>, SSL </a:t>
            </a:r>
            <a:r>
              <a:rPr lang="ko-KR" altLang="en-US" sz="1400" dirty="0" err="1"/>
              <a:t>종단점과</a:t>
            </a:r>
            <a:r>
              <a:rPr lang="ko-KR" altLang="en-US" sz="1400" dirty="0"/>
              <a:t> 같은 다른 서비스들을 제공하며</a:t>
            </a:r>
            <a:r>
              <a:rPr lang="en-US" altLang="ko-KR" sz="1400" dirty="0"/>
              <a:t>, </a:t>
            </a:r>
            <a:r>
              <a:rPr lang="ko-KR" altLang="en-US" sz="1400" dirty="0"/>
              <a:t>심지어 정적 파일을 서비스하는데 사용될 수 있는 완전한 웹 서버의 기능도 제공한다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필요한 경우 클러스터 모듈을 역방향 프록시와 쉽게 결합할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역방향 프록시를 사용하는 로드 </a:t>
            </a:r>
            <a:r>
              <a:rPr lang="ko-KR" altLang="en-US" sz="1600" dirty="0" err="1"/>
              <a:t>밸런서를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구현하는데는</a:t>
            </a:r>
            <a:r>
              <a:rPr lang="ko-KR" altLang="en-US" sz="1600" dirty="0"/>
              <a:t> 여러 가지 옵션이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일반적인 해결 방법은 다음과 같다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2"/>
            <a:r>
              <a:rPr lang="en-US" altLang="ko-KR" sz="1400" dirty="0"/>
              <a:t>Nginx: </a:t>
            </a:r>
            <a:r>
              <a:rPr lang="ko-KR" altLang="en-US" sz="1400" dirty="0"/>
              <a:t>비 차단 </a:t>
            </a:r>
            <a:r>
              <a:rPr lang="en-US" altLang="ko-KR" sz="1400" dirty="0"/>
              <a:t>I/O </a:t>
            </a:r>
            <a:r>
              <a:rPr lang="ko-KR" altLang="en-US" sz="1400" dirty="0"/>
              <a:t>모델을 기반으로 구축된 웹 서버</a:t>
            </a:r>
            <a:r>
              <a:rPr lang="en-US" altLang="ko-KR" sz="1400" dirty="0"/>
              <a:t>, </a:t>
            </a:r>
            <a:r>
              <a:rPr lang="ko-KR" altLang="en-US" sz="1400" dirty="0"/>
              <a:t>역방향 프록시 및 로드 </a:t>
            </a:r>
            <a:r>
              <a:rPr lang="ko-KR" altLang="en-US" sz="1400" dirty="0" err="1"/>
              <a:t>밸런서이다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 err="1"/>
              <a:t>HAProxy</a:t>
            </a:r>
            <a:r>
              <a:rPr lang="en-US" altLang="ko-KR" sz="1400" dirty="0"/>
              <a:t>: TCP/HTTP </a:t>
            </a:r>
            <a:r>
              <a:rPr lang="ko-KR" altLang="en-US" sz="1400" dirty="0"/>
              <a:t>트래픽</a:t>
            </a:r>
          </a:p>
          <a:p>
            <a:pPr lvl="2"/>
            <a:r>
              <a:rPr lang="en-US" altLang="ko-KR" sz="1400" dirty="0"/>
              <a:t>Node.js </a:t>
            </a:r>
            <a:r>
              <a:rPr lang="ko-KR" altLang="en-US" sz="1400" dirty="0"/>
              <a:t>기반 프록시</a:t>
            </a:r>
            <a:r>
              <a:rPr lang="en-US" altLang="ko-KR" sz="1400" dirty="0"/>
              <a:t>: Node.js</a:t>
            </a:r>
            <a:r>
              <a:rPr lang="ko-KR" altLang="en-US" sz="1400" dirty="0"/>
              <a:t>로 역방향 프록시와 로드 </a:t>
            </a:r>
            <a:r>
              <a:rPr lang="ko-KR" altLang="en-US" sz="1400" dirty="0" err="1"/>
              <a:t>밸런서를</a:t>
            </a:r>
            <a:r>
              <a:rPr lang="ko-KR" altLang="en-US" sz="1400" dirty="0"/>
              <a:t> 직접 구현할 수 있는 수 많은 방법이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 err="1"/>
              <a:t>클라우드</a:t>
            </a:r>
            <a:r>
              <a:rPr lang="ko-KR" altLang="en-US" sz="1400" dirty="0"/>
              <a:t> 기반 프록시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컴퓨팅 시대에 서비스 형 로드 </a:t>
            </a:r>
            <a:r>
              <a:rPr lang="ko-KR" altLang="en-US" sz="1400" dirty="0" err="1"/>
              <a:t>밸런서를</a:t>
            </a:r>
            <a:r>
              <a:rPr lang="ko-KR" altLang="en-US" sz="1400" dirty="0"/>
              <a:t> 활용하는 것이 드문 일은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유지 관리가 거의 필요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확장성이 매우 뛰어나고</a:t>
            </a:r>
            <a:r>
              <a:rPr lang="en-US" altLang="ko-KR" sz="1400" dirty="0"/>
              <a:t>, </a:t>
            </a:r>
            <a:r>
              <a:rPr lang="ko-KR" altLang="en-US" sz="1400" dirty="0"/>
              <a:t>주문형 확장을 위한 동적 구성을 지원할 수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85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서비스 레지스트리</a:t>
            </a:r>
            <a:r>
              <a:rPr lang="en-US" altLang="ko-KR" sz="2000" dirty="0"/>
              <a:t>(service registry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/>
              <a:t>최신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기반 인프라의 한 가지 중요한 이점은 현재 또는 예측된 트래픽을 기반으로 어플리케이션의 용량을 동적으로 조정할 수 있다는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동적 스케일링</a:t>
            </a:r>
            <a:r>
              <a:rPr lang="en-US" altLang="ko-KR" sz="1600" dirty="0"/>
              <a:t>(dynamic scaling)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방식은 어플리케이션의 가용성과 </a:t>
            </a:r>
            <a:r>
              <a:rPr lang="ko-KR" altLang="en-US" sz="1600" dirty="0" err="1"/>
              <a:t>응답성을</a:t>
            </a:r>
            <a:r>
              <a:rPr lang="ko-KR" altLang="en-US" sz="1600" dirty="0"/>
              <a:t> 유지하면서 </a:t>
            </a:r>
            <a:r>
              <a:rPr lang="en-US" altLang="ko-KR" sz="1600" dirty="0"/>
              <a:t>IT </a:t>
            </a:r>
            <a:r>
              <a:rPr lang="ko-KR" altLang="en-US" sz="1600" dirty="0" err="1"/>
              <a:t>이늪라의</a:t>
            </a:r>
            <a:r>
              <a:rPr lang="ko-KR" altLang="en-US" sz="1600" dirty="0"/>
              <a:t> 비용을 엄청나게 줄일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해당 개념은 어플리케이션의 트래픽이 최고조에 달해 성능의 저하가 발생하면 증가된 부하에 대처하기 위해 새 서버가 자동으로 생성되며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시간 동안 일부 서버를 종료할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메커니즘을 사용하면 로드 </a:t>
            </a:r>
            <a:r>
              <a:rPr lang="ko-KR" altLang="en-US" sz="1600" dirty="0" err="1"/>
              <a:t>밸런서가</a:t>
            </a:r>
            <a:r>
              <a:rPr lang="ko-KR" altLang="en-US" sz="1600" dirty="0"/>
              <a:t> 항상 서버가 작동하는 시간을 알기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네트워크 토폴로지에 대해 최신 상태를 유지해야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문제를 해결하기 위한 일반적인 패턴은 실행중인 서버와 해당 서버가 제공하는 서비스를 추적하는 서비스 레지스트리라는 중앙 저장소를 사용한다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9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서비스 레지스트리</a:t>
            </a:r>
            <a:r>
              <a:rPr lang="en-US" altLang="ko-KR" sz="2000" dirty="0"/>
              <a:t>(service registry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331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2" y="1633902"/>
            <a:ext cx="70389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서비스 레지스트리</a:t>
            </a:r>
            <a:r>
              <a:rPr lang="en-US" altLang="ko-KR" sz="2000" dirty="0"/>
              <a:t>(service registry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앞선 아키텍처는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WebAp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가지 서비스가 있다고 가정한다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로드 </a:t>
            </a:r>
            <a:r>
              <a:rPr lang="ko-KR" altLang="en-US" sz="1600" dirty="0" err="1" smtClean="0"/>
              <a:t>밸런서는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엔드포인트인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api</a:t>
            </a:r>
            <a:r>
              <a:rPr lang="ko-KR" altLang="en-US" sz="1600" dirty="0" smtClean="0"/>
              <a:t>에 도착하는 요청들을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서비스를 구현한 모든 서버에 분배하고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나머지 요청들은 </a:t>
            </a:r>
            <a:r>
              <a:rPr lang="en-US" altLang="ko-KR" sz="1600" dirty="0" err="1" smtClean="0"/>
              <a:t>WebApp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서비스를 구현한 서버에 분산시킨다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로드 </a:t>
            </a:r>
            <a:r>
              <a:rPr lang="ko-KR" altLang="en-US" sz="1600" dirty="0" err="1" smtClean="0"/>
              <a:t>밸런서는</a:t>
            </a:r>
            <a:r>
              <a:rPr lang="ko-KR" altLang="en-US" sz="1600" dirty="0" smtClean="0"/>
              <a:t> 레지스트리를 사용하여 서버 목록을 얻게 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/>
              <a:t>어플리케이션 인스턴스는 각자 온라인이 되는 순간에 자신을 서비스 레지스트리에 등록하고 중단될 때는 등록을 취소해야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하면 로드 </a:t>
            </a:r>
            <a:r>
              <a:rPr lang="ko-KR" altLang="en-US" sz="1600" dirty="0" err="1"/>
              <a:t>밸런서는</a:t>
            </a:r>
            <a:r>
              <a:rPr lang="ko-KR" altLang="en-US" sz="1600" dirty="0"/>
              <a:t> 항상 네트워크에서 사용할 수 있는 서버 및 서비스에 대한 최신 정보를 가질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패턴은 로드 </a:t>
            </a:r>
            <a:r>
              <a:rPr lang="ko-KR" altLang="en-US" sz="1600" dirty="0" err="1"/>
              <a:t>밸런싱</a:t>
            </a:r>
            <a:r>
              <a:rPr lang="ko-KR" altLang="en-US" sz="1600" dirty="0"/>
              <a:t> 뿐만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더 일반적으로는 서버에서 </a:t>
            </a:r>
            <a:r>
              <a:rPr lang="ko-KR" altLang="en-US" sz="1600" dirty="0" err="1"/>
              <a:t>제공하느</a:t>
            </a:r>
            <a:r>
              <a:rPr lang="ko-KR" altLang="en-US" sz="1600" dirty="0"/>
              <a:t> 서비스 유형을 분리하는 방법으로도 사용할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755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피어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투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피어 로드 </a:t>
            </a:r>
            <a:r>
              <a:rPr lang="ko-KR" altLang="en-US" sz="2000" dirty="0" err="1" smtClean="0"/>
              <a:t>밸런싱</a:t>
            </a:r>
            <a:r>
              <a:rPr lang="en-US" altLang="ko-KR" sz="2000" dirty="0" smtClean="0"/>
              <a:t>(peer-to-peer load balancing)</a:t>
            </a:r>
          </a:p>
          <a:p>
            <a:pPr lvl="1"/>
            <a:r>
              <a:rPr lang="ko-KR" altLang="en-US" sz="1600" dirty="0"/>
              <a:t>역방향 프록시의 사용은 복잡한 내부 네트워크 </a:t>
            </a:r>
            <a:r>
              <a:rPr lang="ko-KR" altLang="en-US" sz="1600" dirty="0" err="1"/>
              <a:t>아키텍쳐를</a:t>
            </a:r>
            <a:r>
              <a:rPr lang="ko-KR" altLang="en-US" sz="1600" dirty="0"/>
              <a:t> 인터넷과 같은 공용 네트워크 영역에 공개하고자 할 때 거의 필수적이다</a:t>
            </a:r>
            <a:r>
              <a:rPr lang="en-US" altLang="ko-KR" sz="1600" dirty="0"/>
              <a:t>. </a:t>
            </a:r>
            <a:r>
              <a:rPr lang="ko-KR" altLang="en-US" sz="1600" dirty="0"/>
              <a:t>복잡성을 숨기고 외부 어플리케이션이 쉽게 사용하고 참조할 수 있는 유일한 </a:t>
            </a:r>
            <a:r>
              <a:rPr lang="ko-KR" altLang="en-US" sz="1600" dirty="0" err="1"/>
              <a:t>접근점을</a:t>
            </a:r>
            <a:r>
              <a:rPr lang="ko-KR" altLang="en-US" sz="1600" dirty="0"/>
              <a:t>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내부용으로만 서비스를 확장해야 하는 경우 더 많은 유연성과 제어 기능을 제공할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이러한 기능을 구현하기 위해 서비스 </a:t>
            </a:r>
            <a:r>
              <a:rPr lang="en-US" altLang="ko-KR" sz="1600" dirty="0"/>
              <a:t>B</a:t>
            </a:r>
            <a:r>
              <a:rPr lang="ko-KR" altLang="en-US" sz="1600" dirty="0"/>
              <a:t>에 의존하는 서비스 </a:t>
            </a:r>
            <a:r>
              <a:rPr lang="en-US" altLang="ko-KR" sz="1600" dirty="0"/>
              <a:t>A</a:t>
            </a:r>
            <a:r>
              <a:rPr lang="ko-KR" altLang="en-US" sz="1600" dirty="0"/>
              <a:t>가 있다고 가정해보면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</a:t>
            </a:r>
            <a:r>
              <a:rPr lang="en-US" altLang="ko-KR" sz="1600" dirty="0"/>
              <a:t>B</a:t>
            </a:r>
            <a:r>
              <a:rPr lang="ko-KR" altLang="en-US" sz="1600" dirty="0"/>
              <a:t>는 여러 컴퓨터에 걸쳐 확장되며 내부 네트워크에서만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지금까지 배웠던 것은 서비스 </a:t>
            </a:r>
            <a:r>
              <a:rPr lang="en-US" altLang="ko-KR" sz="1600" dirty="0"/>
              <a:t>A</a:t>
            </a:r>
            <a:r>
              <a:rPr lang="ko-KR" altLang="en-US" sz="1600" dirty="0"/>
              <a:t>가 서비스 </a:t>
            </a:r>
            <a:r>
              <a:rPr lang="en-US" altLang="ko-KR" sz="1600" dirty="0"/>
              <a:t>B</a:t>
            </a:r>
            <a:r>
              <a:rPr lang="ko-KR" altLang="en-US" sz="1600" dirty="0"/>
              <a:t>를 구현하는 모든 서버에 트래픽을 배분하는 역방향 프록시를 사용하여 서비스 </a:t>
            </a:r>
            <a:r>
              <a:rPr lang="en-US" altLang="ko-KR" sz="1600" dirty="0"/>
              <a:t>B</a:t>
            </a:r>
            <a:r>
              <a:rPr lang="ko-KR" altLang="en-US" sz="1600" dirty="0"/>
              <a:t>에 연결한다는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이에 대안은 역방향 프록시를 제거하고 요청을 클라이언트에서 직접 배분하는 것이다</a:t>
            </a:r>
            <a:r>
              <a:rPr lang="en-US" altLang="ko-KR" sz="1600" dirty="0"/>
              <a:t>. Service A</a:t>
            </a:r>
            <a:r>
              <a:rPr lang="ko-KR" altLang="en-US" sz="1600" dirty="0"/>
              <a:t>는 </a:t>
            </a:r>
            <a:r>
              <a:rPr lang="en-US" altLang="ko-KR" sz="1600" dirty="0"/>
              <a:t>Service B</a:t>
            </a:r>
            <a:r>
              <a:rPr lang="ko-KR" altLang="en-US" sz="1600" dirty="0"/>
              <a:t>의 다양한 인스턴스 간의 연결에 대한 로드 </a:t>
            </a:r>
            <a:r>
              <a:rPr lang="ko-KR" altLang="en-US" sz="1600" dirty="0" err="1"/>
              <a:t>밸런싱을</a:t>
            </a:r>
            <a:r>
              <a:rPr lang="ko-KR" altLang="en-US" sz="1600" dirty="0"/>
              <a:t> 직접 담당한다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/>
              <a:t>Service A</a:t>
            </a:r>
            <a:r>
              <a:rPr lang="ko-KR" altLang="en-US" sz="1600" dirty="0"/>
              <a:t>가 </a:t>
            </a:r>
            <a:r>
              <a:rPr lang="en-US" altLang="ko-KR" sz="1600" dirty="0"/>
              <a:t>Service B</a:t>
            </a:r>
            <a:r>
              <a:rPr lang="ko-KR" altLang="en-US" sz="1600" dirty="0"/>
              <a:t>의 동작중인 서버에 대한 세부적인 정보를 알고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내부 네트워크에서 일반적으로 알려진 정보인 경우에만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접근 방식은 근본적으로 피어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피어 로드 </a:t>
            </a:r>
            <a:r>
              <a:rPr lang="ko-KR" altLang="en-US" sz="1600" dirty="0" err="1"/>
              <a:t>밸런싱을</a:t>
            </a:r>
            <a:r>
              <a:rPr lang="ko-KR" altLang="en-US" sz="1600" dirty="0"/>
              <a:t> 구현한다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483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피어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투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피어 로드 </a:t>
            </a:r>
            <a:r>
              <a:rPr lang="ko-KR" altLang="en-US" sz="2000" dirty="0" err="1" smtClean="0"/>
              <a:t>밸런싱</a:t>
            </a:r>
            <a:r>
              <a:rPr lang="en-US" altLang="ko-KR" sz="2000" dirty="0" smtClean="0"/>
              <a:t>(peer-to-peer load balancing)</a:t>
            </a:r>
          </a:p>
        </p:txBody>
      </p:sp>
      <p:pic>
        <p:nvPicPr>
          <p:cNvPr id="1433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859571"/>
            <a:ext cx="74866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피어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투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피어 로드 </a:t>
            </a:r>
            <a:r>
              <a:rPr lang="ko-KR" altLang="en-US" sz="2000" dirty="0" err="1" smtClean="0"/>
              <a:t>밸런싱</a:t>
            </a:r>
            <a:r>
              <a:rPr lang="en-US" altLang="ko-KR" sz="2000" dirty="0" smtClean="0"/>
              <a:t>(peer-to-peer load balancing)</a:t>
            </a:r>
          </a:p>
          <a:p>
            <a:pPr lvl="1"/>
            <a:r>
              <a:rPr lang="ko-KR" altLang="en-US" sz="1600" dirty="0"/>
              <a:t>병목 현상이나 단일 </a:t>
            </a:r>
            <a:r>
              <a:rPr lang="ko-KR" altLang="en-US" sz="1600" dirty="0" err="1"/>
              <a:t>접속점이</a:t>
            </a:r>
            <a:r>
              <a:rPr lang="ko-KR" altLang="en-US" sz="1600" dirty="0"/>
              <a:t> 실패한 경우에 대한 걱정 없이 진정한 분산 통신을 가능하게 하는 매우 간단하고 효과적인 패턴이다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다음 이점이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2"/>
            <a:r>
              <a:rPr lang="ko-KR" altLang="en-US" sz="1400" dirty="0"/>
              <a:t>네트워크 노드를 제거하여 인프라의 복잡성을 줄인다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더 적은 노드를 통해 메시지가 전달되기 때문에 더 빠른 통신이 가능하다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로드 </a:t>
            </a:r>
            <a:r>
              <a:rPr lang="ko-KR" altLang="en-US" sz="1400" dirty="0" err="1"/>
              <a:t>밸런서가</a:t>
            </a:r>
            <a:r>
              <a:rPr lang="ko-KR" altLang="en-US" sz="1400" dirty="0"/>
              <a:t> 처리할 수 있는 성능으로 인해 성능이 제한되지 않기 때문에 확장성이 좋다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반대로 역방향 프록시를 제거하면 실제로 기본 인프라의 복잡성이 노출된다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각 클라이언트는 로드 </a:t>
            </a:r>
            <a:r>
              <a:rPr lang="ko-KR" altLang="en-US" sz="1600" dirty="0" err="1"/>
              <a:t>밸런싱</a:t>
            </a:r>
            <a:r>
              <a:rPr lang="ko-KR" altLang="en-US" sz="1600" dirty="0"/>
              <a:t> 알고리즘을 구현하고 매일 변경될 수도 있는 인프라에 대한 정보를 최신 상태로 유지할 수 있어야 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374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단일</a:t>
            </a:r>
            <a:r>
              <a:rPr lang="en-US" altLang="ko-KR" sz="2000" dirty="0" smtClean="0"/>
              <a:t>(Monolithic)</a:t>
            </a:r>
            <a:r>
              <a:rPr lang="ko-KR" altLang="en-US" sz="2000" dirty="0" smtClean="0"/>
              <a:t> 아키텍처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종종 단일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Monolitic</a:t>
            </a:r>
            <a:r>
              <a:rPr lang="en-US" altLang="ko-KR" sz="1600" dirty="0"/>
              <a:t>) </a:t>
            </a:r>
            <a:r>
              <a:rPr lang="ko-KR" altLang="en-US" sz="1600" dirty="0"/>
              <a:t>시스템은 높은 </a:t>
            </a:r>
            <a:r>
              <a:rPr lang="ko-KR" altLang="en-US" sz="1600" dirty="0" err="1"/>
              <a:t>모듈형</a:t>
            </a:r>
            <a:r>
              <a:rPr lang="ko-KR" altLang="en-US" sz="1600" dirty="0"/>
              <a:t> 구조와 해당 내부 컴포넌트들 사이의 좋은 분할을 가지기도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예시로 단일 커널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Monolitic</a:t>
            </a:r>
            <a:r>
              <a:rPr lang="en-US" altLang="ko-KR" sz="1600" dirty="0"/>
              <a:t> Kernels)d</a:t>
            </a:r>
            <a:r>
              <a:rPr lang="ko-KR" altLang="en-US" sz="1600" dirty="0"/>
              <a:t>이라고 </a:t>
            </a:r>
            <a:r>
              <a:rPr lang="ko-KR" altLang="en-US" sz="1600" dirty="0" err="1"/>
              <a:t>하는범주에</a:t>
            </a:r>
            <a:r>
              <a:rPr lang="ko-KR" altLang="en-US" sz="1600" dirty="0"/>
              <a:t> 속하는 </a:t>
            </a:r>
            <a:r>
              <a:rPr lang="en-US" altLang="ko-KR" sz="1600" dirty="0" err="1"/>
              <a:t>LinuxOS</a:t>
            </a:r>
            <a:r>
              <a:rPr lang="en-US" altLang="ko-KR" sz="1600" dirty="0"/>
              <a:t> </a:t>
            </a:r>
            <a:r>
              <a:rPr lang="ko-KR" altLang="en-US" sz="1600" dirty="0"/>
              <a:t>커널을 들 수 있다</a:t>
            </a:r>
            <a:r>
              <a:rPr lang="en-US" altLang="ko-KR" sz="1600" dirty="0"/>
              <a:t>. Linux</a:t>
            </a:r>
            <a:r>
              <a:rPr lang="ko-KR" altLang="en-US" sz="1600" dirty="0"/>
              <a:t>에는 시스템이 실행되는 동안에도 동적으로 </a:t>
            </a:r>
            <a:r>
              <a:rPr lang="ko-KR" altLang="en-US" sz="1600" dirty="0" err="1"/>
              <a:t>로드하거나</a:t>
            </a:r>
            <a:r>
              <a:rPr lang="ko-KR" altLang="en-US" sz="1600" dirty="0"/>
              <a:t> 내려놓을 수 있는 수천 개의 서비스와 모듈이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이들은 커널 모드에서 실행되므로 이 모드 중 하나에 장애가 발생하면 전체 </a:t>
            </a:r>
            <a:r>
              <a:rPr lang="en-US" altLang="ko-KR" sz="1600" dirty="0"/>
              <a:t>OS</a:t>
            </a:r>
            <a:r>
              <a:rPr lang="ko-KR" altLang="en-US" sz="1600" dirty="0"/>
              <a:t>가 중단될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커널 패닉이 발생하는 이유이다</a:t>
            </a:r>
            <a:r>
              <a:rPr lang="en-US" altLang="ko-KR" sz="1600" dirty="0"/>
              <a:t>). </a:t>
            </a:r>
            <a:r>
              <a:rPr lang="ko-KR" altLang="en-US" sz="1600" dirty="0"/>
              <a:t>이 접근 방식은 운영체제의 핵심 서비스만 커널 모드로 실행되고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사용자 모드로 실행되는 마이크로 커널 아키텍처와 상반된다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접근 방식의 주요 장점은 이러한 서비스의 문제가 전체 시스템의 안정성에 영향을 미치지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별도로 격리되어 문제가 발생하게 된다는 것이다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현재 단일</a:t>
            </a:r>
            <a:r>
              <a:rPr lang="en-US" altLang="ko-KR" sz="1600" dirty="0"/>
              <a:t>(Monolithic) </a:t>
            </a:r>
            <a:r>
              <a:rPr lang="ko-KR" altLang="en-US" sz="1600" dirty="0"/>
              <a:t>어플리케이션은 단일 커널과 유사하다</a:t>
            </a:r>
            <a:r>
              <a:rPr lang="en-US" altLang="ko-KR" sz="1600" dirty="0"/>
              <a:t>. </a:t>
            </a:r>
            <a:r>
              <a:rPr lang="ko-KR" altLang="en-US" sz="1600" dirty="0"/>
              <a:t>컴포넌트 중 하나라도 오류가 발생하면 전체 시스템이 영향을 받는다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모든 서비스가 동일한 코드 베이스의 일부이며 단일 프로세스에서 실행됨을 의미한다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750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.1 </a:t>
            </a:r>
            <a:r>
              <a:rPr lang="ko-KR" altLang="en-US" sz="3600" dirty="0" smtClean="0"/>
              <a:t>어플리케이션 확장에 대한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Node.js </a:t>
            </a:r>
            <a:r>
              <a:rPr lang="ko-KR" altLang="en-US" sz="2000" dirty="0" smtClean="0"/>
              <a:t>어플리케이션 확장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일반적인 </a:t>
            </a:r>
            <a:r>
              <a:rPr lang="en-US" altLang="ko-KR" sz="1600" dirty="0"/>
              <a:t>Node.js </a:t>
            </a:r>
            <a:r>
              <a:rPr lang="ko-KR" altLang="en-US" sz="1600" dirty="0"/>
              <a:t>어플리케이션의 대부분의 작업이 싱글 스레드의 컨텍스트에서 실행된다</a:t>
            </a:r>
            <a:r>
              <a:rPr lang="en-US" altLang="ko-KR" sz="1600" dirty="0"/>
              <a:t>. </a:t>
            </a:r>
            <a:r>
              <a:rPr lang="ko-KR" altLang="en-US" sz="1600" dirty="0"/>
              <a:t>논 블로킹 </a:t>
            </a:r>
            <a:r>
              <a:rPr lang="en-US" altLang="ko-KR" sz="1600" dirty="0"/>
              <a:t>I/O</a:t>
            </a:r>
            <a:r>
              <a:rPr lang="ko-KR" altLang="en-US" sz="1600" dirty="0"/>
              <a:t>에 의해 완벽하게 활용되는 싱글 스레드는 초당 수백 개의 짧은 요청을 처리하는 어플리케이션에 유용하다</a:t>
            </a:r>
            <a:r>
              <a:rPr lang="en-US" altLang="ko-KR" sz="1600" dirty="0"/>
              <a:t>. </a:t>
            </a:r>
            <a:r>
              <a:rPr lang="ko-KR" altLang="en-US" sz="1600" dirty="0"/>
              <a:t>상용 하드웨어를 사용한다고 가정하면 싱글 스레드가 지원할 수 있는 용량은 서버의 성능에 관계없이 제한적이다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부하가 많은 어플리케이션에 </a:t>
            </a:r>
            <a:r>
              <a:rPr lang="en-US" altLang="ko-KR" sz="1600" dirty="0"/>
              <a:t>Node.js</a:t>
            </a:r>
            <a:r>
              <a:rPr lang="ko-KR" altLang="en-US" sz="1600" dirty="0"/>
              <a:t>를 사용하려는 경우 유일한 방법은 멀티 프로세스와 멀티 </a:t>
            </a:r>
            <a:r>
              <a:rPr lang="ko-KR" altLang="en-US" sz="1600" dirty="0" err="1"/>
              <a:t>머신에</a:t>
            </a:r>
            <a:r>
              <a:rPr lang="ko-KR" altLang="en-US" sz="1600" dirty="0"/>
              <a:t> 확장하는 것이다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lvl="1"/>
            <a:r>
              <a:rPr lang="ko-KR" altLang="en-US" sz="1600" dirty="0"/>
              <a:t>확장을 통해 작업량 뿐만 아니라 장애에 대한 가용성과 내성 같은 특성을 얻을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확장성은 어플리케이션의 크기와 복잡성에도 적용할 수 있는 중요한 개념이며</a:t>
            </a:r>
            <a:r>
              <a:rPr lang="en-US" altLang="ko-KR" sz="1600" dirty="0"/>
              <a:t>, </a:t>
            </a:r>
            <a:r>
              <a:rPr lang="ko-KR" altLang="en-US" sz="1600" dirty="0"/>
              <a:t>확장 가능한 아키텍처를 구축하는 것은 소프트웨어 설계 시 또 다른 중요 요소이다</a:t>
            </a:r>
            <a:r>
              <a:rPr lang="en-US" altLang="ko-KR" sz="16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0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단일</a:t>
            </a:r>
            <a:r>
              <a:rPr lang="en-US" altLang="ko-KR" sz="2000" dirty="0" smtClean="0"/>
              <a:t>(Monolithic)</a:t>
            </a:r>
            <a:r>
              <a:rPr lang="ko-KR" altLang="en-US" sz="2000" dirty="0" smtClean="0"/>
              <a:t> 아키텍처</a:t>
            </a:r>
            <a:endParaRPr lang="en-US" altLang="ko-KR" sz="2000" dirty="0" smtClean="0"/>
          </a:p>
        </p:txBody>
      </p:sp>
      <p:pic>
        <p:nvPicPr>
          <p:cNvPr id="1741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86" y="1731849"/>
            <a:ext cx="8650898" cy="449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단일</a:t>
            </a:r>
            <a:r>
              <a:rPr lang="en-US" altLang="ko-KR" sz="2000" dirty="0" smtClean="0"/>
              <a:t>(Monolithic)</a:t>
            </a:r>
            <a:r>
              <a:rPr lang="ko-KR" altLang="en-US" sz="2000" dirty="0" smtClean="0"/>
              <a:t> 아키텍처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앞선 </a:t>
            </a:r>
            <a:r>
              <a:rPr lang="ko-KR" altLang="en-US" sz="1600" dirty="0"/>
              <a:t>그림은 일반적인 전자상거래 어플리케이션의 아키텍처를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구조는 모듈 방식으로 두 개의 서로 다른 </a:t>
            </a:r>
            <a:r>
              <a:rPr lang="ko-KR" altLang="en-US" sz="1600" dirty="0" err="1"/>
              <a:t>프론트엔드를</a:t>
            </a:r>
            <a:r>
              <a:rPr lang="ko-KR" altLang="en-US" sz="1600" dirty="0"/>
              <a:t>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내부적으로 어플리케이션에 의해 구현된 서비스는 분명히 분리되어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서비스는 특정 부분의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담당한다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아키텍처는 </a:t>
            </a:r>
            <a:r>
              <a:rPr lang="ko-KR" altLang="en-US" sz="1600" dirty="0" err="1"/>
              <a:t>모놀리식이며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모든 모듈은 동일한 코드 베이스의 일부이고</a:t>
            </a:r>
            <a:r>
              <a:rPr lang="en-US" altLang="ko-KR" sz="1600" dirty="0"/>
              <a:t>, </a:t>
            </a:r>
            <a:r>
              <a:rPr lang="ko-KR" altLang="en-US" sz="1600" dirty="0"/>
              <a:t>단일 어플리케이션의 일부로 실행된다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한 컴포넌트의 오류로 온라인 전자상거래 어플리케이션 전체가 손상될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이러한 아키텍처의 또 다른 문제점은 모듈 간의 상호 연결이다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제품을 구매할 경우에서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CheckOut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모듈은 </a:t>
            </a:r>
            <a:r>
              <a:rPr lang="en-US" altLang="ko-KR" sz="1600" dirty="0"/>
              <a:t>Product </a:t>
            </a:r>
            <a:r>
              <a:rPr lang="ko-KR" altLang="en-US" sz="1600" dirty="0"/>
              <a:t>객체의 상태를 갱신해야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두 모듈이 동일한 어플리케이션에 있으면 개발자가 </a:t>
            </a:r>
            <a:r>
              <a:rPr lang="en-US" altLang="ko-KR" sz="1600" dirty="0"/>
              <a:t>Product </a:t>
            </a:r>
            <a:r>
              <a:rPr lang="ko-KR" altLang="en-US" sz="1600" dirty="0"/>
              <a:t>객체의 참조를 쉽게 얻어 상태를 직접 갱신할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단일 어플리케이션에서는 내부 모듈 간의 낮은 결합을 유지하는 것이 매우 어려운데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모듈 사이의 경계가 항상 명확하거나 적절히 적용되지 않기 때문이다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높은 결합력</a:t>
            </a:r>
            <a:r>
              <a:rPr lang="en-US" altLang="ko-KR" sz="1600" dirty="0"/>
              <a:t>(A high Coupling)</a:t>
            </a:r>
            <a:r>
              <a:rPr lang="ko-KR" altLang="en-US" sz="1600" dirty="0"/>
              <a:t>은 종종 어플리케이션의 성장을 가로막는 주요 장애물 중 하나이며</a:t>
            </a:r>
            <a:r>
              <a:rPr lang="en-US" altLang="ko-KR" sz="1600" dirty="0"/>
              <a:t>, </a:t>
            </a:r>
            <a:r>
              <a:rPr lang="ko-KR" altLang="en-US" sz="1600" dirty="0"/>
              <a:t>복잡성 측면에서 확장성을 저해한다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복잡성 의존성 그래프는 시스템의 모든 부분이 책임이라는 것을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제품의 전체 수명 동안 유지되어야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컴포넌트가의 변경 사항을 주의 깊게 평가해야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어느 한 컴포넌트가 문제가 발생하면 전체가 붕괴될 수 있기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프로젝트의 복잡성이 증가함에 따라 결국 규칙 및 개발 프로세스가 수립되는 경우가 많다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301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Node.js</a:t>
            </a:r>
            <a:r>
              <a:rPr lang="ko-KR" altLang="en-US" sz="1600" dirty="0"/>
              <a:t>에서 가장 중요한 패턴 중 하나는 </a:t>
            </a:r>
            <a:r>
              <a:rPr lang="en-US" altLang="ko-KR" sz="1600" dirty="0"/>
              <a:t>'</a:t>
            </a:r>
            <a:r>
              <a:rPr lang="ko-KR" altLang="en-US" sz="1600" dirty="0"/>
              <a:t>큰 어플리케이션을 작성하지 마라</a:t>
            </a:r>
            <a:r>
              <a:rPr lang="en-US" altLang="ko-KR" sz="1600" dirty="0"/>
              <a:t>'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소프트웨어 시스템의 복잡성과 용량을 확장하는 매우 효과적인 전략이다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개념은 어플리케이션을 필수 컴포넌트로 분해하여 별도의 독립 어플리케이션으로 만드는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모놀리식과는 반대로</a:t>
            </a:r>
            <a:r>
              <a:rPr lang="en-US" altLang="ko-KR" sz="1600" dirty="0"/>
              <a:t>, '</a:t>
            </a:r>
            <a:r>
              <a:rPr lang="ko-KR" altLang="en-US" sz="1600" dirty="0"/>
              <a:t>각 프로그램은 한가지 일만을 잘 수행하도록</a:t>
            </a:r>
            <a:r>
              <a:rPr lang="en-US" altLang="ko-KR" sz="1600" dirty="0"/>
              <a:t>'</a:t>
            </a:r>
            <a:r>
              <a:rPr lang="ko-KR" altLang="en-US" sz="1600" dirty="0"/>
              <a:t>이라는 원칙에 부합한다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오늘날 마이크로 서비스 아키텍처는 이러한 유형의 접근 방식의 주요 패턴이며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일련의 자체 서비스가 대형의 단일 어플리케이션을 대체한다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마이크로는 서비스가 가능한 작아야 하나</a:t>
            </a:r>
            <a:r>
              <a:rPr lang="en-US" altLang="ko-KR" sz="1600" dirty="0"/>
              <a:t>, </a:t>
            </a:r>
            <a:r>
              <a:rPr lang="ko-KR" altLang="en-US" sz="1600" dirty="0"/>
              <a:t>항상 합리적인 한도 내에 있어야 함을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실 세계에서는 서비스가 얼마나 작아야 하는지</a:t>
            </a:r>
            <a:r>
              <a:rPr lang="en-US" altLang="ko-KR" sz="1600" dirty="0"/>
              <a:t>, </a:t>
            </a:r>
            <a:r>
              <a:rPr lang="ko-KR" altLang="en-US" sz="1600" dirty="0"/>
              <a:t>얼마나 커야 하는지에 대한 엄격한 규칙이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마이크로 서비스 아키텍처의 설계에서 중요한 것은 크기가 아니다</a:t>
            </a:r>
            <a:r>
              <a:rPr lang="en-US" altLang="ko-KR" sz="1600" dirty="0"/>
              <a:t>. </a:t>
            </a:r>
            <a:r>
              <a:rPr lang="ko-KR" altLang="en-US" sz="1600" dirty="0"/>
              <a:t>대신</a:t>
            </a:r>
            <a:r>
              <a:rPr lang="en-US" altLang="ko-KR" sz="1600" dirty="0"/>
              <a:t>, </a:t>
            </a:r>
            <a:r>
              <a:rPr lang="ko-KR" altLang="en-US" sz="1600" dirty="0"/>
              <a:t>주로 느슨한 결합</a:t>
            </a:r>
            <a:r>
              <a:rPr lang="en-US" altLang="ko-KR" sz="1600" dirty="0"/>
              <a:t>(loose coupling), </a:t>
            </a:r>
            <a:r>
              <a:rPr lang="ko-KR" altLang="en-US" sz="1600" dirty="0"/>
              <a:t>높은 응집력</a:t>
            </a:r>
            <a:r>
              <a:rPr lang="en-US" altLang="ko-KR" sz="1600" dirty="0"/>
              <a:t>(cohesion), </a:t>
            </a:r>
            <a:r>
              <a:rPr lang="ko-KR" altLang="en-US" sz="1600" dirty="0"/>
              <a:t>통합 복잡성</a:t>
            </a:r>
            <a:r>
              <a:rPr lang="en-US" altLang="ko-KR" sz="1600" dirty="0"/>
              <a:t>(integration complexity)</a:t>
            </a:r>
            <a:r>
              <a:rPr lang="ko-KR" altLang="en-US" sz="1600" dirty="0"/>
              <a:t>과 같은 다른 요소들의 조합이 중요하다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50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</a:t>
            </a:r>
            <a:endParaRPr lang="en-US" altLang="ko-KR" sz="2000" dirty="0" smtClean="0"/>
          </a:p>
        </p:txBody>
      </p:sp>
      <p:pic>
        <p:nvPicPr>
          <p:cNvPr id="1945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1734402"/>
            <a:ext cx="7362825" cy="46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앞선 </a:t>
            </a:r>
            <a:r>
              <a:rPr lang="ko-KR" altLang="en-US" sz="1600" dirty="0"/>
              <a:t>그림처럼 어플리케이션의 각 기본 컴포넌트는 자체적인 데이터베이스를 가지고 자신의 환경에서 동작하는 자립적이고 독립체이다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실제로 이들은 모두 독립적인 어플리케이션으로 일련의 관련 서비스들을 노출하고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서비스의 데이터 소유권은 마이크로 서비스 아키텍처의 중요한 특성이다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데이터베이스를 분할하여 적절한 격리 및 독립성의 수준을 유지해야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고유한 공유 데이터베이스를 사용할 경우 서비스가 함께 동작하기가 훨씬 쉬워진다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또한 서로 다른 서비스들 간의 결합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기반</a:t>
            </a:r>
            <a:r>
              <a:rPr lang="en-US" altLang="ko-KR" sz="1600" dirty="0"/>
              <a:t>)</a:t>
            </a:r>
            <a:r>
              <a:rPr lang="ko-KR" altLang="en-US" sz="1600" dirty="0"/>
              <a:t>을 가져와 다른 어플리케이션들의 장점 중 일부를 제거하게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모든 노드를 연결하는 점선은 전체 시스템이 제대로 동작할 수 있도록 통신과 정보를 주고 받아야 완전한 기능을 수행할 수 있음을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서비스가 동일한 데이터베이스를 공유하지 않기 때문에 전체 시스템의 일관성을 유지하기 위해 더 많은 통신이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Checkout </a:t>
            </a:r>
            <a:r>
              <a:rPr lang="ko-KR" altLang="en-US" sz="1600" dirty="0"/>
              <a:t>어플리케이션은 가격 및 배송 제한과 같은 제품 관련 정보를 알아야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동시에 </a:t>
            </a:r>
            <a:r>
              <a:rPr lang="en-US" altLang="ko-KR" sz="1600" dirty="0"/>
              <a:t>Product </a:t>
            </a:r>
            <a:r>
              <a:rPr lang="ko-KR" altLang="en-US" sz="1600" dirty="0"/>
              <a:t>서비스에 저장된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들자면 계산이 완료된 후 </a:t>
            </a:r>
            <a:r>
              <a:rPr lang="en-US" altLang="ko-KR" sz="1600" dirty="0"/>
              <a:t>Product</a:t>
            </a:r>
            <a:r>
              <a:rPr lang="ko-KR" altLang="en-US" sz="1600" dirty="0"/>
              <a:t>의 상태와 같은 정보를 업데이트해야 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39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17866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장단점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모든 서비스는 소모품이다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>
                <a:latin typeface="+mn-ea"/>
              </a:rPr>
              <a:t>각 서비스를 자체 어플리케이션의 컨텍스트에서 </a:t>
            </a:r>
            <a:r>
              <a:rPr lang="ko-KR" altLang="en-US" sz="1400" dirty="0" err="1">
                <a:latin typeface="+mn-ea"/>
              </a:rPr>
              <a:t>윤영하는</a:t>
            </a:r>
            <a:r>
              <a:rPr lang="ko-KR" altLang="en-US" sz="1400" dirty="0">
                <a:latin typeface="+mn-ea"/>
              </a:rPr>
              <a:t> 것의 주요 기술적인 장점은 충돌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버그 및 변경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중단이 전체 시스템으로 전파되지 않다는 것이다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목표는 작고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변경하기 쉽고 처음부터 다시 빌드할 수 있는 진정한 독립적인 서비스를 구축하는 것이다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모놀리식</a:t>
            </a:r>
            <a:r>
              <a:rPr lang="ko-KR" altLang="en-US" sz="1400" dirty="0">
                <a:latin typeface="+mn-ea"/>
              </a:rPr>
              <a:t> 어플리케이션에서는 전체 시스템에 영향을 미치지 않고 변경하기 어려우나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마이크로 서비스 아키텍처에서는 다른 데이터베이스나 플랫폼을 사용하여 전체 서비스를 처음부터 쉽게 다시 구현할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600" dirty="0"/>
              <a:t>플랫폼 및 언어 전반에서의 </a:t>
            </a:r>
            <a:r>
              <a:rPr lang="ko-KR" altLang="en-US" sz="1600" dirty="0" err="1"/>
              <a:t>재사용성</a:t>
            </a:r>
            <a:endParaRPr lang="ko-KR" altLang="en-US" sz="1600" dirty="0"/>
          </a:p>
          <a:p>
            <a:pPr lvl="2"/>
            <a:r>
              <a:rPr lang="ko-KR" altLang="en-US" sz="1400" dirty="0">
                <a:latin typeface="+mn-ea"/>
              </a:rPr>
              <a:t>대규모 단일 어플리케이션을 여러 개의 소규모 서비스에 분할하면 훨씬 더 쉽게 재사용할 수 있는 독립적인 유닛을 만들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주된 장점은 단일 어플리케이션에 비해 정보 은닉 수준이 훨씬 높다는 것이다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이는 일반적인 웹 서비스 또는 메시지 브로커와 같은 원격 인터페이스를 통해 이루어지므로 구현의 세부 정보를 숨기고 클라이언트를 서비스 구현 또는 배포 방식의 변경으로부터 보호하기가 훨씬 용이하다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600" dirty="0"/>
              <a:t>어플리케이션을 확장하는 방법</a:t>
            </a:r>
          </a:p>
          <a:p>
            <a:pPr lvl="2"/>
            <a:r>
              <a:rPr lang="ko-KR" altLang="en-US" sz="1400" dirty="0"/>
              <a:t>스케일 큐브 관점에서 마이크로 서비스는 </a:t>
            </a:r>
            <a:r>
              <a:rPr lang="en-US" altLang="ko-KR" sz="1400" dirty="0"/>
              <a:t>y</a:t>
            </a:r>
            <a:r>
              <a:rPr lang="ko-KR" altLang="en-US" sz="1400" dirty="0"/>
              <a:t>축을 따라 어플리케이션을 확장하는 것과 같다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이미 여러 시스템에 부하를 분산시킬 수단이 준비되어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마이크로 서비스를 큐브의 다른 두 차원과 결합하여 어플리케이션을 더욱 확장할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600" dirty="0"/>
              <a:t>마이크로 서비스의 과제</a:t>
            </a:r>
          </a:p>
          <a:p>
            <a:pPr lvl="2"/>
            <a:r>
              <a:rPr lang="ko-KR" altLang="en-US" sz="1400" dirty="0"/>
              <a:t>관리해야 할 노드가 많아지면 통합</a:t>
            </a:r>
            <a:r>
              <a:rPr lang="en-US" altLang="ko-KR" sz="1400" dirty="0"/>
              <a:t>, </a:t>
            </a:r>
            <a:r>
              <a:rPr lang="ko-KR" altLang="en-US" sz="1400" dirty="0"/>
              <a:t>배포 및 코드 공유 측면에서 </a:t>
            </a:r>
            <a:r>
              <a:rPr lang="ko-KR" altLang="en-US" sz="1400" dirty="0" err="1"/>
              <a:t>복잡서잉</a:t>
            </a:r>
            <a:r>
              <a:rPr lang="ko-KR" altLang="en-US" sz="1400" dirty="0"/>
              <a:t> 높아진다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전통적인 구조들의 일부 문제들을 해결하지만 또한 많은 문제들을 제기한다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서비스와 현대적인 </a:t>
            </a:r>
            <a:r>
              <a:rPr lang="en-US" altLang="ko-KR" sz="1400" dirty="0"/>
              <a:t>DevOps </a:t>
            </a:r>
            <a:r>
              <a:rPr lang="ko-KR" altLang="en-US" sz="1400" dirty="0"/>
              <a:t>방법론은 이러한 문제에 대한 해답을 제공할 수 있으며</a:t>
            </a:r>
            <a:r>
              <a:rPr lang="en-US" altLang="ko-KR" sz="1400" dirty="0"/>
              <a:t>, Node.js</a:t>
            </a:r>
            <a:r>
              <a:rPr lang="ko-KR" altLang="en-US" sz="1400" dirty="0"/>
              <a:t>도 많은 도움이 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 시스템은 다른 프로젝트 간에 코드를 공유하기에 완벽한 동반자이다</a:t>
            </a:r>
            <a:r>
              <a:rPr lang="en-US" altLang="ko-KR" sz="1400" dirty="0"/>
              <a:t>. Node.js</a:t>
            </a:r>
            <a:r>
              <a:rPr lang="ko-KR" altLang="en-US" sz="1400" dirty="0"/>
              <a:t>는 마이크로 서비스 아키텍처를 사용하여 구현된 것과 같은 분산 시스템의 노드로 만들어졌다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414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API </a:t>
            </a:r>
            <a:r>
              <a:rPr lang="ko-KR" altLang="en-US" sz="1600" dirty="0" smtClean="0"/>
              <a:t>프록시</a:t>
            </a:r>
            <a:r>
              <a:rPr lang="en-US" altLang="ko-KR" sz="1600" dirty="0" smtClean="0"/>
              <a:t>: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첫 번째 패턴은 클라이언트와 원격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집합 간의 통신을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프록시하는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서버인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프록시를 사용하는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마이크로 서비스 아키텍처에서 이 아키텍처의 주요 목적은 여러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API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엔드포인트에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대한 단일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접근점을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제공하는 것이지만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캐싱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인증 및 트래픽 제한을 제공할 수 있으며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모든 기능은 견고한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솔루션을 구현하는데 매우 유용하다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lvl="1"/>
            <a:endParaRPr lang="en-US" altLang="ko-KR" sz="1400" dirty="0" smtClean="0"/>
          </a:p>
        </p:txBody>
      </p:sp>
      <p:pic>
        <p:nvPicPr>
          <p:cNvPr id="2355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72" y="2511821"/>
            <a:ext cx="7747855" cy="37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API </a:t>
            </a:r>
            <a:r>
              <a:rPr lang="ko-KR" altLang="en-US" sz="1600" dirty="0" smtClean="0"/>
              <a:t>오케스트레이션</a:t>
            </a:r>
            <a:r>
              <a:rPr lang="en-US" altLang="ko-KR" sz="1600" dirty="0" smtClean="0"/>
              <a:t>(orchestration): 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OL(</a:t>
            </a:r>
            <a:r>
              <a:rPr lang="en-US" altLang="ko-KR" sz="1400" dirty="0" err="1" smtClean="0">
                <a:solidFill>
                  <a:srgbClr val="24292E"/>
                </a:solidFill>
                <a:latin typeface="+mn-ea"/>
              </a:rPr>
              <a:t>APIOrchestrationLayer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은 일반적으로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모델링된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데이터 요소 혹은 기능을 사용하는 추상화 계층으로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해당 개발자나 어플리케이션을 위해 구체적인 방법을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마련한다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일반적으로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모델링된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요소나 기능은 마이크로 서비스 아키텍처의 서비스 설명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(description)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에 완벽하게 부합한다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 개념은 어플리케이션과 관련된 새로운 서비스를 구현하기 위해 필요한 요소들에 대한 추상화를 만드는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pic>
        <p:nvPicPr>
          <p:cNvPr id="26627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69" y="2567352"/>
            <a:ext cx="4745223" cy="40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API </a:t>
            </a:r>
            <a:r>
              <a:rPr lang="ko-KR" altLang="en-US" sz="1600" dirty="0" smtClean="0"/>
              <a:t>오케스트레이션</a:t>
            </a:r>
            <a:r>
              <a:rPr lang="en-US" altLang="ko-KR" sz="1600" dirty="0" smtClean="0"/>
              <a:t>(orchestration)</a:t>
            </a:r>
          </a:p>
          <a:p>
            <a:pPr lvl="2"/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앞선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그림에서는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프론트엔드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어플리케이션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Store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가 오케스트레이션 계층을 사용하여 기존 서비스를 구성하고 조정하여 보다 복잡하고 구체적인 기능을 만드는 방법을 보여 준다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설명된 시나리오는 고객이 구매를 마치기 위해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Pay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버튼을 클릭하는 순간 호출되는 가상의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completeCheckout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()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서비스를 예로 들고 있다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marL="914400" lvl="2" indent="0">
              <a:buNone/>
            </a:pP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먼저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CheckoutService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/Pay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를 호출하여 트랜잭션을 완료한다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914400" lvl="2" indent="0">
              <a:buNone/>
            </a:pP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2.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그후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다음 지불이 성공적으로 처리되면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cart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서비스에 물품이 구매되었고 카트에서 제거해도 된다고 알려야 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이를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CheckoutService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/delete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를 호출하여 수행한다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914400" lvl="2" indent="0">
              <a:buNone/>
            </a:pP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결제가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완료되면 방금 구입한 제품의 상태를 업데이트해야 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이는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productService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/update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를 통해 수행된다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914400" lvl="2" indent="0">
              <a:buNone/>
            </a:pPr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오케스트레이션 계층에서 수행하는 또 다른 일반적인 작업은 데이터 집계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(data aggregation)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즉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다른 서비스의 데이터를 하나의 응답으로 결합하는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예를 들어 장바구니에 담긴 모든 제품을 나열하고 싶다고 한다면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오케스트레이션은 카트 서비스에서 제품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ID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목록을 검색한 후 제품 서비스에서 제품에 대한 전체 정보를 검색해야 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오케스트레이션 계층의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역활은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여러 서비스와 특정 어플리케이션 간의 추상화 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endParaRPr lang="en-US" altLang="ko-KR" sz="1000" dirty="0" smtClean="0">
              <a:solidFill>
                <a:srgbClr val="24292E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659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메시지 브로커와 통합</a:t>
            </a:r>
            <a:endParaRPr lang="en-US" altLang="ko-KR" sz="1600" dirty="0" smtClean="0"/>
          </a:p>
          <a:p>
            <a:pPr lvl="2"/>
            <a:r>
              <a:rPr lang="ko-KR" altLang="en-US" sz="1400" dirty="0" err="1"/>
              <a:t>오케스트레이터</a:t>
            </a:r>
            <a:r>
              <a:rPr lang="ko-KR" altLang="en-US" sz="1400" dirty="0"/>
              <a:t> 패턴은 설계</a:t>
            </a:r>
            <a:r>
              <a:rPr lang="en-US" altLang="ko-KR" sz="1400" dirty="0"/>
              <a:t>, </a:t>
            </a:r>
            <a:r>
              <a:rPr lang="ko-KR" altLang="en-US" sz="1400" dirty="0"/>
              <a:t>디버그 및 확장이 쉽지만</a:t>
            </a:r>
            <a:r>
              <a:rPr lang="en-US" altLang="ko-KR" sz="1400" dirty="0"/>
              <a:t>, </a:t>
            </a:r>
            <a:r>
              <a:rPr lang="ko-KR" altLang="en-US" sz="1400" dirty="0"/>
              <a:t>기본 아키텍처와 각 서비스의 동작 방식에 대해 완벽하게 알고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구조적인 노드들이 아닌 객체들에 대해 말하는 것이라면 </a:t>
            </a:r>
            <a:r>
              <a:rPr lang="ko-KR" altLang="en-US" sz="1400" dirty="0" err="1"/>
              <a:t>오케스트레이터는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전지정능한</a:t>
            </a:r>
            <a:r>
              <a:rPr lang="ko-KR" altLang="en-US" sz="1400" dirty="0"/>
              <a:t> 객체</a:t>
            </a:r>
            <a:r>
              <a:rPr lang="en-US" altLang="ko-KR" sz="1400" dirty="0"/>
              <a:t>(God Object)</a:t>
            </a:r>
            <a:r>
              <a:rPr lang="ko-KR" altLang="en-US" sz="1400" dirty="0"/>
              <a:t>라 불리는 안티 패턴이 될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객체는 과도하게 많은 객체를 정의하게 될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일반적으로 높은 </a:t>
            </a:r>
            <a:r>
              <a:rPr lang="ko-KR" altLang="en-US" sz="1400" dirty="0" err="1"/>
              <a:t>결합성과</a:t>
            </a:r>
            <a:r>
              <a:rPr lang="ko-KR" altLang="en-US" sz="1400" dirty="0"/>
              <a:t> 낮은 응집력 그리고 복잡성을 초래하게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/>
              <a:t>다음은 전체 시스템의 정보를 동기화하는 작업을 서비스 전반에 걸쳐 분산하는 패턴이다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하려는 마지막 작업은 서비스 간의 직접적인 관계를 생성하는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노드 간의 상호 연결 수의 증가로 인해 높은 </a:t>
            </a:r>
            <a:r>
              <a:rPr lang="ko-KR" altLang="en-US" sz="1400" dirty="0" err="1"/>
              <a:t>커플링을</a:t>
            </a:r>
            <a:r>
              <a:rPr lang="ko-KR" altLang="en-US" sz="1400" dirty="0"/>
              <a:t> 초래하고 시스템의 복잡성을 더욱 증가시킨다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목표는 각 서비스를 격리 상태로 유지하는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서비스는 시스템의 나머지 서비스 없이도 또는 새로운 서비스 및 노드와 결합하여 작동할 수 있어야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/>
              <a:t>해결책은 메시지의 수신자와 발신자를 분리할 수 있는 시스템인 메시지 브로커를 사용하여 중앙 </a:t>
            </a:r>
            <a:r>
              <a:rPr lang="ko-KR" altLang="en-US" sz="1400" dirty="0" err="1"/>
              <a:t>집중식</a:t>
            </a:r>
            <a:r>
              <a:rPr lang="ko-KR" altLang="en-US" sz="1400" dirty="0"/>
              <a:t> 게시</a:t>
            </a:r>
            <a:r>
              <a:rPr lang="en-US" altLang="ko-KR" sz="1400" dirty="0"/>
              <a:t>(publish)/</a:t>
            </a:r>
            <a:r>
              <a:rPr lang="ko-KR" altLang="en-US" sz="1400" dirty="0"/>
              <a:t>구독</a:t>
            </a:r>
            <a:r>
              <a:rPr lang="en-US" altLang="ko-KR" sz="1400" dirty="0"/>
              <a:t>(subscribe) </a:t>
            </a:r>
            <a:r>
              <a:rPr lang="ko-KR" altLang="en-US" sz="1400" dirty="0"/>
              <a:t>패턴을 구현하는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실제로는 분산 시스템에 대한 관찰자 패턴을 사용한다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53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.1 </a:t>
            </a:r>
            <a:r>
              <a:rPr lang="ko-KR" altLang="en-US" sz="3600" dirty="0" smtClean="0"/>
              <a:t>어플리케이션 확장에 대한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확장성의 세 가지 차원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확장성에서 필요한 첫 번째 기본 원칙은 멀티 프로세스와 멀티 시스템으로 어플리케이션의 부하를 분할하는 부하 분산</a:t>
            </a:r>
            <a:r>
              <a:rPr lang="en-US" altLang="ko-KR" sz="1600" dirty="0"/>
              <a:t>(load distribution)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달성하는 방법으로 </a:t>
            </a:r>
            <a:r>
              <a:rPr lang="en-US" altLang="ko-KR" sz="1600" dirty="0"/>
              <a:t>'The Art of Scalability'</a:t>
            </a:r>
            <a:r>
              <a:rPr lang="ko-KR" altLang="en-US" sz="1600" dirty="0"/>
              <a:t>라는 저서에서는 스케일 큐브</a:t>
            </a:r>
            <a:r>
              <a:rPr lang="en-US" altLang="ko-KR" sz="1600" dirty="0"/>
              <a:t>(Scale Cube)</a:t>
            </a:r>
            <a:r>
              <a:rPr lang="ko-KR" altLang="en-US" sz="1600" dirty="0"/>
              <a:t>라고 하는 독창적인 모델을 </a:t>
            </a:r>
            <a:r>
              <a:rPr lang="ko-KR" altLang="en-US" sz="1600" dirty="0" smtClean="0"/>
              <a:t>제시한다</a:t>
            </a:r>
            <a:r>
              <a:rPr lang="en-US" altLang="ko-KR" sz="1600" dirty="0"/>
              <a:t>.</a:t>
            </a:r>
            <a:endParaRPr lang="en-US" altLang="ko-KR" sz="1200" dirty="0" smtClean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061"/>
            <a:ext cx="4900001" cy="35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47339" y="4009120"/>
            <a:ext cx="25966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복제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y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서비스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기능별 분해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z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데이터 파티션 분할</a:t>
            </a:r>
            <a:endParaRPr lang="ko-KR" altLang="en-US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4547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메시지 브로커와 통합</a:t>
            </a:r>
            <a:endParaRPr lang="en-US" altLang="ko-KR" sz="1600" dirty="0" smtClean="0"/>
          </a:p>
        </p:txBody>
      </p:sp>
      <p:pic>
        <p:nvPicPr>
          <p:cNvPr id="27650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9" y="2004647"/>
            <a:ext cx="5813894" cy="46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.3 </a:t>
            </a:r>
            <a:r>
              <a:rPr lang="ko-KR" altLang="en-US" sz="3600" dirty="0" smtClean="0"/>
              <a:t>복잡한 어플리케이션 분해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4547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마이크로 서비스 아키텍처의 통합 패턴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메시지 브로커와 통합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앞선 </a:t>
            </a:r>
            <a:r>
              <a:rPr lang="ko-KR" altLang="en-US" sz="1400" dirty="0"/>
              <a:t>그림을 보면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어플리케이션인 체크아웃 서비스의 클라이언트는 다른 서비스와의 명시적 통합을 수행할 필요가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 </a:t>
            </a:r>
            <a:r>
              <a:rPr lang="en-US" altLang="ko-KR" sz="1400" dirty="0" err="1"/>
              <a:t>checkoutService</a:t>
            </a:r>
            <a:r>
              <a:rPr lang="en-US" altLang="ko-KR" sz="1400" dirty="0"/>
              <a:t>/pay</a:t>
            </a:r>
            <a:r>
              <a:rPr lang="ko-KR" altLang="en-US" sz="1400" dirty="0"/>
              <a:t>를 호출하여 결제를 완료하고 고객으로부터 돈을 인출하는 것이다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 smtClean="0"/>
              <a:t>1. Store </a:t>
            </a:r>
            <a:r>
              <a:rPr lang="ko-KR" altLang="en-US" sz="1400" dirty="0" err="1"/>
              <a:t>프론트엔드는</a:t>
            </a:r>
            <a:r>
              <a:rPr lang="ko-KR" altLang="en-US" sz="1400" dirty="0"/>
              <a:t> 체크아웃 서비스에서 </a:t>
            </a:r>
            <a:r>
              <a:rPr lang="en-US" altLang="ko-KR" sz="1400" dirty="0" err="1"/>
              <a:t>checkoutService</a:t>
            </a:r>
            <a:r>
              <a:rPr lang="en-US" altLang="ko-KR" sz="1400" dirty="0"/>
              <a:t>/pay </a:t>
            </a:r>
            <a:r>
              <a:rPr lang="ko-KR" altLang="en-US" sz="1400" dirty="0"/>
              <a:t>연산을 호출한다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작업이 </a:t>
            </a:r>
            <a:r>
              <a:rPr lang="ko-KR" altLang="en-US" sz="1400" dirty="0"/>
              <a:t>완료되면 체크아웃 서비스는 작업의 세부 사항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 err="1"/>
              <a:t>cartID</a:t>
            </a:r>
            <a:r>
              <a:rPr lang="en-US" altLang="ko-KR" sz="1400" dirty="0"/>
              <a:t> </a:t>
            </a:r>
            <a:r>
              <a:rPr lang="ko-KR" altLang="en-US" sz="1400" dirty="0"/>
              <a:t>및 방금 구입한 </a:t>
            </a:r>
            <a:r>
              <a:rPr lang="en-US" altLang="ko-KR" sz="1400" dirty="0"/>
              <a:t>products</a:t>
            </a:r>
            <a:r>
              <a:rPr lang="ko-KR" altLang="en-US" sz="1400" dirty="0"/>
              <a:t>을 첨부하여 이벤트를 생성한다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이벤트는 메시지 브로커에게 게시된다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시점에서 </a:t>
            </a:r>
            <a:r>
              <a:rPr lang="en-US" altLang="ko-KR" sz="1400" dirty="0"/>
              <a:t>checkout </a:t>
            </a:r>
            <a:r>
              <a:rPr lang="ko-KR" altLang="en-US" sz="1400" dirty="0"/>
              <a:t>서비스는 누가 메시지를 받을 것인지 알 수 없다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카트 </a:t>
            </a:r>
            <a:r>
              <a:rPr lang="ko-KR" altLang="en-US" sz="1400" dirty="0"/>
              <a:t>서비스는 브로커에게 구독자로 등록되어 있으므로 체크아웃 서비스에서 방금 게시한 </a:t>
            </a:r>
            <a:r>
              <a:rPr lang="en-US" altLang="ko-KR" sz="1400" dirty="0"/>
              <a:t>purchased </a:t>
            </a:r>
            <a:r>
              <a:rPr lang="ko-KR" altLang="en-US" sz="1400" dirty="0"/>
              <a:t>이벤트를 받게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카트 서비스는 메시지에 포함된 </a:t>
            </a:r>
            <a:r>
              <a:rPr lang="en-US" altLang="ko-KR" sz="1400" dirty="0"/>
              <a:t>ID</a:t>
            </a:r>
            <a:r>
              <a:rPr lang="ko-KR" altLang="en-US" sz="1400" dirty="0"/>
              <a:t>로 식별된 장바구니를 자신의 데이터베이스에서 제거함으로써 반응한다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제품 </a:t>
            </a:r>
            <a:r>
              <a:rPr lang="ko-KR" altLang="en-US" sz="1400" dirty="0"/>
              <a:t>서비스는 메시지 브로커에도 가입되어 있으므로 동일한 구매 이벤트를 받는다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 다음 이 정보를 기반으로 데이터베이스를 업데이트하여 메시지에 포함된 제품의 정보를 갱신한다</a:t>
            </a:r>
            <a:r>
              <a:rPr lang="en-US" altLang="ko-KR" sz="1400" dirty="0" smtClean="0"/>
              <a:t>.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pPr lvl="2"/>
            <a:r>
              <a:rPr lang="ko-KR" altLang="en-US" sz="1400" dirty="0"/>
              <a:t>전체 프로세스는 </a:t>
            </a:r>
            <a:r>
              <a:rPr lang="ko-KR" altLang="en-US" sz="1400" dirty="0" err="1"/>
              <a:t>오케스트레이터와</a:t>
            </a:r>
            <a:r>
              <a:rPr lang="ko-KR" altLang="en-US" sz="1400" dirty="0"/>
              <a:t> 같은 외부 개체에서 명시적으로 개입하지 않아도 발생한다</a:t>
            </a:r>
            <a:r>
              <a:rPr lang="en-US" altLang="ko-KR" sz="1400" dirty="0"/>
              <a:t>. </a:t>
            </a:r>
            <a:r>
              <a:rPr lang="ko-KR" altLang="en-US" sz="1400" dirty="0"/>
              <a:t>정보를 전파하고 정보를 동기화하는 책임은 서비스 자체에 분산된다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시스템 동작을 관할하고 알고 있어야 하는 전지전능한 서비스는 존재하지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서비스는 자체적으로 통합을 담당한다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/>
              <a:t>메시지 브로커는 서비스를 분리하고 서비스 상호작용의 복잡성을 줄이기 위한 기본 요소이다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영구 메시지 큐 및 보장된 메시지 순서와 같은 다른 흥미로운 기능을 제공할 수도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985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전통적으로 </a:t>
            </a:r>
            <a:r>
              <a:rPr lang="ko-KR" altLang="en-US" sz="2000" dirty="0" err="1"/>
              <a:t>멀티스레드</a:t>
            </a:r>
            <a:r>
              <a:rPr lang="ko-KR" altLang="en-US" sz="2000" dirty="0"/>
              <a:t> 웹 서버는 일반적으로 시스템에 할당된 자원을 더 이상 업그레이드할 수 없거나</a:t>
            </a:r>
            <a:r>
              <a:rPr lang="en-US" altLang="ko-KR" sz="2000" dirty="0"/>
              <a:t>, </a:t>
            </a:r>
            <a:r>
              <a:rPr lang="ko-KR" altLang="en-US" sz="2000" dirty="0"/>
              <a:t>단순히 다른 시스템을 도입하는 것보다 업그레이드에 더 많은 비용이 소요될 경우 확장된다</a:t>
            </a:r>
            <a:r>
              <a:rPr lang="en-US" altLang="ko-KR" sz="2000" dirty="0"/>
              <a:t>. </a:t>
            </a:r>
            <a:r>
              <a:rPr lang="ko-KR" altLang="en-US" sz="2000" dirty="0"/>
              <a:t>멀티스레드를 사용함으로써 기존 웹 서버는 사용 가능한 모든 프로세서와 메모리를 사용하여 서버의 모든 처리 성능을 활용할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단일 </a:t>
            </a:r>
            <a:r>
              <a:rPr lang="en-US" altLang="ko-KR" sz="2000" dirty="0"/>
              <a:t>Node.js </a:t>
            </a:r>
            <a:r>
              <a:rPr lang="ko-KR" altLang="en-US" sz="2000" dirty="0"/>
              <a:t>프로세스는 싱글스레드로 실행되고</a:t>
            </a:r>
            <a:r>
              <a:rPr lang="en-US" altLang="ko-KR" sz="2000" dirty="0"/>
              <a:t>, </a:t>
            </a:r>
            <a:r>
              <a:rPr lang="ko-KR" altLang="en-US" sz="2000" dirty="0"/>
              <a:t>기본적으로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시스템에서는 </a:t>
            </a:r>
            <a:r>
              <a:rPr lang="en-US" altLang="ko-KR" sz="2000" dirty="0"/>
              <a:t>1.7GB</a:t>
            </a:r>
            <a:r>
              <a:rPr lang="ko-KR" altLang="en-US" sz="2000" dirty="0"/>
              <a:t>의 메모리 제한이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Node.js </a:t>
            </a:r>
            <a:r>
              <a:rPr lang="ko-KR" altLang="en-US" sz="2000" dirty="0"/>
              <a:t>어플리케이션은 일반적으로 단일 시스템의 컨텍스트에서 조차 기존 웹 서버와 비교하여 모든 자원을 활용할 수 있도록 하기 위해 훨씬 빠르게 확장의 필요성이 대두된다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복제로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어플리케이션을 확장하는 것은 비교적 간단해서 중복된 장애 방지 설정을 위해 더 많은 리소스를 확보할 필요가 없는 경우에도 구현되는 경우가 많다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이렇게 하면 개발자가 어플리케이션의 초기 단계에서 확장성을 고려하게 되어 어플리케이션이 여러 프로세스 또는 시스템에서 공유될 수 없는 리소스에 의존하지 않게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실제로 어플리케이션을 확장하기 위한 절대적인 전제 조건은 각 인스턴스가 공유할 수 없는 자원에 </a:t>
            </a:r>
            <a:r>
              <a:rPr lang="ko-KR" altLang="en-US" sz="2000" dirty="0" smtClean="0"/>
              <a:t>공통 </a:t>
            </a:r>
            <a:r>
              <a:rPr lang="ko-KR" altLang="en-US" sz="2000" dirty="0"/>
              <a:t>정보를 저장할 필요가 없어야 한다는 것이다</a:t>
            </a:r>
            <a:r>
              <a:rPr lang="en-US" altLang="ko-KR" sz="20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775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클러스터 모듈</a:t>
            </a:r>
            <a:endParaRPr lang="en-US" altLang="ko-KR" sz="1200" dirty="0" smtClean="0"/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36" y="1663334"/>
            <a:ext cx="5127328" cy="29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8200" y="4965286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Node.js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에서 단일 시스템에서 실행되는 여러 개의 인스턴스 간에 어플리케이션의 부하를 분배하는 가장 간단한 패턴은 코어 라이브러리의 일부인 클러스터 모듈을 사용하는 것이다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클러스터 모듈은 다음 그림과 같이 동일한 어플리케이션의 새 인스턴스를 간단하게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포킹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(forking)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하고 들어오는 연결을 자동으로 여러 인스턴스에 분산시킨다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마스터 프로세스는 확장하고자 하는 각 어플리케이션의 인스턴스를 나타내는 여러 프로세스를 생성한다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들어오는 각 연결은 복제된 작업자들에게 나뉘어져 부하를 분산시킨다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7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상태 저장 통신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stateful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communication)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어플리케이션에 의해 유지되는 상태가 다양한 인스턴스 간에 공유되지 않는 상태 저장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stateful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통신에서는 클러스터 모듈이 제대로 동작하지 않는다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이는 동일한 상태 저장 세션에 속하는 다른 요청이 다른 어플리케이션 인스턴스에 의해 처리될 수 있기 때문이다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09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2858178"/>
            <a:ext cx="5720862" cy="32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39608" y="3448814"/>
            <a:ext cx="5700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 </a:t>
            </a:r>
            <a:r>
              <a:rPr lang="en-US" altLang="ko-KR" sz="1600" dirty="0"/>
              <a:t>John</a:t>
            </a:r>
            <a:r>
              <a:rPr lang="ko-KR" altLang="en-US" sz="1600" dirty="0"/>
              <a:t>은 처음에 어플리케이션에 자신을 인증해달라고 요청을 보내지만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결과가 로컬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)</a:t>
            </a:r>
            <a:r>
              <a:rPr lang="ko-KR" altLang="en-US" sz="1600" dirty="0"/>
              <a:t>에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인증 요청</a:t>
            </a:r>
            <a:r>
              <a:rPr lang="en-US" altLang="ko-KR" sz="1600" dirty="0"/>
              <a:t>(</a:t>
            </a:r>
            <a:r>
              <a:rPr lang="ko-KR" altLang="en-US" sz="1600" dirty="0"/>
              <a:t>인스턴스 </a:t>
            </a:r>
            <a:r>
              <a:rPr lang="en-US" altLang="ko-KR" sz="1600" dirty="0"/>
              <a:t>A)</a:t>
            </a:r>
            <a:r>
              <a:rPr lang="ko-KR" altLang="en-US" sz="1600" dirty="0"/>
              <a:t>을 받는 어플리케이션의 인스턴스에서만 </a:t>
            </a:r>
            <a:r>
              <a:rPr lang="en-US" altLang="ko-KR" sz="1600" dirty="0"/>
              <a:t>John</a:t>
            </a:r>
            <a:r>
              <a:rPr lang="ko-KR" altLang="en-US" sz="1600" dirty="0"/>
              <a:t>이 성공적으로 인증한 것을 인식하게 된다</a:t>
            </a:r>
            <a:r>
              <a:rPr lang="en-US" altLang="ko-KR" sz="1600" dirty="0"/>
              <a:t>. John</a:t>
            </a:r>
            <a:r>
              <a:rPr lang="ko-KR" altLang="en-US" sz="1600" dirty="0"/>
              <a:t>이 새로운 요청을 보내면 로드 </a:t>
            </a:r>
            <a:r>
              <a:rPr lang="ko-KR" altLang="en-US" sz="1600" dirty="0" err="1"/>
              <a:t>밸런서는</a:t>
            </a:r>
            <a:r>
              <a:rPr lang="ko-KR" altLang="en-US" sz="1600" dirty="0"/>
              <a:t> 이를 </a:t>
            </a:r>
            <a:r>
              <a:rPr lang="en-US" altLang="ko-KR" sz="1600" dirty="0"/>
              <a:t>John</a:t>
            </a:r>
            <a:r>
              <a:rPr lang="ko-KR" altLang="en-US" sz="1600" dirty="0"/>
              <a:t>의 인증 정보가 없는 다른 어플리케이션 인스턴스로 요청을 전달할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작업의 수행이 </a:t>
            </a:r>
            <a:r>
              <a:rPr lang="ko-KR" altLang="en-US" sz="1600" dirty="0" smtClean="0"/>
              <a:t>거부된다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이를 해결하기 위해 적용할 수 있는 간단한 두 가지 솔루션이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56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상태 저장 통신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stateful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communication)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여러 인스턴스에서의 상태 공유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상태 저장 통신을 사용하여 어플리케이션을 확장해야 하는 첫 번째 옵션은 모든 인스턴스에서 상태를 공유하는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이러한 기능은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PostgreSQL, MongoDB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또는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CouchDB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와 같은 공유 데이터베이스 저장소를 사용하여 쉽게 얻을 수 있다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lvl="1"/>
            <a:endParaRPr lang="en-US" altLang="ko-KR" sz="1600" dirty="0" smtClean="0"/>
          </a:p>
        </p:txBody>
      </p:sp>
      <p:pic>
        <p:nvPicPr>
          <p:cNvPr id="512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" y="2549648"/>
            <a:ext cx="6188198" cy="34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85437" y="3635058"/>
            <a:ext cx="5336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공유 저장소를 통신 상태의 저장에 사용할 때 유일한 단점은 항상 가능하지 않다는 것이다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예를 들어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메모리에 통신 상태를 저장하는 기존의 라이브러리를 계속 사용해야 하는 상황에 있을 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어쨌든 기존의 어플리케이션이 있는 경우 이 솔루션을 적용하려면 어플리케이션의 코드를 변경해야 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3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상태 저장 통신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stateful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communication)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고정 로드 </a:t>
            </a:r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밸런싱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상태 저장 통신을 지원하기 위해 필요한 다른 대안은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밸런사가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항상 세션과 관련된 모든 요청을 동일한 어플리케이션 인스턴스로 라우팅하도록 하는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 기술은 고정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(sticky load balancing)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이라고도 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/>
          </a:p>
        </p:txBody>
      </p:sp>
      <p:pic>
        <p:nvPicPr>
          <p:cNvPr id="614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52" y="2486173"/>
            <a:ext cx="6227486" cy="41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</a:t>
            </a:r>
            <a:r>
              <a:rPr lang="en-US" altLang="ko-KR" sz="3600" dirty="0" smtClean="0"/>
              <a:t>.2 </a:t>
            </a:r>
            <a:r>
              <a:rPr lang="ko-KR" altLang="en-US" sz="3600" dirty="0" smtClean="0"/>
              <a:t>복제 및 로드 </a:t>
            </a:r>
            <a:r>
              <a:rPr lang="ko-KR" altLang="en-US" sz="3600" dirty="0" err="1" smtClean="0"/>
              <a:t>밸런싱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상태 저장 통신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stateful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communication)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고정 로드 </a:t>
            </a:r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밸런싱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밸런서는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새로운 세션과 관련된 요청을 받으면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알고리즘에 의해 선택된 특정 인스턴스와의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맵을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만든다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다음 번에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밸런서가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동일한 세션에서 요청을 수신하면 이전에 세션과 연관된 어플리케이션 인스턴스를 선택하여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알고리즘을 무시한다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상태 저장 연결을 하나의 서버에 연결하는 더 간단한 방법은 요청을 수행하는 클라이언트의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IP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주소를 사용하는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일반적으로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IP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는 요청을 수신하도록 지정된 어플리케이션 인스턴스를 나타내는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ID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를 생성하기 위해 해시 함수에 전달된다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 기술은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밸런서가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연결을 기억하지 않아도 되는 장점이 있다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하지만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IP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를 자주 변경하는 장치와는 제대로 작동하지 않는다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고정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밸런싱의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가장 큰 문제는 어플리케이션의 모든 인스턴스가 동일하고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한 인스턴스가 작업이 중단되면 다른 인스턴스가 이를 대체할 경우 시스템 이중화가 가지는 대부분의 장점이 사라진다는 것이다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이러한 이유로 될 수 있으면 고정 로드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밸런싱을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피하고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공유 저장소에서 세션 상태를 유지하거나 상태 저장 통신이 전혀 필요하지 않는 어플리케이션을 만드는 것이 선호된다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299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3381</Words>
  <Application>Microsoft Office PowerPoint</Application>
  <PresentationFormat>와이드스크린</PresentationFormat>
  <Paragraphs>153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Node.js 디자인 패턴</vt:lpstr>
      <vt:lpstr>10.1 어플리케이션 확장에 대한 소개</vt:lpstr>
      <vt:lpstr>10.1 어플리케이션 확장에 대한 소개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10.2 복제 및 로드 밸런싱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  <vt:lpstr>10.3 복잡한 어플리케이션 분해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207</cp:revision>
  <dcterms:created xsi:type="dcterms:W3CDTF">2020-09-28T08:37:12Z</dcterms:created>
  <dcterms:modified xsi:type="dcterms:W3CDTF">2021-03-08T13:19:34Z</dcterms:modified>
</cp:coreProperties>
</file>